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2" r:id="rId15"/>
    <p:sldId id="271" r:id="rId16"/>
    <p:sldId id="273" r:id="rId17"/>
    <p:sldId id="278" r:id="rId18"/>
    <p:sldId id="267" r:id="rId19"/>
    <p:sldId id="274" r:id="rId20"/>
    <p:sldId id="268" r:id="rId21"/>
    <p:sldId id="269" r:id="rId22"/>
    <p:sldId id="2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2217"/>
    <a:srgbClr val="CC3300"/>
    <a:srgbClr val="41140B"/>
    <a:srgbClr val="682012"/>
    <a:srgbClr val="040404"/>
    <a:srgbClr val="991D13"/>
    <a:srgbClr val="59110B"/>
    <a:srgbClr val="990033"/>
    <a:srgbClr val="A93D11"/>
    <a:srgbClr val="D224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6BE4A7-4AEE-F317-869E-E4D382FF1D3B}" v="10" dt="2021-12-08T06:52:00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8f51daecd64adda4a6d866cd7d02315aeff16b46a65bf691175bc4d2ccea26f1::" providerId="AD" clId="Web-{0F6BE4A7-4AEE-F317-869E-E4D382FF1D3B}"/>
    <pc:docChg chg="modSld">
      <pc:chgData name="Guest User" userId="S::urn:spo:anon#8f51daecd64adda4a6d866cd7d02315aeff16b46a65bf691175bc4d2ccea26f1::" providerId="AD" clId="Web-{0F6BE4A7-4AEE-F317-869E-E4D382FF1D3B}" dt="2021-12-08T06:52:00.112" v="13" actId="20577"/>
      <pc:docMkLst>
        <pc:docMk/>
      </pc:docMkLst>
      <pc:sldChg chg="modSp">
        <pc:chgData name="Guest User" userId="S::urn:spo:anon#8f51daecd64adda4a6d866cd7d02315aeff16b46a65bf691175bc4d2ccea26f1::" providerId="AD" clId="Web-{0F6BE4A7-4AEE-F317-869E-E4D382FF1D3B}" dt="2021-12-08T06:52:00.112" v="13" actId="20577"/>
        <pc:sldMkLst>
          <pc:docMk/>
          <pc:sldMk cId="131621096" sldId="257"/>
        </pc:sldMkLst>
        <pc:spChg chg="mod">
          <ac:chgData name="Guest User" userId="S::urn:spo:anon#8f51daecd64adda4a6d866cd7d02315aeff16b46a65bf691175bc4d2ccea26f1::" providerId="AD" clId="Web-{0F6BE4A7-4AEE-F317-869E-E4D382FF1D3B}" dt="2021-12-08T06:52:00.112" v="13" actId="20577"/>
          <ac:spMkLst>
            <pc:docMk/>
            <pc:sldMk cId="131621096" sldId="257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48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6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50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79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73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36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07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44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56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257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53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991D13">
                <a:lumMod val="79000"/>
              </a:srgbClr>
            </a:gs>
            <a:gs pos="4000">
              <a:srgbClr val="41140B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DECC7-2B92-49EA-A87A-CDB0E892FBD9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1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xT1vkMzZWf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666" y="1606483"/>
            <a:ext cx="4793007" cy="154060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41817" y="2872226"/>
            <a:ext cx="2834640" cy="7315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Watch Video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34400" y="5947701"/>
            <a:ext cx="3657600" cy="6952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Call : +91 9629754500</a:t>
            </a:r>
          </a:p>
        </p:txBody>
      </p:sp>
      <p:sp>
        <p:nvSpPr>
          <p:cNvPr id="8" name="Rectangle 7"/>
          <p:cNvSpPr/>
          <p:nvPr/>
        </p:nvSpPr>
        <p:spPr>
          <a:xfrm>
            <a:off x="297593" y="6085872"/>
            <a:ext cx="3775166" cy="7053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Email: contact@codeshoppy.com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289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924122" y="476174"/>
            <a:ext cx="4542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ADVANTAGES OF PROPOSED SYSTEM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122" y="1207439"/>
            <a:ext cx="10515600" cy="4351338"/>
          </a:xfrm>
        </p:spPr>
        <p:txBody>
          <a:bodyPr/>
          <a:lstStyle/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RobotoRegular"/>
              </a:rPr>
              <a:t>Real time information on the fill level of the dustbin.</a:t>
            </a:r>
            <a:endParaRPr lang="en-IN" sz="1600" dirty="0">
              <a:latin typeface="RobotoRegular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RobotoRegular"/>
              </a:rPr>
              <a:t>Deployment of dustbin based on the actual needs.</a:t>
            </a:r>
            <a:endParaRPr lang="en-IN" sz="1600" dirty="0">
              <a:latin typeface="RobotoRegular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RobotoRegular"/>
              </a:rPr>
              <a:t>Cost Reduction and resource optimization.</a:t>
            </a:r>
            <a:endParaRPr lang="en-IN" sz="1600" dirty="0">
              <a:latin typeface="RobotoRegular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RobotoRegular"/>
              </a:rPr>
              <a:t>Improves Environment quality </a:t>
            </a:r>
            <a:endParaRPr lang="en-IN" sz="1600" dirty="0">
              <a:latin typeface="RobotoRegular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RobotoRegular"/>
              </a:rPr>
              <a:t>Fewer smells</a:t>
            </a:r>
            <a:endParaRPr lang="en-IN" sz="1600" dirty="0">
              <a:latin typeface="RobotoRegular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RobotoRegular"/>
              </a:rPr>
              <a:t>Cleaner cities</a:t>
            </a:r>
            <a:endParaRPr lang="en-IN" sz="1600" dirty="0">
              <a:latin typeface="RobotoRegular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RobotoRegular"/>
              </a:rPr>
              <a:t>Intelligent management of the services in the city.</a:t>
            </a:r>
            <a:endParaRPr lang="en-IN" sz="1600" dirty="0">
              <a:latin typeface="RobotoRegular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RobotoRegular"/>
              </a:rPr>
              <a:t>Effective  usage of dustbins.</a:t>
            </a:r>
            <a:endParaRPr lang="en-IN" sz="1600" dirty="0">
              <a:latin typeface="RobotoRegular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449" y="81490"/>
            <a:ext cx="1802422" cy="57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401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968932" y="476174"/>
            <a:ext cx="1728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MODULE LIST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68932" y="10683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RobotoRegular"/>
              </a:rPr>
              <a:t>ADMIN</a:t>
            </a:r>
          </a:p>
          <a:p>
            <a:pPr marL="6286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Login</a:t>
            </a:r>
          </a:p>
          <a:p>
            <a:pPr marL="6286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Create garbage bin</a:t>
            </a:r>
          </a:p>
          <a:p>
            <a:pPr marL="6286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Update/ delete garbage bin</a:t>
            </a:r>
          </a:p>
          <a:p>
            <a:pPr marL="6286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Assign best route for drivers</a:t>
            </a:r>
          </a:p>
          <a:p>
            <a:pPr marL="6286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Manage driver</a:t>
            </a:r>
          </a:p>
          <a:p>
            <a:pPr marL="6286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View garbage report</a:t>
            </a:r>
          </a:p>
          <a:p>
            <a:pPr marL="6286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View complaints from public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449" y="81490"/>
            <a:ext cx="1802422" cy="57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96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891801" y="476174"/>
            <a:ext cx="1728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MODULE LIST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1801" y="996949"/>
            <a:ext cx="10515600" cy="4860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RobotoRegular"/>
              </a:rPr>
              <a:t>USER</a:t>
            </a:r>
          </a:p>
          <a:p>
            <a:pPr marL="357188" indent="-27146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Register</a:t>
            </a:r>
          </a:p>
          <a:p>
            <a:pPr marL="357188" indent="-27146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Login</a:t>
            </a:r>
          </a:p>
          <a:p>
            <a:pPr marL="357188" indent="-27146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Register complaint</a:t>
            </a:r>
          </a:p>
          <a:p>
            <a:pPr marL="357188" indent="-27146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My complaint and status</a:t>
            </a:r>
          </a:p>
          <a:p>
            <a:pPr marL="0" indent="0">
              <a:buNone/>
            </a:pPr>
            <a:r>
              <a:rPr lang="en-US" sz="1600" b="1" dirty="0">
                <a:latin typeface="RobotoRegular"/>
              </a:rPr>
              <a:t>DRIVER</a:t>
            </a:r>
          </a:p>
          <a:p>
            <a:pPr marL="442913" indent="-35718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Login</a:t>
            </a:r>
          </a:p>
          <a:p>
            <a:pPr marL="442913" indent="-35718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Check daily work updates</a:t>
            </a:r>
          </a:p>
          <a:p>
            <a:pPr marL="442913" indent="-35718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Choose best route</a:t>
            </a:r>
          </a:p>
          <a:p>
            <a:pPr marL="442913" indent="-35718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Update garbage load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449" y="81490"/>
            <a:ext cx="1802422" cy="57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87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891801" y="476174"/>
            <a:ext cx="1426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DIAGRAMS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91801" y="88626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spc="-15" dirty="0">
                <a:solidFill>
                  <a:srgbClr val="D82128"/>
                </a:solidFill>
                <a:latin typeface="Roboto"/>
              </a:rPr>
              <a:t>ARCHITECTURE DIAGRAMS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491" y="1427609"/>
            <a:ext cx="6954220" cy="48012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449" y="81490"/>
            <a:ext cx="1802422" cy="57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007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3854" y="604165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ADMIN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519" y="1166680"/>
            <a:ext cx="6247416" cy="4641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449" y="81490"/>
            <a:ext cx="1802422" cy="57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11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5170" y="475376"/>
            <a:ext cx="2590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USECASE DIAGRAMS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9" y="1564668"/>
            <a:ext cx="4711410" cy="3972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855" y="1204688"/>
            <a:ext cx="4551885" cy="397261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705169" y="1020022"/>
            <a:ext cx="818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7593963" y="844708"/>
            <a:ext cx="1045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DRIVER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449" y="81490"/>
            <a:ext cx="1802422" cy="57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8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7263" y="655680"/>
            <a:ext cx="5450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WORKFLOW DIAGRAM FOR WEB APPLICATION</a:t>
            </a:r>
          </a:p>
        </p:txBody>
      </p:sp>
      <p:pic>
        <p:nvPicPr>
          <p:cNvPr id="3" name="Picture 2" descr="C:\xampp\htdocs\projects\doc\work flow 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438" y="1276854"/>
            <a:ext cx="8016024" cy="4415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449" y="81490"/>
            <a:ext cx="1802422" cy="57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52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7263" y="655680"/>
            <a:ext cx="5972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WORKFLOW DIAGRAM FOR ANDROID 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338" y="1231770"/>
            <a:ext cx="8747598" cy="4550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449" y="81490"/>
            <a:ext cx="1802422" cy="57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86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081441" y="476174"/>
            <a:ext cx="192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SCREENSHOTS</a:t>
            </a:r>
            <a:endParaRPr lang="en-IN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8027" y="1142665"/>
            <a:ext cx="9301417" cy="43513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449" y="81490"/>
            <a:ext cx="1802422" cy="57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781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74946" y="806976"/>
            <a:ext cx="8453909" cy="48210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449" y="81490"/>
            <a:ext cx="1802422" cy="57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14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100000">
              <a:srgbClr val="41140B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7140" y="2734837"/>
            <a:ext cx="1051560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IN" sz="4000" dirty="0"/>
              <a:t/>
            </a:r>
            <a:br>
              <a:rPr lang="en-IN" sz="4000" dirty="0"/>
            </a:br>
            <a:endParaRPr lang="en-IN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724" y="706670"/>
            <a:ext cx="9846552" cy="5381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065" y="39189"/>
            <a:ext cx="1802422" cy="57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94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957696" y="476174"/>
            <a:ext cx="1717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CONCLUSION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57696" y="1104408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We have developed the cost-effective waste management system.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Smart garbage management systems </a:t>
            </a:r>
            <a:r>
              <a:rPr lang="en-US" sz="1600" dirty="0">
                <a:latin typeface="RobotoRegular"/>
              </a:rPr>
              <a:t>like these will go a long way in making our daily lives much healthier and toxic free.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Also, it can contribute to reducing fuel consumption of the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garbage trucks </a:t>
            </a:r>
            <a:r>
              <a:rPr lang="en-US" sz="1600" dirty="0">
                <a:latin typeface="RobotoRegular"/>
              </a:rPr>
              <a:t>by going for collection to particular areas only when the considerable amount of the cans is present in that particular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geographic location </a:t>
            </a:r>
            <a:r>
              <a:rPr lang="en-US" sz="1600" dirty="0">
                <a:latin typeface="RobotoRegular"/>
              </a:rPr>
              <a:t>that needs to be collected.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Since its requirement for funds is less, this system can become readily available in all countries that aren't looking forward to investing much in their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garbage department</a:t>
            </a:r>
            <a:r>
              <a:rPr lang="en-US" sz="1600" dirty="0">
                <a:solidFill>
                  <a:srgbClr val="C00000"/>
                </a:solidFill>
                <a:latin typeface="RobotoRegular"/>
              </a:rPr>
              <a:t>.</a:t>
            </a:r>
            <a:endParaRPr lang="en-IN" sz="1600" dirty="0">
              <a:solidFill>
                <a:srgbClr val="C00000"/>
              </a:solidFill>
              <a:latin typeface="RobotoRegula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449" y="81490"/>
            <a:ext cx="1802422" cy="57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58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283617" y="476174"/>
            <a:ext cx="2945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FUTURE ENHANCEMENT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83617" y="1130165"/>
            <a:ext cx="10515600" cy="523199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In future, This article incorporates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IOT solutions to implement a system </a:t>
            </a:r>
            <a:r>
              <a:rPr lang="en-US" sz="1600" dirty="0">
                <a:latin typeface="RobotoRegular"/>
              </a:rPr>
              <a:t>that provides the municipal council with a system that better equips them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to handle the garbage problem in a smart city</a:t>
            </a:r>
            <a:r>
              <a:rPr lang="en-US" sz="1600" dirty="0">
                <a:solidFill>
                  <a:srgbClr val="C00000"/>
                </a:solidFill>
                <a:latin typeface="RobotoRegular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Every party is interacting with this system, that is the citizens, the workforce, and the admins.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Future work can include many areas. One area that can be improved on, but limited at this time due to trying to making this project low cost, is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identifying types of garbage </a:t>
            </a:r>
            <a:r>
              <a:rPr lang="en-US" sz="1600" dirty="0">
                <a:latin typeface="RobotoRegular"/>
              </a:rPr>
              <a:t>from the bin itself, thus removing human segregation.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If this is implemented, in a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single location instead of four bins </a:t>
            </a:r>
            <a:r>
              <a:rPr lang="en-US" sz="1600" dirty="0">
                <a:latin typeface="RobotoRegular"/>
              </a:rPr>
              <a:t>for the four different types of garbage, one large bin can be placed which segments the garbage by itself.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 Another area which can be improved is instead of each bin connecting to an access point to communicate with the server,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bins can communicate with each other and connect to an access point through the main hub.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This method may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reduce network costs </a:t>
            </a:r>
            <a:r>
              <a:rPr lang="en-US" sz="1600" dirty="0">
                <a:latin typeface="RobotoRegular"/>
              </a:rPr>
              <a:t>and make the network process more efficient. </a:t>
            </a:r>
            <a:endParaRPr lang="en-IN" sz="1600" dirty="0">
              <a:latin typeface="RobotoRegular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449" y="81490"/>
            <a:ext cx="1802422" cy="57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54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858129" y="476174"/>
            <a:ext cx="3235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REFERNECES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58129" y="886265"/>
            <a:ext cx="10515600" cy="550165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RobotoRegular"/>
              </a:rPr>
              <a:t>"Colombo Vehicle Statistics (2015)." Indi.ca. [Online]. Available: http://indi.ca/2015/10/colombo-vehicle-statistics-2015/. [Accessed: 09- Jan-2017]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RobotoRegular"/>
              </a:rPr>
              <a:t>"Population and Housing." Population and Housing. [Online]. Available: http://www.statistics.gov.lk/page.asp?page=Population%20and%20Hous </a:t>
            </a:r>
            <a:r>
              <a:rPr lang="en-IN" sz="1600" dirty="0" err="1">
                <a:latin typeface="RobotoRegular"/>
              </a:rPr>
              <a:t>ing</a:t>
            </a:r>
            <a:r>
              <a:rPr lang="en-IN" sz="1600" dirty="0">
                <a:latin typeface="RobotoRegular"/>
              </a:rPr>
              <a:t>/. [Accessed: 09-Jan-2017]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RobotoRegular"/>
              </a:rPr>
              <a:t>Council, Colombo Municipal. "Colombo Municipal Council." Garbage Collection. [Online]. Available: http://colombo.mc.gov.lk/garbagecollection.php/. [Accessed: 04-Jan-2017]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RobotoRegular"/>
              </a:rPr>
              <a:t>S. </a:t>
            </a:r>
            <a:r>
              <a:rPr lang="en-IN" sz="1600" dirty="0" err="1">
                <a:latin typeface="RobotoRegular"/>
              </a:rPr>
              <a:t>Lokuliyana</a:t>
            </a:r>
            <a:r>
              <a:rPr lang="en-IN" sz="1600" dirty="0">
                <a:latin typeface="RobotoRegular"/>
              </a:rPr>
              <a:t>, J. A. D. C. A. </a:t>
            </a:r>
            <a:r>
              <a:rPr lang="en-IN" sz="1600" dirty="0" err="1">
                <a:latin typeface="RobotoRegular"/>
              </a:rPr>
              <a:t>Jayakody</a:t>
            </a:r>
            <a:r>
              <a:rPr lang="en-IN" sz="1600" dirty="0">
                <a:latin typeface="RobotoRegular"/>
              </a:rPr>
              <a:t>, L. </a:t>
            </a:r>
            <a:r>
              <a:rPr lang="en-IN" sz="1600" dirty="0" err="1">
                <a:latin typeface="RobotoRegular"/>
              </a:rPr>
              <a:t>Rupasinghe</a:t>
            </a:r>
            <a:r>
              <a:rPr lang="en-IN" sz="1600" dirty="0">
                <a:latin typeface="RobotoRegular"/>
              </a:rPr>
              <a:t>, and S. </a:t>
            </a:r>
            <a:r>
              <a:rPr lang="en-IN" sz="1600" dirty="0" err="1">
                <a:latin typeface="RobotoRegular"/>
              </a:rPr>
              <a:t>Kandawala</a:t>
            </a:r>
            <a:r>
              <a:rPr lang="en-IN" sz="1600" dirty="0">
                <a:latin typeface="RobotoRegular"/>
              </a:rPr>
              <a:t>, "IGOE </a:t>
            </a:r>
            <a:r>
              <a:rPr lang="en-IN" sz="1600" dirty="0" err="1">
                <a:latin typeface="RobotoRegular"/>
              </a:rPr>
              <a:t>IoT</a:t>
            </a:r>
            <a:r>
              <a:rPr lang="en-IN" sz="1600" dirty="0">
                <a:latin typeface="RobotoRegular"/>
              </a:rPr>
              <a:t> framework for waste collection optimization," 2017 6th National Conference on Technology and Management (NCTM), </a:t>
            </a:r>
            <a:r>
              <a:rPr lang="en-IN" sz="1600" dirty="0" err="1">
                <a:latin typeface="RobotoRegular"/>
              </a:rPr>
              <a:t>Malabe</a:t>
            </a:r>
            <a:r>
              <a:rPr lang="en-IN" sz="1600" dirty="0">
                <a:latin typeface="RobotoRegular"/>
              </a:rPr>
              <a:t>, 2017, pp. 12-16.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RobotoRegular"/>
              </a:rPr>
              <a:t>R. </a:t>
            </a:r>
            <a:r>
              <a:rPr lang="en-IN" sz="1600" dirty="0" err="1">
                <a:latin typeface="RobotoRegular"/>
              </a:rPr>
              <a:t>Fujdiak</a:t>
            </a:r>
            <a:r>
              <a:rPr lang="en-IN" sz="1600" dirty="0">
                <a:latin typeface="RobotoRegular"/>
              </a:rPr>
              <a:t>, P. </a:t>
            </a:r>
            <a:r>
              <a:rPr lang="en-IN" sz="1600" dirty="0" err="1">
                <a:latin typeface="RobotoRegular"/>
              </a:rPr>
              <a:t>Masek</a:t>
            </a:r>
            <a:r>
              <a:rPr lang="en-IN" sz="1600" dirty="0">
                <a:latin typeface="RobotoRegular"/>
              </a:rPr>
              <a:t>, P. </a:t>
            </a:r>
            <a:r>
              <a:rPr lang="en-IN" sz="1600" dirty="0" err="1">
                <a:latin typeface="RobotoRegular"/>
              </a:rPr>
              <a:t>Mlynek</a:t>
            </a:r>
            <a:r>
              <a:rPr lang="en-IN" sz="1600" dirty="0">
                <a:latin typeface="RobotoRegular"/>
              </a:rPr>
              <a:t>, J. </a:t>
            </a:r>
            <a:r>
              <a:rPr lang="en-IN" sz="1600" dirty="0" err="1">
                <a:latin typeface="RobotoRegular"/>
              </a:rPr>
              <a:t>Misurec</a:t>
            </a:r>
            <a:r>
              <a:rPr lang="en-IN" sz="1600" dirty="0">
                <a:latin typeface="RobotoRegular"/>
              </a:rPr>
              <a:t> and E. </a:t>
            </a:r>
            <a:r>
              <a:rPr lang="en-IN" sz="1600" dirty="0" err="1">
                <a:latin typeface="RobotoRegular"/>
              </a:rPr>
              <a:t>Olshannikova</a:t>
            </a:r>
            <a:r>
              <a:rPr lang="en-IN" sz="1600" dirty="0">
                <a:latin typeface="RobotoRegular"/>
              </a:rPr>
              <a:t>, "Using genetic algorithm for advanced municipal waste collection in Smart City," 2016 10th International Symposium on Communication Systems, Networks and Digital Signal Processing (CSNDSP), Prague, 2016, pp. 1- 6.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RobotoRegular"/>
              </a:rPr>
              <a:t>T. </a:t>
            </a:r>
            <a:r>
              <a:rPr lang="en-IN" sz="1600" dirty="0" err="1">
                <a:latin typeface="RobotoRegular"/>
              </a:rPr>
              <a:t>Anagnostopoulos</a:t>
            </a:r>
            <a:r>
              <a:rPr lang="en-IN" sz="1600" dirty="0">
                <a:latin typeface="RobotoRegular"/>
              </a:rPr>
              <a:t>, A. </a:t>
            </a:r>
            <a:r>
              <a:rPr lang="en-IN" sz="1600" dirty="0" err="1">
                <a:latin typeface="RobotoRegular"/>
              </a:rPr>
              <a:t>Zaslavsky</a:t>
            </a:r>
            <a:r>
              <a:rPr lang="en-IN" sz="1600" dirty="0">
                <a:latin typeface="RobotoRegular"/>
              </a:rPr>
              <a:t>, A. Medvedev, S. </a:t>
            </a:r>
            <a:r>
              <a:rPr lang="en-IN" sz="1600" dirty="0" err="1">
                <a:latin typeface="RobotoRegular"/>
              </a:rPr>
              <a:t>Khoruzhnikov</a:t>
            </a:r>
            <a:r>
              <a:rPr lang="en-IN" sz="1600" dirty="0">
                <a:latin typeface="RobotoRegular"/>
              </a:rPr>
              <a:t>, “Top-k Query based Dynamic Scheduling for </a:t>
            </a:r>
            <a:r>
              <a:rPr lang="en-IN" sz="1600" dirty="0" err="1">
                <a:latin typeface="RobotoRegular"/>
              </a:rPr>
              <a:t>IoT</a:t>
            </a:r>
            <a:r>
              <a:rPr lang="en-IN" sz="1600" dirty="0">
                <a:latin typeface="RobotoRegular"/>
              </a:rPr>
              <a:t>-enabled Smart City Waste Collection,” In Proc. of 41 the 16th IEEE International Conference on Mobile Data Management (MDM 2015), Pittsburgh, US.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449" y="81490"/>
            <a:ext cx="1802422" cy="57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0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7140" y="2734837"/>
            <a:ext cx="1051560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chemeClr val="bg1"/>
                </a:solidFill>
                <a:latin typeface="Roboto"/>
              </a:rPr>
              <a:t>LOCATION BASED GARBAGE MANAGEMENT SYSTEM WITH FOR SMART CITY</a:t>
            </a:r>
            <a:r>
              <a:rPr lang="en-IN" sz="4000" dirty="0"/>
              <a:t/>
            </a:r>
            <a:br>
              <a:rPr lang="en-IN" sz="4000" dirty="0"/>
            </a:b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44605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6017" y="0"/>
            <a:ext cx="10515600" cy="1325563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US" sz="2000" b="1" spc="-15" dirty="0">
                <a:solidFill>
                  <a:srgbClr val="D82128"/>
                </a:solidFill>
                <a:latin typeface="Roboto"/>
                <a:cs typeface="Roboto"/>
              </a:rPr>
              <a:t>AIM OF THE PROJECT</a:t>
            </a:r>
            <a:endParaRPr lang="en-US" sz="2000" b="1" dirty="0">
              <a:latin typeface="Roboto"/>
              <a:cs typeface="Roboto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6017" y="1119501"/>
            <a:ext cx="11100231" cy="538007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Smart cities integrate multiple mobile or web solutions to build a comfortable human habitation. One of these solutions is to provide an environmentally friendly, efficient and effective </a:t>
            </a:r>
            <a:r>
              <a:rPr lang="en-US" sz="1600" b="1" dirty="0">
                <a:solidFill>
                  <a:srgbClr val="B52217"/>
                </a:solidFill>
                <a:latin typeface="RobotoRegular"/>
              </a:rPr>
              <a:t>garbage management system</a:t>
            </a:r>
            <a:r>
              <a:rPr lang="en-US" sz="1600" dirty="0">
                <a:latin typeface="RobotoRegular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The current </a:t>
            </a:r>
            <a:r>
              <a:rPr lang="en-US" sz="1600" b="1" dirty="0">
                <a:solidFill>
                  <a:srgbClr val="B52217"/>
                </a:solidFill>
                <a:latin typeface="RobotoRegular"/>
              </a:rPr>
              <a:t>garbage collection system </a:t>
            </a:r>
            <a:r>
              <a:rPr lang="en-US" sz="1600" dirty="0">
                <a:latin typeface="RobotoRegular"/>
              </a:rPr>
              <a:t>includes routine garbage trucks doing rounds daily or weekly, which not only </a:t>
            </a:r>
            <a:r>
              <a:rPr lang="en-US" sz="1600">
                <a:latin typeface="RobotoRegular"/>
              </a:rPr>
              <a:t>doesn't cover every zone of the city but is a completely inefficient use of government resources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RobotoRegular"/>
              </a:rPr>
              <a:t>.</a:t>
            </a:r>
            <a:endParaRPr lang="en-US" sz="1600">
              <a:solidFill>
                <a:schemeClr val="tx1">
                  <a:lumMod val="65000"/>
                  <a:lumOff val="35000"/>
                </a:schemeClr>
              </a:solidFill>
              <a:latin typeface="RobotoRegular"/>
              <a:cs typeface="Calibri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>
                <a:latin typeface="RobotoRegular"/>
                <a:cs typeface="Calibri"/>
              </a:rPr>
              <a:t>The</a:t>
            </a:r>
            <a:r>
              <a:rPr lang="en-US" sz="1600" dirty="0">
                <a:latin typeface="RobotoRegular"/>
                <a:ea typeface="+mn-lt"/>
                <a:cs typeface="+mn-lt"/>
              </a:rPr>
              <a:t> proposed system, where admin  manage the garbage app for full online based </a:t>
            </a:r>
            <a:r>
              <a:rPr lang="en-US" sz="1600" dirty="0" err="1">
                <a:latin typeface="RobotoRegular"/>
                <a:ea typeface="+mn-lt"/>
                <a:cs typeface="+mn-lt"/>
              </a:rPr>
              <a:t>mointoring</a:t>
            </a:r>
            <a:r>
              <a:rPr lang="en-US" sz="1600" dirty="0">
                <a:latin typeface="RobotoRegular"/>
                <a:ea typeface="+mn-lt"/>
                <a:cs typeface="+mn-lt"/>
              </a:rPr>
              <a:t> and analyze the system. Her admin handle bins, driver, complaints from user and work report from driver. </a:t>
            </a:r>
            <a:endParaRPr lang="en-US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  <a:ea typeface="+mn-lt"/>
                <a:cs typeface="+mn-lt"/>
              </a:rPr>
              <a:t>This paper proposes a cost-effective mobile or web based system for the government to utilize available resources to efficiently manage the over whelming amounts of garbage collected each day, while also providing a better solution for the inconvenience of garbage disposal for the citizens. </a:t>
            </a:r>
            <a:endParaRPr lang="en-US">
              <a:latin typeface="RobotoRegular"/>
              <a:ea typeface="+mn-lt"/>
              <a:cs typeface="+mn-lt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  <a:ea typeface="+mn-lt"/>
                <a:cs typeface="+mn-lt"/>
              </a:rPr>
              <a:t>This is done by a driver, app will provide predictive and guide routes generated through for garbage trucks. Then driver update the status of work done will be  data collected.</a:t>
            </a:r>
            <a:endParaRPr lang="en-US" dirty="0">
              <a:latin typeface="RobotoRegular"/>
              <a:ea typeface="+mn-lt"/>
              <a:cs typeface="+mn-lt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  <a:ea typeface="+mn-lt"/>
                <a:cs typeface="+mn-lt"/>
              </a:rPr>
              <a:t> An android or web app is developed for the work force and the citizens, which primarily provides the user create </a:t>
            </a:r>
            <a:r>
              <a:rPr lang="en-US" sz="1600" dirty="0" err="1">
                <a:latin typeface="RobotoRegular"/>
                <a:ea typeface="+mn-lt"/>
                <a:cs typeface="+mn-lt"/>
              </a:rPr>
              <a:t>complatints</a:t>
            </a:r>
            <a:r>
              <a:rPr lang="en-US" sz="1600" dirty="0">
                <a:latin typeface="RobotoRegular"/>
                <a:ea typeface="+mn-lt"/>
                <a:cs typeface="+mn-lt"/>
              </a:rPr>
              <a:t>  available smart bin.</a:t>
            </a:r>
            <a:endParaRPr lang="en-US">
              <a:latin typeface="RobotoRegular"/>
              <a:cs typeface="Calibri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000000"/>
              </a:solidFill>
              <a:latin typeface="RobotoRegular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449" y="81490"/>
            <a:ext cx="1802422" cy="57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21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09411" y="309809"/>
            <a:ext cx="10515600" cy="702062"/>
          </a:xfrm>
        </p:spPr>
        <p:txBody>
          <a:bodyPr>
            <a:normAutofit/>
          </a:bodyPr>
          <a:lstStyle/>
          <a:p>
            <a:r>
              <a:rPr lang="en-US" sz="2000" b="1" spc="-15" dirty="0">
                <a:solidFill>
                  <a:srgbClr val="D82128"/>
                </a:solidFill>
                <a:latin typeface="Roboto"/>
                <a:cs typeface="Roboto"/>
              </a:rPr>
              <a:t>OBJECTIVE OF THIS PROJECT</a:t>
            </a:r>
            <a:endParaRPr lang="en-IN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9563" y="1011871"/>
            <a:ext cx="10515600" cy="4899532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RobotoRegular"/>
              </a:rPr>
              <a:t>Garbage management system  is a idea where we can control lots of problems which disturbs the society in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pollution and diseases. </a:t>
            </a:r>
            <a:r>
              <a:rPr lang="en-US" sz="1600" dirty="0">
                <a:latin typeface="RobotoRegular"/>
              </a:rPr>
              <a:t>The garbage management has to be done instantly else it leads </a:t>
            </a:r>
            <a:r>
              <a:rPr lang="en-US" sz="1600" dirty="0">
                <a:solidFill>
                  <a:srgbClr val="C00000"/>
                </a:solidFill>
                <a:latin typeface="RobotoRegular"/>
              </a:rPr>
              <a:t>to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irregular management </a:t>
            </a:r>
            <a:r>
              <a:rPr lang="en-US" sz="1600" dirty="0">
                <a:latin typeface="RobotoRegular"/>
              </a:rPr>
              <a:t>which will have adverse effect on nature.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RobotoRegular"/>
              </a:rPr>
              <a:t>The Smart garbage management is compatible mainly with concept of smart cities. The main objectives of our proposed system are as follows: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Monitoring the garbage management.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Providing a smart technology for garbage system.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Avoiding human intervention.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Reducing human time and effort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Resulting in healthy and waste ridden environment.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RobotoRegular"/>
              </a:rPr>
              <a:t>This project falls under the category of embedded systems and android applications.</a:t>
            </a:r>
            <a:endParaRPr lang="en-IN" sz="1600" dirty="0">
              <a:latin typeface="RobotoRegular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449" y="81490"/>
            <a:ext cx="1802422" cy="57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8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837" y="252559"/>
            <a:ext cx="10515600" cy="816561"/>
          </a:xfrm>
        </p:spPr>
        <p:txBody>
          <a:bodyPr>
            <a:normAutofit/>
          </a:bodyPr>
          <a:lstStyle/>
          <a:p>
            <a:r>
              <a:rPr lang="en-US" sz="2000" b="1" spc="-15" dirty="0">
                <a:solidFill>
                  <a:srgbClr val="D82128"/>
                </a:solidFill>
                <a:latin typeface="Roboto"/>
              </a:rPr>
              <a:t>SOFTWARE AND HARDWARE REQUIREMENTS</a:t>
            </a:r>
            <a:endParaRPr lang="en-IN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6837" y="1066743"/>
            <a:ext cx="10515600" cy="52906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200" b="1" spc="-35" dirty="0">
                <a:solidFill>
                  <a:srgbClr val="DA2727"/>
                </a:solidFill>
                <a:latin typeface="Roboto"/>
                <a:cs typeface="Roboto"/>
              </a:rPr>
              <a:t>HARDWARE REQUIREMENTS: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200" dirty="0">
                <a:latin typeface="RobotoRegular"/>
              </a:rPr>
              <a:t>Processor		  :    </a:t>
            </a:r>
            <a:r>
              <a:rPr lang="en-US" sz="1200" dirty="0" smtClean="0">
                <a:latin typeface="RobotoRegular"/>
              </a:rPr>
              <a:t>Intel </a:t>
            </a:r>
            <a:r>
              <a:rPr lang="en-US" sz="1200" dirty="0" smtClean="0">
                <a:latin typeface="RobotoRegular"/>
              </a:rPr>
              <a:t>3</a:t>
            </a:r>
            <a:endParaRPr lang="en-IN" sz="1200" dirty="0">
              <a:latin typeface="RobotoRegular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200" dirty="0">
                <a:latin typeface="RobotoRegular"/>
              </a:rPr>
              <a:t>Motherboard                 	  :    </a:t>
            </a:r>
            <a:r>
              <a:rPr lang="en-US" sz="1200" dirty="0" smtClean="0">
                <a:latin typeface="RobotoRegular"/>
              </a:rPr>
              <a:t>Intel mother board – VTx Enabled</a:t>
            </a:r>
            <a:endParaRPr lang="en-IN" sz="1200" dirty="0">
              <a:latin typeface="RobotoRegular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200" dirty="0">
                <a:latin typeface="RobotoRegular"/>
              </a:rPr>
              <a:t>Ram		</a:t>
            </a:r>
            <a:r>
              <a:rPr lang="en-US" sz="1200" dirty="0" smtClean="0">
                <a:latin typeface="RobotoRegular"/>
              </a:rPr>
              <a:t>  </a:t>
            </a:r>
            <a:r>
              <a:rPr lang="en-US" sz="1200" dirty="0">
                <a:latin typeface="RobotoRegular"/>
              </a:rPr>
              <a:t>:     </a:t>
            </a:r>
            <a:r>
              <a:rPr lang="en-US" sz="1200" dirty="0" smtClean="0">
                <a:latin typeface="RobotoRegular"/>
              </a:rPr>
              <a:t>4 </a:t>
            </a:r>
            <a:r>
              <a:rPr lang="en-US" sz="1200" dirty="0">
                <a:latin typeface="RobotoRegular"/>
              </a:rPr>
              <a:t>gb </a:t>
            </a:r>
            <a:endParaRPr lang="en-IN" sz="1200" dirty="0">
              <a:latin typeface="RobotoRegular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200" dirty="0">
                <a:latin typeface="RobotoRegular"/>
              </a:rPr>
              <a:t>Hard disk drive	</a:t>
            </a:r>
            <a:r>
              <a:rPr lang="en-US" sz="1200" dirty="0" smtClean="0">
                <a:latin typeface="RobotoRegular"/>
              </a:rPr>
              <a:t>  </a:t>
            </a:r>
            <a:r>
              <a:rPr lang="en-US" sz="1200" dirty="0">
                <a:latin typeface="RobotoRegular"/>
              </a:rPr>
              <a:t>:     </a:t>
            </a:r>
            <a:r>
              <a:rPr lang="en-US" sz="1200" dirty="0" smtClean="0">
                <a:latin typeface="RobotoRegular"/>
              </a:rPr>
              <a:t>500 </a:t>
            </a:r>
            <a:r>
              <a:rPr lang="en-US" sz="1200" dirty="0">
                <a:latin typeface="RobotoRegular"/>
              </a:rPr>
              <a:t>gb</a:t>
            </a:r>
          </a:p>
          <a:p>
            <a:pPr marL="0" lvl="0" indent="0">
              <a:buNone/>
            </a:pPr>
            <a:endParaRPr lang="en-IN" sz="1200" b="1" dirty="0">
              <a:latin typeface="Roboto"/>
              <a:cs typeface="Roboto"/>
            </a:endParaRPr>
          </a:p>
          <a:p>
            <a:pPr marL="0" indent="0">
              <a:buNone/>
            </a:pPr>
            <a:r>
              <a:rPr lang="en-IN" sz="1200" b="1" spc="-35" dirty="0">
                <a:solidFill>
                  <a:srgbClr val="DA2727"/>
                </a:solidFill>
                <a:latin typeface="Roboto"/>
                <a:cs typeface="Roboto"/>
              </a:rPr>
              <a:t>SOFTWARE REQUIREMENTS: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>
                <a:latin typeface="RobotoRegular"/>
              </a:rPr>
              <a:t>Front end	: html5, css3, bootstrap</a:t>
            </a:r>
            <a:endParaRPr lang="en-IN" sz="1200" dirty="0">
              <a:latin typeface="RobotoRegular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>
                <a:latin typeface="RobotoRegular"/>
              </a:rPr>
              <a:t>Back end	: </a:t>
            </a:r>
            <a:r>
              <a:rPr lang="en-US" sz="1200" dirty="0" err="1">
                <a:latin typeface="RobotoRegular"/>
              </a:rPr>
              <a:t>php</a:t>
            </a:r>
            <a:r>
              <a:rPr lang="en-US" sz="1200" dirty="0">
                <a:latin typeface="RobotoRegular"/>
              </a:rPr>
              <a:t>, </a:t>
            </a:r>
            <a:r>
              <a:rPr lang="en-US" sz="1200" dirty="0" err="1">
                <a:latin typeface="RobotoRegular"/>
              </a:rPr>
              <a:t>mysql</a:t>
            </a:r>
            <a:endParaRPr lang="en-IN" sz="1200" dirty="0">
              <a:latin typeface="RobotoRegular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>
                <a:latin typeface="RobotoRegular"/>
              </a:rPr>
              <a:t>Control </a:t>
            </a:r>
            <a:r>
              <a:rPr lang="en-US" sz="1200" dirty="0" smtClean="0">
                <a:latin typeface="RobotoRegular"/>
              </a:rPr>
              <a:t>end : </a:t>
            </a:r>
            <a:r>
              <a:rPr lang="en-US" sz="1200" dirty="0">
                <a:latin typeface="RobotoRegular"/>
              </a:rPr>
              <a:t>angular java script</a:t>
            </a:r>
          </a:p>
          <a:p>
            <a:pPr marL="0" indent="0">
              <a:buNone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RobotoRegular"/>
            </a:endParaRPr>
          </a:p>
          <a:p>
            <a:pPr marL="0" indent="0">
              <a:buNone/>
            </a:pPr>
            <a:r>
              <a:rPr lang="en-IN" sz="1200" b="1" spc="-35" dirty="0" smtClean="0">
                <a:solidFill>
                  <a:srgbClr val="DA2727"/>
                </a:solidFill>
                <a:latin typeface="Roboto"/>
                <a:cs typeface="Roboto"/>
              </a:rPr>
              <a:t>Android TOOLS</a:t>
            </a:r>
            <a:r>
              <a:rPr lang="en-IN" sz="1200" b="1" spc="-35" dirty="0">
                <a:solidFill>
                  <a:srgbClr val="DA2727"/>
                </a:solidFill>
                <a:latin typeface="Roboto"/>
                <a:cs typeface="Roboto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Android Emulator</a:t>
            </a:r>
            <a:endParaRPr lang="en-IN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>
                <a:latin typeface="RobotoRegular"/>
              </a:rPr>
              <a:t>xampp-win32-5.5.19-0-VC11	</a:t>
            </a:r>
            <a:endParaRPr lang="en-IN" sz="1200" dirty="0">
              <a:latin typeface="RobotoRegular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>
                <a:latin typeface="RobotoRegular"/>
              </a:rPr>
              <a:t>Android </a:t>
            </a:r>
            <a:r>
              <a:rPr lang="en-US" sz="1200" dirty="0" smtClean="0">
                <a:latin typeface="RobotoRegular"/>
              </a:rPr>
              <a:t>Studio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200" dirty="0">
              <a:latin typeface="RobotoRegular"/>
            </a:endParaRPr>
          </a:p>
          <a:p>
            <a:pPr marL="0" indent="0">
              <a:buNone/>
            </a:pPr>
            <a:r>
              <a:rPr lang="en-US" sz="1200" b="1" spc="-35" dirty="0">
                <a:solidFill>
                  <a:srgbClr val="DA2727"/>
                </a:solidFill>
                <a:latin typeface="Roboto"/>
                <a:cs typeface="Roboto"/>
              </a:rPr>
              <a:t>PHP Tools: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>
                <a:latin typeface="RobotoRegular"/>
              </a:rPr>
              <a:t>xampp-win32-5.5.19-0-VC11	</a:t>
            </a:r>
            <a:endParaRPr lang="en-IN" sz="1200" dirty="0">
              <a:latin typeface="RobotoRegular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200" dirty="0">
              <a:latin typeface="RobotoRegular"/>
            </a:endParaRPr>
          </a:p>
          <a:p>
            <a:pPr marL="0" indent="0">
              <a:buNone/>
            </a:pPr>
            <a:endParaRPr lang="en-IN" sz="1050" b="1" spc="-35" dirty="0">
              <a:solidFill>
                <a:srgbClr val="DA2727"/>
              </a:solidFill>
              <a:latin typeface="Roboto"/>
              <a:cs typeface="Roboto"/>
            </a:endParaRPr>
          </a:p>
          <a:p>
            <a:pPr marL="0" indent="0">
              <a:buNone/>
            </a:pPr>
            <a:endParaRPr lang="en-IN" sz="1050" dirty="0">
              <a:solidFill>
                <a:schemeClr val="tx1">
                  <a:lumMod val="65000"/>
                  <a:lumOff val="35000"/>
                </a:schemeClr>
              </a:solidFill>
              <a:latin typeface="RobotoRegular"/>
            </a:endParaRPr>
          </a:p>
          <a:p>
            <a:pPr marL="0" indent="0">
              <a:buNone/>
            </a:pPr>
            <a:r>
              <a:rPr lang="en-US" sz="1200" dirty="0"/>
              <a:t> </a:t>
            </a:r>
            <a:endParaRPr lang="en-IN" sz="1200" dirty="0"/>
          </a:p>
          <a:p>
            <a:pPr marL="0" indent="0">
              <a:buNone/>
            </a:pPr>
            <a:endParaRPr lang="en-IN" sz="1200" b="1" spc="-35" dirty="0">
              <a:solidFill>
                <a:srgbClr val="DA2727"/>
              </a:solidFill>
              <a:latin typeface="Roboto"/>
              <a:cs typeface="Roboto"/>
            </a:endParaRP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3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138"/>
          <p:cNvGrpSpPr/>
          <p:nvPr/>
        </p:nvGrpSpPr>
        <p:grpSpPr>
          <a:xfrm>
            <a:off x="7328080" y="1509884"/>
            <a:ext cx="3484808" cy="3706060"/>
            <a:chOff x="777926" y="5809361"/>
            <a:chExt cx="1541780" cy="1506220"/>
          </a:xfrm>
        </p:grpSpPr>
        <p:sp>
          <p:nvSpPr>
            <p:cNvPr id="6" name="object 139"/>
            <p:cNvSpPr/>
            <p:nvPr/>
          </p:nvSpPr>
          <p:spPr>
            <a:xfrm>
              <a:off x="1511973" y="5929757"/>
              <a:ext cx="80264" cy="101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40"/>
            <p:cNvSpPr/>
            <p:nvPr/>
          </p:nvSpPr>
          <p:spPr>
            <a:xfrm>
              <a:off x="1286433" y="5884888"/>
              <a:ext cx="69697" cy="709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1"/>
            <p:cNvSpPr/>
            <p:nvPr/>
          </p:nvSpPr>
          <p:spPr>
            <a:xfrm>
              <a:off x="2077300" y="6025909"/>
              <a:ext cx="15240" cy="83185"/>
            </a:xfrm>
            <a:custGeom>
              <a:avLst/>
              <a:gdLst/>
              <a:ahLst/>
              <a:cxnLst/>
              <a:rect l="l" t="t" r="r" b="b"/>
              <a:pathLst>
                <a:path w="15239" h="83185">
                  <a:moveTo>
                    <a:pt x="2730" y="0"/>
                  </a:moveTo>
                  <a:lnTo>
                    <a:pt x="0" y="82727"/>
                  </a:lnTo>
                  <a:lnTo>
                    <a:pt x="12204" y="83121"/>
                  </a:lnTo>
                  <a:lnTo>
                    <a:pt x="14935" y="406"/>
                  </a:lnTo>
                  <a:lnTo>
                    <a:pt x="2730" y="0"/>
                  </a:lnTo>
                  <a:close/>
                </a:path>
              </a:pathLst>
            </a:custGeom>
            <a:solidFill>
              <a:srgbClr val="AAC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42"/>
            <p:cNvSpPr/>
            <p:nvPr/>
          </p:nvSpPr>
          <p:spPr>
            <a:xfrm>
              <a:off x="1666278" y="5809361"/>
              <a:ext cx="99161" cy="991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43"/>
            <p:cNvSpPr/>
            <p:nvPr/>
          </p:nvSpPr>
          <p:spPr>
            <a:xfrm>
              <a:off x="777926" y="5886043"/>
              <a:ext cx="1541606" cy="142913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449" y="81490"/>
            <a:ext cx="1802422" cy="57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19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826394" y="476174"/>
            <a:ext cx="2308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EXISTING SYSTEM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310470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Employees heading for their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workstations every morning</a:t>
            </a:r>
            <a:r>
              <a:rPr lang="en-US" sz="1600" dirty="0">
                <a:solidFill>
                  <a:srgbClr val="C00000"/>
                </a:solidFill>
                <a:latin typeface="RobotoRegular"/>
              </a:rPr>
              <a:t>. </a:t>
            </a:r>
            <a:r>
              <a:rPr lang="en-US" sz="1600" dirty="0">
                <a:latin typeface="RobotoRegular"/>
              </a:rPr>
              <a:t>For all those people, there are just not enough garbage bins available. On the streets of urban cities, hundreds of people are Passing the same location around one minute.</a:t>
            </a:r>
            <a:endParaRPr lang="en-IN" sz="1600" dirty="0">
              <a:latin typeface="RobotoRegular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The obvious solution to this is for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the cleaning staff to stay near garbage bins </a:t>
            </a:r>
            <a:r>
              <a:rPr lang="en-US" sz="1600" dirty="0">
                <a:latin typeface="RobotoRegular"/>
              </a:rPr>
              <a:t>every day till they fill up to clean them. This is not a real solution.</a:t>
            </a:r>
            <a:endParaRPr lang="en-IN" sz="1600" dirty="0">
              <a:latin typeface="RobotoRegular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There are some notable negative effects when considering the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garbage bins always being full</a:t>
            </a:r>
            <a:r>
              <a:rPr lang="en-US" sz="1600" dirty="0">
                <a:latin typeface="RobotoRegular"/>
              </a:rPr>
              <a:t>. One of the main effects is the surrounding area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starting to smell and be very unpleasant</a:t>
            </a:r>
            <a:r>
              <a:rPr lang="en-US" sz="1600" dirty="0">
                <a:solidFill>
                  <a:srgbClr val="C00000"/>
                </a:solidFill>
                <a:latin typeface="RobotoRegular"/>
              </a:rPr>
              <a:t>. </a:t>
            </a:r>
            <a:r>
              <a:rPr lang="en-US" sz="1600" dirty="0">
                <a:latin typeface="RobotoRegular"/>
              </a:rPr>
              <a:t>When the garbage bins are full people put their trash on sides of the garbage bins.</a:t>
            </a:r>
            <a:endParaRPr lang="en-IN" sz="1600" dirty="0">
              <a:latin typeface="RobotoRegular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449" y="81490"/>
            <a:ext cx="1802422" cy="57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06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807719" y="476174"/>
            <a:ext cx="4690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DISADVANTAGES OF EXISTING SYSTEM 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07719" y="1091528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RobotoRegular"/>
              </a:rPr>
              <a:t>It isn't compelling and which has a few hindrances which as pursues  Less powerful and tedious.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RobotoRegular"/>
              </a:rPr>
              <a:t>Cost is extremely high.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RobotoRegular"/>
              </a:rPr>
              <a:t>Environment winds up unhygienic.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RobotoRegular"/>
              </a:rPr>
              <a:t>Terrible stench of garbage may cause infection.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RobotoRegular"/>
              </a:rPr>
              <a:t>More traffic and clatter in view of truck used to clean the container.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RobotoRegular"/>
              </a:rPr>
              <a:t>Bad smell spreads and may cause illness to human beings.</a:t>
            </a:r>
            <a:endParaRPr lang="en-IN" sz="1600" dirty="0">
              <a:latin typeface="RobotoRegular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RobotoRegular"/>
              </a:rPr>
              <a:t>More traffic and Noise</a:t>
            </a:r>
            <a:endParaRPr lang="en-IN" sz="1600" dirty="0">
              <a:latin typeface="RobotoRegular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449" y="81490"/>
            <a:ext cx="1802422" cy="57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33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897872" y="476174"/>
            <a:ext cx="2539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PROPOSED SYSTEM 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13782" y="1220318"/>
            <a:ext cx="10515600" cy="4351338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The proposed system overview for this system. Solid waste management can be broadly categorized as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segregation, collection, and transportation</a:t>
            </a:r>
            <a:r>
              <a:rPr lang="en-US" sz="1600" dirty="0">
                <a:solidFill>
                  <a:srgbClr val="C00000"/>
                </a:solidFill>
                <a:latin typeface="RobotoRegular"/>
              </a:rPr>
              <a:t>.</a:t>
            </a:r>
            <a:endParaRPr lang="en-IN" sz="1600" dirty="0">
              <a:solidFill>
                <a:srgbClr val="C00000"/>
              </a:solidFill>
              <a:latin typeface="RobotoRegular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The server will collect the data and store them only a database. This data will be analyzed and displayed on two different dashboards that can be accessed by the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workforce and clients</a:t>
            </a:r>
            <a:r>
              <a:rPr lang="en-US" sz="1600" dirty="0">
                <a:latin typeface="RobotoRegular"/>
              </a:rPr>
              <a:t>.</a:t>
            </a:r>
            <a:endParaRPr lang="en-IN" sz="1600" dirty="0">
              <a:latin typeface="RobotoRegular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Using data analytics, reports will be generated which can be monitored by the admins through the admin dashboard.  </a:t>
            </a:r>
            <a:endParaRPr lang="en-IN" sz="1600" dirty="0">
              <a:latin typeface="RobotoRegular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Based on the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data collected, garbage trucks </a:t>
            </a:r>
            <a:r>
              <a:rPr lang="en-US" sz="1600" dirty="0">
                <a:latin typeface="RobotoRegular"/>
              </a:rPr>
              <a:t>can be given routes generated through various algorithms and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Google maps API </a:t>
            </a:r>
            <a:r>
              <a:rPr lang="en-US" sz="1600" dirty="0">
                <a:latin typeface="RobotoRegular"/>
              </a:rPr>
              <a:t>to efficiently route through all necessary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garbage bins and finally reach the dumping site </a:t>
            </a:r>
            <a:endParaRPr lang="en-IN" sz="1600" b="1" dirty="0">
              <a:solidFill>
                <a:srgbClr val="C00000"/>
              </a:solidFill>
              <a:latin typeface="RobotoRegular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449" y="81490"/>
            <a:ext cx="1802422" cy="57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26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1139</Words>
  <Application>Microsoft Office PowerPoint</Application>
  <PresentationFormat>Widescreen</PresentationFormat>
  <Paragraphs>118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Cambria</vt:lpstr>
      <vt:lpstr>Roboto</vt:lpstr>
      <vt:lpstr>RobotoRegular</vt:lpstr>
      <vt:lpstr>Wingdings</vt:lpstr>
      <vt:lpstr>Office Theme</vt:lpstr>
      <vt:lpstr>PowerPoint Presentation</vt:lpstr>
      <vt:lpstr> </vt:lpstr>
      <vt:lpstr>LOCATION BASED GARBAGE MANAGEMENT SYSTEM WITH FOR SMART CITY </vt:lpstr>
      <vt:lpstr>AIM OF THE PROJECT</vt:lpstr>
      <vt:lpstr>OBJECTIVE OF THIS PROJECT</vt:lpstr>
      <vt:lpstr>SOFTWARE AND HARDWARE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</dc:creator>
  <cp:lastModifiedBy>welcome</cp:lastModifiedBy>
  <cp:revision>36</cp:revision>
  <dcterms:created xsi:type="dcterms:W3CDTF">2021-09-08T10:38:53Z</dcterms:created>
  <dcterms:modified xsi:type="dcterms:W3CDTF">2022-07-25T06:04:04Z</dcterms:modified>
</cp:coreProperties>
</file>