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9" r:id="rId5"/>
    <p:sldId id="260" r:id="rId6"/>
    <p:sldId id="261" r:id="rId7"/>
    <p:sldId id="262" r:id="rId8"/>
    <p:sldId id="263" r:id="rId9"/>
    <p:sldId id="266" r:id="rId10"/>
    <p:sldId id="267" r:id="rId11"/>
    <p:sldId id="268" r:id="rId12"/>
    <p:sldId id="269" r:id="rId13"/>
    <p:sldId id="270" r:id="rId14"/>
    <p:sldId id="271" r:id="rId15"/>
    <p:sldId id="272" r:id="rId16"/>
    <p:sldId id="277" r:id="rId17"/>
    <p:sldId id="275" r:id="rId18"/>
    <p:sldId id="264" r:id="rId19"/>
    <p:sldId id="274" r:id="rId20"/>
    <p:sldId id="276"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Superstore Dashboard</a:t>
            </a:r>
            <a:endParaRPr lang="en-IN" dirty="0"/>
          </a:p>
        </p:txBody>
      </p:sp>
      <p:sp>
        <p:nvSpPr>
          <p:cNvPr id="3" name="Subtitle 2"/>
          <p:cNvSpPr>
            <a:spLocks noGrp="1"/>
          </p:cNvSpPr>
          <p:nvPr>
            <p:ph type="subTitle" idx="1"/>
          </p:nvPr>
        </p:nvSpPr>
        <p:spPr/>
        <p:txBody>
          <a:bodyPr>
            <a:noAutofit/>
          </a:bodyPr>
          <a:lstStyle/>
          <a:p>
            <a:pPr algn="l"/>
            <a:r>
              <a:rPr lang="en-GB" sz="1400" b="1" dirty="0" smtClean="0"/>
              <a:t>Project By:</a:t>
            </a:r>
            <a:r>
              <a:rPr lang="en-GB" sz="1400" dirty="0" smtClean="0"/>
              <a:t> Siddharth </a:t>
            </a:r>
            <a:r>
              <a:rPr lang="en-GB" sz="1400" dirty="0" err="1" smtClean="0"/>
              <a:t>Ganpat</a:t>
            </a:r>
            <a:r>
              <a:rPr lang="en-GB" sz="1400" dirty="0" smtClean="0"/>
              <a:t> </a:t>
            </a:r>
            <a:r>
              <a:rPr lang="en-GB" sz="1400" dirty="0" err="1" smtClean="0"/>
              <a:t>Jambhavdekar</a:t>
            </a:r>
            <a:r>
              <a:rPr lang="en-GB" sz="1400" dirty="0" smtClean="0"/>
              <a:t> (C22055)  </a:t>
            </a:r>
          </a:p>
          <a:p>
            <a:pPr algn="l"/>
            <a:r>
              <a:rPr lang="en-GB" sz="1400" dirty="0"/>
              <a:t> </a:t>
            </a:r>
            <a:r>
              <a:rPr lang="en-GB" sz="1400" dirty="0" smtClean="0"/>
              <a:t>                   </a:t>
            </a:r>
            <a:r>
              <a:rPr lang="en-GB" sz="1400" dirty="0" err="1" smtClean="0"/>
              <a:t>Mohit</a:t>
            </a:r>
            <a:r>
              <a:rPr lang="en-GB" sz="1400" dirty="0" smtClean="0"/>
              <a:t> Satish </a:t>
            </a:r>
            <a:r>
              <a:rPr lang="en-GB" sz="1400" dirty="0" err="1" smtClean="0"/>
              <a:t>Kinge</a:t>
            </a:r>
            <a:r>
              <a:rPr lang="en-GB" sz="1400" dirty="0" smtClean="0"/>
              <a:t> (C22068)</a:t>
            </a:r>
          </a:p>
          <a:p>
            <a:pPr algn="l"/>
            <a:r>
              <a:rPr lang="en-GB" sz="1400" b="1" dirty="0" smtClean="0"/>
              <a:t>Company Name:</a:t>
            </a:r>
            <a:r>
              <a:rPr lang="en-GB" sz="1400" dirty="0" smtClean="0"/>
              <a:t> Data Talks Lab</a:t>
            </a:r>
          </a:p>
          <a:p>
            <a:pPr algn="l"/>
            <a:r>
              <a:rPr lang="en-GB" sz="1400" b="1" dirty="0" smtClean="0"/>
              <a:t>Project Description:</a:t>
            </a:r>
            <a:r>
              <a:rPr lang="en-GB" sz="1400" dirty="0" smtClean="0"/>
              <a:t> The project involves creating a dashboard using Power BI to visualize and  analyse sales data for the Superstore dataset.</a:t>
            </a:r>
            <a:endParaRPr lang="en-IN" sz="1400" dirty="0"/>
          </a:p>
        </p:txBody>
      </p:sp>
    </p:spTree>
    <p:extLst>
      <p:ext uri="{BB962C8B-B14F-4D97-AF65-F5344CB8AC3E}">
        <p14:creationId xmlns:p14="http://schemas.microsoft.com/office/powerpoint/2010/main" val="200866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Forecast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669" y="2446639"/>
            <a:ext cx="9391135" cy="3645242"/>
          </a:xfrm>
        </p:spPr>
      </p:pic>
    </p:spTree>
    <p:extLst>
      <p:ext uri="{BB962C8B-B14F-4D97-AF65-F5344CB8AC3E}">
        <p14:creationId xmlns:p14="http://schemas.microsoft.com/office/powerpoint/2010/main" val="321784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Product Details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027" y="2446638"/>
            <a:ext cx="9378778" cy="3632885"/>
          </a:xfrm>
        </p:spPr>
      </p:pic>
    </p:spTree>
    <p:extLst>
      <p:ext uri="{BB962C8B-B14F-4D97-AF65-F5344CB8AC3E}">
        <p14:creationId xmlns:p14="http://schemas.microsoft.com/office/powerpoint/2010/main" val="368313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Analysis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027" y="2446638"/>
            <a:ext cx="9378777" cy="3632886"/>
          </a:xfrm>
        </p:spPr>
      </p:pic>
    </p:spTree>
    <p:extLst>
      <p:ext uri="{BB962C8B-B14F-4D97-AF65-F5344CB8AC3E}">
        <p14:creationId xmlns:p14="http://schemas.microsoft.com/office/powerpoint/2010/main" val="303585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Shipping Details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670" y="2446638"/>
            <a:ext cx="9378779" cy="3632885"/>
          </a:xfrm>
        </p:spPr>
      </p:pic>
    </p:spTree>
    <p:extLst>
      <p:ext uri="{BB962C8B-B14F-4D97-AF65-F5344CB8AC3E}">
        <p14:creationId xmlns:p14="http://schemas.microsoft.com/office/powerpoint/2010/main" val="216986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Top 5 Customers Performance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671" y="2446638"/>
            <a:ext cx="9391134" cy="3632885"/>
          </a:xfrm>
        </p:spPr>
      </p:pic>
    </p:spTree>
    <p:extLst>
      <p:ext uri="{BB962C8B-B14F-4D97-AF65-F5344CB8AC3E}">
        <p14:creationId xmlns:p14="http://schemas.microsoft.com/office/powerpoint/2010/main" val="204478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Botto</a:t>
            </a:r>
            <a:r>
              <a:rPr lang="en-GB" dirty="0">
                <a:latin typeface="Times New Roman" panose="02020603050405020304" pitchFamily="18" charset="0"/>
                <a:cs typeface="Times New Roman" panose="02020603050405020304" pitchFamily="18" charset="0"/>
              </a:rPr>
              <a:t>m</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5 Customers Performance Page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027" y="2446638"/>
            <a:ext cx="9378778" cy="3632885"/>
          </a:xfrm>
        </p:spPr>
      </p:pic>
    </p:spTree>
    <p:extLst>
      <p:ext uri="{BB962C8B-B14F-4D97-AF65-F5344CB8AC3E}">
        <p14:creationId xmlns:p14="http://schemas.microsoft.com/office/powerpoint/2010/main" val="173753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Diagram</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075" y="2897188"/>
            <a:ext cx="4895850" cy="2638425"/>
          </a:xfrm>
        </p:spPr>
      </p:pic>
    </p:spTree>
    <p:extLst>
      <p:ext uri="{BB962C8B-B14F-4D97-AF65-F5344CB8AC3E}">
        <p14:creationId xmlns:p14="http://schemas.microsoft.com/office/powerpoint/2010/main" val="83692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2822" y="2471351"/>
            <a:ext cx="5202194" cy="3608173"/>
          </a:xfrm>
        </p:spPr>
      </p:pic>
    </p:spTree>
    <p:extLst>
      <p:ext uri="{BB962C8B-B14F-4D97-AF65-F5344CB8AC3E}">
        <p14:creationId xmlns:p14="http://schemas.microsoft.com/office/powerpoint/2010/main" val="418767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Flow Chart</a:t>
            </a:r>
            <a:endParaRPr lang="en-IN" dirty="0"/>
          </a:p>
        </p:txBody>
      </p:sp>
      <p:pic>
        <p:nvPicPr>
          <p:cNvPr id="4" name="Content Placeholder 3"/>
          <p:cNvPicPr>
            <a:picLocks noGrp="1" noChangeAspect="1"/>
          </p:cNvPicPr>
          <p:nvPr>
            <p:ph idx="1"/>
          </p:nvPr>
        </p:nvPicPr>
        <p:blipFill>
          <a:blip r:embed="rId2"/>
          <a:stretch>
            <a:fillRect/>
          </a:stretch>
        </p:blipFill>
        <p:spPr>
          <a:xfrm>
            <a:off x="2681174" y="2446638"/>
            <a:ext cx="6829651" cy="3608174"/>
          </a:xfrm>
          <a:prstGeom prst="rect">
            <a:avLst/>
          </a:prstGeom>
        </p:spPr>
      </p:pic>
    </p:spTree>
    <p:extLst>
      <p:ext uri="{BB962C8B-B14F-4D97-AF65-F5344CB8AC3E}">
        <p14:creationId xmlns:p14="http://schemas.microsoft.com/office/powerpoint/2010/main" val="3570597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4950" y="2446639"/>
            <a:ext cx="1562100" cy="3632886"/>
          </a:xfrm>
        </p:spPr>
      </p:pic>
    </p:spTree>
    <p:extLst>
      <p:ext uri="{BB962C8B-B14F-4D97-AF65-F5344CB8AC3E}">
        <p14:creationId xmlns:p14="http://schemas.microsoft.com/office/powerpoint/2010/main" val="149923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Company</a:t>
            </a:r>
            <a:endParaRPr lang="en-IN" dirty="0"/>
          </a:p>
        </p:txBody>
      </p:sp>
      <p:sp>
        <p:nvSpPr>
          <p:cNvPr id="3" name="Content Placeholder 2"/>
          <p:cNvSpPr>
            <a:spLocks noGrp="1"/>
          </p:cNvSpPr>
          <p:nvPr>
            <p:ph idx="1"/>
          </p:nvPr>
        </p:nvSpPr>
        <p:spPr/>
        <p:txBody>
          <a:bodyPr>
            <a:normAutofit/>
          </a:bodyPr>
          <a:lstStyle/>
          <a:p>
            <a:r>
              <a:rPr lang="en-GB" sz="1400" dirty="0">
                <a:latin typeface="Times New Roman" panose="02020603050405020304" pitchFamily="18" charset="0"/>
                <a:cs typeface="Times New Roman" panose="02020603050405020304" pitchFamily="18" charset="0"/>
              </a:rPr>
              <a:t>Data Talks Lab, founded in January 2019 by Karan Thakur, who serves as both the Founder and CTO, is dedicated to helping everyday individuals build the skills they need to launch successful careers in analytics and Full Stack Web Development. Karan Thakur, a Microsoft Certified Trainer, leverages his expertise to guide students through custom learning paths designed to meet their unique needs</a:t>
            </a:r>
            <a:r>
              <a:rPr lang="en-GB" sz="1400" dirty="0" smtClean="0">
                <a:latin typeface="Times New Roman" panose="02020603050405020304" pitchFamily="18" charset="0"/>
                <a:cs typeface="Times New Roman" panose="02020603050405020304" pitchFamily="18" charset="0"/>
              </a:rPr>
              <a:t>.</a:t>
            </a:r>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The company offers 1-on-1 coaching and world-class courses in Excel, Power BI, SQL, Tableau, and Machine Learning. This personalized approach has transformed the careers of over 1500 students, providing them with the knowledge and confidence to excel in their chosen fields. </a:t>
            </a:r>
            <a:endParaRPr lang="en-GB" sz="1400" dirty="0" smtClean="0">
              <a:latin typeface="Times New Roman" panose="02020603050405020304" pitchFamily="18" charset="0"/>
              <a:cs typeface="Times New Roman" panose="02020603050405020304" pitchFamily="18" charset="0"/>
            </a:endParaRPr>
          </a:p>
          <a:p>
            <a:r>
              <a:rPr lang="en-GB" sz="1400" dirty="0" smtClean="0">
                <a:latin typeface="Times New Roman" panose="02020603050405020304" pitchFamily="18" charset="0"/>
                <a:cs typeface="Times New Roman" panose="02020603050405020304" pitchFamily="18" charset="0"/>
              </a:rPr>
              <a:t>Through </a:t>
            </a:r>
            <a:r>
              <a:rPr lang="en-GB" sz="1400" dirty="0">
                <a:latin typeface="Times New Roman" panose="02020603050405020304" pitchFamily="18" charset="0"/>
                <a:cs typeface="Times New Roman" panose="02020603050405020304" pitchFamily="18" charset="0"/>
              </a:rPr>
              <a:t>these tailored educational experiences, Data Talks Lab is committed to empowering individuals to achieve their professional goals and thrive in the competitive tech industry.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5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5115" y="2446638"/>
            <a:ext cx="5968312" cy="3608173"/>
          </a:xfrm>
        </p:spPr>
      </p:pic>
    </p:spTree>
    <p:extLst>
      <p:ext uri="{BB962C8B-B14F-4D97-AF65-F5344CB8AC3E}">
        <p14:creationId xmlns:p14="http://schemas.microsoft.com/office/powerpoint/2010/main" val="3681641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IN" dirty="0"/>
          </a:p>
        </p:txBody>
      </p:sp>
      <p:sp>
        <p:nvSpPr>
          <p:cNvPr id="3" name="Content Placeholder 2"/>
          <p:cNvSpPr>
            <a:spLocks noGrp="1"/>
          </p:cNvSpPr>
          <p:nvPr>
            <p:ph idx="1"/>
          </p:nvPr>
        </p:nvSpPr>
        <p:spPr/>
        <p:txBody>
          <a:bodyPr>
            <a:normAutofit/>
          </a:bodyPr>
          <a:lstStyle/>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In conclusion, building a sales dashboard for the Superstore dataset using the Power BI tool required various skills, including data cleaning, data processing, data analysis, and DAX query manipulation. </a:t>
            </a:r>
            <a:endPar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endParaRPr>
          </a:p>
          <a:p>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The seven-page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including the </a:t>
            </a:r>
            <a:r>
              <a:rPr lang="en-GB" sz="1400" dirty="0">
                <a:latin typeface="Times New Roman" panose="02020603050405020304" pitchFamily="18" charset="0"/>
                <a:cs typeface="Times New Roman" panose="02020603050405020304" pitchFamily="18" charset="0"/>
              </a:rPr>
              <a:t>Main Dashboard </a:t>
            </a:r>
            <a:r>
              <a:rPr lang="en-GB" sz="1400" dirty="0" smtClean="0">
                <a:latin typeface="Times New Roman" panose="02020603050405020304" pitchFamily="18" charset="0"/>
                <a:cs typeface="Times New Roman" panose="02020603050405020304" pitchFamily="18" charset="0"/>
              </a:rPr>
              <a:t>Page, Forecast Page, Product </a:t>
            </a:r>
            <a:r>
              <a:rPr lang="en-GB" sz="1400" dirty="0">
                <a:latin typeface="Times New Roman" panose="02020603050405020304" pitchFamily="18" charset="0"/>
                <a:cs typeface="Times New Roman" panose="02020603050405020304" pitchFamily="18" charset="0"/>
              </a:rPr>
              <a:t>Details </a:t>
            </a:r>
            <a:r>
              <a:rPr lang="en-GB" sz="1400" dirty="0" smtClean="0">
                <a:latin typeface="Times New Roman" panose="02020603050405020304" pitchFamily="18" charset="0"/>
                <a:cs typeface="Times New Roman" panose="02020603050405020304" pitchFamily="18" charset="0"/>
              </a:rPr>
              <a:t>Page, Product </a:t>
            </a:r>
            <a:r>
              <a:rPr lang="en-GB" sz="1400" dirty="0">
                <a:latin typeface="Times New Roman" panose="02020603050405020304" pitchFamily="18" charset="0"/>
                <a:cs typeface="Times New Roman" panose="02020603050405020304" pitchFamily="18" charset="0"/>
              </a:rPr>
              <a:t>Analysis </a:t>
            </a:r>
            <a:r>
              <a:rPr lang="en-GB" sz="1400" dirty="0" smtClean="0">
                <a:latin typeface="Times New Roman" panose="02020603050405020304" pitchFamily="18" charset="0"/>
                <a:cs typeface="Times New Roman" panose="02020603050405020304" pitchFamily="18" charset="0"/>
              </a:rPr>
              <a:t>Page, Shipping </a:t>
            </a:r>
            <a:r>
              <a:rPr lang="en-GB" sz="1400" dirty="0">
                <a:latin typeface="Times New Roman" panose="02020603050405020304" pitchFamily="18" charset="0"/>
                <a:cs typeface="Times New Roman" panose="02020603050405020304" pitchFamily="18" charset="0"/>
              </a:rPr>
              <a:t>Details </a:t>
            </a:r>
            <a:r>
              <a:rPr lang="en-GB" sz="1400" dirty="0" smtClean="0">
                <a:latin typeface="Times New Roman" panose="02020603050405020304" pitchFamily="18" charset="0"/>
                <a:cs typeface="Times New Roman" panose="02020603050405020304" pitchFamily="18" charset="0"/>
              </a:rPr>
              <a:t>Page, Top </a:t>
            </a:r>
            <a:r>
              <a:rPr lang="en-GB" sz="1400" dirty="0">
                <a:latin typeface="Times New Roman" panose="02020603050405020304" pitchFamily="18" charset="0"/>
                <a:cs typeface="Times New Roman" panose="02020603050405020304" pitchFamily="18" charset="0"/>
              </a:rPr>
              <a:t>5 Customers Performance </a:t>
            </a:r>
            <a:r>
              <a:rPr lang="en-GB" sz="1400" dirty="0" smtClean="0">
                <a:latin typeface="Times New Roman" panose="02020603050405020304" pitchFamily="18" charset="0"/>
                <a:cs typeface="Times New Roman" panose="02020603050405020304" pitchFamily="18" charset="0"/>
              </a:rPr>
              <a:t>Page, Bottom </a:t>
            </a:r>
            <a:r>
              <a:rPr lang="en-GB" sz="1400" dirty="0">
                <a:latin typeface="Times New Roman" panose="02020603050405020304" pitchFamily="18" charset="0"/>
                <a:cs typeface="Times New Roman" panose="02020603050405020304" pitchFamily="18" charset="0"/>
              </a:rPr>
              <a:t>5 Customers Performance </a:t>
            </a:r>
            <a:r>
              <a:rPr lang="en-GB" sz="1400" dirty="0" smtClean="0">
                <a:latin typeface="Times New Roman" panose="02020603050405020304" pitchFamily="18" charset="0"/>
                <a:cs typeface="Times New Roman" panose="02020603050405020304" pitchFamily="18" charset="0"/>
              </a:rPr>
              <a:t>Page</a:t>
            </a:r>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helped users to make </a:t>
            </a:r>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informed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decisions based on the insights provided.</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The custom slicer filter and page navigator enhanced the user experience and made navigation and data exploration more </a:t>
            </a:r>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convenient. The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dashboard provides a comprehensive view of the Superstore's sales performance and facilitates data-driven decision-making.</a:t>
            </a:r>
            <a:endParaRPr lang="en-US" sz="1400" dirty="0">
              <a:solidFill>
                <a:schemeClr val="tx1"/>
              </a:solidFill>
              <a:latin typeface="Times New Roman" panose="02020603050405020304" pitchFamily="18" charset="0"/>
              <a:cs typeface="Times New Roman" panose="02020603050405020304" pitchFamily="18" charset="0"/>
            </a:endParaRPr>
          </a:p>
          <a:p>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86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Overview</a:t>
            </a:r>
            <a:endParaRPr lang="en-IN" dirty="0"/>
          </a:p>
        </p:txBody>
      </p:sp>
      <p:sp>
        <p:nvSpPr>
          <p:cNvPr id="3" name="Content Placeholder 2"/>
          <p:cNvSpPr>
            <a:spLocks noGrp="1"/>
          </p:cNvSpPr>
          <p:nvPr>
            <p:ph idx="1"/>
          </p:nvPr>
        </p:nvSpPr>
        <p:spPr>
          <a:xfrm>
            <a:off x="1295401" y="2556931"/>
            <a:ext cx="9601196" cy="3473165"/>
          </a:xfrm>
        </p:spPr>
        <p:txBody>
          <a:bodyPr>
            <a:normAutofit fontScale="40000" lnSpcReduction="20000"/>
          </a:bodyPr>
          <a:lstStyle/>
          <a:p>
            <a:r>
              <a:rPr lang="en-US" sz="3500" dirty="0">
                <a:solidFill>
                  <a:schemeClr val="tx1"/>
                </a:solidFill>
                <a:latin typeface="Times New Roman" panose="02020603050405020304" pitchFamily="18" charset="0"/>
                <a:ea typeface="Source Sans Pro" pitchFamily="34" charset="-122"/>
                <a:cs typeface="Times New Roman" panose="02020603050405020304" pitchFamily="18" charset="0"/>
              </a:rPr>
              <a:t>This project is focused on creating a comprehensive dashboard using the Power BI tool. The dashboard is designed to provide insights into the sales performance of a Superstore across various categories and regions</a:t>
            </a:r>
            <a:r>
              <a:rPr lang="en-US" sz="3500" dirty="0" smtClean="0">
                <a:solidFill>
                  <a:schemeClr val="tx1"/>
                </a:solidFill>
                <a:latin typeface="Times New Roman" panose="02020603050405020304" pitchFamily="18" charset="0"/>
                <a:ea typeface="Source Sans Pro" pitchFamily="34" charset="-122"/>
                <a:cs typeface="Times New Roman" panose="02020603050405020304" pitchFamily="18" charset="0"/>
              </a:rPr>
              <a:t>.</a:t>
            </a:r>
          </a:p>
          <a:p>
            <a:r>
              <a:rPr lang="en-US" sz="3500" dirty="0">
                <a:solidFill>
                  <a:schemeClr val="tx1"/>
                </a:solidFill>
                <a:latin typeface="Times New Roman" panose="02020603050405020304" pitchFamily="18" charset="0"/>
                <a:ea typeface="Source Sans Pro" pitchFamily="34" charset="-122"/>
                <a:cs typeface="Times New Roman" panose="02020603050405020304" pitchFamily="18" charset="0"/>
              </a:rPr>
              <a:t>To create this dashboard, </a:t>
            </a:r>
            <a:r>
              <a:rPr lang="en-US" sz="3500" dirty="0" smtClean="0">
                <a:solidFill>
                  <a:schemeClr val="tx1"/>
                </a:solidFill>
                <a:latin typeface="Times New Roman" panose="02020603050405020304" pitchFamily="18" charset="0"/>
                <a:ea typeface="Source Sans Pro" pitchFamily="34" charset="-122"/>
                <a:cs typeface="Times New Roman" panose="02020603050405020304" pitchFamily="18" charset="0"/>
              </a:rPr>
              <a:t>we </a:t>
            </a:r>
            <a:r>
              <a:rPr lang="en-US" sz="3500" dirty="0">
                <a:solidFill>
                  <a:schemeClr val="tx1"/>
                </a:solidFill>
                <a:latin typeface="Times New Roman" panose="02020603050405020304" pitchFamily="18" charset="0"/>
                <a:ea typeface="Source Sans Pro" pitchFamily="34" charset="-122"/>
                <a:cs typeface="Times New Roman" panose="02020603050405020304" pitchFamily="18" charset="0"/>
              </a:rPr>
              <a:t>used the ETL (Extract, Transform, Load) process to clean and process the raw data from the Superstore Sales dataset. The ETL process involved extracting the data from its source, transforming it to make it usable, and loading it into Power BI for analysis.</a:t>
            </a:r>
            <a:endParaRPr lang="en-US" sz="3500" dirty="0">
              <a:solidFill>
                <a:schemeClr val="tx1"/>
              </a:solidFill>
              <a:latin typeface="Times New Roman" panose="02020603050405020304" pitchFamily="18" charset="0"/>
              <a:cs typeface="Times New Roman" panose="02020603050405020304" pitchFamily="18" charset="0"/>
            </a:endParaRPr>
          </a:p>
          <a:p>
            <a:r>
              <a:rPr lang="en-GB" sz="3500" dirty="0">
                <a:solidFill>
                  <a:schemeClr val="tx1"/>
                </a:solidFill>
                <a:latin typeface="Times New Roman" panose="02020603050405020304" pitchFamily="18" charset="0"/>
                <a:cs typeface="Times New Roman" panose="02020603050405020304" pitchFamily="18" charset="0"/>
              </a:rPr>
              <a:t>The Superstore Sales dataset used in this project is a large and complex dataset containing sales data for a retail store over several years. The dataset includes information on sales, profits, discounts, returns, and quantities sold across various product categories, regions, and managers.</a:t>
            </a:r>
          </a:p>
          <a:p>
            <a:r>
              <a:rPr lang="en-GB" sz="3500" dirty="0">
                <a:solidFill>
                  <a:schemeClr val="tx1"/>
                </a:solidFill>
                <a:latin typeface="Times New Roman" panose="02020603050405020304" pitchFamily="18" charset="0"/>
                <a:cs typeface="Times New Roman" panose="02020603050405020304" pitchFamily="18" charset="0"/>
              </a:rPr>
              <a:t>Using Power BI, </a:t>
            </a:r>
            <a:r>
              <a:rPr lang="en-GB" sz="3500" dirty="0" smtClean="0">
                <a:solidFill>
                  <a:schemeClr val="tx1"/>
                </a:solidFill>
                <a:latin typeface="Times New Roman" panose="02020603050405020304" pitchFamily="18" charset="0"/>
                <a:cs typeface="Times New Roman" panose="02020603050405020304" pitchFamily="18" charset="0"/>
              </a:rPr>
              <a:t>we were </a:t>
            </a:r>
            <a:r>
              <a:rPr lang="en-GB" sz="3500" dirty="0">
                <a:solidFill>
                  <a:schemeClr val="tx1"/>
                </a:solidFill>
                <a:latin typeface="Times New Roman" panose="02020603050405020304" pitchFamily="18" charset="0"/>
                <a:cs typeface="Times New Roman" panose="02020603050405020304" pitchFamily="18" charset="0"/>
              </a:rPr>
              <a:t>able to create interactive visualizations that allow users to easily explore and </a:t>
            </a:r>
            <a:r>
              <a:rPr lang="en-GB" sz="3500" dirty="0" err="1">
                <a:solidFill>
                  <a:schemeClr val="tx1"/>
                </a:solidFill>
                <a:latin typeface="Times New Roman" panose="02020603050405020304" pitchFamily="18" charset="0"/>
                <a:cs typeface="Times New Roman" panose="02020603050405020304" pitchFamily="18" charset="0"/>
              </a:rPr>
              <a:t>analyze</a:t>
            </a:r>
            <a:r>
              <a:rPr lang="en-GB" sz="3500" dirty="0">
                <a:solidFill>
                  <a:schemeClr val="tx1"/>
                </a:solidFill>
                <a:latin typeface="Times New Roman" panose="02020603050405020304" pitchFamily="18" charset="0"/>
                <a:cs typeface="Times New Roman" panose="02020603050405020304" pitchFamily="18" charset="0"/>
              </a:rPr>
              <a:t> the data. The dashboard includes a variety of charts, tables, and graphs that provide insights into sales performance, product categories, regions, and managers.</a:t>
            </a:r>
          </a:p>
          <a:p>
            <a:r>
              <a:rPr lang="en-US" sz="3500" dirty="0">
                <a:solidFill>
                  <a:schemeClr val="tx1"/>
                </a:solidFill>
                <a:latin typeface="Times New Roman" panose="02020603050405020304" pitchFamily="18" charset="0"/>
                <a:ea typeface="Source Sans Pro" pitchFamily="34" charset="-122"/>
                <a:cs typeface="Times New Roman" panose="02020603050405020304" pitchFamily="18" charset="0"/>
              </a:rPr>
              <a:t>The dashboard includes multiple pages with different visualizations and filters. The client requirements were taken into account during the development process</a:t>
            </a:r>
            <a:r>
              <a:rPr lang="en-US" sz="3500" dirty="0" smtClean="0">
                <a:solidFill>
                  <a:schemeClr val="tx1"/>
                </a:solidFill>
                <a:latin typeface="Times New Roman" panose="02020603050405020304" pitchFamily="18" charset="0"/>
                <a:ea typeface="Source Sans Pro" pitchFamily="34" charset="-122"/>
                <a:cs typeface="Times New Roman" panose="02020603050405020304" pitchFamily="18" charset="0"/>
              </a:rPr>
              <a:t>.</a:t>
            </a:r>
          </a:p>
          <a:p>
            <a:r>
              <a:rPr lang="en-US" sz="3500" dirty="0">
                <a:solidFill>
                  <a:schemeClr val="tx1"/>
                </a:solidFill>
                <a:latin typeface="Times New Roman" panose="02020603050405020304" pitchFamily="18" charset="0"/>
                <a:ea typeface="Source Sans Pro" pitchFamily="34" charset="-122"/>
                <a:cs typeface="Times New Roman" panose="02020603050405020304" pitchFamily="18" charset="0"/>
              </a:rPr>
              <a:t>Overall, this project demonstrates the power of Power BI in analyzing large datasets and presenting insights in a clear and understandable way</a:t>
            </a:r>
            <a:r>
              <a:rPr lang="en-US" sz="3500" dirty="0" smtClean="0">
                <a:solidFill>
                  <a:schemeClr val="tx1"/>
                </a:solidFill>
                <a:latin typeface="Times New Roman" panose="02020603050405020304" pitchFamily="18" charset="0"/>
                <a:ea typeface="Source Sans Pro" pitchFamily="34" charset="-122"/>
                <a:cs typeface="Times New Roman" panose="02020603050405020304" pitchFamily="18" charset="0"/>
              </a:rPr>
              <a:t>.</a:t>
            </a:r>
            <a:endParaRPr lang="en-US" sz="1400" dirty="0" smtClean="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180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Responsibilities</a:t>
            </a:r>
            <a:endParaRPr lang="en-IN" dirty="0"/>
          </a:p>
        </p:txBody>
      </p:sp>
      <p:sp>
        <p:nvSpPr>
          <p:cNvPr id="3" name="Content Placeholder 2"/>
          <p:cNvSpPr>
            <a:spLocks noGrp="1"/>
          </p:cNvSpPr>
          <p:nvPr>
            <p:ph idx="1"/>
          </p:nvPr>
        </p:nvSpPr>
        <p:spPr/>
        <p:txBody>
          <a:bodyPr/>
          <a:lstStyle/>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Extracted the Superstore Sales dataset and cleaned the data.</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Performed data transformation and created DAX measures for sales, profit, discount, returns, and quantity sold.</a:t>
            </a: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Developed the Power BI dashboard and created multiple pages with different visualizations.</a:t>
            </a: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Incorporated client feedback and made changes to the dashboard as needed.</a:t>
            </a:r>
            <a:endParaRPr lang="en-US" sz="1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643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ETL Process</a:t>
            </a:r>
            <a:endParaRPr lang="en-IN" dirty="0"/>
          </a:p>
        </p:txBody>
      </p:sp>
      <p:sp>
        <p:nvSpPr>
          <p:cNvPr id="3" name="Content Placeholder 2"/>
          <p:cNvSpPr>
            <a:spLocks noGrp="1"/>
          </p:cNvSpPr>
          <p:nvPr>
            <p:ph idx="1"/>
          </p:nvPr>
        </p:nvSpPr>
        <p:spPr/>
        <p:txBody>
          <a:bodyPr/>
          <a:lstStyle/>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Extract: The Superstore Sales dataset was extracted from the source.</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Transform: The data was cleaned and processed to remove duplicates, fix errors, and format the data.</a:t>
            </a:r>
            <a:endParaRPr lang="en-US" sz="1400" dirty="0">
              <a:solidFill>
                <a:schemeClr val="tx1"/>
              </a:solidFill>
              <a:latin typeface="Times New Roman" panose="02020603050405020304" pitchFamily="18" charset="0"/>
              <a:cs typeface="Times New Roman" panose="02020603050405020304" pitchFamily="18" charset="0"/>
            </a:endParaRPr>
          </a:p>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Load: The cleaned data was loaded into Power BI for analysis and visualization.</a:t>
            </a:r>
            <a:endParaRPr lang="en-US" sz="1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417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IN" dirty="0"/>
          </a:p>
        </p:txBody>
      </p:sp>
      <p:sp>
        <p:nvSpPr>
          <p:cNvPr id="3" name="Content Placeholder 2"/>
          <p:cNvSpPr>
            <a:spLocks noGrp="1"/>
          </p:cNvSpPr>
          <p:nvPr>
            <p:ph idx="1"/>
          </p:nvPr>
        </p:nvSpPr>
        <p:spPr/>
        <p:txBody>
          <a:bodyPr>
            <a:normAutofit/>
          </a:bodyPr>
          <a:lstStyle/>
          <a:p>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After cleaning the data, we have analyzed the Superstore sales dataset by creating various measures and columns. </a:t>
            </a:r>
            <a:endPar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endParaRPr>
          </a:p>
          <a:p>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We first normalized the data and created new columns in order to understand the data properly in order to perform various operations on the data for creating the dashboard.</a:t>
            </a:r>
          </a:p>
          <a:p>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After normalizing the data we created the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measures that </a:t>
            </a:r>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include </a:t>
            </a:r>
            <a:r>
              <a:rPr lang="en-US" sz="1400" dirty="0">
                <a:solidFill>
                  <a:schemeClr val="tx1"/>
                </a:solidFill>
                <a:latin typeface="Times New Roman" panose="02020603050405020304" pitchFamily="18" charset="0"/>
                <a:ea typeface="Source Sans Pro" pitchFamily="34" charset="-122"/>
                <a:cs typeface="Times New Roman" panose="02020603050405020304" pitchFamily="18" charset="0"/>
              </a:rPr>
              <a:t>Total Sales, Total Profit, Total Discount, Total Returns, </a:t>
            </a:r>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Quantity Sold, etc.</a:t>
            </a:r>
          </a:p>
          <a:p>
            <a:r>
              <a:rPr lang="en-US" sz="1400" dirty="0" smtClean="0">
                <a:solidFill>
                  <a:schemeClr val="tx1"/>
                </a:solidFill>
                <a:latin typeface="Times New Roman" panose="02020603050405020304" pitchFamily="18" charset="0"/>
                <a:ea typeface="Source Sans Pro" pitchFamily="34" charset="-122"/>
                <a:cs typeface="Times New Roman" panose="02020603050405020304" pitchFamily="18" charset="0"/>
              </a:rPr>
              <a:t>Using these measures and normalized data we created our dashboard.</a:t>
            </a:r>
          </a:p>
          <a:p>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52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DAX Expressions</a:t>
            </a:r>
            <a:endParaRPr lang="en-IN" dirty="0"/>
          </a:p>
        </p:txBody>
      </p:sp>
      <p:sp>
        <p:nvSpPr>
          <p:cNvPr id="3" name="Content Placeholder 2"/>
          <p:cNvSpPr>
            <a:spLocks noGrp="1"/>
          </p:cNvSpPr>
          <p:nvPr>
            <p:ph idx="1"/>
          </p:nvPr>
        </p:nvSpPr>
        <p:spPr/>
        <p:txBody>
          <a:bodyPr>
            <a:normAutofit lnSpcReduction="10000"/>
          </a:bodyPr>
          <a:lstStyle/>
          <a:p>
            <a:r>
              <a:rPr lang="en-IN" sz="1400" dirty="0">
                <a:solidFill>
                  <a:schemeClr val="tx1"/>
                </a:solidFill>
                <a:latin typeface="Times New Roman" panose="02020603050405020304" pitchFamily="18" charset="0"/>
                <a:cs typeface="Times New Roman" panose="02020603050405020304" pitchFamily="18" charset="0"/>
              </a:rPr>
              <a:t>Total Orders = DISTINCTCOUNT(Orders[Order ID</a:t>
            </a:r>
            <a:r>
              <a:rPr lang="en-IN" sz="1400" dirty="0" smtClean="0">
                <a:solidFill>
                  <a:schemeClr val="tx1"/>
                </a:solidFill>
                <a:latin typeface="Times New Roman" panose="02020603050405020304" pitchFamily="18" charset="0"/>
                <a:cs typeface="Times New Roman" panose="02020603050405020304" pitchFamily="18" charset="0"/>
              </a:rPr>
              <a:t>])</a:t>
            </a:r>
          </a:p>
          <a:p>
            <a:r>
              <a:rPr lang="en-IN" sz="1400" dirty="0">
                <a:solidFill>
                  <a:schemeClr val="tx1"/>
                </a:solidFill>
                <a:latin typeface="Times New Roman" panose="02020603050405020304" pitchFamily="18" charset="0"/>
                <a:cs typeface="Times New Roman" panose="02020603050405020304" pitchFamily="18" charset="0"/>
              </a:rPr>
              <a:t>Total Profit = [Total Revenue] - [</a:t>
            </a:r>
            <a:r>
              <a:rPr lang="en-IN" sz="1400" dirty="0" err="1">
                <a:solidFill>
                  <a:schemeClr val="tx1"/>
                </a:solidFill>
                <a:latin typeface="Times New Roman" panose="02020603050405020304" pitchFamily="18" charset="0"/>
                <a:cs typeface="Times New Roman" panose="02020603050405020304" pitchFamily="18" charset="0"/>
              </a:rPr>
              <a:t>T_Cost</a:t>
            </a:r>
            <a:r>
              <a:rPr lang="en-IN" sz="1400" dirty="0" smtClean="0">
                <a:solidFill>
                  <a:schemeClr val="tx1"/>
                </a:solidFill>
                <a:latin typeface="Times New Roman" panose="02020603050405020304" pitchFamily="18" charset="0"/>
                <a:cs typeface="Times New Roman" panose="02020603050405020304" pitchFamily="18" charset="0"/>
              </a:rPr>
              <a:t>]</a:t>
            </a:r>
          </a:p>
          <a:p>
            <a:r>
              <a:rPr lang="en-IN" sz="1400" dirty="0">
                <a:solidFill>
                  <a:schemeClr val="tx1"/>
                </a:solidFill>
                <a:latin typeface="Times New Roman" panose="02020603050405020304" pitchFamily="18" charset="0"/>
                <a:cs typeface="Times New Roman" panose="02020603050405020304" pitchFamily="18" charset="0"/>
              </a:rPr>
              <a:t>Total Revenue = SUM(Orders[Sales</a:t>
            </a:r>
            <a:r>
              <a:rPr lang="en-IN" sz="1400" dirty="0" smtClean="0">
                <a:solidFill>
                  <a:schemeClr val="tx1"/>
                </a:solidFill>
                <a:latin typeface="Times New Roman" panose="02020603050405020304" pitchFamily="18" charset="0"/>
                <a:cs typeface="Times New Roman" panose="02020603050405020304" pitchFamily="18" charset="0"/>
              </a:rPr>
              <a:t>])</a:t>
            </a:r>
          </a:p>
          <a:p>
            <a:r>
              <a:rPr lang="en-IN" sz="1400" dirty="0">
                <a:solidFill>
                  <a:schemeClr val="tx1"/>
                </a:solidFill>
                <a:latin typeface="Times New Roman" panose="02020603050405020304" pitchFamily="18" charset="0"/>
                <a:cs typeface="Times New Roman" panose="02020603050405020304" pitchFamily="18" charset="0"/>
              </a:rPr>
              <a:t>Total Sales = SUM(Orders[Sales</a:t>
            </a:r>
            <a:r>
              <a:rPr lang="en-IN" sz="1400" dirty="0" smtClean="0">
                <a:solidFill>
                  <a:schemeClr val="tx1"/>
                </a:solidFill>
                <a:latin typeface="Times New Roman" panose="02020603050405020304" pitchFamily="18" charset="0"/>
                <a:cs typeface="Times New Roman" panose="02020603050405020304" pitchFamily="18" charset="0"/>
              </a:rPr>
              <a:t>])</a:t>
            </a:r>
          </a:p>
          <a:p>
            <a:r>
              <a:rPr lang="en-GB" sz="1400" dirty="0" err="1">
                <a:solidFill>
                  <a:schemeClr val="tx1"/>
                </a:solidFill>
                <a:latin typeface="Times New Roman" panose="02020603050405020304" pitchFamily="18" charset="0"/>
                <a:cs typeface="Times New Roman" panose="02020603050405020304" pitchFamily="18" charset="0"/>
              </a:rPr>
              <a:t>Weekend_Order</a:t>
            </a:r>
            <a:r>
              <a:rPr lang="en-GB" sz="1400" dirty="0">
                <a:solidFill>
                  <a:schemeClr val="tx1"/>
                </a:solidFill>
                <a:latin typeface="Times New Roman" panose="02020603050405020304" pitchFamily="18" charset="0"/>
                <a:cs typeface="Times New Roman" panose="02020603050405020304" pitchFamily="18" charset="0"/>
              </a:rPr>
              <a:t> = CALCULATE([Total Orders], 'Calendar'[Is weekend] = "Yes</a:t>
            </a:r>
            <a:r>
              <a:rPr lang="en-GB" sz="1400" dirty="0" smtClean="0">
                <a:solidFill>
                  <a:schemeClr val="tx1"/>
                </a:solidFill>
                <a:latin typeface="Times New Roman" panose="02020603050405020304" pitchFamily="18" charset="0"/>
                <a:cs typeface="Times New Roman" panose="02020603050405020304" pitchFamily="18" charset="0"/>
              </a:rPr>
              <a:t>")</a:t>
            </a:r>
          </a:p>
          <a:p>
            <a:r>
              <a:rPr lang="en-IN" sz="1400" dirty="0">
                <a:solidFill>
                  <a:schemeClr val="tx1"/>
                </a:solidFill>
                <a:latin typeface="Times New Roman" panose="02020603050405020304" pitchFamily="18" charset="0"/>
                <a:cs typeface="Times New Roman" panose="02020603050405020304" pitchFamily="18" charset="0"/>
              </a:rPr>
              <a:t>YTD Revenue = CALCULATE(Orders[Total Revenue], DATESYTD('Calendar'[Date</a:t>
            </a:r>
            <a:r>
              <a:rPr lang="en-IN" sz="1400" dirty="0" smtClean="0">
                <a:solidFill>
                  <a:schemeClr val="tx1"/>
                </a:solidFill>
                <a:latin typeface="Times New Roman" panose="02020603050405020304" pitchFamily="18" charset="0"/>
                <a:cs typeface="Times New Roman" panose="02020603050405020304" pitchFamily="18" charset="0"/>
              </a:rPr>
              <a:t>]))</a:t>
            </a:r>
          </a:p>
          <a:p>
            <a:r>
              <a:rPr lang="en-IN" sz="1400" dirty="0" err="1">
                <a:solidFill>
                  <a:schemeClr val="tx1"/>
                </a:solidFill>
                <a:latin typeface="Times New Roman" panose="02020603050405020304" pitchFamily="18" charset="0"/>
                <a:cs typeface="Times New Roman" panose="02020603050405020304" pitchFamily="18" charset="0"/>
              </a:rPr>
              <a:t>Quantity_Sold</a:t>
            </a:r>
            <a:r>
              <a:rPr lang="en-IN" sz="1400" dirty="0">
                <a:solidFill>
                  <a:schemeClr val="tx1"/>
                </a:solidFill>
                <a:latin typeface="Times New Roman" panose="02020603050405020304" pitchFamily="18" charset="0"/>
                <a:cs typeface="Times New Roman" panose="02020603050405020304" pitchFamily="18" charset="0"/>
              </a:rPr>
              <a:t> = SUM(Orders[Quantity</a:t>
            </a:r>
            <a:r>
              <a:rPr lang="en-IN" sz="1400" dirty="0" smtClean="0">
                <a:solidFill>
                  <a:schemeClr val="tx1"/>
                </a:solidFill>
                <a:latin typeface="Times New Roman" panose="02020603050405020304" pitchFamily="18" charset="0"/>
                <a:cs typeface="Times New Roman" panose="02020603050405020304" pitchFamily="18" charset="0"/>
              </a:rPr>
              <a:t>])</a:t>
            </a:r>
          </a:p>
          <a:p>
            <a:r>
              <a:rPr lang="en-GB" sz="1400" dirty="0" err="1">
                <a:solidFill>
                  <a:schemeClr val="tx1"/>
                </a:solidFill>
                <a:latin typeface="Times New Roman" panose="02020603050405020304" pitchFamily="18" charset="0"/>
                <a:cs typeface="Times New Roman" panose="02020603050405020304" pitchFamily="18" charset="0"/>
              </a:rPr>
              <a:t>Previous_Month_Revenue</a:t>
            </a:r>
            <a:r>
              <a:rPr lang="en-GB" sz="1400" dirty="0">
                <a:solidFill>
                  <a:schemeClr val="tx1"/>
                </a:solidFill>
                <a:latin typeface="Times New Roman" panose="02020603050405020304" pitchFamily="18" charset="0"/>
                <a:cs typeface="Times New Roman" panose="02020603050405020304" pitchFamily="18" charset="0"/>
              </a:rPr>
              <a:t> = CALCULATE([Total Revenue], DATEADD('Calendar'[Date], -1, MONTH</a:t>
            </a:r>
            <a:r>
              <a:rPr lang="en-GB" sz="1400" dirty="0" smtClean="0">
                <a:solidFill>
                  <a:schemeClr val="tx1"/>
                </a:solidFill>
                <a:latin typeface="Times New Roman" panose="02020603050405020304" pitchFamily="18" charset="0"/>
                <a:cs typeface="Times New Roman" panose="02020603050405020304" pitchFamily="18" charset="0"/>
              </a:rPr>
              <a:t>))</a:t>
            </a:r>
          </a:p>
          <a:p>
            <a:r>
              <a:rPr lang="en-GB" sz="1400" dirty="0" err="1">
                <a:solidFill>
                  <a:schemeClr val="tx1"/>
                </a:solidFill>
                <a:latin typeface="Times New Roman" panose="02020603050405020304" pitchFamily="18" charset="0"/>
                <a:cs typeface="Times New Roman" panose="02020603050405020304" pitchFamily="18" charset="0"/>
              </a:rPr>
              <a:t>Previous_Month_Order</a:t>
            </a:r>
            <a:r>
              <a:rPr lang="en-GB" sz="1400" dirty="0">
                <a:solidFill>
                  <a:schemeClr val="tx1"/>
                </a:solidFill>
                <a:latin typeface="Times New Roman" panose="02020603050405020304" pitchFamily="18" charset="0"/>
                <a:cs typeface="Times New Roman" panose="02020603050405020304" pitchFamily="18" charset="0"/>
              </a:rPr>
              <a:t> = CALCULATE([Total Orders], DATEADD('Calendar'[Date], -1, MONTH</a:t>
            </a:r>
            <a:r>
              <a:rPr lang="en-GB" sz="1400" dirty="0" smtClean="0">
                <a:solidFill>
                  <a:schemeClr val="tx1"/>
                </a:solidFill>
                <a:latin typeface="Times New Roman" panose="02020603050405020304" pitchFamily="18" charset="0"/>
                <a:cs typeface="Times New Roman" panose="02020603050405020304" pitchFamily="18" charset="0"/>
              </a:rPr>
              <a:t>))</a:t>
            </a:r>
          </a:p>
          <a:p>
            <a:r>
              <a:rPr lang="en-GB" sz="1400" dirty="0" err="1">
                <a:solidFill>
                  <a:schemeClr val="tx1"/>
                </a:solidFill>
                <a:latin typeface="Times New Roman" panose="02020603050405020304" pitchFamily="18" charset="0"/>
                <a:cs typeface="Times New Roman" panose="02020603050405020304" pitchFamily="18" charset="0"/>
              </a:rPr>
              <a:t>High_Ticket_Order</a:t>
            </a:r>
            <a:r>
              <a:rPr lang="en-GB" sz="1400" dirty="0">
                <a:solidFill>
                  <a:schemeClr val="tx1"/>
                </a:solidFill>
                <a:latin typeface="Times New Roman" panose="02020603050405020304" pitchFamily="18" charset="0"/>
                <a:cs typeface="Times New Roman" panose="02020603050405020304" pitchFamily="18" charset="0"/>
              </a:rPr>
              <a:t> = CALCULATE([Total Orders], FILTER(Orders, Orders[Product Price] &gt; [Overall Average Price]))</a:t>
            </a:r>
            <a:endParaRPr lang="en-IN" sz="1400" dirty="0" smtClean="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14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Dashboard Pages</a:t>
            </a:r>
            <a:endParaRPr lang="en-IN" dirty="0"/>
          </a:p>
        </p:txBody>
      </p:sp>
      <p:sp>
        <p:nvSpPr>
          <p:cNvPr id="3" name="Content Placeholder 2"/>
          <p:cNvSpPr>
            <a:spLocks noGrp="1"/>
          </p:cNvSpPr>
          <p:nvPr>
            <p:ph idx="1"/>
          </p:nvPr>
        </p:nvSpPr>
        <p:spPr/>
        <p:txBody>
          <a:bodyPr>
            <a:normAutofit/>
          </a:bodyPr>
          <a:lstStyle/>
          <a:p>
            <a:r>
              <a:rPr lang="en-GB" sz="1400" dirty="0" smtClean="0">
                <a:latin typeface="Times New Roman" panose="02020603050405020304" pitchFamily="18" charset="0"/>
                <a:cs typeface="Times New Roman" panose="02020603050405020304" pitchFamily="18" charset="0"/>
              </a:rPr>
              <a:t>Main Dashboard Page </a:t>
            </a:r>
          </a:p>
          <a:p>
            <a:r>
              <a:rPr lang="en-GB" sz="1400" dirty="0" smtClean="0">
                <a:latin typeface="Times New Roman" panose="02020603050405020304" pitchFamily="18" charset="0"/>
                <a:cs typeface="Times New Roman" panose="02020603050405020304" pitchFamily="18" charset="0"/>
              </a:rPr>
              <a:t>Forecast Page</a:t>
            </a:r>
          </a:p>
          <a:p>
            <a:r>
              <a:rPr lang="en-GB" sz="1400" dirty="0" smtClean="0">
                <a:latin typeface="Times New Roman" panose="02020603050405020304" pitchFamily="18" charset="0"/>
                <a:cs typeface="Times New Roman" panose="02020603050405020304" pitchFamily="18" charset="0"/>
              </a:rPr>
              <a:t>Product Details Page</a:t>
            </a:r>
          </a:p>
          <a:p>
            <a:r>
              <a:rPr lang="en-GB" sz="1400" dirty="0" smtClean="0">
                <a:latin typeface="Times New Roman" panose="02020603050405020304" pitchFamily="18" charset="0"/>
                <a:cs typeface="Times New Roman" panose="02020603050405020304" pitchFamily="18" charset="0"/>
              </a:rPr>
              <a:t>Product Analysis Page</a:t>
            </a:r>
          </a:p>
          <a:p>
            <a:r>
              <a:rPr lang="en-GB" sz="1400" dirty="0" smtClean="0">
                <a:latin typeface="Times New Roman" panose="02020603050405020304" pitchFamily="18" charset="0"/>
                <a:cs typeface="Times New Roman" panose="02020603050405020304" pitchFamily="18" charset="0"/>
              </a:rPr>
              <a:t>Shipping Details Page</a:t>
            </a:r>
          </a:p>
          <a:p>
            <a:r>
              <a:rPr lang="en-GB" sz="1400" dirty="0" smtClean="0">
                <a:latin typeface="Times New Roman" panose="02020603050405020304" pitchFamily="18" charset="0"/>
                <a:cs typeface="Times New Roman" panose="02020603050405020304" pitchFamily="18" charset="0"/>
              </a:rPr>
              <a:t>Top 5 Customers Performance Page</a:t>
            </a:r>
          </a:p>
          <a:p>
            <a:r>
              <a:rPr lang="en-GB" sz="1400" dirty="0" smtClean="0">
                <a:latin typeface="Times New Roman" panose="02020603050405020304" pitchFamily="18" charset="0"/>
                <a:cs typeface="Times New Roman" panose="02020603050405020304" pitchFamily="18" charset="0"/>
              </a:rPr>
              <a:t>Bottom </a:t>
            </a:r>
            <a:r>
              <a:rPr lang="en-GB" sz="1400" dirty="0">
                <a:latin typeface="Times New Roman" panose="02020603050405020304" pitchFamily="18" charset="0"/>
                <a:cs typeface="Times New Roman" panose="02020603050405020304" pitchFamily="18" charset="0"/>
              </a:rPr>
              <a:t>5 Customers Performance Page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34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Dashboard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669" y="2458995"/>
            <a:ext cx="9391135" cy="3620529"/>
          </a:xfrm>
        </p:spPr>
      </p:pic>
    </p:spTree>
    <p:extLst>
      <p:ext uri="{BB962C8B-B14F-4D97-AF65-F5344CB8AC3E}">
        <p14:creationId xmlns:p14="http://schemas.microsoft.com/office/powerpoint/2010/main" val="29018805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346</TotalTime>
  <Words>924</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Garamond</vt:lpstr>
      <vt:lpstr>Source Sans Pro</vt:lpstr>
      <vt:lpstr>Times New Roman</vt:lpstr>
      <vt:lpstr>Organic</vt:lpstr>
      <vt:lpstr>Superstore Dashboard</vt:lpstr>
      <vt:lpstr>About Company</vt:lpstr>
      <vt:lpstr>Project Overview</vt:lpstr>
      <vt:lpstr>Key Responsibilities</vt:lpstr>
      <vt:lpstr>ETL Process</vt:lpstr>
      <vt:lpstr>Data Analysis</vt:lpstr>
      <vt:lpstr>DAX Expressions</vt:lpstr>
      <vt:lpstr>Dashboard Pages</vt:lpstr>
      <vt:lpstr>Main Dashboard Page</vt:lpstr>
      <vt:lpstr>Forecast</vt:lpstr>
      <vt:lpstr>Product Details Page</vt:lpstr>
      <vt:lpstr>Product Analysis Page</vt:lpstr>
      <vt:lpstr>Shipping Details Page</vt:lpstr>
      <vt:lpstr>Top 5 Customers Performance Page</vt:lpstr>
      <vt:lpstr>Bottom 5 Customers Performance Page</vt:lpstr>
      <vt:lpstr>Use Case Diagram</vt:lpstr>
      <vt:lpstr>Sequence Diagram</vt:lpstr>
      <vt:lpstr>System Flow Chart</vt:lpstr>
      <vt:lpstr>Activity Diagram</vt:lpstr>
      <vt:lpstr>Component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Dashboard</dc:title>
  <dc:creator>Siddharth</dc:creator>
  <cp:lastModifiedBy>Siddharth</cp:lastModifiedBy>
  <cp:revision>33</cp:revision>
  <dcterms:created xsi:type="dcterms:W3CDTF">2024-05-28T15:10:07Z</dcterms:created>
  <dcterms:modified xsi:type="dcterms:W3CDTF">2024-06-26T03:24:30Z</dcterms:modified>
</cp:coreProperties>
</file>