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14"/>
  </p:notesMasterIdLst>
  <p:handoutMasterIdLst>
    <p:handoutMasterId r:id="rId15"/>
  </p:handoutMasterIdLst>
  <p:sldIdLst>
    <p:sldId id="258" r:id="rId5"/>
    <p:sldId id="272" r:id="rId6"/>
    <p:sldId id="256" r:id="rId7"/>
    <p:sldId id="276" r:id="rId8"/>
    <p:sldId id="274" r:id="rId9"/>
    <p:sldId id="275" r:id="rId10"/>
    <p:sldId id="277" r:id="rId11"/>
    <p:sldId id="27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a:srgbClr val="CEC7B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t>
        <a:bodyPr/>
        <a:lstStyle/>
        <a:p>
          <a:endParaRPr lang="en-US"/>
        </a:p>
      </dgm:t>
    </dgm:pt>
  </dgm:ptLst>
  <dgm:cxnLst>
    <dgm:cxn modelId="{825BC9D8-F515-4FBF-8CF8-23CD32968E1D}" type="presOf" srcId="{0DD8915E-DC14-41D6-9BB5-F49E1C265163}" destId="{E4B4F7C4-5024-45F0-9FD7-C5068A1AE6C4}" srcOrd="0"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Graphic 6">
            <a:extLst>
              <a:ext uri="{FF2B5EF4-FFF2-40B4-BE49-F238E27FC236}">
                <a16:creationId xmlns:a16="http://schemas.microsoft.com/office/drawing/2014/main" id="{ED30A534-BAA3-D59B-94D2-D2422C805AA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32478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0381136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7038795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547911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023599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90265208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4817825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25646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1664923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260462342"/>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1115560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96940536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8041813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6849119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3809792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44392489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962321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84782574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66" r:id="rId18"/>
    <p:sldLayoutId id="2147483667" r:id="rId19"/>
    <p:sldLayoutId id="2147483662" r:id="rId20"/>
    <p:sldLayoutId id="2147483652" r:id="rId21"/>
    <p:sldLayoutId id="2147483660" r:id="rId22"/>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0" y="5802824"/>
            <a:ext cx="5111750" cy="1107051"/>
          </a:xfrm>
        </p:spPr>
        <p:txBody>
          <a:bodyPr/>
          <a:lstStyle/>
          <a:p>
            <a:r>
              <a:rPr lang="en-US" dirty="0"/>
              <a:t>_</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210488" y="4100512"/>
            <a:ext cx="5111750" cy="2398673"/>
          </a:xfrm>
        </p:spPr>
        <p:txBody>
          <a:bodyPr>
            <a:noAutofit/>
          </a:bodyPr>
          <a:lstStyle/>
          <a:p>
            <a:r>
              <a:rPr lang="en-US" sz="1600" b="1" dirty="0"/>
              <a:t>Topic of Project : NFT CREATIONS</a:t>
            </a:r>
          </a:p>
          <a:p>
            <a:r>
              <a:rPr lang="en-US" sz="1600" b="1" dirty="0"/>
              <a:t>Team Name :  DATA PIRATES</a:t>
            </a:r>
          </a:p>
          <a:p>
            <a:r>
              <a:rPr lang="en-US" sz="1600" b="1" dirty="0"/>
              <a:t>Team Number: 211</a:t>
            </a:r>
          </a:p>
          <a:p>
            <a:r>
              <a:rPr lang="en-US" sz="1600" b="1" dirty="0"/>
              <a:t>Program:  </a:t>
            </a:r>
            <a:r>
              <a:rPr lang="en-US" sz="1600" b="1" dirty="0" err="1"/>
              <a:t>B.Tech</a:t>
            </a:r>
            <a:r>
              <a:rPr lang="en-US" sz="1600" b="1" dirty="0"/>
              <a:t> (CSE)</a:t>
            </a:r>
          </a:p>
          <a:p>
            <a:r>
              <a:rPr lang="en-US" sz="1600" b="1" dirty="0"/>
              <a:t>Name of the Supervisors :</a:t>
            </a:r>
          </a:p>
          <a:p>
            <a:r>
              <a:rPr lang="en-US" sz="1600" b="1" dirty="0"/>
              <a:t>Presentation Date : 20</a:t>
            </a:r>
            <a:r>
              <a:rPr lang="en-US" sz="1600" b="1" baseline="30000" dirty="0"/>
              <a:t>th</a:t>
            </a:r>
            <a:r>
              <a:rPr lang="en-US" sz="1600" b="1" dirty="0"/>
              <a:t> December,2022</a:t>
            </a:r>
          </a:p>
        </p:txBody>
      </p:sp>
      <p:sp>
        <p:nvSpPr>
          <p:cNvPr id="9" name="Rectangle 5">
            <a:extLst>
              <a:ext uri="{FF2B5EF4-FFF2-40B4-BE49-F238E27FC236}">
                <a16:creationId xmlns:a16="http://schemas.microsoft.com/office/drawing/2014/main" id="{9A60001E-B5BE-003E-BEA2-D373C48079F8}"/>
              </a:ext>
            </a:extLst>
          </p:cNvPr>
          <p:cNvSpPr>
            <a:spLocks noChangeArrowheads="1"/>
          </p:cNvSpPr>
          <p:nvPr/>
        </p:nvSpPr>
        <p:spPr bwMode="auto">
          <a:xfrm>
            <a:off x="3130867" y="-8278"/>
            <a:ext cx="527099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chemeClr val="tx1"/>
                </a:solidFill>
                <a:effectLst/>
                <a:latin typeface="Agency FB" panose="020B0503020202020204" pitchFamily="34" charset="0"/>
                <a:ea typeface="Times New Roman" panose="02020603050405020304" pitchFamily="18" charset="0"/>
                <a:cs typeface="Times New Roman" panose="02020603050405020304" pitchFamily="18" charset="0"/>
              </a:rPr>
              <a:t>Progress Report of 1</a:t>
            </a:r>
            <a:r>
              <a:rPr kumimoji="0" lang="en-US" altLang="en-US" sz="3600" b="1" i="0" u="sng" strike="noStrike" cap="none" normalizeH="0" baseline="30000" dirty="0">
                <a:ln>
                  <a:noFill/>
                </a:ln>
                <a:solidFill>
                  <a:schemeClr val="tx1"/>
                </a:solidFill>
                <a:effectLst/>
                <a:latin typeface="Agency FB" panose="020B0503020202020204" pitchFamily="34" charset="0"/>
                <a:ea typeface="Times New Roman" panose="02020603050405020304" pitchFamily="18" charset="0"/>
                <a:cs typeface="Times New Roman" panose="02020603050405020304" pitchFamily="18" charset="0"/>
              </a:rPr>
              <a:t>th</a:t>
            </a:r>
            <a:r>
              <a:rPr kumimoji="0" lang="en-US" altLang="en-US" sz="3600" b="1" i="0" u="sng" strike="noStrike" cap="none" normalizeH="0" baseline="0" dirty="0">
                <a:ln>
                  <a:noFill/>
                </a:ln>
                <a:solidFill>
                  <a:schemeClr val="tx1"/>
                </a:solidFill>
                <a:effectLst/>
                <a:latin typeface="Agency FB" panose="020B0503020202020204" pitchFamily="34" charset="0"/>
                <a:ea typeface="Times New Roman" panose="02020603050405020304" pitchFamily="18" charset="0"/>
                <a:cs typeface="Times New Roman" panose="02020603050405020304" pitchFamily="18" charset="0"/>
              </a:rPr>
              <a:t> Semester</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(September- December ,2022)</a:t>
            </a:r>
            <a:endParaRPr kumimoji="0" lang="en-US" altLang="en-US" sz="16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6">
            <a:extLst>
              <a:ext uri="{FF2B5EF4-FFF2-40B4-BE49-F238E27FC236}">
                <a16:creationId xmlns:a16="http://schemas.microsoft.com/office/drawing/2014/main" id="{1DE027BD-7899-DE64-EF19-4CB144AD5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533" y="952071"/>
            <a:ext cx="2393659" cy="1666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FA081BF4-F3A9-97DB-8B4B-F79EC27A24F2}"/>
              </a:ext>
            </a:extLst>
          </p:cNvPr>
          <p:cNvSpPr>
            <a:spLocks noChangeArrowheads="1"/>
          </p:cNvSpPr>
          <p:nvPr/>
        </p:nvSpPr>
        <p:spPr bwMode="auto">
          <a:xfrm>
            <a:off x="3052484" y="2713215"/>
            <a:ext cx="554350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gency FB" panose="020B0503020202020204" pitchFamily="34" charset="0"/>
                <a:ea typeface="Times New Roman" panose="02020603050405020304" pitchFamily="18" charset="0"/>
                <a:cs typeface="Times New Roman" panose="02020603050405020304" pitchFamily="18" charset="0"/>
              </a:rPr>
              <a:t>Department of Computer Science Engineering (CSE)</a:t>
            </a:r>
            <a:endParaRPr kumimoji="0" lang="en-US" altLang="en-US" sz="8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gency FB" panose="020B0503020202020204" pitchFamily="34" charset="0"/>
                <a:ea typeface="Times New Roman" panose="02020603050405020304" pitchFamily="18" charset="0"/>
                <a:cs typeface="Times New Roman" panose="02020603050405020304" pitchFamily="18" charset="0"/>
              </a:rPr>
              <a:t>BENNETT UNIVERSITY (Times of India Group)</a:t>
            </a:r>
            <a:endPar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badi" panose="020B0604020104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Abadi" panose="020B0604020104020204" pitchFamily="34" charset="0"/>
                <a:ea typeface="Times New Roman" panose="02020603050405020304" pitchFamily="18" charset="0"/>
                <a:cs typeface="Times New Roman" panose="02020603050405020304" pitchFamily="18" charset="0"/>
              </a:rPr>
              <a:t>Noida-201310</a:t>
            </a:r>
            <a:r>
              <a:rPr kumimoji="0" lang="en-US" altLang="en-US" sz="800" b="0" i="0" u="none" strike="noStrike" cap="none" normalizeH="0" baseline="0" dirty="0">
                <a:ln>
                  <a:noFill/>
                </a:ln>
                <a:solidFill>
                  <a:schemeClr val="tx1"/>
                </a:solidFill>
                <a:effectLst>
                  <a:outerShdw blurRad="38100" dist="38100" dir="2700000" algn="tl">
                    <a:srgbClr val="000000">
                      <a:alpha val="43137"/>
                    </a:srgbClr>
                  </a:outerShdw>
                </a:effectLst>
              </a:rPr>
              <a:t> </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6640-D086-D92F-EED0-88F404CA0DDD}"/>
              </a:ext>
            </a:extLst>
          </p:cNvPr>
          <p:cNvSpPr>
            <a:spLocks noGrp="1"/>
          </p:cNvSpPr>
          <p:nvPr>
            <p:ph type="title"/>
          </p:nvPr>
        </p:nvSpPr>
        <p:spPr/>
        <p:txBody>
          <a:bodyPr>
            <a:normAutofit/>
          </a:bodyPr>
          <a:lstStyle/>
          <a:p>
            <a:pPr algn="l"/>
            <a:r>
              <a:rPr lang="en-IN" sz="4000" dirty="0">
                <a:latin typeface="Abadi" panose="020B0604020104020204" pitchFamily="34" charset="0"/>
              </a:rPr>
              <a:t>NFT CREATIONS!</a:t>
            </a:r>
          </a:p>
        </p:txBody>
      </p:sp>
      <p:sp>
        <p:nvSpPr>
          <p:cNvPr id="3" name="Content Placeholder 2">
            <a:extLst>
              <a:ext uri="{FF2B5EF4-FFF2-40B4-BE49-F238E27FC236}">
                <a16:creationId xmlns:a16="http://schemas.microsoft.com/office/drawing/2014/main" id="{E7FB8AFD-3216-3B03-81BC-52A437BEA455}"/>
              </a:ext>
            </a:extLst>
          </p:cNvPr>
          <p:cNvSpPr>
            <a:spLocks noGrp="1"/>
          </p:cNvSpPr>
          <p:nvPr>
            <p:ph idx="1"/>
          </p:nvPr>
        </p:nvSpPr>
        <p:spPr/>
        <p:txBody>
          <a:bodyPr/>
          <a:lstStyle/>
          <a:p>
            <a:pPr marL="0" indent="0">
              <a:buNone/>
            </a:pPr>
            <a:r>
              <a:rPr lang="en-IN" sz="2400" dirty="0">
                <a:latin typeface="Abadi" panose="020B0604020104020204" pitchFamily="34" charset="0"/>
              </a:rPr>
              <a:t>The need of this significant project would be –</a:t>
            </a:r>
          </a:p>
          <a:p>
            <a:pPr>
              <a:buFont typeface="Wingdings" panose="05000000000000000000" pitchFamily="2" charset="2"/>
              <a:buChar char="Ø"/>
            </a:pPr>
            <a:r>
              <a:rPr lang="en-IN" sz="1800" dirty="0">
                <a:latin typeface="Abadi Extra Light" panose="020B0204020104020204" pitchFamily="34" charset="0"/>
              </a:rPr>
              <a:t>To produce NFTs with the help of Python Language.</a:t>
            </a:r>
          </a:p>
          <a:p>
            <a:pPr>
              <a:buFont typeface="Wingdings" panose="05000000000000000000" pitchFamily="2" charset="2"/>
              <a:buChar char="Ø"/>
            </a:pPr>
            <a:r>
              <a:rPr lang="en-IN" sz="1800" dirty="0">
                <a:latin typeface="Abadi Extra Light" panose="020B0204020104020204" pitchFamily="34" charset="0"/>
              </a:rPr>
              <a:t>Which helps the person to understand how to make and understand the concept of </a:t>
            </a:r>
            <a:r>
              <a:rPr lang="en-IN" sz="1800" dirty="0" smtClean="0">
                <a:latin typeface="Abadi Extra Light" panose="020B0204020104020204" pitchFamily="34" charset="0"/>
              </a:rPr>
              <a:t>NFTs with the help of Python.</a:t>
            </a:r>
            <a:endParaRPr lang="en-IN" sz="1800" dirty="0">
              <a:latin typeface="Abadi Extra Light" panose="020B0204020104020204" pitchFamily="34" charset="0"/>
            </a:endParaRPr>
          </a:p>
          <a:p>
            <a:pPr>
              <a:buFont typeface="Wingdings" panose="05000000000000000000" pitchFamily="2" charset="2"/>
              <a:buChar char="Ø"/>
            </a:pPr>
            <a:r>
              <a:rPr lang="en-IN" sz="1800" dirty="0">
                <a:latin typeface="Abadi Extra Light" panose="020B0204020104020204" pitchFamily="34" charset="0"/>
              </a:rPr>
              <a:t>They are helpful in production of Unique and different NFTs in a fraction of time</a:t>
            </a:r>
            <a:r>
              <a:rPr lang="en-IN" sz="1800" dirty="0" smtClean="0">
                <a:latin typeface="Abadi Extra Light" panose="020B0204020104020204" pitchFamily="34" charset="0"/>
              </a:rPr>
              <a:t>.</a:t>
            </a:r>
          </a:p>
          <a:p>
            <a:pPr>
              <a:buFont typeface="Wingdings" panose="05000000000000000000" pitchFamily="2" charset="2"/>
              <a:buChar char="Ø"/>
            </a:pPr>
            <a:r>
              <a:rPr lang="en-US" sz="1800" dirty="0" smtClean="0">
                <a:latin typeface="Abadi Extra Light" panose="020B0204020104020204" pitchFamily="34" charset="0"/>
              </a:rPr>
              <a:t>Here it producing 7776 NFTs in less than 5 </a:t>
            </a:r>
            <a:r>
              <a:rPr lang="en-US" sz="1800" dirty="0" err="1" smtClean="0">
                <a:latin typeface="Abadi Extra Light" panose="020B0204020104020204" pitchFamily="34" charset="0"/>
              </a:rPr>
              <a:t>mins</a:t>
            </a:r>
            <a:r>
              <a:rPr lang="en-US" sz="1800" dirty="0" smtClean="0">
                <a:latin typeface="Abadi Extra Light" panose="020B0204020104020204" pitchFamily="34" charset="0"/>
              </a:rPr>
              <a:t>.</a:t>
            </a:r>
            <a:endParaRPr lang="en-IN" sz="1800" dirty="0">
              <a:latin typeface="Abadi Extra Light" panose="020B0204020104020204" pitchFamily="34" charset="0"/>
            </a:endParaRPr>
          </a:p>
          <a:p>
            <a:pPr>
              <a:buFont typeface="Wingdings" panose="05000000000000000000" pitchFamily="2" charset="2"/>
              <a:buChar char="Ø"/>
            </a:pPr>
            <a:endParaRPr lang="en-IN" sz="1800" dirty="0">
              <a:latin typeface="Abadi Extra Light" panose="020B0204020104020204" pitchFamily="34" charset="0"/>
            </a:endParaRPr>
          </a:p>
        </p:txBody>
      </p:sp>
    </p:spTree>
    <p:extLst>
      <p:ext uri="{BB962C8B-B14F-4D97-AF65-F5344CB8AC3E}">
        <p14:creationId xmlns:p14="http://schemas.microsoft.com/office/powerpoint/2010/main" val="339612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D245AC3-1938-E694-23F3-6A6C577A5884}"/>
              </a:ext>
            </a:extLst>
          </p:cNvPr>
          <p:cNvSpPr>
            <a:spLocks noGrp="1"/>
          </p:cNvSpPr>
          <p:nvPr>
            <p:ph type="ctrTitle"/>
          </p:nvPr>
        </p:nvSpPr>
        <p:spPr>
          <a:xfrm>
            <a:off x="7417616" y="549797"/>
            <a:ext cx="4774384" cy="578734"/>
          </a:xfrm>
        </p:spPr>
        <p:txBody>
          <a:bodyPr>
            <a:noAutofit/>
          </a:bodyPr>
          <a:lstStyle/>
          <a:p>
            <a:r>
              <a:rPr lang="en-US" sz="2800" dirty="0">
                <a:latin typeface="Abadi" panose="020B0604020104020204" pitchFamily="34" charset="0"/>
              </a:rPr>
              <a:t>Introduction  </a:t>
            </a:r>
            <a:endParaRPr lang="en-IN" sz="2800" dirty="0">
              <a:latin typeface="Abadi" panose="020B0604020104020204" pitchFamily="34" charset="0"/>
            </a:endParaRPr>
          </a:p>
        </p:txBody>
      </p:sp>
      <p:sp>
        <p:nvSpPr>
          <p:cNvPr id="17" name="Subtitle 16">
            <a:extLst>
              <a:ext uri="{FF2B5EF4-FFF2-40B4-BE49-F238E27FC236}">
                <a16:creationId xmlns:a16="http://schemas.microsoft.com/office/drawing/2014/main" id="{4550CF6A-ABE6-B5F7-CA82-7C5E8AD00E7E}"/>
              </a:ext>
            </a:extLst>
          </p:cNvPr>
          <p:cNvSpPr>
            <a:spLocks noGrp="1"/>
          </p:cNvSpPr>
          <p:nvPr>
            <p:ph type="subTitle" idx="1"/>
          </p:nvPr>
        </p:nvSpPr>
        <p:spPr>
          <a:xfrm>
            <a:off x="7417616" y="1128531"/>
            <a:ext cx="4615359" cy="5331646"/>
          </a:xfrm>
        </p:spPr>
        <p:txBody>
          <a:bodyPr>
            <a:normAutofit fontScale="55000" lnSpcReduction="20000"/>
          </a:bodyPr>
          <a:lstStyle/>
          <a:p>
            <a:pPr marL="457200" indent="-457200">
              <a:buFont typeface="Wingdings" panose="05000000000000000000" pitchFamily="2" charset="2"/>
              <a:buChar char="Ø"/>
            </a:pPr>
            <a:r>
              <a:rPr lang="en-US" sz="2900" b="1" dirty="0">
                <a:latin typeface="Abadi Extra Light" panose="020B0204020104020204" pitchFamily="34" charset="0"/>
              </a:rPr>
              <a:t>What is NFT?</a:t>
            </a:r>
          </a:p>
          <a:p>
            <a:pPr marL="285750" indent="-285750">
              <a:buFont typeface="Arial" panose="020B0604020202020204" pitchFamily="34" charset="0"/>
              <a:buChar char="•"/>
            </a:pPr>
            <a:r>
              <a:rPr lang="en-US" dirty="0">
                <a:latin typeface="Abadi Extra Light" panose="020B0204020104020204" pitchFamily="34" charset="0"/>
              </a:rPr>
              <a:t>NFT means non-fungible tokens (NFTs), which are generally created using the same type of programming used for cryptocurrencies.</a:t>
            </a:r>
          </a:p>
          <a:p>
            <a:pPr marL="285750" indent="-285750">
              <a:buFont typeface="Arial" panose="020B0604020202020204" pitchFamily="34" charset="0"/>
              <a:buChar char="•"/>
            </a:pPr>
            <a:r>
              <a:rPr lang="en-US" dirty="0">
                <a:latin typeface="Abadi Extra Light" panose="020B0204020104020204" pitchFamily="34" charset="0"/>
              </a:rPr>
              <a:t> In simple terms these cryptographic assets are based on blockchain technology. They cannot be exchanged or traded equivalently like other cryptographic assets</a:t>
            </a:r>
          </a:p>
          <a:p>
            <a:pPr marL="457200" indent="-457200">
              <a:buFont typeface="Wingdings" panose="05000000000000000000" pitchFamily="2" charset="2"/>
              <a:buChar char="Ø"/>
            </a:pPr>
            <a:endParaRPr lang="en-US" sz="2900" b="1" dirty="0">
              <a:latin typeface="Abadi Extra Light" panose="020B0204020104020204" pitchFamily="34" charset="0"/>
            </a:endParaRPr>
          </a:p>
          <a:p>
            <a:pPr marL="457200" indent="-457200">
              <a:buFont typeface="Wingdings" panose="05000000000000000000" pitchFamily="2" charset="2"/>
              <a:buChar char="Ø"/>
            </a:pPr>
            <a:r>
              <a:rPr lang="en-US" sz="2900" b="1" dirty="0">
                <a:latin typeface="Abadi Extra Light" panose="020B0204020104020204" pitchFamily="34" charset="0"/>
              </a:rPr>
              <a:t>Key Features of NFT </a:t>
            </a:r>
            <a:r>
              <a:rPr lang="en-US" sz="2900" dirty="0">
                <a:latin typeface="Abadi Extra Light" panose="020B0204020104020204" pitchFamily="34" charset="0"/>
              </a:rPr>
              <a:t>- </a:t>
            </a:r>
            <a:endParaRPr lang="en-US" dirty="0">
              <a:latin typeface="Abadi Extra Light" panose="020B0204020104020204" pitchFamily="34" charset="0"/>
            </a:endParaRPr>
          </a:p>
          <a:p>
            <a:pPr marL="285750" indent="-285750">
              <a:buFont typeface="Arial" panose="020B0604020202020204" pitchFamily="34" charset="0"/>
              <a:buChar char="•"/>
            </a:pPr>
            <a:r>
              <a:rPr lang="en-US" dirty="0">
                <a:latin typeface="Abadi Extra Light" panose="020B0204020104020204" pitchFamily="34" charset="0"/>
              </a:rPr>
              <a:t>Digital Asset - NFT is a digital asset that represents Internet collectibles like art, music, and games with an authentic certificate created by blockchain technology that underlies Cryptocurrency. </a:t>
            </a:r>
          </a:p>
          <a:p>
            <a:pPr marL="285750" indent="-285750">
              <a:buFont typeface="Arial" panose="020B0604020202020204" pitchFamily="34" charset="0"/>
              <a:buChar char="•"/>
            </a:pPr>
            <a:r>
              <a:rPr lang="en-US" dirty="0">
                <a:latin typeface="Abadi Extra Light" panose="020B0204020104020204" pitchFamily="34" charset="0"/>
              </a:rPr>
              <a:t>Unique - It cannot be forged or otherwise manipulated. </a:t>
            </a:r>
          </a:p>
          <a:p>
            <a:pPr marL="285750" indent="-285750">
              <a:buFont typeface="Arial" panose="020B0604020202020204" pitchFamily="34" charset="0"/>
              <a:buChar char="•"/>
            </a:pPr>
            <a:r>
              <a:rPr lang="en-US" dirty="0">
                <a:latin typeface="Abadi Extra Light" panose="020B0204020104020204" pitchFamily="34" charset="0"/>
              </a:rPr>
              <a:t>Exchange - NFT exchanges take place with cryptocurrencies such as Bitcoin on specialist sites.</a:t>
            </a:r>
            <a:endParaRPr lang="en-IN" dirty="0">
              <a:latin typeface="Abadi Extra Light" panose="020B0204020104020204" pitchFamily="34" charset="0"/>
            </a:endParaRPr>
          </a:p>
        </p:txBody>
      </p:sp>
      <p:sp>
        <p:nvSpPr>
          <p:cNvPr id="2" name="TextBox 1">
            <a:extLst>
              <a:ext uri="{FF2B5EF4-FFF2-40B4-BE49-F238E27FC236}">
                <a16:creationId xmlns:a16="http://schemas.microsoft.com/office/drawing/2014/main" id="{5E8ECB74-0859-23DC-5AEC-0D14845247F3}"/>
              </a:ext>
            </a:extLst>
          </p:cNvPr>
          <p:cNvSpPr txBox="1"/>
          <p:nvPr/>
        </p:nvSpPr>
        <p:spPr>
          <a:xfrm>
            <a:off x="386499" y="4703976"/>
            <a:ext cx="6616184" cy="150810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Abadi" panose="020B0604020104020204" pitchFamily="34" charset="0"/>
              </a:rPr>
              <a:t>Overview:-</a:t>
            </a:r>
          </a:p>
          <a:p>
            <a:pPr marL="285750" indent="-285750">
              <a:buFont typeface="Arial" panose="020B0604020202020204" pitchFamily="34" charset="0"/>
              <a:buChar char="•"/>
            </a:pPr>
            <a:r>
              <a:rPr lang="en-IN" dirty="0">
                <a:latin typeface="Abadi Extra Light" panose="020B0204020104020204" pitchFamily="34" charset="0"/>
              </a:rPr>
              <a:t>We will tell and show the production of NFT and how to form NFTs which are unique and are produced in fraction of time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86058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3511A4D6-953A-4C80-6515-A10353A02E23}"/>
              </a:ext>
            </a:extLst>
          </p:cNvPr>
          <p:cNvSpPr>
            <a:spLocks noGrp="1"/>
          </p:cNvSpPr>
          <p:nvPr>
            <p:ph type="title"/>
          </p:nvPr>
        </p:nvSpPr>
        <p:spPr>
          <a:xfrm>
            <a:off x="838200" y="136525"/>
            <a:ext cx="10515600" cy="1036667"/>
          </a:xfrm>
        </p:spPr>
        <p:txBody>
          <a:bodyPr/>
          <a:lstStyle/>
          <a:p>
            <a:r>
              <a:rPr lang="en-US" dirty="0">
                <a:latin typeface="Abadi" panose="020B0604020104020204" pitchFamily="34" charset="0"/>
              </a:rPr>
              <a:t>WHAT IS A BLOCKCHAIN</a:t>
            </a:r>
          </a:p>
        </p:txBody>
      </p:sp>
      <p:graphicFrame>
        <p:nvGraphicFramePr>
          <p:cNvPr id="8" name="Content Placeholder 3" descr="Timeline Placeholder ">
            <a:extLst>
              <a:ext uri="{FF2B5EF4-FFF2-40B4-BE49-F238E27FC236}">
                <a16:creationId xmlns:a16="http://schemas.microsoft.com/office/drawing/2014/main" id="{83B9EFDA-D7E2-D4F3-4195-A8B46FE689D2}"/>
              </a:ext>
            </a:extLst>
          </p:cNvPr>
          <p:cNvGraphicFramePr>
            <a:graphicFrameLocks/>
          </p:cNvGraphicFramePr>
          <p:nvPr>
            <p:extLst>
              <p:ext uri="{D42A27DB-BD31-4B8C-83A1-F6EECF244321}">
                <p14:modId xmlns:p14="http://schemas.microsoft.com/office/powerpoint/2010/main" val="4059817242"/>
              </p:ext>
            </p:extLst>
          </p:nvPr>
        </p:nvGraphicFramePr>
        <p:xfrm>
          <a:off x="838200" y="2111375"/>
          <a:ext cx="10515600" cy="4173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E70C4CC-FC2B-FF96-5B4F-24D1A5CC1E58}"/>
              </a:ext>
            </a:extLst>
          </p:cNvPr>
          <p:cNvSpPr txBox="1"/>
          <p:nvPr/>
        </p:nvSpPr>
        <p:spPr>
          <a:xfrm>
            <a:off x="77638" y="1001712"/>
            <a:ext cx="11809561" cy="2246769"/>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Abadi Extra Light" panose="020B0204020104020204" pitchFamily="34" charset="0"/>
              </a:rPr>
              <a:t>A blockchain is “a distributed database that maintains a continuously growing list of ordered records, called blocks.”</a:t>
            </a:r>
          </a:p>
          <a:p>
            <a:pPr marL="342900" indent="-342900">
              <a:buFont typeface="Wingdings" panose="05000000000000000000" pitchFamily="2" charset="2"/>
              <a:buChar char="Ø"/>
            </a:pPr>
            <a:r>
              <a:rPr lang="en-IN" sz="2000" dirty="0">
                <a:latin typeface="Abadi Extra Light" panose="020B0204020104020204" pitchFamily="34" charset="0"/>
              </a:rPr>
              <a:t>These blocks “are linked using cryptography. Each block contains a cryptographic hash of the previous block, a timestamp, and transaction data.</a:t>
            </a:r>
          </a:p>
          <a:p>
            <a:pPr marL="342900" indent="-342900">
              <a:buFont typeface="Wingdings" panose="05000000000000000000" pitchFamily="2" charset="2"/>
              <a:buChar char="Ø"/>
            </a:pPr>
            <a:r>
              <a:rPr lang="en-IN" sz="2000" dirty="0">
                <a:latin typeface="Abadi Extra Light" panose="020B0204020104020204" pitchFamily="34" charset="0"/>
              </a:rPr>
              <a:t>The top Blockchains in todays world are-</a:t>
            </a:r>
          </a:p>
          <a:p>
            <a:pPr marL="342900" indent="-342900">
              <a:buFont typeface="Arial" panose="020B0604020202020204" pitchFamily="34" charset="0"/>
              <a:buChar char="•"/>
            </a:pPr>
            <a:r>
              <a:rPr lang="en-IN" sz="2000" dirty="0">
                <a:latin typeface="Abadi Extra Light" panose="020B0204020104020204" pitchFamily="34" charset="0"/>
              </a:rPr>
              <a:t>Ethereum</a:t>
            </a:r>
          </a:p>
          <a:p>
            <a:pPr marL="342900" indent="-342900">
              <a:buFont typeface="Arial" panose="020B0604020202020204" pitchFamily="34" charset="0"/>
              <a:buChar char="•"/>
            </a:pPr>
            <a:r>
              <a:rPr lang="en-IN" sz="2000" dirty="0" smtClean="0">
                <a:latin typeface="Abadi Extra Light" panose="020B0204020104020204" pitchFamily="34" charset="0"/>
              </a:rPr>
              <a:t>One Ledger</a:t>
            </a:r>
            <a:endParaRPr lang="en-IN" sz="2000" dirty="0">
              <a:latin typeface="Abadi Extra Light" panose="020B0204020104020204" pitchFamily="34" charset="0"/>
            </a:endParaRPr>
          </a:p>
        </p:txBody>
      </p:sp>
      <p:pic>
        <p:nvPicPr>
          <p:cNvPr id="10" name="Picture 9">
            <a:extLst>
              <a:ext uri="{FF2B5EF4-FFF2-40B4-BE49-F238E27FC236}">
                <a16:creationId xmlns:a16="http://schemas.microsoft.com/office/drawing/2014/main" id="{8958DB8E-5F61-2396-CB25-9206F51B05C6}"/>
              </a:ext>
            </a:extLst>
          </p:cNvPr>
          <p:cNvPicPr>
            <a:picLocks noChangeAspect="1"/>
          </p:cNvPicPr>
          <p:nvPr/>
        </p:nvPicPr>
        <p:blipFill>
          <a:blip r:embed="rId7"/>
          <a:stretch>
            <a:fillRect/>
          </a:stretch>
        </p:blipFill>
        <p:spPr>
          <a:xfrm>
            <a:off x="615869" y="3521443"/>
            <a:ext cx="3169051" cy="1790541"/>
          </a:xfrm>
          <a:prstGeom prst="rect">
            <a:avLst/>
          </a:prstGeom>
        </p:spPr>
      </p:pic>
      <p:pic>
        <p:nvPicPr>
          <p:cNvPr id="11" name="Picture 10">
            <a:extLst>
              <a:ext uri="{FF2B5EF4-FFF2-40B4-BE49-F238E27FC236}">
                <a16:creationId xmlns:a16="http://schemas.microsoft.com/office/drawing/2014/main" id="{C29F4FA9-98E2-6697-D988-538024C2EC21}"/>
              </a:ext>
            </a:extLst>
          </p:cNvPr>
          <p:cNvPicPr>
            <a:picLocks noChangeAspect="1"/>
          </p:cNvPicPr>
          <p:nvPr/>
        </p:nvPicPr>
        <p:blipFill>
          <a:blip r:embed="rId8"/>
          <a:stretch>
            <a:fillRect/>
          </a:stretch>
        </p:blipFill>
        <p:spPr>
          <a:xfrm>
            <a:off x="8065143" y="3521443"/>
            <a:ext cx="3169051" cy="1790541"/>
          </a:xfrm>
          <a:prstGeom prst="rect">
            <a:avLst/>
          </a:prstGeom>
        </p:spPr>
      </p:pic>
      <p:sp>
        <p:nvSpPr>
          <p:cNvPr id="12" name="TextBox 11">
            <a:extLst>
              <a:ext uri="{FF2B5EF4-FFF2-40B4-BE49-F238E27FC236}">
                <a16:creationId xmlns:a16="http://schemas.microsoft.com/office/drawing/2014/main" id="{876CD103-AFEF-E2F3-A90A-0F4E42A43981}"/>
              </a:ext>
            </a:extLst>
          </p:cNvPr>
          <p:cNvSpPr txBox="1"/>
          <p:nvPr/>
        </p:nvSpPr>
        <p:spPr>
          <a:xfrm>
            <a:off x="492647" y="5432695"/>
            <a:ext cx="3415496" cy="338554"/>
          </a:xfrm>
          <a:prstGeom prst="rect">
            <a:avLst/>
          </a:prstGeom>
          <a:noFill/>
        </p:spPr>
        <p:txBody>
          <a:bodyPr wrap="square" rtlCol="0">
            <a:spAutoFit/>
          </a:bodyPr>
          <a:lstStyle/>
          <a:p>
            <a:pPr algn="ctr"/>
            <a:r>
              <a:rPr lang="en-IN" sz="1600" dirty="0">
                <a:latin typeface="Abadi" panose="020B0604020104020204" pitchFamily="34" charset="0"/>
              </a:rPr>
              <a:t>1ETH equal </a:t>
            </a:r>
            <a:r>
              <a:rPr lang="en-US" sz="1600" b="0" i="0" dirty="0">
                <a:effectLst/>
                <a:latin typeface="Abadi" panose="020B0604020104020204" pitchFamily="34" charset="0"/>
              </a:rPr>
              <a:t>₹</a:t>
            </a:r>
            <a:r>
              <a:rPr lang="en-IN" sz="1600" dirty="0">
                <a:latin typeface="Abadi" panose="020B0604020104020204" pitchFamily="34" charset="0"/>
              </a:rPr>
              <a:t>97,009INR</a:t>
            </a:r>
          </a:p>
        </p:txBody>
      </p:sp>
      <p:sp>
        <p:nvSpPr>
          <p:cNvPr id="13" name="TextBox 12">
            <a:extLst>
              <a:ext uri="{FF2B5EF4-FFF2-40B4-BE49-F238E27FC236}">
                <a16:creationId xmlns:a16="http://schemas.microsoft.com/office/drawing/2014/main" id="{DB781D89-7E8B-468F-54FA-E8AF09ADE471}"/>
              </a:ext>
            </a:extLst>
          </p:cNvPr>
          <p:cNvSpPr txBox="1"/>
          <p:nvPr/>
        </p:nvSpPr>
        <p:spPr>
          <a:xfrm>
            <a:off x="7945538" y="5400280"/>
            <a:ext cx="3408262" cy="369332"/>
          </a:xfrm>
          <a:prstGeom prst="rect">
            <a:avLst/>
          </a:prstGeom>
          <a:noFill/>
        </p:spPr>
        <p:txBody>
          <a:bodyPr wrap="square" rtlCol="0">
            <a:spAutoFit/>
          </a:bodyPr>
          <a:lstStyle/>
          <a:p>
            <a:pPr algn="ctr"/>
            <a:r>
              <a:rPr lang="en-US" b="0" i="0" dirty="0">
                <a:effectLst/>
                <a:latin typeface="Abadi" panose="020B0604020104020204" pitchFamily="34" charset="0"/>
              </a:rPr>
              <a:t>1 </a:t>
            </a:r>
            <a:r>
              <a:rPr lang="en-US" b="0" i="0" dirty="0" smtClean="0">
                <a:effectLst/>
                <a:latin typeface="Abadi" panose="020B0604020104020204" pitchFamily="34" charset="0"/>
              </a:rPr>
              <a:t>One Ledger </a:t>
            </a:r>
            <a:r>
              <a:rPr lang="en-US" b="0" i="0" dirty="0">
                <a:effectLst/>
                <a:latin typeface="Abadi" panose="020B0604020104020204" pitchFamily="34" charset="0"/>
              </a:rPr>
              <a:t>equals ₹0.26 INR</a:t>
            </a:r>
            <a:endParaRPr lang="en-IN" dirty="0">
              <a:latin typeface="Abadi" panose="020B0604020104020204" pitchFamily="34" charset="0"/>
            </a:endParaRPr>
          </a:p>
        </p:txBody>
      </p:sp>
    </p:spTree>
    <p:extLst>
      <p:ext uri="{BB962C8B-B14F-4D97-AF65-F5344CB8AC3E}">
        <p14:creationId xmlns:p14="http://schemas.microsoft.com/office/powerpoint/2010/main" val="58875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74006A-5AFA-2E06-0E77-1C2F111CB380}"/>
              </a:ext>
            </a:extLst>
          </p:cNvPr>
          <p:cNvSpPr txBox="1"/>
          <p:nvPr/>
        </p:nvSpPr>
        <p:spPr>
          <a:xfrm>
            <a:off x="282302" y="4610774"/>
            <a:ext cx="11518087" cy="1200329"/>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Abadi Extra Light" panose="020B0204020104020204" pitchFamily="34" charset="0"/>
              </a:rPr>
              <a:t>NFTs are digital files. They can be a jpeg of a piece of art, real estate, or a video. Turning files into NFTs helps secure them via blockchain to make buying, selling and trading efficient, reducing fraud considerably </a:t>
            </a:r>
          </a:p>
          <a:p>
            <a:pPr marL="285750" indent="-285750">
              <a:buFont typeface="Arial" panose="020B0604020202020204" pitchFamily="34" charset="0"/>
              <a:buChar char="•"/>
            </a:pPr>
            <a:endParaRPr lang="en-IN" dirty="0">
              <a:latin typeface="Abadi Extra Light" panose="020B0204020104020204" pitchFamily="34" charset="0"/>
            </a:endParaRPr>
          </a:p>
          <a:p>
            <a:pPr marL="285750" indent="-285750">
              <a:buFont typeface="Arial" panose="020B0604020202020204" pitchFamily="34" charset="0"/>
              <a:buChar char="•"/>
            </a:pPr>
            <a:endParaRPr lang="en-IN" sz="1800" dirty="0">
              <a:latin typeface="Abadi Extra Light" panose="020B0204020104020204" pitchFamily="34" charset="0"/>
            </a:endParaRPr>
          </a:p>
        </p:txBody>
      </p:sp>
      <p:sp>
        <p:nvSpPr>
          <p:cNvPr id="9" name="TextBox 8">
            <a:extLst>
              <a:ext uri="{FF2B5EF4-FFF2-40B4-BE49-F238E27FC236}">
                <a16:creationId xmlns:a16="http://schemas.microsoft.com/office/drawing/2014/main" id="{22DC8A4B-47F9-A44A-609A-3B4214449CD4}"/>
              </a:ext>
            </a:extLst>
          </p:cNvPr>
          <p:cNvSpPr txBox="1"/>
          <p:nvPr/>
        </p:nvSpPr>
        <p:spPr>
          <a:xfrm>
            <a:off x="282303" y="856450"/>
            <a:ext cx="11518086" cy="3847207"/>
          </a:xfrm>
          <a:prstGeom prst="rect">
            <a:avLst/>
          </a:prstGeom>
          <a:noFill/>
        </p:spPr>
        <p:txBody>
          <a:bodyPr wrap="square">
            <a:spAutoFit/>
          </a:bodyPr>
          <a:lstStyle/>
          <a:p>
            <a:pPr marL="285750" indent="-285750">
              <a:buFont typeface="Arial" panose="020B0604020202020204" pitchFamily="34" charset="0"/>
              <a:buChar char="•"/>
            </a:pPr>
            <a:r>
              <a:rPr lang="en-IN" sz="2200" b="1" u="sng" dirty="0">
                <a:latin typeface="Abadi Extra Light" panose="020B0204020104020204" pitchFamily="34" charset="0"/>
              </a:rPr>
              <a:t>Security: </a:t>
            </a:r>
            <a:r>
              <a:rPr lang="en-IN" sz="2200" dirty="0">
                <a:latin typeface="Abadi Extra Light" panose="020B0204020104020204" pitchFamily="34" charset="0"/>
              </a:rPr>
              <a:t>Everyone is looking forward to increased security for their digital assets. Fortunately, NFTs offer unparalleled safety and security. You can be confident of long-term fraud protection thanks to blockchain.</a:t>
            </a:r>
          </a:p>
          <a:p>
            <a:pPr marL="285750" indent="-285750">
              <a:buFont typeface="Arial" panose="020B0604020202020204" pitchFamily="34" charset="0"/>
              <a:buChar char="•"/>
            </a:pPr>
            <a:r>
              <a:rPr lang="en-IN" sz="2200" b="1" u="sng" dirty="0">
                <a:latin typeface="Abadi Extra Light" panose="020B0204020104020204" pitchFamily="34" charset="0"/>
              </a:rPr>
              <a:t>Unparalleled Market Efficiency</a:t>
            </a:r>
            <a:r>
              <a:rPr lang="en-IN" sz="2200" b="1" dirty="0">
                <a:latin typeface="Abadi Extra Light" panose="020B0204020104020204" pitchFamily="34" charset="0"/>
              </a:rPr>
              <a:t>:  </a:t>
            </a:r>
            <a:r>
              <a:rPr lang="en-IN" sz="2200" dirty="0">
                <a:latin typeface="Abadi Extra Light" panose="020B0204020104020204" pitchFamily="34" charset="0"/>
              </a:rPr>
              <a:t>NFTs’ purpose is to increase market efficiencies, including when dealing with cryptocurrency. </a:t>
            </a:r>
          </a:p>
          <a:p>
            <a:pPr marL="285750" indent="-285750">
              <a:buFont typeface="Arial" panose="020B0604020202020204" pitchFamily="34" charset="0"/>
              <a:buChar char="•"/>
            </a:pPr>
            <a:r>
              <a:rPr lang="en-IN" sz="2200" dirty="0">
                <a:latin typeface="Abadi Extra Light" panose="020B0204020104020204" pitchFamily="34" charset="0"/>
              </a:rPr>
              <a:t>These devices would enable you to turn physical assets into digital ones in an ideal world, eradicating intermediaries and streamlining supply chains.</a:t>
            </a:r>
          </a:p>
          <a:p>
            <a:pPr marL="285750" indent="-285750">
              <a:buFont typeface="Arial" panose="020B0604020202020204" pitchFamily="34" charset="0"/>
              <a:buChar char="•"/>
            </a:pPr>
            <a:r>
              <a:rPr lang="en-IN" sz="2200" dirty="0">
                <a:latin typeface="Abadi Extra Light" panose="020B0204020104020204" pitchFamily="34" charset="0"/>
              </a:rPr>
              <a:t>Also, you’ll need better positioning to interact with cryptocurrency buyers or sellers easily.</a:t>
            </a:r>
          </a:p>
          <a:p>
            <a:endParaRPr lang="en-IN" sz="2200" dirty="0">
              <a:latin typeface="Abadi Extra Light" panose="020B0204020104020204" pitchFamily="34" charset="0"/>
            </a:endParaRPr>
          </a:p>
          <a:p>
            <a:pPr marL="342900" indent="-342900">
              <a:buFont typeface="Wingdings" panose="05000000000000000000" pitchFamily="2" charset="2"/>
              <a:buChar char="Ø"/>
            </a:pPr>
            <a:r>
              <a:rPr lang="en-US" sz="2400" b="1" dirty="0">
                <a:latin typeface="Abadi" panose="020B0604020104020204" pitchFamily="34" charset="0"/>
              </a:rPr>
              <a:t>Uses of NFTs?</a:t>
            </a:r>
          </a:p>
          <a:p>
            <a:pPr marL="285750" indent="-285750">
              <a:buFont typeface="Arial" panose="020B0604020202020204" pitchFamily="34" charset="0"/>
              <a:buChar char="•"/>
            </a:pPr>
            <a:endParaRPr lang="en-IN" sz="2200" dirty="0">
              <a:latin typeface="Abadi Extra Light" panose="020B0204020104020204" pitchFamily="34" charset="0"/>
            </a:endParaRPr>
          </a:p>
        </p:txBody>
      </p:sp>
      <p:sp>
        <p:nvSpPr>
          <p:cNvPr id="10" name="TextBox 9">
            <a:extLst>
              <a:ext uri="{FF2B5EF4-FFF2-40B4-BE49-F238E27FC236}">
                <a16:creationId xmlns:a16="http://schemas.microsoft.com/office/drawing/2014/main" id="{C14CFD75-969B-EFB6-A3BA-07E621ABBDCB}"/>
              </a:ext>
            </a:extLst>
          </p:cNvPr>
          <p:cNvSpPr txBox="1"/>
          <p:nvPr/>
        </p:nvSpPr>
        <p:spPr>
          <a:xfrm>
            <a:off x="282301" y="309303"/>
            <a:ext cx="11518087" cy="461665"/>
          </a:xfrm>
          <a:prstGeom prst="rect">
            <a:avLst/>
          </a:prstGeom>
          <a:noFill/>
        </p:spPr>
        <p:txBody>
          <a:bodyPr wrap="square">
            <a:spAutoFit/>
          </a:bodyPr>
          <a:lstStyle/>
          <a:p>
            <a:pPr marL="285750" indent="-285750">
              <a:buFont typeface="Wingdings" panose="05000000000000000000" pitchFamily="2" charset="2"/>
              <a:buChar char="Ø"/>
            </a:pPr>
            <a:r>
              <a:rPr lang="en-US" b="1" dirty="0"/>
              <a:t> </a:t>
            </a:r>
            <a:r>
              <a:rPr lang="en-US" sz="2400" b="1" dirty="0">
                <a:latin typeface="Abadi" panose="020B0604020104020204" pitchFamily="34" charset="0"/>
              </a:rPr>
              <a:t>Importance of NFT?</a:t>
            </a:r>
            <a:endParaRPr lang="en-IN" sz="2400" dirty="0"/>
          </a:p>
        </p:txBody>
      </p:sp>
    </p:spTree>
    <p:extLst>
      <p:ext uri="{BB962C8B-B14F-4D97-AF65-F5344CB8AC3E}">
        <p14:creationId xmlns:p14="http://schemas.microsoft.com/office/powerpoint/2010/main" val="116030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A50A4D-C31F-50A4-2B04-022F46C967C4}"/>
              </a:ext>
            </a:extLst>
          </p:cNvPr>
          <p:cNvSpPr>
            <a:spLocks noGrp="1"/>
          </p:cNvSpPr>
          <p:nvPr>
            <p:ph type="title"/>
          </p:nvPr>
        </p:nvSpPr>
        <p:spPr>
          <a:xfrm>
            <a:off x="404191" y="344194"/>
            <a:ext cx="5605670" cy="539609"/>
          </a:xfrm>
        </p:spPr>
        <p:txBody>
          <a:bodyPr>
            <a:normAutofit fontScale="90000"/>
          </a:bodyPr>
          <a:lstStyle/>
          <a:p>
            <a:pPr marL="457200" indent="-457200" algn="l">
              <a:buFont typeface="Wingdings" panose="05000000000000000000" pitchFamily="2" charset="2"/>
              <a:buChar char="Ø"/>
            </a:pPr>
            <a:r>
              <a:rPr lang="en-US" b="1" dirty="0">
                <a:latin typeface="Abadi" panose="020B0604020104020204" pitchFamily="34" charset="0"/>
              </a:rPr>
              <a:t>Future Benefits of NFT?</a:t>
            </a:r>
          </a:p>
        </p:txBody>
      </p:sp>
      <p:sp>
        <p:nvSpPr>
          <p:cNvPr id="8" name="TextBox 7">
            <a:extLst>
              <a:ext uri="{FF2B5EF4-FFF2-40B4-BE49-F238E27FC236}">
                <a16:creationId xmlns:a16="http://schemas.microsoft.com/office/drawing/2014/main" id="{81152D94-6861-5E7A-4AFF-68004B62A44B}"/>
              </a:ext>
            </a:extLst>
          </p:cNvPr>
          <p:cNvSpPr txBox="1"/>
          <p:nvPr/>
        </p:nvSpPr>
        <p:spPr>
          <a:xfrm>
            <a:off x="404191" y="1117753"/>
            <a:ext cx="11642035" cy="1200329"/>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Abadi Extra Light" panose="020B0204020104020204" pitchFamily="34" charset="0"/>
              </a:rPr>
              <a:t>As NFT's cannot be copied or stolen as they are purchased to a specific buyer so they are reserved or you may say </a:t>
            </a:r>
            <a:r>
              <a:rPr lang="en-IN" sz="2400">
                <a:latin typeface="Abadi Extra Light" panose="020B0204020104020204" pitchFamily="34" charset="0"/>
              </a:rPr>
              <a:t>they </a:t>
            </a:r>
            <a:r>
              <a:rPr lang="en-IN" sz="2400" smtClean="0">
                <a:latin typeface="Abadi Extra Light" panose="020B0204020104020204" pitchFamily="34" charset="0"/>
              </a:rPr>
              <a:t>represent </a:t>
            </a:r>
            <a:r>
              <a:rPr lang="en-IN" sz="2400" dirty="0">
                <a:latin typeface="Abadi Extra Light" panose="020B0204020104020204" pitchFamily="34" charset="0"/>
              </a:rPr>
              <a:t>one specific holder of it in the </a:t>
            </a:r>
            <a:r>
              <a:rPr lang="en-IN" sz="2400" dirty="0" err="1">
                <a:latin typeface="Abadi Extra Light" panose="020B0204020104020204" pitchFamily="34" charset="0"/>
              </a:rPr>
              <a:t>MetaVerse</a:t>
            </a:r>
            <a:r>
              <a:rPr lang="en-IN" sz="2400" dirty="0">
                <a:latin typeface="Abadi Extra Light" panose="020B0204020104020204" pitchFamily="34" charset="0"/>
              </a:rPr>
              <a:t> which is the futuristic block chain world for civilizational aspects.</a:t>
            </a:r>
          </a:p>
        </p:txBody>
      </p:sp>
      <p:sp>
        <p:nvSpPr>
          <p:cNvPr id="9" name="TextBox 8">
            <a:extLst>
              <a:ext uri="{FF2B5EF4-FFF2-40B4-BE49-F238E27FC236}">
                <a16:creationId xmlns:a16="http://schemas.microsoft.com/office/drawing/2014/main" id="{020BD684-7B66-9AD8-D4BB-44D8ED75B300}"/>
              </a:ext>
            </a:extLst>
          </p:cNvPr>
          <p:cNvSpPr txBox="1"/>
          <p:nvPr/>
        </p:nvSpPr>
        <p:spPr>
          <a:xfrm>
            <a:off x="404191" y="2552031"/>
            <a:ext cx="6542874" cy="523220"/>
          </a:xfrm>
          <a:prstGeom prst="rect">
            <a:avLst/>
          </a:prstGeom>
          <a:noFill/>
        </p:spPr>
        <p:txBody>
          <a:bodyPr wrap="square">
            <a:spAutoFit/>
          </a:bodyPr>
          <a:lstStyle/>
          <a:p>
            <a:pPr marL="457200" indent="-457200">
              <a:buFont typeface="Wingdings" panose="05000000000000000000" pitchFamily="2" charset="2"/>
              <a:buChar char="Ø"/>
            </a:pPr>
            <a:r>
              <a:rPr lang="en-IN" sz="2800" b="1" dirty="0">
                <a:latin typeface="Abadi" panose="020B0604020104020204" pitchFamily="34" charset="0"/>
              </a:rPr>
              <a:t> Why do we need coding for NFT ??</a:t>
            </a:r>
          </a:p>
        </p:txBody>
      </p:sp>
      <p:sp>
        <p:nvSpPr>
          <p:cNvPr id="10" name="TextBox 9">
            <a:extLst>
              <a:ext uri="{FF2B5EF4-FFF2-40B4-BE49-F238E27FC236}">
                <a16:creationId xmlns:a16="http://schemas.microsoft.com/office/drawing/2014/main" id="{130D87E1-AA06-0E6A-493E-575E6EB86292}"/>
              </a:ext>
            </a:extLst>
          </p:cNvPr>
          <p:cNvSpPr txBox="1"/>
          <p:nvPr/>
        </p:nvSpPr>
        <p:spPr>
          <a:xfrm>
            <a:off x="573156" y="3457012"/>
            <a:ext cx="9128983" cy="2677656"/>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Abadi Extra Light" panose="020B0204020104020204" pitchFamily="34" charset="0"/>
              </a:rPr>
              <a:t> We don't necessarily need coding for production of NFT's !!</a:t>
            </a:r>
          </a:p>
          <a:p>
            <a:pPr marL="342900" indent="-342900">
              <a:buFont typeface="Arial" panose="020B0604020202020204" pitchFamily="34" charset="0"/>
              <a:buChar char="•"/>
            </a:pPr>
            <a:r>
              <a:rPr lang="en-IN" sz="2400" dirty="0">
                <a:latin typeface="Abadi Extra Light" panose="020B0204020104020204" pitchFamily="34" charset="0"/>
              </a:rPr>
              <a:t>But if we use it ,that’s is mainly due to </a:t>
            </a:r>
            <a:r>
              <a:rPr lang="en-IN" sz="2400" dirty="0" err="1">
                <a:latin typeface="Abadi Extra Light" panose="020B0204020104020204" pitchFamily="34" charset="0"/>
              </a:rPr>
              <a:t>thsese</a:t>
            </a:r>
            <a:r>
              <a:rPr lang="en-IN" sz="2400" dirty="0">
                <a:latin typeface="Abadi Extra Light" panose="020B0204020104020204" pitchFamily="34" charset="0"/>
              </a:rPr>
              <a:t> three crucial points which are-</a:t>
            </a:r>
          </a:p>
          <a:p>
            <a:pPr marL="342900" indent="-342900">
              <a:buFont typeface="+mj-lt"/>
              <a:buAutoNum type="arabicPeriod"/>
            </a:pPr>
            <a:r>
              <a:rPr lang="en-IN" sz="2400" dirty="0">
                <a:latin typeface="Abadi Extra Light" panose="020B0204020104020204" pitchFamily="34" charset="0"/>
              </a:rPr>
              <a:t>Time consuming and hectic</a:t>
            </a:r>
          </a:p>
          <a:p>
            <a:pPr marL="342900" indent="-342900">
              <a:buFont typeface="+mj-lt"/>
              <a:buAutoNum type="arabicPeriod"/>
            </a:pPr>
            <a:r>
              <a:rPr lang="en-IN" sz="2400" dirty="0">
                <a:latin typeface="Abadi Extra Light" panose="020B0204020104020204" pitchFamily="34" charset="0"/>
              </a:rPr>
              <a:t>Variations and Uniqueness</a:t>
            </a:r>
          </a:p>
          <a:p>
            <a:pPr marL="342900" indent="-342900">
              <a:buFont typeface="+mj-lt"/>
              <a:buAutoNum type="arabicPeriod"/>
            </a:pPr>
            <a:r>
              <a:rPr lang="en-IN" sz="2400" dirty="0">
                <a:latin typeface="Abadi Extra Light" panose="020B0204020104020204" pitchFamily="34" charset="0"/>
              </a:rPr>
              <a:t>Production can be according to user</a:t>
            </a:r>
          </a:p>
          <a:p>
            <a:pPr marL="342900" indent="-342900">
              <a:buFont typeface="+mj-lt"/>
              <a:buAutoNum type="arabicPeriod"/>
            </a:pPr>
            <a:r>
              <a:rPr lang="en-IN" sz="2400" dirty="0">
                <a:latin typeface="Abadi Extra Light" panose="020B0204020104020204" pitchFamily="34" charset="0"/>
              </a:rPr>
              <a:t>It also complies all the NFTs in  a specific folder to see all the NFTs.</a:t>
            </a:r>
          </a:p>
        </p:txBody>
      </p:sp>
    </p:spTree>
    <p:extLst>
      <p:ext uri="{BB962C8B-B14F-4D97-AF65-F5344CB8AC3E}">
        <p14:creationId xmlns:p14="http://schemas.microsoft.com/office/powerpoint/2010/main" val="73959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5F90024-A88B-A732-FEA2-75A8F10EBFC4}"/>
              </a:ext>
            </a:extLst>
          </p:cNvPr>
          <p:cNvSpPr txBox="1"/>
          <p:nvPr/>
        </p:nvSpPr>
        <p:spPr>
          <a:xfrm>
            <a:off x="760021" y="855023"/>
            <a:ext cx="7517080" cy="584775"/>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t>DRAWBACKS OF THIS PROJECT</a:t>
            </a:r>
          </a:p>
        </p:txBody>
      </p:sp>
      <p:sp>
        <p:nvSpPr>
          <p:cNvPr id="8" name="TextBox 7">
            <a:extLst>
              <a:ext uri="{FF2B5EF4-FFF2-40B4-BE49-F238E27FC236}">
                <a16:creationId xmlns:a16="http://schemas.microsoft.com/office/drawing/2014/main" id="{FCEF5F08-386B-CF68-AEB4-83B45686F769}"/>
              </a:ext>
            </a:extLst>
          </p:cNvPr>
          <p:cNvSpPr txBox="1"/>
          <p:nvPr/>
        </p:nvSpPr>
        <p:spPr>
          <a:xfrm>
            <a:off x="760019" y="1876301"/>
            <a:ext cx="9108375" cy="3170099"/>
          </a:xfrm>
          <a:prstGeom prst="rect">
            <a:avLst/>
          </a:prstGeom>
          <a:noFill/>
        </p:spPr>
        <p:txBody>
          <a:bodyPr wrap="square" rtlCol="0">
            <a:spAutoFit/>
          </a:bodyPr>
          <a:lstStyle/>
          <a:p>
            <a:r>
              <a:rPr lang="en-IN" sz="2000" dirty="0">
                <a:latin typeface="Abadi Extra Light" panose="020B0204020104020204" pitchFamily="34" charset="0"/>
              </a:rPr>
              <a:t>Drawbacks of this project would be –</a:t>
            </a:r>
          </a:p>
          <a:p>
            <a:pPr marL="285750" indent="-285750">
              <a:buFont typeface="Arial" panose="020B0604020202020204" pitchFamily="34" charset="0"/>
              <a:buChar char="•"/>
            </a:pPr>
            <a:r>
              <a:rPr lang="en-IN" sz="2000" dirty="0">
                <a:latin typeface="Abadi Extra Light" panose="020B0204020104020204" pitchFamily="34" charset="0"/>
              </a:rPr>
              <a:t>You would need to provide art in layers to this specific code to make NFTs .Which are  provided by artist as the have to prepare the collection of variable data structures like </a:t>
            </a:r>
          </a:p>
          <a:p>
            <a:pPr marL="285750" indent="-285750">
              <a:buFont typeface="Arial" panose="020B0604020202020204" pitchFamily="34" charset="0"/>
              <a:buChar char="•"/>
            </a:pPr>
            <a:r>
              <a:rPr lang="en-IN" sz="2000" dirty="0">
                <a:latin typeface="Abadi Extra Light" panose="020B0204020104020204" pitchFamily="34" charset="0"/>
              </a:rPr>
              <a:t>BODY</a:t>
            </a:r>
          </a:p>
          <a:p>
            <a:pPr marL="285750" indent="-285750">
              <a:buFont typeface="Arial" panose="020B0604020202020204" pitchFamily="34" charset="0"/>
              <a:buChar char="•"/>
            </a:pPr>
            <a:r>
              <a:rPr lang="en-IN" sz="2000" dirty="0">
                <a:latin typeface="Abadi Extra Light" panose="020B0204020104020204" pitchFamily="34" charset="0"/>
              </a:rPr>
              <a:t>EAR</a:t>
            </a:r>
          </a:p>
          <a:p>
            <a:pPr marL="285750" indent="-285750">
              <a:buFont typeface="Arial" panose="020B0604020202020204" pitchFamily="34" charset="0"/>
              <a:buChar char="•"/>
            </a:pPr>
            <a:r>
              <a:rPr lang="en-IN" sz="2000" dirty="0">
                <a:latin typeface="Abadi Extra Light" panose="020B0204020104020204" pitchFamily="34" charset="0"/>
              </a:rPr>
              <a:t>EYES</a:t>
            </a:r>
          </a:p>
          <a:p>
            <a:pPr marL="285750" indent="-285750">
              <a:buFont typeface="Arial" panose="020B0604020202020204" pitchFamily="34" charset="0"/>
              <a:buChar char="•"/>
            </a:pPr>
            <a:r>
              <a:rPr lang="en-IN" sz="2000" dirty="0">
                <a:latin typeface="Abadi Extra Light" panose="020B0204020104020204" pitchFamily="34" charset="0"/>
              </a:rPr>
              <a:t>FACE</a:t>
            </a:r>
          </a:p>
          <a:p>
            <a:r>
              <a:rPr lang="en-IN" sz="2000" dirty="0">
                <a:latin typeface="Abadi Extra Light" panose="020B0204020104020204" pitchFamily="34" charset="0"/>
              </a:rPr>
              <a:t>To make the significant NFT to be produced .</a:t>
            </a:r>
          </a:p>
          <a:p>
            <a:endParaRPr lang="en-IN" sz="2000" dirty="0">
              <a:latin typeface="Abadi Extra Light" panose="020B0204020104020204" pitchFamily="34" charset="0"/>
            </a:endParaRPr>
          </a:p>
          <a:p>
            <a:endParaRPr lang="en-IN" sz="2000" dirty="0">
              <a:latin typeface="Abadi Extra Light" panose="020B0204020104020204" pitchFamily="34" charset="0"/>
            </a:endParaRPr>
          </a:p>
        </p:txBody>
      </p:sp>
    </p:spTree>
    <p:extLst>
      <p:ext uri="{BB962C8B-B14F-4D97-AF65-F5344CB8AC3E}">
        <p14:creationId xmlns:p14="http://schemas.microsoft.com/office/powerpoint/2010/main" val="12471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FD9247-DE95-CC1F-7EA2-37C072345ED9}"/>
              </a:ext>
            </a:extLst>
          </p:cNvPr>
          <p:cNvSpPr txBox="1"/>
          <p:nvPr/>
        </p:nvSpPr>
        <p:spPr>
          <a:xfrm>
            <a:off x="498764" y="522514"/>
            <a:ext cx="9203376" cy="646331"/>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Abadi" panose="020B0604020104020204" pitchFamily="34" charset="0"/>
              </a:rPr>
              <a:t>FUTURE PLANS</a:t>
            </a:r>
          </a:p>
        </p:txBody>
      </p:sp>
      <p:sp>
        <p:nvSpPr>
          <p:cNvPr id="8" name="TextBox 7">
            <a:extLst>
              <a:ext uri="{FF2B5EF4-FFF2-40B4-BE49-F238E27FC236}">
                <a16:creationId xmlns:a16="http://schemas.microsoft.com/office/drawing/2014/main" id="{7753ACBA-DD4A-32CF-0BA4-8C4CE74A8ADB}"/>
              </a:ext>
            </a:extLst>
          </p:cNvPr>
          <p:cNvSpPr txBox="1"/>
          <p:nvPr/>
        </p:nvSpPr>
        <p:spPr>
          <a:xfrm>
            <a:off x="498765" y="1876301"/>
            <a:ext cx="10830296" cy="5262979"/>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latin typeface="Abadi Extra Light" panose="020B0204020104020204" pitchFamily="34" charset="0"/>
              </a:rPr>
              <a:t>The future plans of this project could be-</a:t>
            </a:r>
          </a:p>
          <a:p>
            <a:pPr marL="342900" indent="-342900">
              <a:buFont typeface="Arial" panose="020B0604020202020204" pitchFamily="34" charset="0"/>
              <a:buChar char="•"/>
            </a:pPr>
            <a:r>
              <a:rPr lang="en-IN" sz="2800" dirty="0">
                <a:latin typeface="Abadi Extra Light" panose="020B0204020104020204" pitchFamily="34" charset="0"/>
              </a:rPr>
              <a:t>If we enhance our art and have proper funds for it we could </a:t>
            </a:r>
            <a:r>
              <a:rPr lang="en-IN" sz="2800" dirty="0" smtClean="0">
                <a:latin typeface="Abadi Extra Light" panose="020B0204020104020204" pitchFamily="34" charset="0"/>
              </a:rPr>
              <a:t>publish </a:t>
            </a:r>
            <a:r>
              <a:rPr lang="en-IN" sz="2800" dirty="0">
                <a:latin typeface="Abadi Extra Light" panose="020B0204020104020204" pitchFamily="34" charset="0"/>
              </a:rPr>
              <a:t>it for sales and could </a:t>
            </a:r>
            <a:r>
              <a:rPr lang="en-IN" sz="2800" dirty="0" smtClean="0">
                <a:latin typeface="Abadi Extra Light" panose="020B0204020104020204" pitchFamily="34" charset="0"/>
              </a:rPr>
              <a:t>potentially </a:t>
            </a:r>
            <a:r>
              <a:rPr lang="en-IN" sz="2800" dirty="0">
                <a:latin typeface="Abadi Extra Light" panose="020B0204020104020204" pitchFamily="34" charset="0"/>
              </a:rPr>
              <a:t>work in the cryptocurrency world.</a:t>
            </a:r>
          </a:p>
          <a:p>
            <a:pPr marL="342900" indent="-342900">
              <a:buFont typeface="Arial" panose="020B0604020202020204" pitchFamily="34" charset="0"/>
              <a:buChar char="•"/>
            </a:pPr>
            <a:endParaRPr lang="en-IN" sz="2800" dirty="0">
              <a:latin typeface="Abadi Extra Light" panose="020B0204020104020204" pitchFamily="34" charset="0"/>
            </a:endParaRPr>
          </a:p>
          <a:p>
            <a:pPr marL="342900" indent="-342900">
              <a:buFont typeface="Arial" panose="020B0604020202020204" pitchFamily="34" charset="0"/>
              <a:buChar char="•"/>
            </a:pPr>
            <a:r>
              <a:rPr lang="en-IN" sz="2800" dirty="0">
                <a:latin typeface="Abadi Extra Light" panose="020B0204020104020204" pitchFamily="34" charset="0"/>
              </a:rPr>
              <a:t>With all due to points if we continue on bettering the art o make it look good with proper artist and programmers to even provide Passive </a:t>
            </a:r>
            <a:r>
              <a:rPr lang="en-IN" sz="2800" dirty="0" smtClean="0">
                <a:latin typeface="Abadi Extra Light" panose="020B0204020104020204" pitchFamily="34" charset="0"/>
              </a:rPr>
              <a:t>Utilities </a:t>
            </a:r>
            <a:r>
              <a:rPr lang="en-IN" sz="2800" dirty="0">
                <a:latin typeface="Abadi Extra Light" panose="020B0204020104020204" pitchFamily="34" charset="0"/>
              </a:rPr>
              <a:t>provides with NFTs.</a:t>
            </a:r>
          </a:p>
          <a:p>
            <a:pPr marL="342900" indent="-342900">
              <a:buFont typeface="Arial" panose="020B0604020202020204" pitchFamily="34" charset="0"/>
              <a:buChar char="•"/>
            </a:pPr>
            <a:r>
              <a:rPr lang="en-IN" sz="2800" dirty="0">
                <a:latin typeface="Abadi Extra Light" panose="020B0204020104020204" pitchFamily="34" charset="0"/>
              </a:rPr>
              <a:t>It could lead to </a:t>
            </a:r>
            <a:r>
              <a:rPr lang="en-IN" sz="2800" dirty="0" smtClean="0">
                <a:latin typeface="Abadi Extra Light" panose="020B0204020104020204" pitchFamily="34" charset="0"/>
              </a:rPr>
              <a:t>potentially </a:t>
            </a:r>
            <a:r>
              <a:rPr lang="en-IN" sz="2800" dirty="0">
                <a:latin typeface="Abadi Extra Light" panose="020B0204020104020204" pitchFamily="34" charset="0"/>
              </a:rPr>
              <a:t>a NFTs / Crypto </a:t>
            </a:r>
            <a:r>
              <a:rPr lang="en-IN" sz="2800" dirty="0" smtClean="0">
                <a:latin typeface="Abadi Extra Light" panose="020B0204020104020204" pitchFamily="34" charset="0"/>
              </a:rPr>
              <a:t>Business</a:t>
            </a:r>
            <a:r>
              <a:rPr lang="en-IN" sz="2800" dirty="0">
                <a:latin typeface="Abadi Extra Light" panose="020B0204020104020204" pitchFamily="34" charset="0"/>
              </a:rPr>
              <a:t>. </a:t>
            </a:r>
          </a:p>
          <a:p>
            <a:endParaRPr lang="en-IN" sz="2800" dirty="0">
              <a:latin typeface="Abadi Extra Light" panose="020B0204020104020204" pitchFamily="34" charset="0"/>
            </a:endParaRPr>
          </a:p>
          <a:p>
            <a:endParaRPr lang="en-IN" sz="2800" dirty="0">
              <a:latin typeface="Abadi Extra Light" panose="020B0204020104020204" pitchFamily="34" charset="0"/>
            </a:endParaRPr>
          </a:p>
          <a:p>
            <a:endParaRPr lang="en-IN" sz="2800" dirty="0">
              <a:latin typeface="Abadi Extra Light" panose="020B0204020104020204" pitchFamily="34" charset="0"/>
            </a:endParaRPr>
          </a:p>
        </p:txBody>
      </p:sp>
    </p:spTree>
    <p:extLst>
      <p:ext uri="{BB962C8B-B14F-4D97-AF65-F5344CB8AC3E}">
        <p14:creationId xmlns:p14="http://schemas.microsoft.com/office/powerpoint/2010/main" val="135221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351254" y="1666374"/>
            <a:ext cx="6642769" cy="2387600"/>
          </a:xfrm>
        </p:spPr>
        <p:txBody>
          <a:bodyPr>
            <a:normAutofit/>
          </a:bodyPr>
          <a:lstStyle/>
          <a:p>
            <a:r>
              <a:rPr lang="en-US" sz="6000" dirty="0">
                <a:latin typeface="Algerian" panose="04020705040A02060702" pitchFamily="82" charset="0"/>
              </a:rPr>
              <a:t>THANK YOU</a:t>
            </a:r>
          </a:p>
        </p:txBody>
      </p:sp>
    </p:spTree>
    <p:extLst>
      <p:ext uri="{BB962C8B-B14F-4D97-AF65-F5344CB8AC3E}">
        <p14:creationId xmlns:p14="http://schemas.microsoft.com/office/powerpoint/2010/main" val="1969787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174</TotalTime>
  <Words>736</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Abadi</vt:lpstr>
      <vt:lpstr>Abadi Extra Light</vt:lpstr>
      <vt:lpstr>Agency FB</vt:lpstr>
      <vt:lpstr>Algerian</vt:lpstr>
      <vt:lpstr>Arial</vt:lpstr>
      <vt:lpstr>Bookman Old Style</vt:lpstr>
      <vt:lpstr>Calibri</vt:lpstr>
      <vt:lpstr>Rockwell</vt:lpstr>
      <vt:lpstr>Times New Roman</vt:lpstr>
      <vt:lpstr>Wingdings</vt:lpstr>
      <vt:lpstr>Damask</vt:lpstr>
      <vt:lpstr>_</vt:lpstr>
      <vt:lpstr>NFT CREATIONS!</vt:lpstr>
      <vt:lpstr>Introduction  </vt:lpstr>
      <vt:lpstr>WHAT IS A BLOCKCHAIN</vt:lpstr>
      <vt:lpstr>PowerPoint Presentation</vt:lpstr>
      <vt:lpstr>Future Benefits of NFT?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dc:title>
  <dc:creator>Swet Prakash</dc:creator>
  <cp:lastModifiedBy>hp</cp:lastModifiedBy>
  <cp:revision>11</cp:revision>
  <dcterms:created xsi:type="dcterms:W3CDTF">2022-12-16T15:13:02Z</dcterms:created>
  <dcterms:modified xsi:type="dcterms:W3CDTF">2022-12-20T04:30:49Z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