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80" r:id="rId23"/>
    <p:sldId id="281" r:id="rId24"/>
    <p:sldId id="282" r:id="rId25"/>
    <p:sldId id="283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0E246-E6F8-D86F-9C36-52328B844D9E}" v="1158" dt="2024-05-17T11:16:14.449"/>
    <p1510:client id="{AD2254F1-EA31-080E-4EC4-31B07059EACE}" v="2238" dt="2024-05-17T13:25:25.835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276" y="6264633"/>
                <a:ext cx="201564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63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27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5.xml"/><Relationship Id="rId18" Type="http://schemas.openxmlformats.org/officeDocument/2006/relationships/customXml" Target="../ink/ink18.xml"/><Relationship Id="rId26" Type="http://schemas.openxmlformats.org/officeDocument/2006/relationships/customXml" Target="../ink/ink26.xml"/><Relationship Id="rId3" Type="http://schemas.openxmlformats.org/officeDocument/2006/relationships/image" Target="../media/image6.png"/><Relationship Id="rId21" Type="http://schemas.openxmlformats.org/officeDocument/2006/relationships/customXml" Target="../ink/ink21.xml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17" Type="http://schemas.openxmlformats.org/officeDocument/2006/relationships/image" Target="../media/image4.png"/><Relationship Id="rId25" Type="http://schemas.openxmlformats.org/officeDocument/2006/relationships/customXml" Target="../ink/ink25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7.xml"/><Relationship Id="rId20" Type="http://schemas.openxmlformats.org/officeDocument/2006/relationships/customXml" Target="../ink/ink20.xml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32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customXml" Target="../ink/ink16.xml"/><Relationship Id="rId23" Type="http://schemas.openxmlformats.org/officeDocument/2006/relationships/customXml" Target="../ink/ink23.xml"/><Relationship Id="rId28" Type="http://schemas.openxmlformats.org/officeDocument/2006/relationships/customXml" Target="../ink/ink28.xml"/><Relationship Id="rId10" Type="http://schemas.openxmlformats.org/officeDocument/2006/relationships/customXml" Target="../ink/ink13.xml"/><Relationship Id="rId19" Type="http://schemas.openxmlformats.org/officeDocument/2006/relationships/customXml" Target="../ink/ink19.xml"/><Relationship Id="rId31" Type="http://schemas.openxmlformats.org/officeDocument/2006/relationships/customXml" Target="../ink/ink30.xml"/><Relationship Id="rId4" Type="http://schemas.openxmlformats.org/officeDocument/2006/relationships/customXml" Target="../ink/ink9.xml"/><Relationship Id="rId9" Type="http://schemas.openxmlformats.org/officeDocument/2006/relationships/customXml" Target="../ink/ink12.xml"/><Relationship Id="rId14" Type="http://schemas.openxmlformats.org/officeDocument/2006/relationships/image" Target="../media/image5.png"/><Relationship Id="rId22" Type="http://schemas.openxmlformats.org/officeDocument/2006/relationships/customXml" Target="../ink/ink22.xml"/><Relationship Id="rId27" Type="http://schemas.openxmlformats.org/officeDocument/2006/relationships/customXml" Target="../ink/ink27.xml"/><Relationship Id="rId30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38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12" Type="http://schemas.openxmlformats.org/officeDocument/2006/relationships/customXml" Target="../ink/ink3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11" Type="http://schemas.openxmlformats.org/officeDocument/2006/relationships/customXml" Target="../ink/ink36.xml"/><Relationship Id="rId5" Type="http://schemas.openxmlformats.org/officeDocument/2006/relationships/customXml" Target="../ink/ink32.xml"/><Relationship Id="rId15" Type="http://schemas.openxmlformats.org/officeDocument/2006/relationships/customXml" Target="../ink/ink40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customXml" Target="../ink/ink35.xml"/><Relationship Id="rId14" Type="http://schemas.openxmlformats.org/officeDocument/2006/relationships/customXml" Target="../ink/ink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928" y="2345719"/>
            <a:ext cx="5407974" cy="132556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E659B"/>
                </a:solidFill>
                <a:latin typeface="IBM Plex Mono SemiBold"/>
              </a:rPr>
              <a:t>STACK OVERFLOW DEVELOPER SURVEY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2928" y="3560007"/>
            <a:ext cx="5250872" cy="21320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IBM Plex Mono Text"/>
              </a:rPr>
              <a:t>NAME: HAMMAD SIDDIQUI</a:t>
            </a:r>
          </a:p>
          <a:p>
            <a:pPr marL="0" indent="0">
              <a:buNone/>
            </a:pPr>
            <a:r>
              <a:rPr lang="en-US">
                <a:latin typeface="IBM Plex Mono Text"/>
              </a:rPr>
              <a:t>DATE: 17/05/2024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88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15720" y="647491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602000" y="4898496"/>
                <a:ext cx="18000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844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376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3996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0520" y="867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41960" y="23308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2016720" y="37816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3904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440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7200" y="8314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35856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72" y="-2267"/>
            <a:ext cx="11046277" cy="1502455"/>
          </a:xfrm>
        </p:spPr>
        <p:txBody>
          <a:bodyPr/>
          <a:lstStyle/>
          <a:p>
            <a:r>
              <a:rPr lang="en-US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>
                <a:latin typeface="IBM Plex Mono Text"/>
              </a:rPr>
              <a:t>As seen from dashboard chart MySQL is used most as database.</a:t>
            </a:r>
          </a:p>
          <a:p>
            <a:r>
              <a:rPr lang="en-US" dirty="0">
                <a:latin typeface="IBM Plex Mono Text"/>
              </a:rPr>
              <a:t>Lack of interest in Microsoft SQL server and SQLite is seen.</a:t>
            </a:r>
          </a:p>
          <a:p>
            <a:r>
              <a:rPr lang="en-US" dirty="0">
                <a:latin typeface="IBM Plex Mono Text"/>
              </a:rPr>
              <a:t>Increasing interest in MongoDB and PostgreSQL.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0558" y="1716768"/>
            <a:ext cx="5440134" cy="44601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Implications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>
                <a:latin typeface="IBM Plex Mono Text"/>
              </a:rPr>
              <a:t>Microsoft SQL server and SQLite are losing ground in the market.</a:t>
            </a:r>
          </a:p>
          <a:p>
            <a:r>
              <a:rPr lang="en-US" dirty="0">
                <a:latin typeface="IBM Plex Mono Text"/>
              </a:rPr>
              <a:t>There is a hype and excitement among developers for MongoDB and PostgreSQL.</a:t>
            </a:r>
            <a:endParaRPr lang="en-US" dirty="0"/>
          </a:p>
          <a:p>
            <a:r>
              <a:rPr lang="en-US" dirty="0">
                <a:latin typeface="IBM Plex Mono Text"/>
              </a:rPr>
              <a:t>MariaDB and Firebase database have  lesser impact among developers both in current and in next year trends.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570710"/>
            <a:ext cx="7204796" cy="31407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IBM Plex Mono Text"/>
              </a:rPr>
              <a:t>https://github.com/siddhamd/HAMMAD-</a:t>
            </a:r>
            <a:endParaRPr lang="en-US" dirty="0">
              <a:latin typeface="IBM Plex Mono Tex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174625"/>
            <a:ext cx="10624457" cy="120309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DASHBOARD TAB 1 (CURRENT TECHNOLOGY USAGE)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>
              <a:latin typeface="IBM Plex Mono Text"/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FB767568-0471-6051-2F2A-FFA67417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22" y="1372281"/>
            <a:ext cx="10836727" cy="49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736" y="555625"/>
            <a:ext cx="11263992" cy="862921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latin typeface="IBM Plex Mono SemiBold"/>
              </a:rPr>
              <a:t>DASHBOARD TAB 2(FUTURE TECHNOLOGY TREND)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C2BE6C0-13A4-BB93-CF71-0AE9470D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417864"/>
            <a:ext cx="10401299" cy="497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IBM Plex Mono SemiBold"/>
              </a:rPr>
              <a:t>DASHBOARD TAB 3(DEMOGRAPHICS)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0E086CE3-348B-6E20-CC58-FEB8D9B4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21" y="1382485"/>
            <a:ext cx="10394495" cy="497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5450" y="1689554"/>
            <a:ext cx="5998028" cy="4487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As all the findings regarding given data in the course is followed through.</a:t>
            </a:r>
          </a:p>
          <a:p>
            <a:r>
              <a:rPr lang="en-US" dirty="0">
                <a:latin typeface="IBM Plex Mono Text"/>
              </a:rPr>
              <a:t>Data is wrangled in order to remove duplicates and analyzed accordingly.</a:t>
            </a:r>
          </a:p>
          <a:p>
            <a:r>
              <a:rPr lang="en-US" dirty="0">
                <a:latin typeface="IBM Plex Mono Text"/>
              </a:rPr>
              <a:t>Proper visualization in online IBM Cognos analytics is done in order to make dashboards.</a:t>
            </a:r>
          </a:p>
          <a:p>
            <a:r>
              <a:rPr lang="en-US" dirty="0">
                <a:latin typeface="IBM Plex Mono Text"/>
              </a:rPr>
              <a:t>Proper findings from the report is made and implications are drawn out.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>
                <a:latin typeface="IBM Plex Mono Text"/>
              </a:rPr>
              <a:t>JavaScript is widely used as per given data and Typescript is getting popularity.</a:t>
            </a:r>
          </a:p>
          <a:p>
            <a:r>
              <a:rPr lang="en-US" dirty="0">
                <a:latin typeface="IBM Plex Mono Text"/>
              </a:rPr>
              <a:t>As in demographics I have found out there are more than 90% male developers.</a:t>
            </a:r>
          </a:p>
          <a:p>
            <a:r>
              <a:rPr lang="en-US" dirty="0">
                <a:latin typeface="IBM Plex Mono Text"/>
              </a:rPr>
              <a:t>Developers are mostly located in developed countries.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Implications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>
                <a:latin typeface="IBM Plex Mono Text"/>
              </a:rPr>
              <a:t>JavaScript and Typescript are in </a:t>
            </a:r>
            <a:r>
              <a:rPr lang="en-US">
                <a:latin typeface="IBM Plex Mono Text"/>
              </a:rPr>
              <a:t>demand in the market ground.</a:t>
            </a:r>
            <a:endParaRPr lang="en-US" dirty="0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Global polarization of developers location and gender.</a:t>
            </a:r>
          </a:p>
          <a:p>
            <a:r>
              <a:rPr lang="en-US" dirty="0">
                <a:latin typeface="IBM Plex Mono Text"/>
              </a:rPr>
              <a:t>Young developers without postgrad studies on its majority.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580697"/>
            <a:ext cx="7013616" cy="459626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IBM Plex Mono Text"/>
              </a:rPr>
              <a:t>Developers are the ones who are building every scaling of companies as they have </a:t>
            </a:r>
            <a:r>
              <a:rPr lang="en-US">
                <a:latin typeface="IBM Plex Mono Text"/>
              </a:rPr>
              <a:t>very marked characteristics.</a:t>
            </a:r>
            <a:endParaRPr lang="en-US" dirty="0">
              <a:latin typeface="IBM Plex Mono Text"/>
            </a:endParaRPr>
          </a:p>
          <a:p>
            <a:r>
              <a:rPr lang="en-US" dirty="0">
                <a:latin typeface="IBM Plex Mono Text"/>
              </a:rPr>
              <a:t>I have found out people are very keen on new technologies coming out.</a:t>
            </a:r>
            <a:endParaRPr lang="en-US" dirty="0"/>
          </a:p>
          <a:p>
            <a:r>
              <a:rPr lang="en-US" dirty="0">
                <a:latin typeface="IBM Plex Mono Text"/>
              </a:rPr>
              <a:t>As there are many tools in form of different languages, databases and Web-frames and good idea of </a:t>
            </a:r>
            <a:r>
              <a:rPr lang="en-US">
                <a:latin typeface="IBM Plex Mono Text"/>
              </a:rPr>
              <a:t>popularity trend is seen.</a:t>
            </a:r>
            <a:r>
              <a:rPr lang="en-US" dirty="0">
                <a:latin typeface="IBM Plex Mono Text"/>
              </a:rPr>
              <a:t> </a:t>
            </a:r>
            <a:endParaRPr lang="en-US" dirty="0"/>
          </a:p>
          <a:p>
            <a:r>
              <a:rPr lang="en-US" dirty="0">
                <a:latin typeface="IBM Plex Mono Text"/>
              </a:rPr>
              <a:t>There is a job opportunity for many who are keen to learn new things as many developed countries are wide spreading their job access to many across globes.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IBM Plex Mono Text"/>
              </a:rPr>
              <a:t>I have attached three screenshots of the work I have completed in previous module in form of Box-plot, Bar-Chart in order to showcase the authenticity of the capstone project of data analyst.</a:t>
            </a:r>
          </a:p>
          <a:p>
            <a:r>
              <a:rPr lang="en-US" dirty="0">
                <a:latin typeface="IBM Plex Mono Text"/>
              </a:rPr>
              <a:t>As data in this project are taken from IBM repository provided by course era in this particular data analyst course,  based on which presentation is made.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64A8-9B3D-5005-6BEF-C3187C95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AGE DISTRIBUTION BOXPLOT</a:t>
            </a:r>
            <a:endParaRPr lang="en-US" dirty="0"/>
          </a:p>
        </p:txBody>
      </p:sp>
      <p:pic>
        <p:nvPicPr>
          <p:cNvPr id="4" name="Content Placeholder 3" descr="A diagram of a graph&#10;&#10;Description automatically generated">
            <a:extLst>
              <a:ext uri="{FF2B5EF4-FFF2-40B4-BE49-F238E27FC236}">
                <a16:creationId xmlns:a16="http://schemas.microsoft.com/office/drawing/2014/main" id="{60607C39-9600-54C8-3EC1-E14EFE22E3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8850" y="1567090"/>
            <a:ext cx="10259407" cy="4609873"/>
          </a:xfrm>
        </p:spPr>
      </p:pic>
    </p:spTree>
    <p:extLst>
      <p:ext uri="{BB962C8B-B14F-4D97-AF65-F5344CB8AC3E}">
        <p14:creationId xmlns:p14="http://schemas.microsoft.com/office/powerpoint/2010/main" val="366623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/>
              <a:t>Executive Summary</a:t>
            </a:r>
          </a:p>
          <a:p>
            <a:r>
              <a:rPr lang="en-US" sz="2200"/>
              <a:t>Introduction</a:t>
            </a:r>
          </a:p>
          <a:p>
            <a:r>
              <a:rPr lang="en-US" sz="2200"/>
              <a:t>Methodology</a:t>
            </a:r>
          </a:p>
          <a:p>
            <a:r>
              <a:rPr lang="en-US" sz="2200"/>
              <a:t>Results</a:t>
            </a:r>
          </a:p>
          <a:p>
            <a:pPr lvl="1"/>
            <a:r>
              <a:rPr lang="en-US" sz="1800"/>
              <a:t>Visualization – Charts</a:t>
            </a:r>
          </a:p>
          <a:p>
            <a:pPr lvl="1"/>
            <a:r>
              <a:rPr lang="en-US" sz="1800"/>
              <a:t>Dashboard</a:t>
            </a:r>
          </a:p>
          <a:p>
            <a:r>
              <a:rPr lang="en-US" sz="2200"/>
              <a:t>Discussion</a:t>
            </a:r>
          </a:p>
          <a:p>
            <a:pPr lvl="1"/>
            <a:r>
              <a:rPr lang="en-US" sz="1800"/>
              <a:t>Findings &amp; Implications</a:t>
            </a:r>
          </a:p>
          <a:p>
            <a:r>
              <a:rPr lang="en-US" sz="2200"/>
              <a:t>Conclusion</a:t>
            </a:r>
          </a:p>
          <a:p>
            <a:r>
              <a:rPr lang="en-US" sz="220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365A-9D50-5089-B13A-A32A6DD8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JOB POSTINGS</a:t>
            </a:r>
            <a:endParaRPr lang="en-US" dirty="0"/>
          </a:p>
        </p:txBody>
      </p:sp>
      <p:pic>
        <p:nvPicPr>
          <p:cNvPr id="4" name="Content Placeholder 3" descr="A graph with numbers and a number of jobs&#10;&#10;Description automatically generated">
            <a:extLst>
              <a:ext uri="{FF2B5EF4-FFF2-40B4-BE49-F238E27FC236}">
                <a16:creationId xmlns:a16="http://schemas.microsoft.com/office/drawing/2014/main" id="{C527DF89-F9DA-5C3F-B3AD-0B624D9665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6043" y="1681956"/>
            <a:ext cx="9138557" cy="4271282"/>
          </a:xfrm>
        </p:spPr>
      </p:pic>
    </p:spTree>
    <p:extLst>
      <p:ext uri="{BB962C8B-B14F-4D97-AF65-F5344CB8AC3E}">
        <p14:creationId xmlns:p14="http://schemas.microsoft.com/office/powerpoint/2010/main" val="3644755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873B-FAA3-6BF8-7A5B-FDEA9D51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POPULAR LANGUAGES</a:t>
            </a:r>
            <a:endParaRPr lang="en-US" dirty="0"/>
          </a:p>
        </p:txBody>
      </p:sp>
      <p:pic>
        <p:nvPicPr>
          <p:cNvPr id="4" name="Content Placeholder 3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C1161314-2D7E-CA98-DE79-D60FA29CD8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193" y="1592149"/>
            <a:ext cx="9963149" cy="4137932"/>
          </a:xfrm>
        </p:spPr>
      </p:pic>
    </p:spTree>
    <p:extLst>
      <p:ext uri="{BB962C8B-B14F-4D97-AF65-F5344CB8AC3E}">
        <p14:creationId xmlns:p14="http://schemas.microsoft.com/office/powerpoint/2010/main" val="4139622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9C7D-4C88-B9EA-A3F5-EA533D122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IBM Plex Mono SemiBold"/>
              </a:rPr>
              <a:t>THANKING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7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IBM Plex Mono Text"/>
              </a:rPr>
              <a:t>Data contextualization and their analysis was the goal.</a:t>
            </a:r>
            <a:endParaRPr lang="en-US" sz="2200"/>
          </a:p>
          <a:p>
            <a:r>
              <a:rPr lang="en-US" sz="2200">
                <a:latin typeface="IBM Plex Mono Text"/>
              </a:rPr>
              <a:t>Methodology description:</a:t>
            </a:r>
            <a:endParaRPr lang="en-US" sz="2200"/>
          </a:p>
          <a:p>
            <a:pPr lvl="1"/>
            <a:r>
              <a:rPr lang="en-US" sz="1800">
                <a:latin typeface="IBM Plex Mono Text"/>
              </a:rPr>
              <a:t>Data gathering is done</a:t>
            </a:r>
          </a:p>
          <a:p>
            <a:pPr lvl="1"/>
            <a:r>
              <a:rPr lang="en-US" sz="1800">
                <a:latin typeface="IBM Plex Mono Text"/>
              </a:rPr>
              <a:t>Effective data analysis is made</a:t>
            </a:r>
            <a:endParaRPr lang="en-US" sz="1800"/>
          </a:p>
          <a:p>
            <a:pPr lvl="1"/>
            <a:r>
              <a:rPr lang="en-US" sz="1800">
                <a:latin typeface="IBM Plex Mono Text"/>
              </a:rPr>
              <a:t>Data visualizations</a:t>
            </a:r>
          </a:p>
          <a:p>
            <a:r>
              <a:rPr lang="en-US" sz="2200">
                <a:latin typeface="IBM Plex Mono Text"/>
              </a:rPr>
              <a:t>Results are presented and supported with graphs and trends.</a:t>
            </a:r>
            <a:endParaRPr lang="en-US" sz="2200"/>
          </a:p>
          <a:p>
            <a:r>
              <a:rPr lang="en-US" sz="2200">
                <a:latin typeface="IBM Plex Mono Text"/>
              </a:rPr>
              <a:t>Discussion on overall findings is made and implications of previously exposed result is also discussed.</a:t>
            </a:r>
            <a:endParaRPr lang="en-US" sz="2200"/>
          </a:p>
          <a:p>
            <a:r>
              <a:rPr lang="en-US" sz="2200">
                <a:latin typeface="IBM Plex Mono Text"/>
              </a:rPr>
              <a:t>Final conclusion of carried out project is made.</a:t>
            </a: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>
                <a:latin typeface="IBM Plex Mono Text"/>
              </a:rPr>
              <a:t>Stack overflow's annual developer survey is one of the largest and most comprehensive survey of people who code around the world.</a:t>
            </a:r>
            <a:endParaRPr lang="en-US" sz="2200"/>
          </a:p>
          <a:p>
            <a:r>
              <a:rPr lang="en-US" sz="2200">
                <a:latin typeface="IBM Plex Mono Text"/>
              </a:rPr>
              <a:t>There are many new technologies coming up daily in different demographics of the world.</a:t>
            </a:r>
          </a:p>
          <a:p>
            <a:r>
              <a:rPr lang="en-US" sz="2200">
                <a:latin typeface="IBM Plex Mono Text"/>
              </a:rPr>
              <a:t>Results don’t even represent everyone in the developer community evenly. Characterization of developers around the globe is also seen.</a:t>
            </a:r>
          </a:p>
          <a:p>
            <a:r>
              <a:rPr lang="en-US" sz="2200">
                <a:latin typeface="IBM Plex Mono Text"/>
              </a:rPr>
              <a:t>Two forms of data is used for the stack developers survey:</a:t>
            </a:r>
          </a:p>
          <a:p>
            <a:pPr lvl="1"/>
            <a:r>
              <a:rPr lang="en-US" sz="1800">
                <a:latin typeface="IBM Plex Mono Text"/>
              </a:rPr>
              <a:t>Survey_data_technologies_normalised.csv</a:t>
            </a:r>
          </a:p>
          <a:p>
            <a:pPr lvl="1"/>
            <a:r>
              <a:rPr lang="en-US" sz="1800">
                <a:latin typeface="IBM Plex Mono Text"/>
              </a:rPr>
              <a:t>Survey_data_demographics.csv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484040"/>
            <a:ext cx="7436587" cy="4995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IBM Plex Mono Text"/>
              </a:rPr>
              <a:t>Collection of survey data and exploration of its content is made: </a:t>
            </a:r>
            <a:endParaRPr lang="en-US" sz="2200"/>
          </a:p>
          <a:p>
            <a:pPr lvl="1"/>
            <a:r>
              <a:rPr lang="en-US" sz="1800">
                <a:latin typeface="Arial"/>
                <a:cs typeface="Arial"/>
              </a:rPr>
              <a:t>Web scrapping</a:t>
            </a:r>
          </a:p>
          <a:p>
            <a:pPr lvl="1"/>
            <a:r>
              <a:rPr lang="en-US" sz="1800">
                <a:latin typeface="Arial"/>
                <a:cs typeface="Arial"/>
              </a:rPr>
              <a:t>APIs</a:t>
            </a:r>
          </a:p>
          <a:p>
            <a:pPr lvl="1"/>
            <a:r>
              <a:rPr lang="en-US" sz="1800">
                <a:latin typeface="Arial"/>
                <a:cs typeface="Arial"/>
              </a:rPr>
              <a:t>Request Library</a:t>
            </a:r>
          </a:p>
          <a:p>
            <a:r>
              <a:rPr lang="en-US" sz="2200">
                <a:latin typeface="IBM Plex Mono Text"/>
              </a:rPr>
              <a:t>Data wrangling</a:t>
            </a:r>
          </a:p>
          <a:p>
            <a:r>
              <a:rPr lang="en-US" sz="2200">
                <a:latin typeface="IBM Plex Mono Text"/>
              </a:rPr>
              <a:t>Exploratory data analysis</a:t>
            </a:r>
            <a:endParaRPr lang="en-US" sz="2200"/>
          </a:p>
          <a:p>
            <a:pPr lvl="1"/>
            <a:r>
              <a:rPr lang="en-US" sz="1800">
                <a:latin typeface="Arial"/>
                <a:cs typeface="Arial"/>
              </a:rPr>
              <a:t>Analyzing data distribution</a:t>
            </a:r>
          </a:p>
          <a:p>
            <a:pPr lvl="1"/>
            <a:r>
              <a:rPr lang="en-US" sz="1800">
                <a:latin typeface="Arial"/>
                <a:cs typeface="Arial"/>
              </a:rPr>
              <a:t>Handling outliers</a:t>
            </a:r>
          </a:p>
          <a:p>
            <a:pPr lvl="1"/>
            <a:r>
              <a:rPr lang="en-US" sz="1800">
                <a:latin typeface="Arial"/>
                <a:cs typeface="Arial"/>
              </a:rPr>
              <a:t>Correlations</a:t>
            </a:r>
          </a:p>
          <a:p>
            <a:r>
              <a:rPr lang="en-US" sz="2200">
                <a:latin typeface="IBM Plex Mono Text"/>
              </a:rPr>
              <a:t>Data visualizations</a:t>
            </a:r>
          </a:p>
          <a:p>
            <a:pPr lvl="1"/>
            <a:r>
              <a:rPr lang="en-US" sz="1800">
                <a:latin typeface="Arial"/>
                <a:cs typeface="Arial"/>
              </a:rPr>
              <a:t>Highlight distribution of data, relationships, the composition and comparison of data</a:t>
            </a:r>
          </a:p>
          <a:p>
            <a:r>
              <a:rPr lang="en-US" sz="2200">
                <a:latin typeface="IBM Plex Mono Text"/>
                <a:cs typeface="Arial"/>
              </a:rPr>
              <a:t>Dashboards</a:t>
            </a:r>
          </a:p>
          <a:p>
            <a:endParaRPr lang="en-US" sz="2200">
              <a:latin typeface="Arial"/>
              <a:cs typeface="Arial"/>
            </a:endParaRPr>
          </a:p>
          <a:p>
            <a:pPr lvl="1"/>
            <a:endParaRPr lang="en-US" sz="18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 descr="A group of orange speech bubbles&#10;&#10;Description automatically generated">
            <a:extLst>
              <a:ext uri="{FF2B5EF4-FFF2-40B4-BE49-F238E27FC236}">
                <a16:creationId xmlns:a16="http://schemas.microsoft.com/office/drawing/2014/main" id="{F211C9B4-2802-A096-897A-E90C5085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74625"/>
            <a:ext cx="11454491" cy="1203099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RESULT (1.PROGRAMMING LANGUAGE TRENDS)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Next Year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80CF99F-F134-2DF1-1040-9823686B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2" y="2334307"/>
            <a:ext cx="6003469" cy="3482066"/>
          </a:xfrm>
          <a:prstGeom prst="rect">
            <a:avLst/>
          </a:prstGeom>
        </p:spPr>
      </p:pic>
      <p:pic>
        <p:nvPicPr>
          <p:cNvPr id="6" name="Picture 5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0057665C-01F5-AE67-BB71-1E5FD99A7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57" y="2331585"/>
            <a:ext cx="5568042" cy="356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Findings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>
                <a:latin typeface="IBM Plex Mono Text"/>
              </a:rPr>
              <a:t>JavaScript seems to keep as leading language.</a:t>
            </a:r>
          </a:p>
          <a:p>
            <a:r>
              <a:rPr lang="en-US" dirty="0">
                <a:latin typeface="IBM Plex Mono Text"/>
              </a:rPr>
              <a:t>Python fastest growing language.</a:t>
            </a:r>
          </a:p>
          <a:p>
            <a:r>
              <a:rPr lang="en-US" dirty="0">
                <a:latin typeface="IBM Plex Mono Text"/>
              </a:rPr>
              <a:t>Greatest interest in Typescript.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Mono Text"/>
              </a:rPr>
              <a:t>Implications</a:t>
            </a:r>
          </a:p>
          <a:p>
            <a:pPr marL="0" indent="0">
              <a:buNone/>
            </a:pPr>
            <a:endParaRPr lang="en-US"/>
          </a:p>
          <a:p>
            <a:r>
              <a:rPr lang="en-US" dirty="0">
                <a:latin typeface="IBM Plex Mono Text"/>
              </a:rPr>
              <a:t>Possible developers migration from JavaScript to Typescript and python is seen.</a:t>
            </a:r>
          </a:p>
          <a:p>
            <a:r>
              <a:rPr lang="en-US" dirty="0">
                <a:latin typeface="IBM Plex Mono Text"/>
              </a:rPr>
              <a:t>Even large chunks of developers are showing interest in HTML/CSS and SQL too.</a:t>
            </a:r>
          </a:p>
          <a:p>
            <a:r>
              <a:rPr lang="en-US" dirty="0">
                <a:latin typeface="IBM Plex Mono Text"/>
              </a:rPr>
              <a:t>There is decline of interest in C language is shown. 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IBM Plex Mono SemiBold"/>
              </a:rPr>
              <a:t>2.DATABASE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Next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9C918-3EC5-668C-1616-9A7ED4B0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332264"/>
            <a:ext cx="5400676" cy="36630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A8845-EFA6-A1E5-1490-30A0A115E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2327504"/>
            <a:ext cx="5399313" cy="352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SLIDE_TEMPLATE_skill_network</vt:lpstr>
      <vt:lpstr>STACK OVERFLOW DEVELOPER SURVEY</vt:lpstr>
      <vt:lpstr>OUTLINE</vt:lpstr>
      <vt:lpstr>EXECUTIVE SUMMARY</vt:lpstr>
      <vt:lpstr>INTRODUCTION</vt:lpstr>
      <vt:lpstr>METHODOLOGY</vt:lpstr>
      <vt:lpstr>RESULTS</vt:lpstr>
      <vt:lpstr>RESULT (1.PROGRAMMING LANGUAGE TRENDS)</vt:lpstr>
      <vt:lpstr>PROGRAMMING LANGUAGE TRENDS - FINDINGS &amp; IMPLICATIONS</vt:lpstr>
      <vt:lpstr>2.DATABASE TRENDS</vt:lpstr>
      <vt:lpstr>DATABASE TRENDS - FINDINGS &amp; IMPLICATIONS</vt:lpstr>
      <vt:lpstr>DASHBOARD</vt:lpstr>
      <vt:lpstr>DASHBOARD TAB 1 (CURRENT TECHNOLOGY USAGE)</vt:lpstr>
      <vt:lpstr>DASHBOARD TAB 2(FUTURE TECHNOLOGY TREND)</vt:lpstr>
      <vt:lpstr>DASHBOARD TAB 3(DEMOGRAPHICS)</vt:lpstr>
      <vt:lpstr>DISCUSSION</vt:lpstr>
      <vt:lpstr>OVERALL FINDINGS &amp; IMPLICATIONS</vt:lpstr>
      <vt:lpstr>CONCLUSION</vt:lpstr>
      <vt:lpstr>APPENDIX</vt:lpstr>
      <vt:lpstr>AGE DISTRIBUTION BOXPLOT</vt:lpstr>
      <vt:lpstr>JOB POSTINGS</vt:lpstr>
      <vt:lpstr>POPULAR LANGUAGES</vt:lpstr>
      <vt:lpstr>THANKING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revision>370</cp:revision>
  <dcterms:created xsi:type="dcterms:W3CDTF">2020-10-28T18:29:43Z</dcterms:created>
  <dcterms:modified xsi:type="dcterms:W3CDTF">2024-05-17T13:31:38Z</dcterms:modified>
</cp:coreProperties>
</file>