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3214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943123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48844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AC09668-EDF5-4B00-8EC6-30D421BC00A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59237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C09668-EDF5-4B00-8EC6-30D421BC00A7}"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70204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AC09668-EDF5-4B00-8EC6-30D421BC00A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080578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AC09668-EDF5-4B00-8EC6-30D421BC00A7}"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74474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AC09668-EDF5-4B00-8EC6-30D421BC00A7}"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3872474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C09668-EDF5-4B00-8EC6-30D421BC00A7}"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178902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C09668-EDF5-4B00-8EC6-30D421BC00A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2405133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AC09668-EDF5-4B00-8EC6-30D421BC00A7}"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6C3D55-8B59-410D-9DD0-0A7861CE3CB9}" type="slidenum">
              <a:rPr lang="en-IN" smtClean="0"/>
              <a:t>‹#›</a:t>
            </a:fld>
            <a:endParaRPr lang="en-IN"/>
          </a:p>
        </p:txBody>
      </p:sp>
    </p:spTree>
    <p:extLst>
      <p:ext uri="{BB962C8B-B14F-4D97-AF65-F5344CB8AC3E}">
        <p14:creationId xmlns:p14="http://schemas.microsoft.com/office/powerpoint/2010/main" val="136780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09668-EDF5-4B00-8EC6-30D421BC00A7}" type="datetimeFigureOut">
              <a:rPr lang="en-IN" smtClean="0"/>
              <a:t>30-10-2020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C3D55-8B59-410D-9DD0-0A7861CE3CB9}" type="slidenum">
              <a:rPr lang="en-IN" smtClean="0"/>
              <a:t>‹#›</a:t>
            </a:fld>
            <a:endParaRPr lang="en-IN"/>
          </a:p>
        </p:txBody>
      </p:sp>
    </p:spTree>
    <p:extLst>
      <p:ext uri="{BB962C8B-B14F-4D97-AF65-F5344CB8AC3E}">
        <p14:creationId xmlns:p14="http://schemas.microsoft.com/office/powerpoint/2010/main" val="1801626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dtv.com/business/epf-balance-passbook-statement-check-how-to-do-it-online-17696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46161" y="1859340"/>
            <a:ext cx="10945505" cy="4801314"/>
          </a:xfrm>
          <a:prstGeom prst="rect">
            <a:avLst/>
          </a:prstGeom>
        </p:spPr>
        <p:txBody>
          <a:bodyPr wrap="square">
            <a:spAutoFit/>
          </a:bodyPr>
          <a:lstStyle/>
          <a:p>
            <a:pPr algn="just"/>
            <a:r>
              <a:rPr lang="en-US" b="0" i="0" dirty="0" smtClean="0">
                <a:solidFill>
                  <a:srgbClr val="2E2E2E"/>
                </a:solidFill>
                <a:effectLst/>
                <a:latin typeface="Roboto"/>
              </a:rPr>
              <a:t>The EPFO or Employees' Provident Fund </a:t>
            </a:r>
            <a:r>
              <a:rPr lang="en-US" b="0" i="0" dirty="0" err="1" smtClean="0">
                <a:solidFill>
                  <a:srgbClr val="2E2E2E"/>
                </a:solidFill>
                <a:effectLst/>
                <a:latin typeface="Roboto"/>
              </a:rPr>
              <a:t>Organisation</a:t>
            </a:r>
            <a:r>
              <a:rPr lang="en-US" b="0" i="0" dirty="0" smtClean="0">
                <a:solidFill>
                  <a:srgbClr val="2E2E2E"/>
                </a:solidFill>
                <a:effectLst/>
                <a:latin typeface="Roboto"/>
              </a:rPr>
              <a:t> provides an online facility wherein employees can apply for </a:t>
            </a:r>
            <a:r>
              <a:rPr lang="en-US" b="1" i="0" u="sng" strike="noStrike" dirty="0" smtClean="0">
                <a:effectLst/>
                <a:latin typeface="Roboto"/>
                <a:hlinkClick r:id="rId2"/>
              </a:rPr>
              <a:t>EPF advance</a:t>
            </a:r>
            <a:r>
              <a:rPr lang="en-US" b="1" i="0" u="sng" dirty="0" smtClean="0">
                <a:solidFill>
                  <a:srgbClr val="2E2E2E"/>
                </a:solidFill>
                <a:effectLst/>
                <a:latin typeface="Roboto"/>
              </a:rPr>
              <a:t> /Non Refundable Loans </a:t>
            </a:r>
            <a:r>
              <a:rPr lang="en-US" b="0" i="0" dirty="0" smtClean="0">
                <a:solidFill>
                  <a:srgbClr val="2E2E2E"/>
                </a:solidFill>
                <a:effectLst/>
                <a:latin typeface="Roboto"/>
              </a:rPr>
              <a:t>for various purposes, sitting at the convenience of home. </a:t>
            </a:r>
          </a:p>
          <a:p>
            <a:pPr algn="just"/>
            <a:endParaRPr lang="en-US" dirty="0">
              <a:solidFill>
                <a:srgbClr val="2E2E2E"/>
              </a:solidFill>
              <a:latin typeface="Roboto"/>
            </a:endParaRPr>
          </a:p>
          <a:p>
            <a:pPr algn="just"/>
            <a:endParaRPr lang="en-US" b="0" i="0" dirty="0" smtClean="0">
              <a:solidFill>
                <a:srgbClr val="2E2E2E"/>
              </a:solidFill>
              <a:effectLst/>
              <a:latin typeface="Roboto"/>
            </a:endParaRPr>
          </a:p>
          <a:p>
            <a:pPr algn="just"/>
            <a:r>
              <a:rPr lang="en-US" b="0" i="0" dirty="0" smtClean="0">
                <a:solidFill>
                  <a:srgbClr val="2E2E2E"/>
                </a:solidFill>
                <a:effectLst/>
                <a:latin typeface="Roboto"/>
              </a:rPr>
              <a:t>An EPFO subscriber can take EPF advance from its EPF deposits for purposes like, purchase/construction of house, repayment of loan, non-receipt of wage for 2 months, for marriage of self/daughter/son/brother, for treatment of family member etc. </a:t>
            </a:r>
          </a:p>
          <a:p>
            <a:pPr algn="just"/>
            <a:endParaRPr lang="en-US" dirty="0">
              <a:solidFill>
                <a:srgbClr val="2E2E2E"/>
              </a:solidFill>
              <a:latin typeface="Roboto"/>
            </a:endParaRPr>
          </a:p>
          <a:p>
            <a:pPr algn="just"/>
            <a:endParaRPr lang="en-US" b="0" i="0" dirty="0" smtClean="0">
              <a:solidFill>
                <a:srgbClr val="2E2E2E"/>
              </a:solidFill>
              <a:effectLst/>
              <a:latin typeface="Roboto"/>
            </a:endParaRPr>
          </a:p>
          <a:p>
            <a:pPr algn="just"/>
            <a:r>
              <a:rPr lang="en-US" b="0" i="0" dirty="0" smtClean="0">
                <a:solidFill>
                  <a:srgbClr val="2E2E2E"/>
                </a:solidFill>
                <a:effectLst/>
                <a:latin typeface="Roboto"/>
              </a:rPr>
              <a:t>However, to apply for EPF advance online an employee must have seeded his/her </a:t>
            </a:r>
            <a:r>
              <a:rPr lang="en-US" b="0" i="0" dirty="0" err="1" smtClean="0">
                <a:solidFill>
                  <a:srgbClr val="2E2E2E"/>
                </a:solidFill>
                <a:effectLst/>
                <a:latin typeface="Roboto"/>
              </a:rPr>
              <a:t>Aadhaar</a:t>
            </a:r>
            <a:r>
              <a:rPr lang="en-US" b="0" i="0" dirty="0" smtClean="0">
                <a:solidFill>
                  <a:srgbClr val="2E2E2E"/>
                </a:solidFill>
                <a:effectLst/>
                <a:latin typeface="Roboto"/>
              </a:rPr>
              <a:t>, bank account and PAN number to his UAN.</a:t>
            </a:r>
          </a:p>
          <a:p>
            <a:pPr algn="just"/>
            <a:endParaRPr lang="en-US" dirty="0">
              <a:solidFill>
                <a:srgbClr val="2E2E2E"/>
              </a:solidFill>
              <a:latin typeface="Roboto"/>
            </a:endParaRPr>
          </a:p>
          <a:p>
            <a:pPr algn="just"/>
            <a:endParaRPr lang="en-US" dirty="0" smtClean="0">
              <a:solidFill>
                <a:srgbClr val="2E2E2E"/>
              </a:solidFill>
              <a:latin typeface="Roboto"/>
            </a:endParaRPr>
          </a:p>
          <a:p>
            <a:pPr algn="just"/>
            <a:r>
              <a:rPr lang="en-US" dirty="0" smtClean="0">
                <a:solidFill>
                  <a:srgbClr val="2E2E2E"/>
                </a:solidFill>
                <a:latin typeface="Roboto"/>
              </a:rPr>
              <a:t>Applicable to employees who are un-exempted – Part of code 18734, 32271 and 18453.</a:t>
            </a:r>
          </a:p>
          <a:p>
            <a:pPr algn="just"/>
            <a:endParaRPr lang="en-US" dirty="0">
              <a:solidFill>
                <a:srgbClr val="2E2E2E"/>
              </a:solidFill>
              <a:latin typeface="Roboto"/>
            </a:endParaRPr>
          </a:p>
          <a:p>
            <a:pPr algn="just"/>
            <a:r>
              <a:rPr lang="en-US" b="1" dirty="0" smtClean="0">
                <a:solidFill>
                  <a:srgbClr val="2E2E2E"/>
                </a:solidFill>
                <a:latin typeface="Roboto"/>
              </a:rPr>
              <a:t>No Documents are required to be submitted for availing these advances</a:t>
            </a:r>
            <a:r>
              <a:rPr lang="en-US" dirty="0" smtClean="0">
                <a:solidFill>
                  <a:srgbClr val="2E2E2E"/>
                </a:solidFill>
                <a:latin typeface="Roboto"/>
              </a:rPr>
              <a:t>.</a:t>
            </a:r>
            <a:endParaRPr lang="en-IN" dirty="0"/>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48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91571" y="596233"/>
            <a:ext cx="10540621"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1) Log in to the EPFO members' portal using your UAN and password.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a:t>
            </a:r>
            <a:endParaRPr kumimoji="0" lang="en-US" altLang="en-US" sz="1300" b="0" i="1"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i="1" dirty="0">
                <a:solidFill>
                  <a:srgbClr val="2E2E2E"/>
                </a:solidFill>
                <a:latin typeface="Roboto"/>
              </a:rPr>
              <a:t> </a:t>
            </a:r>
            <a:endParaRPr kumimoji="0" lang="en-US" altLang="en-US" sz="17100" b="0" i="0" u="none" strike="noStrike" cap="none" normalizeH="0" baseline="0" dirty="0" smtClean="0">
              <a:ln>
                <a:noFill/>
              </a:ln>
              <a:solidFill>
                <a:srgbClr val="2E2E2E"/>
              </a:solidFill>
              <a:effectLst/>
              <a:latin typeface="Roboto"/>
            </a:endParaRPr>
          </a:p>
        </p:txBody>
      </p:sp>
      <p:pic>
        <p:nvPicPr>
          <p:cNvPr id="2050" name="Picture 2" descr="epf transfer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43" y="1241946"/>
            <a:ext cx="10464609" cy="51725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457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46302"/>
            <a:ext cx="10450297"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2) </a:t>
            </a:r>
            <a:r>
              <a:rPr kumimoji="0" lang="en-US" altLang="en-US" sz="1300" b="0" i="0" u="none" strike="noStrike" cap="none" normalizeH="0" dirty="0" smtClean="0">
                <a:ln>
                  <a:noFill/>
                </a:ln>
                <a:solidFill>
                  <a:srgbClr val="2E2E2E"/>
                </a:solidFill>
                <a:effectLst/>
                <a:latin typeface="Roboto"/>
              </a:rPr>
              <a:t>  </a:t>
            </a:r>
            <a:r>
              <a:rPr kumimoji="0" lang="en-US" altLang="en-US" sz="1300" b="0" i="0" u="none" strike="noStrike" cap="none" normalizeH="0" baseline="0" dirty="0" smtClean="0">
                <a:ln>
                  <a:noFill/>
                </a:ln>
                <a:solidFill>
                  <a:srgbClr val="2E2E2E"/>
                </a:solidFill>
                <a:effectLst/>
                <a:latin typeface="Roboto"/>
              </a:rPr>
              <a:t>Go to the 'Online Services' tab on the main menu of the home page and select 'Claim' to generate an online request for advance.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a:t>
            </a:r>
            <a:endParaRPr kumimoji="0" lang="en-US" altLang="en-US" sz="24000" b="0" i="0" u="none" strike="noStrike" cap="none" normalizeH="0" baseline="0" dirty="0" smtClean="0">
              <a:ln>
                <a:noFill/>
              </a:ln>
              <a:solidFill>
                <a:srgbClr val="2E2E2E"/>
              </a:solidFill>
              <a:effectLst/>
              <a:latin typeface="Roboto"/>
            </a:endParaRPr>
          </a:p>
        </p:txBody>
      </p:sp>
      <p:pic>
        <p:nvPicPr>
          <p:cNvPr id="3074"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165" y="641443"/>
            <a:ext cx="9848590" cy="56638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01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500136"/>
            <a:ext cx="12192000" cy="10002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3)  A new page will open showing all your personal details like name, father's name, date of birth, mobile number, </a:t>
            </a:r>
            <a:r>
              <a:rPr kumimoji="0" lang="en-US" altLang="en-US" sz="1300" b="0" i="0" u="none" strike="noStrike" cap="none" normalizeH="0" baseline="0" dirty="0" err="1" smtClean="0">
                <a:ln>
                  <a:noFill/>
                </a:ln>
                <a:solidFill>
                  <a:srgbClr val="2E2E2E"/>
                </a:solidFill>
                <a:effectLst/>
                <a:latin typeface="Roboto"/>
              </a:rPr>
              <a:t>Aadhaar</a:t>
            </a:r>
            <a:r>
              <a:rPr kumimoji="0" lang="en-US" altLang="en-US" sz="1300" b="0" i="0" u="none" strike="noStrike" cap="none" normalizeH="0" baseline="0" dirty="0" smtClean="0">
                <a:ln>
                  <a:noFill/>
                </a:ln>
                <a:solidFill>
                  <a:srgbClr val="2E2E2E"/>
                </a:solidFill>
                <a:effectLst/>
                <a:latin typeface="Roboto"/>
              </a:rPr>
              <a:t> number, PAN number, bank account                                    and          details, your date of joining of your company. If you find all the information is correct, click on "Proceed For Online Claim" tab to go ahead with online       </a:t>
            </a:r>
            <a:r>
              <a:rPr lang="en-US" altLang="en-US" sz="1300" dirty="0">
                <a:solidFill>
                  <a:srgbClr val="2E2E2E"/>
                </a:solidFill>
                <a:latin typeface="Roboto"/>
              </a:rPr>
              <a:t> </a:t>
            </a:r>
            <a:r>
              <a:rPr lang="en-US" altLang="en-US" sz="1300" dirty="0" smtClean="0">
                <a:solidFill>
                  <a:srgbClr val="2E2E2E"/>
                </a:solidFill>
                <a:latin typeface="Roboto"/>
              </a:rPr>
              <a:t>       a              </a:t>
            </a:r>
            <a:r>
              <a:rPr kumimoji="0" lang="en-US" altLang="en-US" sz="1300" b="0" i="0" u="none" strike="noStrike" cap="none" normalizeH="0" baseline="0" dirty="0" smtClean="0">
                <a:ln>
                  <a:noFill/>
                </a:ln>
                <a:solidFill>
                  <a:srgbClr val="2E2E2E"/>
                </a:solidFill>
                <a:effectLst/>
                <a:latin typeface="Roboto"/>
              </a:rPr>
              <a:t>advance claim</a:t>
            </a:r>
            <a:endParaRPr kumimoji="0" lang="en-US" altLang="en-US" sz="24000" b="0" i="0" u="none" strike="noStrike" cap="none" normalizeH="0" baseline="0" dirty="0" smtClean="0">
              <a:ln>
                <a:noFill/>
              </a:ln>
              <a:solidFill>
                <a:srgbClr val="2E2E2E"/>
              </a:solidFill>
              <a:effectLst/>
              <a:latin typeface="Roboto"/>
            </a:endParaRPr>
          </a:p>
        </p:txBody>
      </p:sp>
      <p:pic>
        <p:nvPicPr>
          <p:cNvPr id="4098"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73" y="814387"/>
            <a:ext cx="10935505" cy="49323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04967"/>
            <a:ext cx="360363" cy="7362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450768"/>
            <a:ext cx="121920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rgbClr val="2E2E2E"/>
                </a:solidFill>
                <a:latin typeface="Roboto"/>
              </a:rPr>
              <a:t>        4) </a:t>
            </a:r>
            <a:r>
              <a:rPr kumimoji="0" lang="en-US" altLang="en-US" sz="1300" b="0" i="0" u="none" strike="noStrike" cap="none" normalizeH="0" baseline="0" dirty="0" smtClean="0">
                <a:ln>
                  <a:noFill/>
                </a:ln>
                <a:solidFill>
                  <a:srgbClr val="2E2E2E"/>
                </a:solidFill>
                <a:effectLst/>
                <a:latin typeface="Roboto"/>
              </a:rPr>
              <a:t>After you click on "Proceed For Online Claim" a new page will open. In the drop-down menu shown against "I want to apply for", select "PF ADVANCE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FORM 31.</a:t>
            </a:r>
            <a:endParaRPr kumimoji="0" lang="en-US" altLang="en-US" sz="22000" b="0" i="0" u="none" strike="noStrike" cap="none" normalizeH="0" baseline="0" dirty="0" smtClean="0">
              <a:ln>
                <a:noFill/>
              </a:ln>
              <a:solidFill>
                <a:srgbClr val="2E2E2E"/>
              </a:solidFill>
              <a:effectLst/>
              <a:latin typeface="Roboto"/>
            </a:endParaRPr>
          </a:p>
        </p:txBody>
      </p:sp>
      <p:pic>
        <p:nvPicPr>
          <p:cNvPr id="5122"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866" y="1351128"/>
            <a:ext cx="10768082" cy="500872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2035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 y="-200054"/>
            <a:ext cx="12191999"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smtClean="0">
              <a:ln>
                <a:noFill/>
              </a:ln>
              <a:solidFill>
                <a:srgbClr val="2E2E2E"/>
              </a:solidFill>
              <a:effectLst/>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300" dirty="0" smtClean="0">
                <a:solidFill>
                  <a:srgbClr val="2E2E2E"/>
                </a:solidFill>
                <a:latin typeface="Roboto"/>
              </a:rPr>
              <a:t>        5)  </a:t>
            </a:r>
            <a:r>
              <a:rPr kumimoji="0" lang="en-US" altLang="en-US" sz="1300" b="0" i="0" u="none" strike="noStrike" cap="none" normalizeH="0" baseline="0" dirty="0" smtClean="0">
                <a:ln>
                  <a:noFill/>
                </a:ln>
                <a:solidFill>
                  <a:srgbClr val="2E2E2E"/>
                </a:solidFill>
                <a:effectLst/>
                <a:latin typeface="Roboto"/>
              </a:rPr>
              <a:t>You need to fill the purpose for which the advance is required. Click on the drop-down menu where you will be shown all available advance options that you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are eligible for. You have to select the kind of advance (</a:t>
            </a:r>
            <a:r>
              <a:rPr kumimoji="0" lang="en-US" altLang="en-US" sz="1300" b="0" i="0" u="none" strike="noStrike" cap="none" normalizeH="0" baseline="0" dirty="0" err="1" smtClean="0">
                <a:ln>
                  <a:noFill/>
                </a:ln>
                <a:solidFill>
                  <a:srgbClr val="2E2E2E"/>
                </a:solidFill>
                <a:effectLst/>
                <a:latin typeface="Roboto"/>
              </a:rPr>
              <a:t>i.e</a:t>
            </a:r>
            <a:r>
              <a:rPr kumimoji="0" lang="en-US" altLang="en-US" sz="1300" b="0" i="0" u="none" strike="noStrike" cap="none" normalizeH="0" baseline="0" dirty="0" smtClean="0">
                <a:ln>
                  <a:noFill/>
                </a:ln>
                <a:solidFill>
                  <a:srgbClr val="2E2E2E"/>
                </a:solidFill>
                <a:effectLst/>
                <a:latin typeface="Roboto"/>
              </a:rPr>
              <a:t> non-receipt of wage, illness, natural calamities, power cut, purchase of handicap equipment) that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solidFill>
                <a:srgbClr val="2E2E2E"/>
              </a:solidFill>
              <a:latin typeface="Robo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you want to apply for. In the next field, fill the amount you want as advance and give your current address.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smtClean="0">
                <a:ln>
                  <a:noFill/>
                </a:ln>
                <a:solidFill>
                  <a:srgbClr val="2E2E2E"/>
                </a:solidFill>
                <a:effectLst/>
                <a:latin typeface="Roboto"/>
              </a:rPr>
              <a:t>  </a:t>
            </a:r>
            <a:endParaRPr kumimoji="0" lang="en-US" altLang="en-US" sz="21600" b="0" i="0" u="none" strike="noStrike" cap="none" normalizeH="0" baseline="0" dirty="0" smtClean="0">
              <a:ln>
                <a:noFill/>
              </a:ln>
              <a:solidFill>
                <a:srgbClr val="2E2E2E"/>
              </a:solidFill>
              <a:effectLst/>
              <a:latin typeface="Roboto"/>
            </a:endParaRPr>
          </a:p>
        </p:txBody>
      </p:sp>
      <p:pic>
        <p:nvPicPr>
          <p:cNvPr id="6146" name="Picture 2" descr="epfadv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1514475"/>
            <a:ext cx="10529886" cy="53435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258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739" y="2136339"/>
            <a:ext cx="11032723" cy="2585323"/>
          </a:xfrm>
          <a:prstGeom prst="rect">
            <a:avLst/>
          </a:prstGeom>
        </p:spPr>
        <p:txBody>
          <a:bodyPr wrap="square">
            <a:spAutoFit/>
          </a:bodyPr>
          <a:lstStyle/>
          <a:p>
            <a:pPr algn="just"/>
            <a:r>
              <a:rPr lang="en-US" b="0" i="0" dirty="0" smtClean="0">
                <a:solidFill>
                  <a:srgbClr val="2E2E2E"/>
                </a:solidFill>
                <a:effectLst/>
                <a:latin typeface="Roboto"/>
              </a:rPr>
              <a:t>After you fill the address details, you have to sign the disclosure by clicking on the left hand box on the bottom of the box. </a:t>
            </a:r>
          </a:p>
          <a:p>
            <a:pPr algn="just"/>
            <a:endParaRPr lang="en-US" dirty="0">
              <a:solidFill>
                <a:srgbClr val="2E2E2E"/>
              </a:solidFill>
              <a:latin typeface="Roboto"/>
            </a:endParaRPr>
          </a:p>
          <a:p>
            <a:pPr algn="just"/>
            <a:r>
              <a:rPr lang="en-US" b="0" i="0" dirty="0" smtClean="0">
                <a:solidFill>
                  <a:srgbClr val="2E2E2E"/>
                </a:solidFill>
                <a:effectLst/>
                <a:latin typeface="Roboto"/>
              </a:rPr>
              <a:t>Once you click on the box, "Get </a:t>
            </a:r>
            <a:r>
              <a:rPr lang="en-US" b="0" i="0" dirty="0" err="1" smtClean="0">
                <a:solidFill>
                  <a:srgbClr val="2E2E2E"/>
                </a:solidFill>
                <a:effectLst/>
                <a:latin typeface="Roboto"/>
              </a:rPr>
              <a:t>Aadhaar</a:t>
            </a:r>
            <a:r>
              <a:rPr lang="en-US" b="0" i="0" dirty="0" smtClean="0">
                <a:solidFill>
                  <a:srgbClr val="2E2E2E"/>
                </a:solidFill>
                <a:effectLst/>
                <a:latin typeface="Roboto"/>
              </a:rPr>
              <a:t> OTP" tab will be visible on the screen, which need to be clicked for generating an one time password to authenticate the online advance request. </a:t>
            </a:r>
          </a:p>
          <a:p>
            <a:pPr algn="just"/>
            <a:endParaRPr lang="en-US" dirty="0">
              <a:solidFill>
                <a:srgbClr val="2E2E2E"/>
              </a:solidFill>
              <a:latin typeface="Roboto"/>
            </a:endParaRPr>
          </a:p>
          <a:p>
            <a:pPr algn="just"/>
            <a:endParaRPr lang="en-US" b="0" i="0" dirty="0" smtClean="0">
              <a:solidFill>
                <a:srgbClr val="2E2E2E"/>
              </a:solidFill>
              <a:effectLst/>
              <a:latin typeface="Roboto"/>
            </a:endParaRPr>
          </a:p>
          <a:p>
            <a:pPr algn="just"/>
            <a:r>
              <a:rPr lang="en-US" b="0" i="0" dirty="0" smtClean="0">
                <a:solidFill>
                  <a:srgbClr val="2E2E2E"/>
                </a:solidFill>
                <a:effectLst/>
                <a:latin typeface="Roboto"/>
              </a:rPr>
              <a:t>You have to enter the OTP in the box provided below and click on "Validate OTP and Submit Claim Form" to complete the online EPF advance application process.</a:t>
            </a:r>
            <a:endParaRPr lang="en-US" b="0" i="0" dirty="0">
              <a:solidFill>
                <a:srgbClr val="2E2E2E"/>
              </a:solidFill>
              <a:effectLst/>
              <a:latin typeface="Roboto"/>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3603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770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479</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Hetal D</dc:creator>
  <cp:lastModifiedBy>Hetal D</cp:lastModifiedBy>
  <cp:revision>14</cp:revision>
  <dcterms:created xsi:type="dcterms:W3CDTF">2020-10-30T13:27:01Z</dcterms:created>
  <dcterms:modified xsi:type="dcterms:W3CDTF">2020-10-30T13:48:47Z</dcterms:modified>
</cp:coreProperties>
</file>