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57" r:id="rId5"/>
    <p:sldId id="260" r:id="rId6"/>
    <p:sldId id="261" r:id="rId7"/>
    <p:sldId id="262" r:id="rId8"/>
    <p:sldId id="264" r:id="rId9"/>
    <p:sldId id="263"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3088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0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56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30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50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57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31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052331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19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22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13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292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10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49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89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1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594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3/17/2015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4170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de.opencv.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8914" y="1035353"/>
            <a:ext cx="7691211" cy="2421464"/>
          </a:xfrm>
        </p:spPr>
        <p:txBody>
          <a:bodyPr/>
          <a:lstStyle/>
          <a:p>
            <a:r>
              <a:rPr lang="en-US" dirty="0" smtClean="0"/>
              <a:t>Hand gesture recognition using </a:t>
            </a:r>
            <a:r>
              <a:rPr lang="en-US" dirty="0" err="1" smtClean="0"/>
              <a:t>opencv</a:t>
            </a:r>
            <a:endParaRPr lang="en-US" dirty="0"/>
          </a:p>
        </p:txBody>
      </p:sp>
      <p:sp>
        <p:nvSpPr>
          <p:cNvPr id="3" name="Subtitle 2"/>
          <p:cNvSpPr>
            <a:spLocks noGrp="1"/>
          </p:cNvSpPr>
          <p:nvPr>
            <p:ph type="subTitle" idx="1"/>
          </p:nvPr>
        </p:nvSpPr>
        <p:spPr>
          <a:xfrm>
            <a:off x="2859314" y="4385732"/>
            <a:ext cx="8300811" cy="1405467"/>
          </a:xfrm>
        </p:spPr>
        <p:txBody>
          <a:bodyPr>
            <a:noAutofit/>
          </a:bodyPr>
          <a:lstStyle/>
          <a:p>
            <a:endParaRPr lang="en-US" sz="2000" dirty="0" smtClean="0"/>
          </a:p>
          <a:p>
            <a:r>
              <a:rPr lang="en-US" sz="2000" dirty="0" smtClean="0"/>
              <a:t>Hari Krishnan r., </a:t>
            </a:r>
            <a:r>
              <a:rPr lang="en-US" sz="2000" dirty="0" err="1" smtClean="0"/>
              <a:t>sarthak</a:t>
            </a:r>
            <a:r>
              <a:rPr lang="en-US" sz="2000" dirty="0" smtClean="0"/>
              <a:t> </a:t>
            </a:r>
            <a:r>
              <a:rPr lang="en-US" sz="2000" dirty="0" err="1" smtClean="0"/>
              <a:t>tandon</a:t>
            </a:r>
            <a:r>
              <a:rPr lang="en-US" sz="2000" dirty="0" smtClean="0"/>
              <a:t>, </a:t>
            </a:r>
            <a:r>
              <a:rPr lang="en-US" sz="2000" dirty="0" err="1" smtClean="0"/>
              <a:t>siddhanjay</a:t>
            </a:r>
            <a:r>
              <a:rPr lang="en-US" sz="2000" dirty="0" smtClean="0"/>
              <a:t> </a:t>
            </a:r>
            <a:r>
              <a:rPr lang="en-US" sz="2000" dirty="0" err="1" smtClean="0"/>
              <a:t>godre</a:t>
            </a:r>
            <a:r>
              <a:rPr lang="en-US" sz="2000" dirty="0" smtClean="0"/>
              <a:t>, </a:t>
            </a:r>
            <a:r>
              <a:rPr lang="en-US" sz="2000" dirty="0" err="1" smtClean="0"/>
              <a:t>hruday</a:t>
            </a:r>
            <a:r>
              <a:rPr lang="en-US" sz="2000" dirty="0" smtClean="0"/>
              <a:t> </a:t>
            </a:r>
            <a:r>
              <a:rPr lang="en-US" sz="2000" dirty="0" err="1" smtClean="0"/>
              <a:t>kumar</a:t>
            </a:r>
            <a:endParaRPr lang="en-US" sz="2000" dirty="0" smtClean="0"/>
          </a:p>
          <a:p>
            <a:r>
              <a:rPr lang="en-US" sz="2000" dirty="0" smtClean="0"/>
              <a:t>3</a:t>
            </a:r>
            <a:r>
              <a:rPr lang="en-US" sz="2000" baseline="30000" dirty="0" smtClean="0"/>
              <a:t>rd</a:t>
            </a:r>
            <a:r>
              <a:rPr lang="en-US" sz="2000" dirty="0" smtClean="0"/>
              <a:t> year B. Tech. – CSE</a:t>
            </a:r>
          </a:p>
          <a:p>
            <a:r>
              <a:rPr lang="en-US" sz="2000" dirty="0" smtClean="0"/>
              <a:t>SRM – KTR</a:t>
            </a:r>
          </a:p>
          <a:p>
            <a:r>
              <a:rPr lang="en-US" sz="2000" dirty="0" smtClean="0"/>
              <a:t>2014-15</a:t>
            </a:r>
            <a:endParaRPr lang="en-US" sz="2000" dirty="0"/>
          </a:p>
        </p:txBody>
      </p:sp>
    </p:spTree>
    <p:extLst>
      <p:ext uri="{BB962C8B-B14F-4D97-AF65-F5344CB8AC3E}">
        <p14:creationId xmlns:p14="http://schemas.microsoft.com/office/powerpoint/2010/main" val="227278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Finger detection</a:t>
            </a:r>
            <a:endParaRPr lang="en-US" dirty="0"/>
          </a:p>
        </p:txBody>
      </p:sp>
      <p:sp>
        <p:nvSpPr>
          <p:cNvPr id="3" name="Content Placeholder 2"/>
          <p:cNvSpPr>
            <a:spLocks noGrp="1"/>
          </p:cNvSpPr>
          <p:nvPr>
            <p:ph idx="1"/>
          </p:nvPr>
        </p:nvSpPr>
        <p:spPr/>
        <p:txBody>
          <a:bodyPr>
            <a:noAutofit/>
          </a:bodyPr>
          <a:lstStyle/>
          <a:p>
            <a:r>
              <a:rPr lang="en-US" sz="2400" dirty="0"/>
              <a:t>The next challenge is detecting the no of fingers. We use a couple of observations to do this. For each maxima defect point which will be the finger tip, there will be 2 minimal defect points to indicate the valleys. Hence the maxima and the 2 minimal defects should form a triangle with the distance between the maxima and the minima to be more or less same. </a:t>
            </a:r>
          </a:p>
          <a:p>
            <a:r>
              <a:rPr lang="en-US" sz="2400" dirty="0"/>
              <a:t>Also the minima should be on or pretty close to the circumference of the palm. We use this factor too. Also the ratio of the palm radius to the length of the finger triangle should be more or less same . Hence using these properties, we get the list of maximal defect points that satisfy the above conditions and thus we find the no of fingers using this. If no of fingers is 0 , it means the user is showing a fist.</a:t>
            </a:r>
          </a:p>
          <a:p>
            <a:endParaRPr lang="en-US" sz="2400" dirty="0"/>
          </a:p>
        </p:txBody>
      </p:sp>
    </p:spTree>
    <p:extLst>
      <p:ext uri="{BB962C8B-B14F-4D97-AF65-F5344CB8AC3E}">
        <p14:creationId xmlns:p14="http://schemas.microsoft.com/office/powerpoint/2010/main" val="2236324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smtClean="0"/>
              <a:t>conclusion</a:t>
            </a:r>
            <a:endParaRPr lang="en-US" dirty="0"/>
          </a:p>
        </p:txBody>
      </p:sp>
      <p:sp>
        <p:nvSpPr>
          <p:cNvPr id="3" name="Content Placeholder 2"/>
          <p:cNvSpPr>
            <a:spLocks noGrp="1"/>
          </p:cNvSpPr>
          <p:nvPr>
            <p:ph idx="1"/>
          </p:nvPr>
        </p:nvSpPr>
        <p:spPr>
          <a:xfrm>
            <a:off x="685801" y="943429"/>
            <a:ext cx="10131425" cy="5573485"/>
          </a:xfrm>
        </p:spPr>
        <p:txBody>
          <a:bodyPr>
            <a:noAutofit/>
          </a:bodyPr>
          <a:lstStyle/>
          <a:p>
            <a:r>
              <a:rPr lang="en-US" sz="2800" dirty="0"/>
              <a:t>The hand region extraction has been done using background </a:t>
            </a:r>
            <a:r>
              <a:rPr lang="en-US" sz="2800" dirty="0" smtClean="0"/>
              <a:t>subtraction.</a:t>
            </a:r>
            <a:endParaRPr lang="en-US" sz="2800" dirty="0"/>
          </a:p>
          <a:p>
            <a:r>
              <a:rPr lang="en-US" sz="2800" dirty="0"/>
              <a:t>For </a:t>
            </a:r>
            <a:r>
              <a:rPr lang="en-US" sz="2800" dirty="0" smtClean="0"/>
              <a:t>tip </a:t>
            </a:r>
            <a:r>
              <a:rPr lang="en-US" sz="2800" dirty="0"/>
              <a:t>points </a:t>
            </a:r>
            <a:r>
              <a:rPr lang="en-US" sz="2800" dirty="0" smtClean="0"/>
              <a:t>convex hulls are used </a:t>
            </a:r>
            <a:r>
              <a:rPr lang="en-US" sz="2800" dirty="0"/>
              <a:t>and for depth points convexity defects</a:t>
            </a:r>
            <a:r>
              <a:rPr lang="en-US" sz="2800" dirty="0" smtClean="0"/>
              <a:t>.</a:t>
            </a:r>
          </a:p>
          <a:p>
            <a:r>
              <a:rPr lang="en-US" sz="2800" dirty="0" smtClean="0"/>
              <a:t>Robust </a:t>
            </a:r>
            <a:r>
              <a:rPr lang="en-US" sz="2800" dirty="0"/>
              <a:t>against similar postures in different light conditions and backgrounds</a:t>
            </a:r>
          </a:p>
          <a:p>
            <a:r>
              <a:rPr lang="en-US" sz="2800" dirty="0"/>
              <a:t>Fast detection process, allows the real time video application with low cost sensors, such as PC and USB </a:t>
            </a:r>
            <a:r>
              <a:rPr lang="en-US" sz="2800" dirty="0" smtClean="0"/>
              <a:t>camera.</a:t>
            </a:r>
            <a:endParaRPr lang="en-US" sz="2800" dirty="0"/>
          </a:p>
          <a:p>
            <a:endParaRPr lang="en-US" sz="2800" dirty="0"/>
          </a:p>
        </p:txBody>
      </p:sp>
    </p:spTree>
    <p:extLst>
      <p:ext uri="{BB962C8B-B14F-4D97-AF65-F5344CB8AC3E}">
        <p14:creationId xmlns:p14="http://schemas.microsoft.com/office/powerpoint/2010/main" val="2668173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2000" dirty="0" smtClean="0"/>
              <a:t>[1] G</a:t>
            </a:r>
            <a:r>
              <a:rPr lang="en-US" sz="2000" dirty="0"/>
              <a:t>. R. S. Murthy, R. S. Jadon. (2009). “A Review of Vision Based Hand Gestures Recognition</a:t>
            </a:r>
            <a:r>
              <a:rPr lang="en-US" sz="2000" dirty="0" smtClean="0"/>
              <a:t>,” International </a:t>
            </a:r>
            <a:r>
              <a:rPr lang="en-US" sz="2000" dirty="0"/>
              <a:t>Journal of Information Technology and Knowledge Management, vol. 2(2), pp. </a:t>
            </a:r>
            <a:r>
              <a:rPr lang="en-US" sz="2000" dirty="0" smtClean="0"/>
              <a:t>405-410</a:t>
            </a:r>
            <a:r>
              <a:rPr lang="en-US" sz="2000" dirty="0"/>
              <a:t>.</a:t>
            </a:r>
          </a:p>
          <a:p>
            <a:r>
              <a:rPr lang="en-US" sz="2000" dirty="0"/>
              <a:t>[2] P. Garg, N. Aggarwal and S. </a:t>
            </a:r>
            <a:r>
              <a:rPr lang="en-US" sz="2000" dirty="0" err="1"/>
              <a:t>Sofat</a:t>
            </a:r>
            <a:r>
              <a:rPr lang="en-US" sz="2000" dirty="0"/>
              <a:t>. (2009). “Vision Based Hand Gesture Recognition,” </a:t>
            </a:r>
            <a:r>
              <a:rPr lang="en-US" sz="2000" dirty="0" smtClean="0"/>
              <a:t>World Academy </a:t>
            </a:r>
            <a:r>
              <a:rPr lang="en-US" sz="2000" dirty="0"/>
              <a:t>of Science, Engineering and Technology, Vol. 49, pp. 972-977</a:t>
            </a:r>
            <a:r>
              <a:rPr lang="en-US" sz="2000" dirty="0" smtClean="0"/>
              <a:t>.</a:t>
            </a:r>
          </a:p>
          <a:p>
            <a:r>
              <a:rPr lang="en-US" sz="2000" dirty="0" smtClean="0"/>
              <a:t>[3] </a:t>
            </a:r>
            <a:r>
              <a:rPr lang="en-US" sz="2000" dirty="0" err="1" smtClean="0"/>
              <a:t>Pavlovic</a:t>
            </a:r>
            <a:r>
              <a:rPr lang="en-US" sz="2000" dirty="0"/>
              <a:t>, V., Sharma, R. &amp; Huang, T. (1997), "Visual interpretation of hand gestures for human-computer interaction: A review", IEEE Trans. Pattern Analysis and Machine Intelligence., July, 1997. Vol. 19(7), pp. 677 -695</a:t>
            </a:r>
            <a:r>
              <a:rPr lang="en-US" sz="2000" dirty="0" smtClean="0"/>
              <a:t>.</a:t>
            </a:r>
          </a:p>
          <a:p>
            <a:r>
              <a:rPr lang="en-US" sz="2000" dirty="0" smtClean="0"/>
              <a:t>[4] </a:t>
            </a:r>
            <a:r>
              <a:rPr lang="en-US" sz="2000" dirty="0" err="1" smtClean="0"/>
              <a:t>OpenCV</a:t>
            </a:r>
            <a:r>
              <a:rPr lang="en-US" sz="2000" dirty="0" smtClean="0"/>
              <a:t> </a:t>
            </a:r>
            <a:r>
              <a:rPr lang="en-US" sz="2000" dirty="0"/>
              <a:t>Developer Site: </a:t>
            </a:r>
            <a:r>
              <a:rPr lang="en-US" sz="2000" dirty="0">
                <a:hlinkClick r:id="rId2"/>
              </a:rPr>
              <a:t>http://</a:t>
            </a:r>
            <a:r>
              <a:rPr lang="en-US" sz="2000" dirty="0" smtClean="0">
                <a:hlinkClick r:id="rId2"/>
              </a:rPr>
              <a:t>code.opencv.org</a:t>
            </a:r>
            <a:endParaRPr lang="en-US" sz="2000" dirty="0" smtClean="0"/>
          </a:p>
          <a:p>
            <a:r>
              <a:rPr lang="en-US" sz="2000" dirty="0" smtClean="0"/>
              <a:t>[5]M</a:t>
            </a:r>
            <a:r>
              <a:rPr lang="en-US" sz="2000" dirty="0"/>
              <a:t>. M. Hasan, P. K. Mishra, (2011). “HSV Brightness Factor Matching for Gesture </a:t>
            </a:r>
            <a:r>
              <a:rPr lang="en-US" sz="2000" dirty="0" smtClean="0"/>
              <a:t>Recognition System</a:t>
            </a:r>
            <a:r>
              <a:rPr lang="en-US" sz="2000" dirty="0"/>
              <a:t>”, International Journal of Image Processing (IJIP), Vol. 4(5</a:t>
            </a:r>
            <a:r>
              <a:rPr lang="en-US" sz="2000" dirty="0" smtClean="0"/>
              <a:t>).</a:t>
            </a:r>
            <a:endParaRPr lang="en-US" sz="2000" dirty="0"/>
          </a:p>
          <a:p>
            <a:endParaRPr lang="en-US" sz="2000" dirty="0"/>
          </a:p>
        </p:txBody>
      </p:sp>
    </p:spTree>
    <p:extLst>
      <p:ext uri="{BB962C8B-B14F-4D97-AF65-F5344CB8AC3E}">
        <p14:creationId xmlns:p14="http://schemas.microsoft.com/office/powerpoint/2010/main" val="2088799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47779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err="1" smtClean="0"/>
              <a:t>INtroduction</a:t>
            </a:r>
            <a:endParaRPr lang="en-US" dirty="0"/>
          </a:p>
        </p:txBody>
      </p:sp>
      <p:sp>
        <p:nvSpPr>
          <p:cNvPr id="3" name="Content Placeholder 2"/>
          <p:cNvSpPr>
            <a:spLocks noGrp="1"/>
          </p:cNvSpPr>
          <p:nvPr>
            <p:ph idx="1"/>
          </p:nvPr>
        </p:nvSpPr>
        <p:spPr>
          <a:xfrm>
            <a:off x="685801" y="1456267"/>
            <a:ext cx="10131425" cy="5075162"/>
          </a:xfrm>
        </p:spPr>
        <p:txBody>
          <a:bodyPr>
            <a:normAutofit/>
          </a:bodyPr>
          <a:lstStyle/>
          <a:p>
            <a:r>
              <a:rPr lang="en-US" sz="2000" dirty="0"/>
              <a:t>Interaction with computers are not comfortable experience</a:t>
            </a:r>
          </a:p>
          <a:p>
            <a:r>
              <a:rPr lang="en-US" sz="2000" dirty="0"/>
              <a:t>Computers should communicate with people with body language. </a:t>
            </a:r>
          </a:p>
          <a:p>
            <a:r>
              <a:rPr lang="en-US" sz="2000" dirty="0"/>
              <a:t>Hand gesture recognition becomes important </a:t>
            </a:r>
          </a:p>
          <a:p>
            <a:pPr lvl="1"/>
            <a:r>
              <a:rPr lang="en-US" sz="2000" dirty="0"/>
              <a:t>Interactive human-machine interface and virtual environment </a:t>
            </a:r>
          </a:p>
          <a:p>
            <a:r>
              <a:rPr lang="en-US" sz="2000" dirty="0"/>
              <a:t>Two common technologies for  hand gesture </a:t>
            </a:r>
            <a:r>
              <a:rPr lang="en-US" sz="2000" dirty="0" smtClean="0"/>
              <a:t>recognition:</a:t>
            </a:r>
            <a:endParaRPr lang="en-US" sz="2000" dirty="0"/>
          </a:p>
          <a:p>
            <a:pPr lvl="1"/>
            <a:r>
              <a:rPr lang="en-US" sz="2000" dirty="0" smtClean="0"/>
              <a:t>Glove-based </a:t>
            </a:r>
            <a:r>
              <a:rPr lang="en-US" sz="2000" dirty="0"/>
              <a:t>method</a:t>
            </a:r>
          </a:p>
          <a:p>
            <a:pPr lvl="2"/>
            <a:r>
              <a:rPr lang="en-US" sz="2000" dirty="0"/>
              <a:t>Using special glove-based device to extract hand posture</a:t>
            </a:r>
          </a:p>
          <a:p>
            <a:pPr lvl="2"/>
            <a:r>
              <a:rPr lang="en-US" sz="2000" dirty="0"/>
              <a:t>Annoying </a:t>
            </a:r>
          </a:p>
          <a:p>
            <a:pPr lvl="1"/>
            <a:r>
              <a:rPr lang="en-US" sz="2000" dirty="0" smtClean="0"/>
              <a:t>Vision-based </a:t>
            </a:r>
            <a:r>
              <a:rPr lang="en-US" sz="2000" dirty="0"/>
              <a:t>method</a:t>
            </a:r>
          </a:p>
          <a:p>
            <a:pPr lvl="2"/>
            <a:r>
              <a:rPr lang="en-US" sz="2000" dirty="0"/>
              <a:t>3D hand/arm modeling</a:t>
            </a:r>
          </a:p>
          <a:p>
            <a:pPr lvl="2"/>
            <a:r>
              <a:rPr lang="en-US" sz="2000" dirty="0"/>
              <a:t>Appearance modeling</a:t>
            </a:r>
          </a:p>
          <a:p>
            <a:endParaRPr lang="en-US" sz="2000" dirty="0"/>
          </a:p>
        </p:txBody>
      </p:sp>
    </p:spTree>
    <p:extLst>
      <p:ext uri="{BB962C8B-B14F-4D97-AF65-F5344CB8AC3E}">
        <p14:creationId xmlns:p14="http://schemas.microsoft.com/office/powerpoint/2010/main" val="1909987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smtClean="0"/>
              <a:t>INTRODUCTION</a:t>
            </a:r>
            <a:endParaRPr lang="en-US" dirty="0"/>
          </a:p>
        </p:txBody>
      </p:sp>
      <p:sp>
        <p:nvSpPr>
          <p:cNvPr id="3" name="Content Placeholder 2"/>
          <p:cNvSpPr>
            <a:spLocks noGrp="1"/>
          </p:cNvSpPr>
          <p:nvPr>
            <p:ph idx="1"/>
          </p:nvPr>
        </p:nvSpPr>
        <p:spPr>
          <a:xfrm>
            <a:off x="685801" y="1349829"/>
            <a:ext cx="10131425" cy="5036457"/>
          </a:xfrm>
        </p:spPr>
        <p:txBody>
          <a:bodyPr>
            <a:normAutofit/>
          </a:bodyPr>
          <a:lstStyle/>
          <a:p>
            <a:r>
              <a:rPr lang="en-US" altLang="zh-CN" sz="2400" dirty="0"/>
              <a:t>3D hand/arm modeling</a:t>
            </a:r>
          </a:p>
          <a:p>
            <a:pPr lvl="1"/>
            <a:r>
              <a:rPr lang="en-US" altLang="zh-CN" sz="2000" smtClean="0"/>
              <a:t>High </a:t>
            </a:r>
            <a:r>
              <a:rPr lang="en-US" altLang="zh-CN" sz="2000" dirty="0"/>
              <a:t>computational complexity </a:t>
            </a:r>
          </a:p>
          <a:p>
            <a:pPr lvl="1"/>
            <a:r>
              <a:rPr lang="en-US" altLang="zh-CN" sz="2000" dirty="0"/>
              <a:t>Using many approximation process</a:t>
            </a:r>
          </a:p>
          <a:p>
            <a:r>
              <a:rPr lang="en-US" altLang="zh-CN" sz="2400" dirty="0"/>
              <a:t>Appearance modeling</a:t>
            </a:r>
          </a:p>
          <a:p>
            <a:pPr lvl="1"/>
            <a:r>
              <a:rPr lang="en-US" altLang="zh-CN" sz="2000" dirty="0"/>
              <a:t>Low computational complexity</a:t>
            </a:r>
          </a:p>
          <a:p>
            <a:pPr lvl="1"/>
            <a:r>
              <a:rPr lang="en-US" altLang="zh-CN" sz="2000" dirty="0"/>
              <a:t>Real-time </a:t>
            </a:r>
            <a:r>
              <a:rPr lang="en-US" altLang="zh-CN" sz="2000" dirty="0" smtClean="0"/>
              <a:t>processing</a:t>
            </a:r>
          </a:p>
          <a:p>
            <a:r>
              <a:rPr lang="en-US" sz="2400" dirty="0"/>
              <a:t>The aim of the project was to device a program that is able to detect out hands, track them in </a:t>
            </a:r>
            <a:r>
              <a:rPr lang="en-US" sz="2400" dirty="0" smtClean="0"/>
              <a:t>real-time </a:t>
            </a:r>
            <a:r>
              <a:rPr lang="en-US" sz="2400" dirty="0"/>
              <a:t>and perform </a:t>
            </a:r>
            <a:r>
              <a:rPr lang="en-US" sz="2400" dirty="0" smtClean="0"/>
              <a:t>gesture </a:t>
            </a:r>
            <a:r>
              <a:rPr lang="en-US" sz="2400" dirty="0"/>
              <a:t>recognition. It is do be done with simple signal processing performed on images obtained from a regular laptop web-camera or advanced vision sensors like Kinect </a:t>
            </a:r>
            <a:r>
              <a:rPr lang="en-US" sz="2400" dirty="0" smtClean="0"/>
              <a:t>3D.</a:t>
            </a:r>
            <a:endParaRPr lang="en-US" sz="2400" dirty="0"/>
          </a:p>
        </p:txBody>
      </p:sp>
    </p:spTree>
    <p:extLst>
      <p:ext uri="{BB962C8B-B14F-4D97-AF65-F5344CB8AC3E}">
        <p14:creationId xmlns:p14="http://schemas.microsoft.com/office/powerpoint/2010/main" val="1910944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err="1" smtClean="0"/>
              <a:t>Opencv</a:t>
            </a:r>
            <a:endParaRPr lang="en-US" dirty="0"/>
          </a:p>
        </p:txBody>
      </p:sp>
      <p:sp>
        <p:nvSpPr>
          <p:cNvPr id="3" name="Content Placeholder 2"/>
          <p:cNvSpPr>
            <a:spLocks noGrp="1"/>
          </p:cNvSpPr>
          <p:nvPr>
            <p:ph idx="1"/>
          </p:nvPr>
        </p:nvSpPr>
        <p:spPr>
          <a:xfrm>
            <a:off x="685801" y="1088571"/>
            <a:ext cx="10867570" cy="5457372"/>
          </a:xfrm>
        </p:spPr>
        <p:txBody>
          <a:bodyPr>
            <a:normAutofit/>
          </a:bodyPr>
          <a:lstStyle/>
          <a:p>
            <a:r>
              <a:rPr lang="en-US" dirty="0" err="1"/>
              <a:t>OpenCV</a:t>
            </a:r>
            <a:r>
              <a:rPr lang="en-US" dirty="0"/>
              <a:t> (Open Source Computer Vision) is a library of programming functions mainly aimed at real-time computer vision, developed by Intel Russia research center in Nizhny Novgorod, and now supported by Willow Garage and </a:t>
            </a:r>
            <a:r>
              <a:rPr lang="en-US" dirty="0" err="1" smtClean="0"/>
              <a:t>Itseez</a:t>
            </a:r>
            <a:r>
              <a:rPr lang="en-US" dirty="0" smtClean="0"/>
              <a:t>.</a:t>
            </a:r>
          </a:p>
          <a:p>
            <a:r>
              <a:rPr lang="en-US" dirty="0" smtClean="0"/>
              <a:t>It </a:t>
            </a:r>
            <a:r>
              <a:rPr lang="en-US" dirty="0"/>
              <a:t>is free for use under the open-source BSD license. The library is cross-platform. It focuses mainly on real-time image processing</a:t>
            </a:r>
            <a:r>
              <a:rPr lang="en-US" dirty="0" smtClean="0"/>
              <a:t>.</a:t>
            </a:r>
          </a:p>
          <a:p>
            <a:r>
              <a:rPr lang="en-US" dirty="0" err="1"/>
              <a:t>OpenCV</a:t>
            </a:r>
            <a:r>
              <a:rPr lang="en-US" dirty="0"/>
              <a:t> is written in C++ and its primary interface is in C++, but it still retains a less comprehensive though extensive older C interface. There are now full interfaces in Python, Java and MATLAB/OCTAVE (as of version 2.5).  </a:t>
            </a:r>
            <a:r>
              <a:rPr lang="en-US" dirty="0" smtClean="0"/>
              <a:t>Wrappers </a:t>
            </a:r>
            <a:r>
              <a:rPr lang="en-US" dirty="0"/>
              <a:t>in other languages such as C#, </a:t>
            </a:r>
            <a:r>
              <a:rPr lang="en-US" dirty="0" smtClean="0"/>
              <a:t>Perl, </a:t>
            </a:r>
            <a:r>
              <a:rPr lang="en-US" dirty="0" err="1" smtClean="0"/>
              <a:t>Ch</a:t>
            </a:r>
            <a:r>
              <a:rPr lang="en-US" dirty="0" smtClean="0"/>
              <a:t>, </a:t>
            </a:r>
            <a:r>
              <a:rPr lang="en-US" dirty="0"/>
              <a:t>and Ruby have been </a:t>
            </a:r>
            <a:r>
              <a:rPr lang="en-US" dirty="0" smtClean="0"/>
              <a:t>developed.</a:t>
            </a:r>
          </a:p>
          <a:p>
            <a:r>
              <a:rPr lang="en-US" dirty="0" smtClean="0"/>
              <a:t>The </a:t>
            </a:r>
            <a:r>
              <a:rPr lang="en-US" dirty="0"/>
              <a:t>goals of the project were </a:t>
            </a:r>
            <a:r>
              <a:rPr lang="en-US" dirty="0" smtClean="0"/>
              <a:t>described </a:t>
            </a:r>
            <a:r>
              <a:rPr lang="en-US" dirty="0"/>
              <a:t>as</a:t>
            </a:r>
            <a:r>
              <a:rPr lang="en-US" dirty="0" smtClean="0"/>
              <a:t>:</a:t>
            </a:r>
            <a:endParaRPr lang="en-US" dirty="0"/>
          </a:p>
          <a:p>
            <a:pPr lvl="1"/>
            <a:r>
              <a:rPr lang="en-US" dirty="0"/>
              <a:t>Advance vision research by providing not only open but also optimized code for basic vision infrastructure. No more reinventing the wheel.</a:t>
            </a:r>
          </a:p>
          <a:p>
            <a:pPr lvl="1"/>
            <a:r>
              <a:rPr lang="en-US" dirty="0"/>
              <a:t>Disseminate vision knowledge by providing a common infrastructure that developers could build on, so that code would be more readily readable and transferable.</a:t>
            </a:r>
          </a:p>
          <a:p>
            <a:pPr lvl="1"/>
            <a:r>
              <a:rPr lang="en-US" dirty="0"/>
              <a:t>Advance vision-based commercial applications by making portable, performance-optimized code available for free—with a license that did not require to be open or free themselves.</a:t>
            </a:r>
          </a:p>
        </p:txBody>
      </p:sp>
    </p:spTree>
    <p:extLst>
      <p:ext uri="{BB962C8B-B14F-4D97-AF65-F5344CB8AC3E}">
        <p14:creationId xmlns:p14="http://schemas.microsoft.com/office/powerpoint/2010/main" val="1823243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6944"/>
            <a:ext cx="10131425" cy="1456267"/>
          </a:xfrm>
        </p:spPr>
        <p:txBody>
          <a:bodyPr/>
          <a:lstStyle/>
          <a:p>
            <a:r>
              <a:rPr lang="en-US" dirty="0" smtClean="0"/>
              <a:t>DETECTING THE BACKGROUND</a:t>
            </a:r>
            <a:endParaRPr lang="en-US" dirty="0"/>
          </a:p>
        </p:txBody>
      </p:sp>
      <p:sp>
        <p:nvSpPr>
          <p:cNvPr id="3" name="Content Placeholder 2"/>
          <p:cNvSpPr>
            <a:spLocks noGrp="1"/>
          </p:cNvSpPr>
          <p:nvPr>
            <p:ph idx="1"/>
          </p:nvPr>
        </p:nvSpPr>
        <p:spPr>
          <a:xfrm>
            <a:off x="685801" y="1277257"/>
            <a:ext cx="10131425" cy="5341257"/>
          </a:xfrm>
        </p:spPr>
        <p:txBody>
          <a:bodyPr>
            <a:normAutofit/>
          </a:bodyPr>
          <a:lstStyle/>
          <a:p>
            <a:endParaRPr lang="en-US" dirty="0"/>
          </a:p>
          <a:p>
            <a:r>
              <a:rPr lang="en-US" dirty="0"/>
              <a:t>Detecting Background</a:t>
            </a:r>
            <a:br>
              <a:rPr lang="en-US" dirty="0"/>
            </a:br>
            <a:r>
              <a:rPr lang="en-US" dirty="0"/>
              <a:t>Given the feed from the camera, the </a:t>
            </a:r>
            <a:r>
              <a:rPr lang="en-US" dirty="0" smtClean="0"/>
              <a:t>first </a:t>
            </a:r>
            <a:r>
              <a:rPr lang="en-US" dirty="0"/>
              <a:t>thing to do is to remove the background. We use running average over a sequence of images to get the average image which will be the background </a:t>
            </a:r>
            <a:r>
              <a:rPr lang="en-US" dirty="0" smtClean="0"/>
              <a:t>too.</a:t>
            </a:r>
          </a:p>
          <a:p>
            <a:endParaRPr lang="en-US" dirty="0"/>
          </a:p>
          <a:p>
            <a:endParaRPr lang="en-US" dirty="0" smtClean="0"/>
          </a:p>
          <a:p>
            <a:r>
              <a:rPr lang="en-US" dirty="0" smtClean="0"/>
              <a:t>This </a:t>
            </a:r>
            <a:r>
              <a:rPr lang="en-US" dirty="0"/>
              <a:t>equation works because of the assumption that the background is mostly static. Hence for those stationary item , those pixels </a:t>
            </a:r>
            <a:r>
              <a:rPr lang="en-US" dirty="0" smtClean="0"/>
              <a:t>aren’t </a:t>
            </a:r>
            <a:r>
              <a:rPr lang="en-US" dirty="0"/>
              <a:t>affected by this weighted </a:t>
            </a:r>
            <a:r>
              <a:rPr lang="en-US" dirty="0" smtClean="0"/>
              <a:t>averaging and the following equation holds:</a:t>
            </a:r>
            <a:br>
              <a:rPr lang="en-US" dirty="0" smtClean="0"/>
            </a:br>
            <a:endParaRPr lang="en-US" dirty="0" smtClean="0"/>
          </a:p>
          <a:p>
            <a:pPr marL="0" indent="0">
              <a:buNone/>
            </a:pPr>
            <a:r>
              <a:rPr lang="en-US" dirty="0" smtClean="0"/>
              <a:t> </a:t>
            </a:r>
          </a:p>
          <a:p>
            <a:r>
              <a:rPr lang="en-US" dirty="0" smtClean="0"/>
              <a:t>Hence </a:t>
            </a:r>
            <a:r>
              <a:rPr lang="en-US" dirty="0"/>
              <a:t>those pixels that are constantly changing </a:t>
            </a:r>
            <a:r>
              <a:rPr lang="en-US" dirty="0" smtClean="0"/>
              <a:t>are not </a:t>
            </a:r>
            <a:r>
              <a:rPr lang="en-US" dirty="0"/>
              <a:t>a part of the </a:t>
            </a:r>
            <a:r>
              <a:rPr lang="en-US" dirty="0" smtClean="0"/>
              <a:t>background will </a:t>
            </a:r>
            <a:r>
              <a:rPr lang="en-US" dirty="0"/>
              <a:t>get weighed down. </a:t>
            </a:r>
            <a:r>
              <a:rPr lang="en-US" dirty="0" smtClean="0"/>
              <a:t>Thus </a:t>
            </a:r>
            <a:r>
              <a:rPr lang="en-US" dirty="0"/>
              <a:t>the stationary pixels or the background gets more and more prominent with every iteration while those moving gets weighed out. Thus after a few iterations , </a:t>
            </a:r>
            <a:r>
              <a:rPr lang="en-US" dirty="0" smtClean="0"/>
              <a:t>we </a:t>
            </a:r>
            <a:r>
              <a:rPr lang="en-US" dirty="0"/>
              <a:t>get the above average which contains only the background. </a:t>
            </a:r>
          </a:p>
          <a:p>
            <a:endParaRPr lang="en-US" dirty="0"/>
          </a:p>
          <a:p>
            <a:endParaRPr lang="en-US" dirty="0"/>
          </a:p>
        </p:txBody>
      </p:sp>
      <p:sp>
        <p:nvSpPr>
          <p:cNvPr id="5" name="Rectangle 4"/>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444444"/>
              </a:solidFill>
              <a:effectLst/>
              <a:latin typeface="Open Sans"/>
            </a:endParaRPr>
          </a:p>
        </p:txBody>
      </p:sp>
      <p:pic>
        <p:nvPicPr>
          <p:cNvPr id="2053" name="Picture 5" descr=" CurBG[i][j]=alpha CurBG[i][j] + (1- alpha )CurFrame[i][j]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039" y="2733524"/>
            <a:ext cx="6327826" cy="2689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lpha x+(1-alpha)x=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554" y="4154787"/>
            <a:ext cx="3691618" cy="29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551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Background subtraction</a:t>
            </a:r>
            <a:endParaRPr lang="en-US" dirty="0"/>
          </a:p>
        </p:txBody>
      </p:sp>
      <p:sp>
        <p:nvSpPr>
          <p:cNvPr id="3" name="Content Placeholder 2"/>
          <p:cNvSpPr>
            <a:spLocks noGrp="1"/>
          </p:cNvSpPr>
          <p:nvPr>
            <p:ph idx="1"/>
          </p:nvPr>
        </p:nvSpPr>
        <p:spPr/>
        <p:txBody>
          <a:bodyPr>
            <a:noAutofit/>
          </a:bodyPr>
          <a:lstStyle/>
          <a:p>
            <a:r>
              <a:rPr lang="en-US" sz="2400" dirty="0"/>
              <a:t>Background Subtraction</a:t>
            </a:r>
          </a:p>
          <a:p>
            <a:r>
              <a:rPr lang="en-US" sz="2400" dirty="0"/>
              <a:t>A simple method to start with is we can subtract the pixel values</a:t>
            </a:r>
            <a:r>
              <a:rPr lang="en-US" sz="2400" dirty="0" smtClean="0"/>
              <a:t>. However </a:t>
            </a:r>
            <a:r>
              <a:rPr lang="en-US" sz="2400" dirty="0"/>
              <a:t>this will result in negative values and values greater than 255, which is the maximum value used to store an integer. And what if we have a black background? Nothing gets subtracted in that case. Instead we use an inbuilt background </a:t>
            </a:r>
            <a:r>
              <a:rPr lang="en-US" sz="2400" dirty="0" err="1"/>
              <a:t>subtractor</a:t>
            </a:r>
            <a:r>
              <a:rPr lang="en-US" sz="2400" dirty="0"/>
              <a:t> based on a Gaussian Mixture-based Background/Foreground Segmentation Algorithm</a:t>
            </a:r>
            <a:r>
              <a:rPr lang="en-US" sz="2400" dirty="0" smtClean="0"/>
              <a:t>.</a:t>
            </a:r>
          </a:p>
          <a:p>
            <a:r>
              <a:rPr lang="en-US" sz="2400" dirty="0" smtClean="0"/>
              <a:t>Background </a:t>
            </a:r>
            <a:r>
              <a:rPr lang="en-US" sz="2400" dirty="0"/>
              <a:t>subtraction involves calculating a reference image, subtracting each new frame from this image and </a:t>
            </a:r>
            <a:r>
              <a:rPr lang="en-US" sz="2400" dirty="0" err="1"/>
              <a:t>thresholding</a:t>
            </a:r>
            <a:r>
              <a:rPr lang="en-US" sz="2400" dirty="0"/>
              <a:t> the result which results </a:t>
            </a:r>
            <a:r>
              <a:rPr lang="en-US" sz="2400" dirty="0" smtClean="0"/>
              <a:t>in </a:t>
            </a:r>
            <a:r>
              <a:rPr lang="en-US" sz="2400" dirty="0"/>
              <a:t>a binary segmentation of the image which highlights regions of non-stationary objects . We then use erosion and dilation to enhance the changes to make it more </a:t>
            </a:r>
            <a:r>
              <a:rPr lang="en-US" sz="2400" dirty="0" smtClean="0"/>
              <a:t>prominent.</a:t>
            </a:r>
            <a:endParaRPr lang="en-US" sz="2400" dirty="0"/>
          </a:p>
        </p:txBody>
      </p:sp>
    </p:spTree>
    <p:extLst>
      <p:ext uri="{BB962C8B-B14F-4D97-AF65-F5344CB8AC3E}">
        <p14:creationId xmlns:p14="http://schemas.microsoft.com/office/powerpoint/2010/main" val="730587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dirty="0"/>
              <a:t>Contour </a:t>
            </a:r>
            <a:r>
              <a:rPr lang="en-US" dirty="0" smtClean="0"/>
              <a:t>Extraction &amp; </a:t>
            </a:r>
            <a:r>
              <a:rPr lang="en-US" dirty="0"/>
              <a:t>Convex </a:t>
            </a:r>
            <a:r>
              <a:rPr lang="en-US" dirty="0" smtClean="0"/>
              <a:t>Hull Defects</a:t>
            </a:r>
            <a:endParaRPr lang="en-US" dirty="0"/>
          </a:p>
        </p:txBody>
      </p:sp>
      <p:sp>
        <p:nvSpPr>
          <p:cNvPr id="3" name="Content Placeholder 2"/>
          <p:cNvSpPr>
            <a:spLocks noGrp="1"/>
          </p:cNvSpPr>
          <p:nvPr>
            <p:ph idx="1"/>
          </p:nvPr>
        </p:nvSpPr>
        <p:spPr>
          <a:xfrm>
            <a:off x="685801" y="1456267"/>
            <a:ext cx="10131425" cy="5104190"/>
          </a:xfrm>
        </p:spPr>
        <p:txBody>
          <a:bodyPr>
            <a:normAutofit/>
          </a:bodyPr>
          <a:lstStyle/>
          <a:p>
            <a:r>
              <a:rPr lang="en-US" sz="2400" dirty="0"/>
              <a:t>Contour Extraction</a:t>
            </a:r>
          </a:p>
          <a:p>
            <a:r>
              <a:rPr lang="en-US" sz="2400" dirty="0"/>
              <a:t>Contour extraction is performed using </a:t>
            </a:r>
            <a:r>
              <a:rPr lang="en-US" sz="2400" dirty="0" err="1"/>
              <a:t>OpenCV’s</a:t>
            </a:r>
            <a:r>
              <a:rPr lang="en-US" sz="2400" dirty="0"/>
              <a:t> inbuilt edge extraction function. It uses a canny filter. You can tweak </a:t>
            </a:r>
            <a:r>
              <a:rPr lang="en-US" sz="2400" dirty="0" smtClean="0"/>
              <a:t>parameters </a:t>
            </a:r>
            <a:r>
              <a:rPr lang="en-US" sz="2400" dirty="0"/>
              <a:t>to get better edge detection</a:t>
            </a:r>
            <a:r>
              <a:rPr lang="en-US" sz="2400" dirty="0" smtClean="0"/>
              <a:t>.</a:t>
            </a:r>
          </a:p>
          <a:p>
            <a:r>
              <a:rPr lang="en-US" sz="2400" dirty="0"/>
              <a:t>Convex Hull and </a:t>
            </a:r>
            <a:r>
              <a:rPr lang="en-US" sz="2400" dirty="0" smtClean="0"/>
              <a:t>Defects</a:t>
            </a:r>
          </a:p>
          <a:p>
            <a:r>
              <a:rPr lang="en-US" sz="2400" dirty="0"/>
              <a:t>Now given the set of points for the contour, we find the smallest area convex hull that covers the contours . The observation here is that the convex hull points are most likely to be on the fingers as they are the </a:t>
            </a:r>
            <a:r>
              <a:rPr lang="en-US" sz="2400" dirty="0" smtClean="0"/>
              <a:t>extremities </a:t>
            </a:r>
            <a:r>
              <a:rPr lang="en-US" sz="2400" dirty="0"/>
              <a:t>and hence this fact can be used to detect no of fingers. But since our entire arm is there, there will be other points of convexity too. So we find the convex defects </a:t>
            </a:r>
            <a:r>
              <a:rPr lang="en-US" sz="2400" dirty="0" err="1"/>
              <a:t>ie</a:t>
            </a:r>
            <a:r>
              <a:rPr lang="en-US" sz="2400" dirty="0"/>
              <a:t>, between each arm of the hull, we try to find the deepest point of deviation on the contour.</a:t>
            </a:r>
          </a:p>
        </p:txBody>
      </p:sp>
    </p:spTree>
    <p:extLst>
      <p:ext uri="{BB962C8B-B14F-4D97-AF65-F5344CB8AC3E}">
        <p14:creationId xmlns:p14="http://schemas.microsoft.com/office/powerpoint/2010/main" val="631592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a:t>
            </a:r>
            <a:endParaRPr lang="en-US" dirty="0"/>
          </a:p>
        </p:txBody>
      </p:sp>
      <p:sp>
        <p:nvSpPr>
          <p:cNvPr id="3" name="Content Placeholder 2"/>
          <p:cNvSpPr>
            <a:spLocks noGrp="1"/>
          </p:cNvSpPr>
          <p:nvPr>
            <p:ph sz="half" idx="1"/>
          </p:nvPr>
        </p:nvSpPr>
        <p:spPr/>
        <p:txBody>
          <a:bodyPr/>
          <a:lstStyle/>
          <a:p>
            <a:r>
              <a:rPr lang="en-US" dirty="0"/>
              <a:t>The red line bounding the hand is convex </a:t>
            </a:r>
            <a:r>
              <a:rPr lang="en-US" dirty="0" smtClean="0"/>
              <a:t>hull. Basically </a:t>
            </a:r>
            <a:r>
              <a:rPr lang="en-US" dirty="0"/>
              <a:t>it’s a convex </a:t>
            </a:r>
            <a:r>
              <a:rPr lang="en-US" dirty="0" smtClean="0"/>
              <a:t>set; meaning </a:t>
            </a:r>
            <a:r>
              <a:rPr lang="en-US" dirty="0"/>
              <a:t>if we take any two points inside the red region and join them to form a </a:t>
            </a:r>
            <a:r>
              <a:rPr lang="en-US" dirty="0" smtClean="0"/>
              <a:t>line, </a:t>
            </a:r>
            <a:r>
              <a:rPr lang="en-US" dirty="0"/>
              <a:t>then the line entirely lies inside the set</a:t>
            </a:r>
            <a:r>
              <a:rPr lang="en-US" dirty="0" smtClean="0"/>
              <a:t>.</a:t>
            </a:r>
          </a:p>
          <a:p>
            <a:r>
              <a:rPr lang="en-US" dirty="0"/>
              <a:t>The yellow dot is the defect point and there will be many such defect points </a:t>
            </a:r>
            <a:r>
              <a:rPr lang="en-US" dirty="0" smtClean="0"/>
              <a:t>i.e., </a:t>
            </a:r>
            <a:r>
              <a:rPr lang="en-US" dirty="0"/>
              <a:t>every valley has a defect point. Now depending upon the number of defect points we can calculate the number of fingers unfolded.</a:t>
            </a:r>
          </a:p>
        </p:txBody>
      </p:sp>
      <p:pic>
        <p:nvPicPr>
          <p:cNvPr id="3074" name="Picture 2" descr="http://1.bp.blogspot.com/-txsR8lgqSBM/T9ZHJ-lIX_I/AAAAAAAAAXs/CV4XKA1gBbE/s320/convex+hull.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64421" y="2442368"/>
            <a:ext cx="2543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3.bp.blogspot.com/-zRYAw1JuTtM/T9ZHK5x2_gI/AAAAAAAAAX0/ogIh_SJ8dIY/s320/convexity+def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7596" y="2442368"/>
            <a:ext cx="254317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0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b="1" dirty="0" smtClean="0"/>
              <a:t>Tracking</a:t>
            </a:r>
            <a:endParaRPr lang="en-US" dirty="0"/>
          </a:p>
        </p:txBody>
      </p:sp>
      <p:sp>
        <p:nvSpPr>
          <p:cNvPr id="3" name="Content Placeholder 2"/>
          <p:cNvSpPr>
            <a:spLocks noGrp="1"/>
          </p:cNvSpPr>
          <p:nvPr>
            <p:ph idx="1"/>
          </p:nvPr>
        </p:nvSpPr>
        <p:spPr>
          <a:xfrm>
            <a:off x="685801" y="870857"/>
            <a:ext cx="10131425" cy="5834743"/>
          </a:xfrm>
        </p:spPr>
        <p:txBody>
          <a:bodyPr>
            <a:normAutofit/>
          </a:bodyPr>
          <a:lstStyle/>
          <a:p>
            <a:r>
              <a:rPr lang="en-US" sz="2400" dirty="0"/>
              <a:t>W</a:t>
            </a:r>
            <a:r>
              <a:rPr lang="en-US" sz="2400" dirty="0" smtClean="0"/>
              <a:t>e </a:t>
            </a:r>
            <a:r>
              <a:rPr lang="en-US" sz="2400" dirty="0"/>
              <a:t>find the average of all these defects which is definitely bound to be in the center of the palm but its a very rough estimate. So we average out and find this rough palm center. </a:t>
            </a:r>
            <a:endParaRPr lang="en-US" sz="2400" dirty="0" smtClean="0"/>
          </a:p>
          <a:p>
            <a:r>
              <a:rPr lang="en-US" sz="2400" dirty="0" smtClean="0"/>
              <a:t>Now </a:t>
            </a:r>
            <a:r>
              <a:rPr lang="en-US" sz="2400" dirty="0"/>
              <a:t>we assume that the palm is angled in such a way that its roughly a circle. So to find the palm </a:t>
            </a:r>
            <a:r>
              <a:rPr lang="en-US" sz="2400" dirty="0" smtClean="0"/>
              <a:t>center, </a:t>
            </a:r>
            <a:r>
              <a:rPr lang="en-US" sz="2400" dirty="0"/>
              <a:t>we take 3 points that closes to the rough palm center and find the circle center and radius of the circle passing though these 3 points. Thus we get the center of the palm. </a:t>
            </a:r>
            <a:endParaRPr lang="en-US" sz="2400" dirty="0" smtClean="0"/>
          </a:p>
          <a:p>
            <a:r>
              <a:rPr lang="en-US" sz="2400" dirty="0" smtClean="0"/>
              <a:t>Due </a:t>
            </a:r>
            <a:r>
              <a:rPr lang="en-US" sz="2400" dirty="0"/>
              <a:t>to noise , this center keeps jumping , so to stabilize it , we take an average over a few iterations. Thus the radius of the palm is a indication of the depth of the palm and we know the center of the </a:t>
            </a:r>
            <a:r>
              <a:rPr lang="en-US" sz="2400" dirty="0" smtClean="0"/>
              <a:t>palm. Using </a:t>
            </a:r>
            <a:r>
              <a:rPr lang="en-US" sz="2400" dirty="0"/>
              <a:t>this we can track the position of the palm in </a:t>
            </a:r>
            <a:r>
              <a:rPr lang="en-US" sz="2400" dirty="0" smtClean="0"/>
              <a:t>real-time </a:t>
            </a:r>
            <a:r>
              <a:rPr lang="en-US" sz="2400" dirty="0"/>
              <a:t>and even know the depth of the palm using the radius. </a:t>
            </a:r>
            <a:endParaRPr lang="en-US" sz="2400" dirty="0" smtClean="0"/>
          </a:p>
        </p:txBody>
      </p:sp>
    </p:spTree>
    <p:extLst>
      <p:ext uri="{BB962C8B-B14F-4D97-AF65-F5344CB8AC3E}">
        <p14:creationId xmlns:p14="http://schemas.microsoft.com/office/powerpoint/2010/main" val="4050935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143</TotalTime>
  <Words>1308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宋体</vt:lpstr>
      <vt:lpstr>Arial</vt:lpstr>
      <vt:lpstr>Calibri</vt:lpstr>
      <vt:lpstr>Calibri Light</vt:lpstr>
      <vt:lpstr>Open Sans</vt:lpstr>
      <vt:lpstr>Celestial</vt:lpstr>
      <vt:lpstr>Hand gesture recognition using opencv</vt:lpstr>
      <vt:lpstr>INtroduction</vt:lpstr>
      <vt:lpstr>INTRODUCTION</vt:lpstr>
      <vt:lpstr>Opencv</vt:lpstr>
      <vt:lpstr>DETECTING THE BACKGROUND</vt:lpstr>
      <vt:lpstr>Background subtraction</vt:lpstr>
      <vt:lpstr>Contour Extraction &amp; Convex Hull Defects</vt:lpstr>
      <vt:lpstr>VISUAL REPRESENTATION</vt:lpstr>
      <vt:lpstr>Tracking</vt:lpstr>
      <vt:lpstr>Finger detection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Krishnan R</dc:creator>
  <cp:lastModifiedBy>Hari Krishnan R</cp:lastModifiedBy>
  <cp:revision>13</cp:revision>
  <dcterms:created xsi:type="dcterms:W3CDTF">2015-03-16T16:21:26Z</dcterms:created>
  <dcterms:modified xsi:type="dcterms:W3CDTF">2015-03-17T06:55:14Z</dcterms:modified>
</cp:coreProperties>
</file>