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86"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Corbel" panose="020B050302020402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207B4B-74BE-4088-8ACF-7E1221939070}">
  <a:tblStyle styleId="{4E207B4B-74BE-4088-8ACF-7E12219390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5d9c6b306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5d9c6b306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5d9c6b306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5d9c6b306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5d9c6b306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25d9c6b306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5d9c6b306_0_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5d9c6b306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25d9c6b306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25d9c6b306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25d9c6b306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25d9c6b306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5d9c6b306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5d9c6b306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5d9c6b306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5d9c6b306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5d9c6b30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5d9c6b30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8444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73954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05584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12172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5/30/2023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1372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56713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GB"/>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0323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43705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50766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053570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588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339513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GB"/>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602114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330280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946367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364054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4581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9026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343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14689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79496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286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5/30/2023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83429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82948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5/30/2023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039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6DFF08F-DC6B-4601-B491-B0F83F6DD2DA}" type="datetimeFigureOut">
              <a:rPr lang="en-US" dirty="0"/>
              <a:pPr/>
              <a:t>5/30/2023</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50976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iddhantdalvi9@g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www.linkedin.com/in/siddhantdalvi/"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iddhant-dalvi/HP_Solve_2023/"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697" y="-103214"/>
            <a:ext cx="8520600" cy="165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990"/>
              <a:buFont typeface="Arial"/>
              <a:buNone/>
            </a:pPr>
            <a:r>
              <a:rPr lang="en" sz="5000" b="1" dirty="0">
                <a:latin typeface="Times New Roman"/>
                <a:ea typeface="Times New Roman"/>
                <a:cs typeface="Times New Roman"/>
                <a:sym typeface="Times New Roman"/>
              </a:rPr>
              <a:t>HP Solve 2023</a:t>
            </a:r>
            <a:endParaRPr sz="5000" b="1" dirty="0">
              <a:latin typeface="Times New Roman"/>
              <a:ea typeface="Times New Roman"/>
              <a:cs typeface="Times New Roman"/>
              <a:sym typeface="Times New Roman"/>
            </a:endParaRPr>
          </a:p>
          <a:p>
            <a:pPr marL="0" lvl="0" indent="0" algn="ctr" rtl="0">
              <a:spcBef>
                <a:spcPts val="0"/>
              </a:spcBef>
              <a:spcAft>
                <a:spcPts val="0"/>
              </a:spcAft>
              <a:buNone/>
            </a:pPr>
            <a:r>
              <a:rPr lang="en" sz="5000" b="1" dirty="0">
                <a:latin typeface="Times New Roman"/>
                <a:ea typeface="Times New Roman"/>
                <a:cs typeface="Times New Roman"/>
                <a:sym typeface="Times New Roman"/>
              </a:rPr>
              <a:t>Final Submission</a:t>
            </a:r>
            <a:endParaRPr sz="5000" dirty="0">
              <a:latin typeface="Times New Roman"/>
              <a:ea typeface="Times New Roman"/>
              <a:cs typeface="Times New Roman"/>
              <a:sym typeface="Times New Roman"/>
            </a:endParaRPr>
          </a:p>
        </p:txBody>
      </p:sp>
      <p:sp>
        <p:nvSpPr>
          <p:cNvPr id="55" name="Google Shape;55;p13"/>
          <p:cNvSpPr txBox="1">
            <a:spLocks noGrp="1"/>
          </p:cNvSpPr>
          <p:nvPr>
            <p:ph type="subTitle" idx="4294967295"/>
          </p:nvPr>
        </p:nvSpPr>
        <p:spPr>
          <a:xfrm>
            <a:off x="257175" y="2720975"/>
            <a:ext cx="7108031" cy="1884363"/>
          </a:xfrm>
          <a:prstGeom prst="rect">
            <a:avLst/>
          </a:prstGeom>
        </p:spPr>
        <p:txBody>
          <a:bodyPr spcFirstLastPara="1" wrap="square" lIns="91425" tIns="91425" rIns="91425" bIns="91425" anchor="t" anchorCtr="0">
            <a:noAutofit/>
          </a:bodyPr>
          <a:lstStyle/>
          <a:p>
            <a:pPr marL="0" lvl="0" indent="0" algn="l" rtl="0">
              <a:lnSpc>
                <a:spcPct val="70000"/>
              </a:lnSpc>
              <a:spcBef>
                <a:spcPts val="1000"/>
              </a:spcBef>
              <a:spcAft>
                <a:spcPts val="0"/>
              </a:spcAft>
              <a:buClr>
                <a:schemeClr val="dk1"/>
              </a:buClr>
              <a:buSzPts val="275"/>
              <a:buFont typeface="Arial"/>
              <a:buNone/>
            </a:pPr>
            <a:r>
              <a:rPr lang="en" sz="1800" dirty="0">
                <a:solidFill>
                  <a:srgbClr val="000000"/>
                </a:solidFill>
                <a:latin typeface="Times New Roman"/>
                <a:ea typeface="Times New Roman"/>
                <a:cs typeface="Times New Roman"/>
                <a:sym typeface="Times New Roman"/>
              </a:rPr>
              <a:t>By</a:t>
            </a:r>
            <a:endParaRPr sz="1800" dirty="0">
              <a:solidFill>
                <a:srgbClr val="000000"/>
              </a:solidFill>
              <a:latin typeface="Times New Roman"/>
              <a:ea typeface="Times New Roman"/>
              <a:cs typeface="Times New Roman"/>
              <a:sym typeface="Times New Roman"/>
            </a:endParaRPr>
          </a:p>
          <a:p>
            <a:pPr marL="0" lvl="0" indent="0" algn="l" rtl="0">
              <a:lnSpc>
                <a:spcPct val="70000"/>
              </a:lnSpc>
              <a:spcBef>
                <a:spcPts val="1200"/>
              </a:spcBef>
              <a:spcAft>
                <a:spcPts val="0"/>
              </a:spcAft>
              <a:buClr>
                <a:schemeClr val="dk1"/>
              </a:buClr>
              <a:buSzPts val="275"/>
              <a:buFont typeface="Arial"/>
              <a:buNone/>
            </a:pPr>
            <a:r>
              <a:rPr lang="en" sz="1800" dirty="0">
                <a:solidFill>
                  <a:srgbClr val="000000"/>
                </a:solidFill>
                <a:latin typeface="Times New Roman"/>
                <a:ea typeface="Times New Roman"/>
                <a:cs typeface="Times New Roman"/>
                <a:sym typeface="Times New Roman"/>
              </a:rPr>
              <a:t>Name: Siddhant Dalvi</a:t>
            </a:r>
            <a:endParaRPr sz="1800" dirty="0">
              <a:solidFill>
                <a:srgbClr val="000000"/>
              </a:solidFill>
              <a:latin typeface="Times New Roman"/>
              <a:ea typeface="Times New Roman"/>
              <a:cs typeface="Times New Roman"/>
              <a:sym typeface="Times New Roman"/>
            </a:endParaRPr>
          </a:p>
          <a:p>
            <a:pPr marL="0" lvl="0" indent="0" algn="l" rtl="0">
              <a:lnSpc>
                <a:spcPct val="70000"/>
              </a:lnSpc>
              <a:spcBef>
                <a:spcPts val="1200"/>
              </a:spcBef>
              <a:spcAft>
                <a:spcPts val="0"/>
              </a:spcAft>
              <a:buClr>
                <a:schemeClr val="dk1"/>
              </a:buClr>
              <a:buSzPts val="275"/>
              <a:buFont typeface="Arial"/>
              <a:buNone/>
            </a:pPr>
            <a:r>
              <a:rPr lang="en" sz="1800" dirty="0">
                <a:solidFill>
                  <a:srgbClr val="000000"/>
                </a:solidFill>
                <a:latin typeface="Times New Roman"/>
                <a:ea typeface="Times New Roman"/>
                <a:cs typeface="Times New Roman"/>
                <a:sym typeface="Times New Roman"/>
              </a:rPr>
              <a:t>Email: </a:t>
            </a:r>
            <a:r>
              <a:rPr lang="en" sz="1800" u="sng"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siddhantdalvi9@gmail.com</a:t>
            </a:r>
            <a:endParaRPr sz="1800" dirty="0">
              <a:solidFill>
                <a:srgbClr val="000000"/>
              </a:solidFill>
              <a:latin typeface="Times New Roman"/>
              <a:ea typeface="Times New Roman"/>
              <a:cs typeface="Times New Roman"/>
              <a:sym typeface="Times New Roman"/>
            </a:endParaRPr>
          </a:p>
          <a:p>
            <a:pPr marL="0" lvl="0" indent="0" algn="l" rtl="0">
              <a:lnSpc>
                <a:spcPct val="70000"/>
              </a:lnSpc>
              <a:spcBef>
                <a:spcPts val="1200"/>
              </a:spcBef>
              <a:spcAft>
                <a:spcPts val="0"/>
              </a:spcAft>
              <a:buClr>
                <a:schemeClr val="dk1"/>
              </a:buClr>
              <a:buSzPts val="275"/>
              <a:buFont typeface="Arial"/>
              <a:buNone/>
            </a:pPr>
            <a:r>
              <a:rPr lang="en" sz="1800" dirty="0">
                <a:solidFill>
                  <a:srgbClr val="000000"/>
                </a:solidFill>
                <a:latin typeface="Times New Roman"/>
                <a:ea typeface="Times New Roman"/>
                <a:cs typeface="Times New Roman"/>
                <a:sym typeface="Times New Roman"/>
              </a:rPr>
              <a:t>College: Sinhgad Academy of Engineering (B.E | Computer Engineering )</a:t>
            </a:r>
            <a:endParaRPr sz="1800" dirty="0">
              <a:solidFill>
                <a:srgbClr val="000000"/>
              </a:solidFill>
              <a:latin typeface="Times New Roman"/>
              <a:ea typeface="Times New Roman"/>
              <a:cs typeface="Times New Roman"/>
              <a:sym typeface="Times New Roman"/>
            </a:endParaRPr>
          </a:p>
          <a:p>
            <a:pPr marL="0" lvl="0" indent="0" algn="l" rtl="0">
              <a:lnSpc>
                <a:spcPct val="70000"/>
              </a:lnSpc>
              <a:spcBef>
                <a:spcPts val="1200"/>
              </a:spcBef>
              <a:spcAft>
                <a:spcPts val="0"/>
              </a:spcAft>
              <a:buClr>
                <a:schemeClr val="dk1"/>
              </a:buClr>
              <a:buSzPts val="275"/>
              <a:buFont typeface="Arial"/>
              <a:buNone/>
            </a:pPr>
            <a:r>
              <a:rPr lang="en" sz="1800" dirty="0">
                <a:solidFill>
                  <a:srgbClr val="000000"/>
                </a:solidFill>
                <a:latin typeface="Times New Roman"/>
                <a:ea typeface="Times New Roman"/>
                <a:cs typeface="Times New Roman"/>
                <a:sym typeface="Times New Roman"/>
              </a:rPr>
              <a:t>LinkedIn:</a:t>
            </a:r>
            <a:r>
              <a:rPr lang="en" sz="1800" dirty="0">
                <a:solidFill>
                  <a:srgbClr val="000000"/>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r>
              <a:rPr lang="en" sz="1800" u="sng" dirty="0">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https://www.linkedin.com/in/siddhantdalvi/</a:t>
            </a:r>
            <a:endParaRPr sz="1800" u="sng" dirty="0">
              <a:solidFill>
                <a:srgbClr val="000000"/>
              </a:solidFill>
              <a:latin typeface="Times New Roman"/>
              <a:ea typeface="Times New Roman"/>
              <a:cs typeface="Times New Roman"/>
              <a:sym typeface="Times New Roman"/>
            </a:endParaRPr>
          </a:p>
          <a:p>
            <a:pPr marL="0" lvl="0" indent="0" algn="l" rtl="0">
              <a:lnSpc>
                <a:spcPct val="80000"/>
              </a:lnSpc>
              <a:spcBef>
                <a:spcPts val="1200"/>
              </a:spcBef>
              <a:spcAft>
                <a:spcPts val="1200"/>
              </a:spcAft>
              <a:buSzPts val="275"/>
              <a:buNone/>
            </a:pPr>
            <a:endParaRPr sz="1800" dirty="0">
              <a:latin typeface="Times New Roman"/>
              <a:ea typeface="Times New Roman"/>
              <a:cs typeface="Times New Roman"/>
              <a:sym typeface="Times New Roman"/>
            </a:endParaRPr>
          </a:p>
        </p:txBody>
      </p:sp>
      <p:pic>
        <p:nvPicPr>
          <p:cNvPr id="56" name="Google Shape;56;p13"/>
          <p:cNvPicPr preferRelativeResize="0"/>
          <p:nvPr/>
        </p:nvPicPr>
        <p:blipFill>
          <a:blip r:embed="rId5">
            <a:alphaModFix/>
          </a:blip>
          <a:stretch>
            <a:fillRect/>
          </a:stretch>
        </p:blipFill>
        <p:spPr>
          <a:xfrm>
            <a:off x="7181697" y="2081547"/>
            <a:ext cx="1650600" cy="1650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latin typeface="Times New Roman"/>
                <a:ea typeface="Times New Roman"/>
                <a:cs typeface="Times New Roman"/>
                <a:sym typeface="Times New Roman"/>
              </a:rPr>
              <a:t>Detailed code:</a:t>
            </a:r>
            <a:endParaRPr dirty="0">
              <a:solidFill>
                <a:schemeClr val="tx1"/>
              </a:solidFill>
              <a:latin typeface="Times New Roman"/>
              <a:ea typeface="Times New Roman"/>
              <a:cs typeface="Times New Roman"/>
              <a:sym typeface="Times New Roman"/>
            </a:endParaRPr>
          </a:p>
        </p:txBody>
      </p:sp>
      <p:sp>
        <p:nvSpPr>
          <p:cNvPr id="110" name="Google Shape;110;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100" u="sng">
                <a:solidFill>
                  <a:schemeClr val="hlink"/>
                </a:solidFill>
                <a:highlight>
                  <a:schemeClr val="lt1"/>
                </a:highlight>
                <a:latin typeface="Times New Roman"/>
                <a:ea typeface="Times New Roman"/>
                <a:cs typeface="Times New Roman"/>
                <a:sym typeface="Times New Roman"/>
                <a:hlinkClick r:id="rId3"/>
              </a:rPr>
              <a:t>https://github.com/siddhant-dalvi/HP_Solve_2023/</a:t>
            </a:r>
            <a:endParaRPr sz="21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1516F4-CDF2-7C3E-B68D-6C94B05F8FBA}"/>
              </a:ext>
            </a:extLst>
          </p:cNvPr>
          <p:cNvSpPr>
            <a:spLocks noGrp="1"/>
          </p:cNvSpPr>
          <p:nvPr>
            <p:ph type="title"/>
          </p:nvPr>
        </p:nvSpPr>
        <p:spPr>
          <a:xfrm>
            <a:off x="171450" y="2063115"/>
            <a:ext cx="8801100" cy="1017270"/>
          </a:xfrm>
        </p:spPr>
        <p:txBody>
          <a:bodyPr>
            <a:normAutofit/>
          </a:bodyPr>
          <a:lstStyle/>
          <a:p>
            <a:pPr algn="ctr"/>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65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chemeClr val="tx1"/>
                </a:solidFill>
                <a:highlight>
                  <a:schemeClr val="lt1"/>
                </a:highlight>
                <a:latin typeface="Times New Roman"/>
                <a:ea typeface="Times New Roman"/>
                <a:cs typeface="Times New Roman"/>
                <a:sym typeface="Times New Roman"/>
              </a:rPr>
              <a:t>Overview of Solution:</a:t>
            </a:r>
            <a:endParaRPr sz="2400" b="1" dirty="0">
              <a:solidFill>
                <a:schemeClr val="tx1"/>
              </a:solidFill>
              <a:highlight>
                <a:schemeClr val="lt1"/>
              </a:highlight>
              <a:latin typeface="Times New Roman"/>
              <a:ea typeface="Times New Roman"/>
              <a:cs typeface="Times New Roman"/>
              <a:sym typeface="Times New Roman"/>
            </a:endParaRPr>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4327" algn="just" rtl="0">
              <a:spcBef>
                <a:spcPts val="0"/>
              </a:spcBef>
              <a:spcAft>
                <a:spcPts val="0"/>
              </a:spcAft>
              <a:buClr>
                <a:schemeClr val="dk1"/>
              </a:buClr>
              <a:buSzPct val="100000"/>
              <a:buAutoNum type="arabicPeriod"/>
            </a:pPr>
            <a:r>
              <a:rPr lang="en" b="1" dirty="0">
                <a:solidFill>
                  <a:schemeClr val="dk1"/>
                </a:solidFill>
                <a:highlight>
                  <a:schemeClr val="lt1"/>
                </a:highlight>
              </a:rPr>
              <a:t>Data Crawling:</a:t>
            </a:r>
            <a:endParaRPr b="1" dirty="0">
              <a:solidFill>
                <a:schemeClr val="dk1"/>
              </a:solidFill>
              <a:highlight>
                <a:schemeClr val="lt1"/>
              </a:highlight>
            </a:endParaRPr>
          </a:p>
          <a:p>
            <a:pPr marL="0" lvl="0" indent="0" algn="just" rtl="0">
              <a:spcBef>
                <a:spcPts val="1200"/>
              </a:spcBef>
              <a:spcAft>
                <a:spcPts val="0"/>
              </a:spcAft>
              <a:buNone/>
            </a:pPr>
            <a:r>
              <a:rPr lang="en" dirty="0">
                <a:solidFill>
                  <a:schemeClr val="dk1"/>
                </a:solidFill>
                <a:highlight>
                  <a:schemeClr val="lt1"/>
                </a:highlight>
              </a:rPr>
              <a:t> 	Identify relevant social media platforms where customers discuss HP printers, such as Twitter, Facebook, Reddit, or specialized forums. Implement a web crawler that searches for posts related to HP printers using specific keywords and hashtags. Retrieve the content of the posts, including text, timestamps, and user information.</a:t>
            </a:r>
          </a:p>
          <a:p>
            <a:pPr marL="0" lvl="0" indent="0" algn="just" rtl="0">
              <a:spcBef>
                <a:spcPts val="1200"/>
              </a:spcBef>
              <a:spcAft>
                <a:spcPts val="0"/>
              </a:spcAft>
              <a:buNone/>
            </a:pPr>
            <a:endParaRPr lang="en" dirty="0">
              <a:solidFill>
                <a:schemeClr val="dk1"/>
              </a:solidFill>
              <a:highlight>
                <a:schemeClr val="lt1"/>
              </a:highlight>
            </a:endParaRPr>
          </a:p>
          <a:p>
            <a:pPr marL="0" lvl="0" indent="0" algn="just" rtl="0">
              <a:spcBef>
                <a:spcPts val="1200"/>
              </a:spcBef>
              <a:spcAft>
                <a:spcPts val="0"/>
              </a:spcAft>
              <a:buNone/>
            </a:pPr>
            <a:r>
              <a:rPr lang="en" dirty="0">
                <a:solidFill>
                  <a:schemeClr val="dk1"/>
                </a:solidFill>
                <a:highlight>
                  <a:schemeClr val="lt1"/>
                </a:highlight>
              </a:rPr>
              <a:t>2. </a:t>
            </a:r>
            <a:r>
              <a:rPr lang="en-IN" b="1" dirty="0">
                <a:solidFill>
                  <a:schemeClr val="dk1"/>
                </a:solidFill>
                <a:highlight>
                  <a:schemeClr val="lt1"/>
                </a:highlight>
              </a:rPr>
              <a:t>Data </a:t>
            </a:r>
            <a:r>
              <a:rPr lang="en-IN" b="1" dirty="0" err="1">
                <a:solidFill>
                  <a:schemeClr val="dk1"/>
                </a:solidFill>
                <a:highlight>
                  <a:schemeClr val="lt1"/>
                </a:highlight>
              </a:rPr>
              <a:t>Preprocessing</a:t>
            </a:r>
            <a:r>
              <a:rPr lang="en-IN" b="1" dirty="0">
                <a:solidFill>
                  <a:schemeClr val="dk1"/>
                </a:solidFill>
                <a:highlight>
                  <a:schemeClr val="lt1"/>
                </a:highlight>
              </a:rPr>
              <a:t>:</a:t>
            </a:r>
            <a:endParaRPr lang="en" dirty="0">
              <a:solidFill>
                <a:schemeClr val="dk1"/>
              </a:solidFill>
              <a:highlight>
                <a:schemeClr val="lt1"/>
              </a:highlight>
            </a:endParaRPr>
          </a:p>
          <a:p>
            <a:pPr marL="0" lvl="0" indent="457200" algn="just" rtl="0">
              <a:spcBef>
                <a:spcPts val="1200"/>
              </a:spcBef>
              <a:spcAft>
                <a:spcPts val="0"/>
              </a:spcAft>
              <a:buNone/>
            </a:pPr>
            <a:r>
              <a:rPr lang="en" dirty="0">
                <a:solidFill>
                  <a:schemeClr val="dk1"/>
                </a:solidFill>
                <a:highlight>
                  <a:schemeClr val="lt1"/>
                </a:highlight>
              </a:rPr>
              <a:t>	Clean the retrieved data by removing irrelevant information like advertisements or          unrelated posts. Extract key elements from the posts, such as the printer brand or model  mentioned, features discussed, and sentiment indicators.</a:t>
            </a:r>
            <a:endParaRPr dirty="0">
              <a:solidFill>
                <a:schemeClr val="dk1"/>
              </a:solidFill>
              <a:highlight>
                <a:schemeClr val="lt1"/>
              </a:highlight>
            </a:endParaRPr>
          </a:p>
          <a:p>
            <a:pPr marL="0" lvl="0" indent="0" algn="l" rtl="0">
              <a:spcBef>
                <a:spcPts val="1200"/>
              </a:spcBef>
              <a:spcAft>
                <a:spcPts val="1200"/>
              </a:spcAft>
              <a:buNone/>
            </a:pPr>
            <a:endParaRPr dirty="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821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384350"/>
            <a:ext cx="8520600" cy="4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50">
                <a:solidFill>
                  <a:schemeClr val="dk1"/>
                </a:solidFill>
                <a:highlight>
                  <a:schemeClr val="lt1"/>
                </a:highlight>
              </a:rPr>
              <a:t>3. </a:t>
            </a:r>
            <a:r>
              <a:rPr lang="en" sz="1650" b="1">
                <a:solidFill>
                  <a:schemeClr val="dk1"/>
                </a:solidFill>
                <a:highlight>
                  <a:schemeClr val="lt1"/>
                </a:highlight>
                <a:latin typeface="Roboto"/>
                <a:ea typeface="Roboto"/>
                <a:cs typeface="Roboto"/>
                <a:sym typeface="Roboto"/>
              </a:rPr>
              <a:t>Post Classification and Tagging:</a:t>
            </a:r>
            <a:endParaRPr sz="1650" b="1">
              <a:solidFill>
                <a:schemeClr val="dk1"/>
              </a:solidFill>
              <a:highlight>
                <a:schemeClr val="lt1"/>
              </a:highlight>
              <a:latin typeface="Roboto"/>
              <a:ea typeface="Roboto"/>
              <a:cs typeface="Roboto"/>
              <a:sym typeface="Roboto"/>
            </a:endParaRPr>
          </a:p>
          <a:p>
            <a:pPr marL="0" lvl="0" indent="457200" algn="l" rtl="0">
              <a:spcBef>
                <a:spcPts val="1200"/>
              </a:spcBef>
              <a:spcAft>
                <a:spcPts val="0"/>
              </a:spcAft>
              <a:buClr>
                <a:schemeClr val="dk1"/>
              </a:buClr>
              <a:buSzPts val="1100"/>
              <a:buFont typeface="Arial"/>
              <a:buNone/>
            </a:pPr>
            <a:r>
              <a:rPr lang="en" sz="1650">
                <a:solidFill>
                  <a:schemeClr val="dk1"/>
                </a:solidFill>
                <a:highlight>
                  <a:schemeClr val="lt1"/>
                </a:highlight>
                <a:latin typeface="Roboto"/>
                <a:ea typeface="Roboto"/>
                <a:cs typeface="Roboto"/>
                <a:sym typeface="Roboto"/>
              </a:rPr>
              <a:t>Develop a machine learning model to classify each post based on the printer brand or model mentioned. Extract and tag features or problems discussed in the posts using techniques like named entity recognition or keyword matching. Identify sentiment indicators in the posts, such as positive, negative, neutral, complaint, suggestion, or appreciation.</a:t>
            </a:r>
            <a:endParaRPr sz="1650">
              <a:solidFill>
                <a:schemeClr val="dk1"/>
              </a:solidFill>
              <a:highlight>
                <a:schemeClr val="lt1"/>
              </a:highlight>
              <a:latin typeface="Roboto"/>
              <a:ea typeface="Roboto"/>
              <a:cs typeface="Roboto"/>
              <a:sym typeface="Roboto"/>
            </a:endParaRPr>
          </a:p>
          <a:p>
            <a:pPr marL="0" lvl="0" indent="0" algn="l" rtl="0">
              <a:spcBef>
                <a:spcPts val="1200"/>
              </a:spcBef>
              <a:spcAft>
                <a:spcPts val="0"/>
              </a:spcAft>
              <a:buNone/>
            </a:pPr>
            <a:endParaRPr sz="1650">
              <a:solidFill>
                <a:schemeClr val="dk1"/>
              </a:solidFill>
              <a:highlight>
                <a:schemeClr val="lt1"/>
              </a:highlight>
              <a:latin typeface="Roboto"/>
              <a:ea typeface="Roboto"/>
              <a:cs typeface="Roboto"/>
              <a:sym typeface="Roboto"/>
            </a:endParaRPr>
          </a:p>
          <a:p>
            <a:pPr marL="0" lvl="0" indent="0" algn="l" rtl="0">
              <a:spcBef>
                <a:spcPts val="1200"/>
              </a:spcBef>
              <a:spcAft>
                <a:spcPts val="0"/>
              </a:spcAft>
              <a:buNone/>
            </a:pPr>
            <a:r>
              <a:rPr lang="en" sz="1650">
                <a:solidFill>
                  <a:schemeClr val="dk1"/>
                </a:solidFill>
                <a:highlight>
                  <a:schemeClr val="lt1"/>
                </a:highlight>
                <a:latin typeface="Roboto"/>
                <a:ea typeface="Roboto"/>
                <a:cs typeface="Roboto"/>
                <a:sym typeface="Roboto"/>
              </a:rPr>
              <a:t>4. </a:t>
            </a:r>
            <a:r>
              <a:rPr lang="en" sz="1650" b="1">
                <a:solidFill>
                  <a:schemeClr val="dk1"/>
                </a:solidFill>
                <a:highlight>
                  <a:schemeClr val="lt1"/>
                </a:highlight>
                <a:latin typeface="Roboto"/>
                <a:ea typeface="Roboto"/>
                <a:cs typeface="Roboto"/>
                <a:sym typeface="Roboto"/>
              </a:rPr>
              <a:t>Knowledge Graph Construction:</a:t>
            </a:r>
            <a:endParaRPr sz="1650" b="1">
              <a:solidFill>
                <a:schemeClr val="dk1"/>
              </a:solidFill>
              <a:highlight>
                <a:schemeClr val="lt1"/>
              </a:highlight>
              <a:latin typeface="Roboto"/>
              <a:ea typeface="Roboto"/>
              <a:cs typeface="Roboto"/>
              <a:sym typeface="Roboto"/>
            </a:endParaRPr>
          </a:p>
          <a:p>
            <a:pPr marL="0" lvl="0" indent="457200" algn="l" rtl="0">
              <a:spcBef>
                <a:spcPts val="1200"/>
              </a:spcBef>
              <a:spcAft>
                <a:spcPts val="0"/>
              </a:spcAft>
              <a:buNone/>
            </a:pPr>
            <a:r>
              <a:rPr lang="en" sz="1650">
                <a:solidFill>
                  <a:schemeClr val="dk1"/>
                </a:solidFill>
                <a:highlight>
                  <a:schemeClr val="lt1"/>
                </a:highlight>
                <a:latin typeface="Roboto"/>
                <a:ea typeface="Roboto"/>
                <a:cs typeface="Roboto"/>
                <a:sym typeface="Roboto"/>
              </a:rPr>
              <a:t>Design a schema for the knowledge graph, including entities like posts, printers, features, sentiments, etc. Create nodes in the graph representing the entities extracted from the posts, with appropriate properties and relationships. Establish relationships between nodes to connect posts with printers, features, and sentiments, based on the extracted information.</a:t>
            </a:r>
            <a:endParaRPr sz="1650">
              <a:solidFill>
                <a:schemeClr val="dk1"/>
              </a:solidFill>
              <a:highlight>
                <a:schemeClr val="lt1"/>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endParaRPr sz="1650">
              <a:solidFill>
                <a:schemeClr val="dk1"/>
              </a:solidFill>
              <a:highlight>
                <a:schemeClr val="lt1"/>
              </a:highlight>
              <a:latin typeface="Roboto"/>
              <a:ea typeface="Roboto"/>
              <a:cs typeface="Roboto"/>
              <a:sym typeface="Roboto"/>
            </a:endParaRPr>
          </a:p>
          <a:p>
            <a:pPr marL="0" lvl="0" indent="0" algn="l" rtl="0">
              <a:spcBef>
                <a:spcPts val="1200"/>
              </a:spcBef>
              <a:spcAft>
                <a:spcPts val="1200"/>
              </a:spcAft>
              <a:buNone/>
            </a:pPr>
            <a:endParaRPr sz="1650">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821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311700" y="384350"/>
            <a:ext cx="8520600" cy="4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50">
                <a:solidFill>
                  <a:schemeClr val="dk1"/>
                </a:solidFill>
                <a:highlight>
                  <a:schemeClr val="lt1"/>
                </a:highlight>
              </a:rPr>
              <a:t>5. </a:t>
            </a:r>
            <a:r>
              <a:rPr lang="en" sz="1650" b="1">
                <a:solidFill>
                  <a:schemeClr val="dk1"/>
                </a:solidFill>
                <a:highlight>
                  <a:schemeClr val="lt1"/>
                </a:highlight>
                <a:latin typeface="Roboto"/>
                <a:ea typeface="Roboto"/>
                <a:cs typeface="Roboto"/>
                <a:sym typeface="Roboto"/>
              </a:rPr>
              <a:t>Knowledge Graph Querying:</a:t>
            </a:r>
            <a:endParaRPr sz="1650" b="1">
              <a:solidFill>
                <a:schemeClr val="dk1"/>
              </a:solidFill>
              <a:highlight>
                <a:schemeClr val="lt1"/>
              </a:highlight>
              <a:latin typeface="Roboto"/>
              <a:ea typeface="Roboto"/>
              <a:cs typeface="Roboto"/>
              <a:sym typeface="Roboto"/>
            </a:endParaRPr>
          </a:p>
          <a:p>
            <a:pPr marL="0" lvl="0" indent="457200" algn="l" rtl="0">
              <a:spcBef>
                <a:spcPts val="1200"/>
              </a:spcBef>
              <a:spcAft>
                <a:spcPts val="0"/>
              </a:spcAft>
              <a:buNone/>
            </a:pPr>
            <a:r>
              <a:rPr lang="en" sz="1650">
                <a:solidFill>
                  <a:schemeClr val="dk1"/>
                </a:solidFill>
                <a:highlight>
                  <a:schemeClr val="lt1"/>
                </a:highlight>
                <a:latin typeface="Roboto"/>
                <a:ea typeface="Roboto"/>
                <a:cs typeface="Roboto"/>
                <a:sym typeface="Roboto"/>
              </a:rPr>
              <a:t>Develop a query interface that allows stakeholders to search and retrieve information from the knowledge graph. Implement query functionalities such as filtering posts based on printer models or brands, specific features, or sentiment categories. Provide options to retrieve aggregated statistics or trends based on customer sentiments, feature mentions, or printer models.</a:t>
            </a:r>
            <a:endParaRPr sz="1650">
              <a:solidFill>
                <a:schemeClr val="dk1"/>
              </a:solidFill>
              <a:highlight>
                <a:schemeClr val="lt1"/>
              </a:highlight>
              <a:latin typeface="Roboto"/>
              <a:ea typeface="Roboto"/>
              <a:cs typeface="Roboto"/>
              <a:sym typeface="Roboto"/>
            </a:endParaRPr>
          </a:p>
          <a:p>
            <a:pPr marL="0" lvl="0" indent="0" algn="l" rtl="0">
              <a:spcBef>
                <a:spcPts val="1200"/>
              </a:spcBef>
              <a:spcAft>
                <a:spcPts val="0"/>
              </a:spcAft>
              <a:buNone/>
            </a:pPr>
            <a:endParaRPr sz="1650">
              <a:solidFill>
                <a:schemeClr val="dk1"/>
              </a:solidFill>
              <a:highlight>
                <a:schemeClr val="lt1"/>
              </a:highlight>
              <a:latin typeface="Roboto"/>
              <a:ea typeface="Roboto"/>
              <a:cs typeface="Roboto"/>
              <a:sym typeface="Roboto"/>
            </a:endParaRPr>
          </a:p>
          <a:p>
            <a:pPr marL="0" lvl="0" indent="0" algn="l" rtl="0">
              <a:spcBef>
                <a:spcPts val="1200"/>
              </a:spcBef>
              <a:spcAft>
                <a:spcPts val="0"/>
              </a:spcAft>
              <a:buNone/>
            </a:pPr>
            <a:endParaRPr sz="1650">
              <a:solidFill>
                <a:schemeClr val="dk1"/>
              </a:solidFill>
              <a:highlight>
                <a:schemeClr val="lt1"/>
              </a:highlight>
              <a:latin typeface="Roboto"/>
              <a:ea typeface="Roboto"/>
              <a:cs typeface="Roboto"/>
              <a:sym typeface="Roboto"/>
            </a:endParaRPr>
          </a:p>
          <a:p>
            <a:pPr marL="0" lvl="0" indent="0" algn="l" rtl="0">
              <a:spcBef>
                <a:spcPts val="1200"/>
              </a:spcBef>
              <a:spcAft>
                <a:spcPts val="0"/>
              </a:spcAft>
              <a:buNone/>
            </a:pPr>
            <a:endParaRPr sz="1650">
              <a:solidFill>
                <a:schemeClr val="dk1"/>
              </a:solidFill>
              <a:highlight>
                <a:schemeClr val="lt1"/>
              </a:highlight>
              <a:latin typeface="Roboto"/>
              <a:ea typeface="Roboto"/>
              <a:cs typeface="Roboto"/>
              <a:sym typeface="Roboto"/>
            </a:endParaRPr>
          </a:p>
          <a:p>
            <a:pPr marL="0" lvl="0" indent="0" algn="l" rtl="0">
              <a:spcBef>
                <a:spcPts val="1200"/>
              </a:spcBef>
              <a:spcAft>
                <a:spcPts val="1200"/>
              </a:spcAft>
              <a:buNone/>
            </a:pPr>
            <a:endParaRPr sz="1650">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dirty="0">
                <a:solidFill>
                  <a:schemeClr val="tx1"/>
                </a:solidFill>
                <a:highlight>
                  <a:schemeClr val="lt1"/>
                </a:highlight>
                <a:latin typeface="Times New Roman"/>
                <a:ea typeface="Times New Roman"/>
                <a:cs typeface="Times New Roman"/>
                <a:sym typeface="Times New Roman"/>
              </a:rPr>
              <a:t>Knowledge Graph for HP Consumer Printers</a:t>
            </a:r>
            <a:endParaRPr sz="2300" b="1" dirty="0">
              <a:solidFill>
                <a:schemeClr val="tx1"/>
              </a:solidFill>
              <a:highlight>
                <a:schemeClr val="lt1"/>
              </a:highlight>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200025" y="1170125"/>
            <a:ext cx="8786814" cy="37804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dirty="0">
                <a:solidFill>
                  <a:schemeClr val="tx1"/>
                </a:solidFill>
                <a:highlight>
                  <a:schemeClr val="lt1"/>
                </a:highlight>
                <a:latin typeface="Times New Roman"/>
                <a:ea typeface="Times New Roman"/>
                <a:cs typeface="Times New Roman"/>
                <a:sym typeface="Times New Roman"/>
              </a:rPr>
              <a:t>Examples on Twitter via tweets</a:t>
            </a:r>
            <a:endParaRPr sz="2300" b="1" dirty="0">
              <a:solidFill>
                <a:schemeClr val="tx1"/>
              </a:solidFill>
              <a:highlight>
                <a:schemeClr val="lt1"/>
              </a:highlight>
              <a:latin typeface="Times New Roman"/>
              <a:ea typeface="Times New Roman"/>
              <a:cs typeface="Times New Roman"/>
              <a:sym typeface="Times New Roman"/>
            </a:endParaRPr>
          </a:p>
        </p:txBody>
      </p:sp>
      <p:pic>
        <p:nvPicPr>
          <p:cNvPr id="86" name="Google Shape;86;p18"/>
          <p:cNvPicPr preferRelativeResize="0"/>
          <p:nvPr/>
        </p:nvPicPr>
        <p:blipFill>
          <a:blip r:embed="rId3">
            <a:alphaModFix/>
          </a:blip>
          <a:stretch>
            <a:fillRect/>
          </a:stretch>
        </p:blipFill>
        <p:spPr>
          <a:xfrm>
            <a:off x="890974" y="1124294"/>
            <a:ext cx="7395776"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tx1"/>
                </a:solidFill>
                <a:latin typeface="Times New Roman"/>
                <a:ea typeface="Times New Roman"/>
                <a:cs typeface="Times New Roman"/>
                <a:sym typeface="Times New Roman"/>
              </a:rPr>
              <a:t>Information about Libraries used</a:t>
            </a:r>
            <a:endParaRPr b="1" dirty="0">
              <a:solidFill>
                <a:schemeClr val="tx1"/>
              </a:solidFill>
              <a:latin typeface="Times New Roman"/>
              <a:ea typeface="Times New Roman"/>
              <a:cs typeface="Times New Roman"/>
              <a:sym typeface="Times New Roman"/>
            </a:endParaRPr>
          </a:p>
        </p:txBody>
      </p:sp>
      <p:graphicFrame>
        <p:nvGraphicFramePr>
          <p:cNvPr id="92" name="Google Shape;92;p19"/>
          <p:cNvGraphicFramePr/>
          <p:nvPr/>
        </p:nvGraphicFramePr>
        <p:xfrm>
          <a:off x="952500" y="1257975"/>
          <a:ext cx="7239000" cy="3276510"/>
        </p:xfrm>
        <a:graphic>
          <a:graphicData uri="http://schemas.openxmlformats.org/drawingml/2006/table">
            <a:tbl>
              <a:tblPr>
                <a:noFill/>
                <a:tableStyleId>{4E207B4B-74BE-4088-8ACF-7E1221939070}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13325">
                <a:tc>
                  <a:txBody>
                    <a:bodyPr/>
                    <a:lstStyle/>
                    <a:p>
                      <a:pPr marL="0" lvl="0" indent="0" algn="ctr" rtl="0">
                        <a:spcBef>
                          <a:spcPts val="0"/>
                        </a:spcBef>
                        <a:spcAft>
                          <a:spcPts val="0"/>
                        </a:spcAft>
                        <a:buNone/>
                      </a:pPr>
                      <a:r>
                        <a:rPr lang="en" sz="1700" b="1" dirty="0"/>
                        <a:t>Library</a:t>
                      </a:r>
                      <a:endParaRPr sz="1700" b="1" dirty="0"/>
                    </a:p>
                  </a:txBody>
                  <a:tcPr marL="91425" marR="91425" marT="91425" marB="91425"/>
                </a:tc>
                <a:tc>
                  <a:txBody>
                    <a:bodyPr/>
                    <a:lstStyle/>
                    <a:p>
                      <a:pPr marL="0" lvl="0" indent="0" algn="ctr" rtl="0">
                        <a:spcBef>
                          <a:spcPts val="0"/>
                        </a:spcBef>
                        <a:spcAft>
                          <a:spcPts val="0"/>
                        </a:spcAft>
                        <a:buNone/>
                      </a:pPr>
                      <a:r>
                        <a:rPr lang="en" sz="1700" b="1"/>
                        <a:t>Description</a:t>
                      </a:r>
                      <a:endParaRPr sz="1700" b="1"/>
                    </a:p>
                  </a:txBody>
                  <a:tcPr marL="91425" marR="91425" marT="91425" marB="91425"/>
                </a:tc>
                <a:extLst>
                  <a:ext uri="{0D108BD9-81ED-4DB2-BD59-A6C34878D82A}">
                    <a16:rowId xmlns:a16="http://schemas.microsoft.com/office/drawing/2014/main" val="10000"/>
                  </a:ext>
                </a:extLst>
              </a:tr>
              <a:tr h="1026200">
                <a:tc>
                  <a:txBody>
                    <a:bodyPr/>
                    <a:lstStyle/>
                    <a:p>
                      <a:pPr marL="0" lvl="0" indent="0" algn="l" rtl="0">
                        <a:spcBef>
                          <a:spcPts val="0"/>
                        </a:spcBef>
                        <a:spcAft>
                          <a:spcPts val="0"/>
                        </a:spcAft>
                        <a:buNone/>
                      </a:pPr>
                      <a:r>
                        <a:rPr lang="en" sz="1500">
                          <a:solidFill>
                            <a:schemeClr val="dk1"/>
                          </a:solidFill>
                          <a:highlight>
                            <a:schemeClr val="lt1"/>
                          </a:highlight>
                          <a:latin typeface="Times New Roman"/>
                          <a:ea typeface="Times New Roman"/>
                          <a:cs typeface="Times New Roman"/>
                          <a:sym typeface="Times New Roman"/>
                        </a:rPr>
                        <a:t>Social Media API</a:t>
                      </a:r>
                      <a:endParaRPr sz="1500">
                        <a:solidFill>
                          <a:schemeClr val="dk1"/>
                        </a:solidFill>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This library is used for accessing social media platforms and crawling posts. The specific library used is not mentioned in the code, but it could be a third-party library or a custom implementation tailored for the targeted social media platforms.</a:t>
                      </a:r>
                      <a:endParaRPr>
                        <a:solidFill>
                          <a:schemeClr val="dk1"/>
                        </a:solidFill>
                        <a:highlight>
                          <a:schemeClr val="lt1"/>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368275">
                <a:tc>
                  <a:txBody>
                    <a:bodyPr/>
                    <a:lstStyle/>
                    <a:p>
                      <a:pPr marL="0" lvl="0" indent="0" algn="l" rtl="0">
                        <a:spcBef>
                          <a:spcPts val="0"/>
                        </a:spcBef>
                        <a:spcAft>
                          <a:spcPts val="0"/>
                        </a:spcAft>
                        <a:buNone/>
                      </a:pPr>
                      <a:r>
                        <a:rPr lang="en" sz="1500">
                          <a:solidFill>
                            <a:schemeClr val="dk1"/>
                          </a:solidFill>
                          <a:highlight>
                            <a:schemeClr val="lt1"/>
                          </a:highlight>
                          <a:latin typeface="Times New Roman"/>
                          <a:ea typeface="Times New Roman"/>
                          <a:cs typeface="Times New Roman"/>
                          <a:sym typeface="Times New Roman"/>
                        </a:rPr>
                        <a:t>Text Classification Model</a:t>
                      </a:r>
                      <a:endParaRPr sz="1500">
                        <a:solidFill>
                          <a:schemeClr val="dk1"/>
                        </a:solidFill>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 dirty="0">
                          <a:solidFill>
                            <a:schemeClr val="dk1"/>
                          </a:solidFill>
                          <a:highlight>
                            <a:schemeClr val="lt1"/>
                          </a:highlight>
                          <a:latin typeface="Times New Roman"/>
                          <a:ea typeface="Times New Roman"/>
                          <a:cs typeface="Times New Roman"/>
                          <a:sym typeface="Times New Roman"/>
                        </a:rPr>
                        <a:t>The code assumes the existence of a pretrained text classification model for classifying the brand, model, and sentiment of the posts. The specific model used is not mentioned in the code, but it could be a machine learning model such as a neural network-based model trained on labeled data.</a:t>
                      </a:r>
                      <a:endParaRPr dirty="0">
                        <a:solidFill>
                          <a:schemeClr val="dk1"/>
                        </a:solidFill>
                        <a:highlight>
                          <a:schemeClr val="lt1"/>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50056" y="457200"/>
            <a:ext cx="7813834" cy="101727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tx1"/>
                </a:solidFill>
                <a:latin typeface="Times New Roman"/>
                <a:ea typeface="Times New Roman"/>
                <a:cs typeface="Times New Roman"/>
                <a:sym typeface="Times New Roman"/>
              </a:rPr>
              <a:t>Information about Libraries used (Continued)</a:t>
            </a:r>
            <a:endParaRPr b="1" dirty="0">
              <a:solidFill>
                <a:schemeClr val="tx1"/>
              </a:solidFill>
              <a:latin typeface="Times New Roman"/>
              <a:ea typeface="Times New Roman"/>
              <a:cs typeface="Times New Roman"/>
              <a:sym typeface="Times New Roman"/>
            </a:endParaRPr>
          </a:p>
        </p:txBody>
      </p:sp>
      <p:graphicFrame>
        <p:nvGraphicFramePr>
          <p:cNvPr id="98" name="Google Shape;98;p20"/>
          <p:cNvGraphicFramePr/>
          <p:nvPr/>
        </p:nvGraphicFramePr>
        <p:xfrm>
          <a:off x="952500" y="1257975"/>
          <a:ext cx="7239000" cy="3433235"/>
        </p:xfrm>
        <a:graphic>
          <a:graphicData uri="http://schemas.openxmlformats.org/drawingml/2006/table">
            <a:tbl>
              <a:tblPr>
                <a:noFill/>
                <a:tableStyleId>{4E207B4B-74BE-4088-8ACF-7E1221939070}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13325">
                <a:tc>
                  <a:txBody>
                    <a:bodyPr/>
                    <a:lstStyle/>
                    <a:p>
                      <a:pPr marL="0" lvl="0" indent="0" algn="ctr" rtl="0">
                        <a:spcBef>
                          <a:spcPts val="0"/>
                        </a:spcBef>
                        <a:spcAft>
                          <a:spcPts val="0"/>
                        </a:spcAft>
                        <a:buNone/>
                      </a:pPr>
                      <a:r>
                        <a:rPr lang="en" sz="1700" b="1"/>
                        <a:t>Library</a:t>
                      </a:r>
                      <a:endParaRPr sz="1700" b="1"/>
                    </a:p>
                  </a:txBody>
                  <a:tcPr marL="91425" marR="91425" marT="91425" marB="91425"/>
                </a:tc>
                <a:tc>
                  <a:txBody>
                    <a:bodyPr/>
                    <a:lstStyle/>
                    <a:p>
                      <a:pPr marL="0" lvl="0" indent="0" algn="ctr" rtl="0">
                        <a:spcBef>
                          <a:spcPts val="0"/>
                        </a:spcBef>
                        <a:spcAft>
                          <a:spcPts val="0"/>
                        </a:spcAft>
                        <a:buNone/>
                      </a:pPr>
                      <a:r>
                        <a:rPr lang="en" sz="1700" b="1"/>
                        <a:t>Description</a:t>
                      </a:r>
                      <a:endParaRPr sz="1700" b="1"/>
                    </a:p>
                  </a:txBody>
                  <a:tcPr marL="91425" marR="91425" marT="91425" marB="91425"/>
                </a:tc>
                <a:extLst>
                  <a:ext uri="{0D108BD9-81ED-4DB2-BD59-A6C34878D82A}">
                    <a16:rowId xmlns:a16="http://schemas.microsoft.com/office/drawing/2014/main" val="10000"/>
                  </a:ext>
                </a:extLst>
              </a:tr>
              <a:tr h="1026200">
                <a:tc>
                  <a:txBody>
                    <a:bodyPr/>
                    <a:lstStyle/>
                    <a:p>
                      <a:pPr marL="0" lvl="0" indent="0" algn="l" rtl="0">
                        <a:spcBef>
                          <a:spcPts val="0"/>
                        </a:spcBef>
                        <a:spcAft>
                          <a:spcPts val="0"/>
                        </a:spcAft>
                        <a:buNone/>
                      </a:pPr>
                      <a:r>
                        <a:rPr lang="en" sz="1500">
                          <a:solidFill>
                            <a:schemeClr val="dk1"/>
                          </a:solidFill>
                          <a:highlight>
                            <a:schemeClr val="lt1"/>
                          </a:highlight>
                          <a:latin typeface="Times New Roman"/>
                          <a:ea typeface="Times New Roman"/>
                          <a:cs typeface="Times New Roman"/>
                          <a:sym typeface="Times New Roman"/>
                        </a:rPr>
                        <a:t>Named Entity Recognition Model</a:t>
                      </a:r>
                      <a:endParaRPr sz="1500">
                        <a:solidFill>
                          <a:schemeClr val="dk1"/>
                        </a:solidFill>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The code assumes the availability of a pretrained named entity recognition model for extracting features and problems from the posts. The specific model used is not mentioned in the code, but it could be a machine learning model such as a sequence labeling model trained on annotated data.</a:t>
                      </a:r>
                      <a:endParaRPr>
                        <a:solidFill>
                          <a:schemeClr val="dk1"/>
                        </a:solidFill>
                        <a:highlight>
                          <a:schemeClr val="lt1"/>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368275">
                <a:tc>
                  <a:txBody>
                    <a:bodyPr/>
                    <a:lstStyle/>
                    <a:p>
                      <a:pPr marL="0" lvl="0" indent="0" algn="l" rtl="0">
                        <a:spcBef>
                          <a:spcPts val="0"/>
                        </a:spcBef>
                        <a:spcAft>
                          <a:spcPts val="0"/>
                        </a:spcAft>
                        <a:buNone/>
                      </a:pPr>
                      <a:r>
                        <a:rPr lang="en" sz="1500">
                          <a:solidFill>
                            <a:schemeClr val="dk1"/>
                          </a:solidFill>
                          <a:highlight>
                            <a:schemeClr val="lt1"/>
                          </a:highlight>
                          <a:latin typeface="Times New Roman"/>
                          <a:ea typeface="Times New Roman"/>
                          <a:cs typeface="Times New Roman"/>
                          <a:sym typeface="Times New Roman"/>
                        </a:rPr>
                        <a:t>Knowledge Graph Library</a:t>
                      </a:r>
                      <a:endParaRPr sz="1500">
                        <a:solidFill>
                          <a:schemeClr val="dk1"/>
                        </a:solidFill>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This library is used for constructing and querying the knowledge graph. The specific library used is not mentioned in the code, but it could be a graph database library or a custom implementation tailored for working with knowledge graphs.</a:t>
                      </a:r>
                      <a:endParaRPr>
                        <a:solidFill>
                          <a:schemeClr val="dk1"/>
                        </a:solidFill>
                        <a:highlight>
                          <a:schemeClr val="lt1"/>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dirty="0">
                <a:solidFill>
                  <a:schemeClr val="tx1"/>
                </a:solidFill>
                <a:latin typeface="Times New Roman"/>
                <a:ea typeface="Times New Roman"/>
                <a:cs typeface="Times New Roman"/>
                <a:sym typeface="Times New Roman"/>
              </a:rPr>
              <a:t>Future Scope:</a:t>
            </a:r>
            <a:endParaRPr sz="2420" b="1" dirty="0">
              <a:solidFill>
                <a:schemeClr val="tx1"/>
              </a:solidFill>
              <a:latin typeface="Times New Roman"/>
              <a:ea typeface="Times New Roman"/>
              <a:cs typeface="Times New Roman"/>
              <a:sym typeface="Times New Roman"/>
            </a:endParaRPr>
          </a:p>
        </p:txBody>
      </p:sp>
      <p:sp>
        <p:nvSpPr>
          <p:cNvPr id="104" name="Google Shape;104;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F1F1F"/>
                </a:solidFill>
                <a:highlight>
                  <a:srgbClr val="FFFFFF"/>
                </a:highlight>
                <a:latin typeface="Times New Roman"/>
                <a:ea typeface="Times New Roman"/>
                <a:cs typeface="Times New Roman"/>
                <a:sym typeface="Times New Roman"/>
              </a:rPr>
              <a:t>Here are some other ways to improve the code:</a:t>
            </a:r>
            <a:endParaRPr>
              <a:solidFill>
                <a:srgbClr val="1F1F1F"/>
              </a:solidFill>
              <a:highlight>
                <a:srgbClr val="FFFFFF"/>
              </a:highlight>
              <a:latin typeface="Times New Roman"/>
              <a:ea typeface="Times New Roman"/>
              <a:cs typeface="Times New Roman"/>
              <a:sym typeface="Times New Roman"/>
            </a:endParaRPr>
          </a:p>
          <a:p>
            <a:pPr marL="457200" lvl="0" indent="-342900" algn="l" rtl="0">
              <a:spcBef>
                <a:spcPts val="1200"/>
              </a:spcBef>
              <a:spcAft>
                <a:spcPts val="0"/>
              </a:spcAft>
              <a:buClr>
                <a:srgbClr val="1F1F1F"/>
              </a:buClr>
              <a:buSzPts val="1800"/>
              <a:buFont typeface="Times New Roman"/>
              <a:buChar char="●"/>
            </a:pPr>
            <a:r>
              <a:rPr lang="en">
                <a:solidFill>
                  <a:srgbClr val="1F1F1F"/>
                </a:solidFill>
                <a:highlight>
                  <a:srgbClr val="FFFFFF"/>
                </a:highlight>
                <a:latin typeface="Times New Roman"/>
                <a:ea typeface="Times New Roman"/>
                <a:cs typeface="Times New Roman"/>
                <a:sym typeface="Times New Roman"/>
              </a:rPr>
              <a:t>Use a more sophisticated sentiment analysis algorithm to improve the accuracy of the sentiment scores.</a:t>
            </a:r>
            <a:endParaRPr>
              <a:solidFill>
                <a:srgbClr val="1F1F1F"/>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1F1F1F"/>
              </a:buClr>
              <a:buSzPts val="1800"/>
              <a:buFont typeface="Times New Roman"/>
              <a:buChar char="●"/>
            </a:pPr>
            <a:r>
              <a:rPr lang="en">
                <a:solidFill>
                  <a:srgbClr val="1F1F1F"/>
                </a:solidFill>
                <a:highlight>
                  <a:srgbClr val="FFFFFF"/>
                </a:highlight>
                <a:latin typeface="Times New Roman"/>
                <a:ea typeface="Times New Roman"/>
                <a:cs typeface="Times New Roman"/>
                <a:sym typeface="Times New Roman"/>
              </a:rPr>
              <a:t>Use a natural language processing algorithm to identify the features of the tweets, such as the problem or feature that the tweet is talking about.</a:t>
            </a:r>
            <a:endParaRPr>
              <a:solidFill>
                <a:srgbClr val="1F1F1F"/>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1F1F1F"/>
              </a:buClr>
              <a:buSzPts val="1800"/>
              <a:buFont typeface="Times New Roman"/>
              <a:buChar char="●"/>
            </a:pPr>
            <a:r>
              <a:rPr lang="en">
                <a:solidFill>
                  <a:srgbClr val="1F1F1F"/>
                </a:solidFill>
                <a:highlight>
                  <a:srgbClr val="FFFFFF"/>
                </a:highlight>
                <a:latin typeface="Times New Roman"/>
                <a:ea typeface="Times New Roman"/>
                <a:cs typeface="Times New Roman"/>
                <a:sym typeface="Times New Roman"/>
              </a:rPr>
              <a:t>Use a machine learning algorithm to identify patterns in the data and to predict future trends.</a:t>
            </a:r>
            <a:endParaRPr>
              <a:solidFill>
                <a:srgbClr val="1F1F1F"/>
              </a:solidFill>
              <a:highlight>
                <a:srgbClr val="FFFFFF"/>
              </a:highlight>
              <a:latin typeface="Times New Roman"/>
              <a:ea typeface="Times New Roman"/>
              <a:cs typeface="Times New Roman"/>
              <a:sym typeface="Times New Roman"/>
            </a:endParaRPr>
          </a:p>
          <a:p>
            <a:pPr marL="0" lvl="0" indent="0" algn="l" rtl="0">
              <a:spcBef>
                <a:spcPts val="1100"/>
              </a:spcBef>
              <a:spcAft>
                <a:spcPts val="1200"/>
              </a:spcAft>
              <a:buNone/>
            </a:pPr>
            <a:endParaRPr sz="1200">
              <a:solidFill>
                <a:srgbClr val="1F1F1F"/>
              </a:solidFill>
              <a:highlight>
                <a:srgbClr val="FFFFFF"/>
              </a:highlight>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673</Words>
  <Application>Microsoft Office PowerPoint</Application>
  <PresentationFormat>On-screen Show (16:9)</PresentationFormat>
  <Paragraphs>46</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Calibri</vt:lpstr>
      <vt:lpstr>Corbel</vt:lpstr>
      <vt:lpstr>Times New Roman</vt:lpstr>
      <vt:lpstr>Calibri Light</vt:lpstr>
      <vt:lpstr>Roboto</vt:lpstr>
      <vt:lpstr>Arial</vt:lpstr>
      <vt:lpstr>Retrospect</vt:lpstr>
      <vt:lpstr>Basis</vt:lpstr>
      <vt:lpstr>HP Solve 2023 Final Submission</vt:lpstr>
      <vt:lpstr>Overview of Solution:</vt:lpstr>
      <vt:lpstr>PowerPoint Presentation</vt:lpstr>
      <vt:lpstr>PowerPoint Presentation</vt:lpstr>
      <vt:lpstr>Knowledge Graph for HP Consumer Printers</vt:lpstr>
      <vt:lpstr>Examples on Twitter via tweets</vt:lpstr>
      <vt:lpstr>Information about Libraries used</vt:lpstr>
      <vt:lpstr>Information about Libraries used (Continued)</vt:lpstr>
      <vt:lpstr>Future Scope:</vt:lpstr>
      <vt:lpstr>Detailed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Solve 2023 Final Submission</dc:title>
  <dc:creator>Siddhant Dalvi</dc:creator>
  <cp:lastModifiedBy>Siddhant Dalvi</cp:lastModifiedBy>
  <cp:revision>2</cp:revision>
  <dcterms:modified xsi:type="dcterms:W3CDTF">2023-05-30T15:53:50Z</dcterms:modified>
</cp:coreProperties>
</file>