
<file path=[Content_Types].xml><?xml version="1.0" encoding="utf-8"?>
<Types xmlns="http://schemas.openxmlformats.org/package/2006/content-types">
  <Default Extension="jpg" ContentType="image/unknown"/>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4.jpg" ContentType="image/jpeg"/>
  <Override PartName="/ppt/media/image6.jpg" ContentType="image/jpeg"/>
  <Override PartName="/ppt/media/image7.jpg" ContentType="image/jpeg"/>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media/image14.jpg" ContentType="image/jpeg"/>
  <Override PartName="/ppt/media/image15.jpg" ContentType="image/jpeg"/>
  <Override PartName="/ppt/media/image16.jpg" ContentType="image/jpeg"/>
  <Override PartName="/ppt/media/image17.jpg" ContentType="image/jpeg"/>
  <Override PartName="/ppt/charts/chartEx3.xml" ContentType="application/vnd.ms-office.chartex+xml"/>
  <Override PartName="/ppt/charts/style5.xml" ContentType="application/vnd.ms-office.chartstyle+xml"/>
  <Override PartName="/ppt/charts/colors5.xml" ContentType="application/vnd.ms-office.chartcolorstyle+xml"/>
  <Override PartName="/ppt/media/image18.jpg" ContentType="image/jpeg"/>
  <Override PartName="/ppt/media/image19.jpg" ContentType="image/jpeg"/>
  <Override PartName="/ppt/media/image20.jpg" ContentType="image/jpeg"/>
  <Override PartName="/ppt/charts/chartEx4.xml" ContentType="application/vnd.ms-office.chartex+xml"/>
  <Override PartName="/ppt/charts/style6.xml" ContentType="application/vnd.ms-office.chartstyle+xml"/>
  <Override PartName="/ppt/charts/colors6.xml" ContentType="application/vnd.ms-office.chartcolorstyle+xml"/>
  <Override PartName="/ppt/charts/chartEx5.xml" ContentType="application/vnd.ms-office.chartex+xml"/>
  <Override PartName="/ppt/charts/style7.xml" ContentType="application/vnd.ms-office.chartstyle+xml"/>
  <Override PartName="/ppt/charts/colors7.xml" ContentType="application/vnd.ms-office.chartcolorstyle+xml"/>
  <Override PartName="/ppt/charts/chart3.xml" ContentType="application/vnd.openxmlformats-officedocument.drawingml.chart+xml"/>
  <Override PartName="/ppt/charts/style8.xml" ContentType="application/vnd.ms-office.chartstyle+xml"/>
  <Override PartName="/ppt/charts/colors8.xml" ContentType="application/vnd.ms-office.chartcolorstyle+xml"/>
  <Override PartName="/ppt/media/image21.jpg" ContentType="image/jpeg"/>
  <Override PartName="/ppt/media/image22.jpg" ContentType="image/jpeg"/>
  <Override PartName="/ppt/media/image23.jpg" ContentType="image/jpeg"/>
  <Override PartName="/ppt/media/image24.jpg" ContentType="image/jpeg"/>
  <Override PartName="/ppt/media/image25.jpg" ContentType="image/jpeg"/>
  <Override PartName="/ppt/charts/chart4.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84" r:id="rId5"/>
    <p:sldId id="287" r:id="rId6"/>
    <p:sldId id="286" r:id="rId7"/>
    <p:sldId id="297" r:id="rId8"/>
    <p:sldId id="299" r:id="rId9"/>
    <p:sldId id="300" r:id="rId10"/>
    <p:sldId id="302" r:id="rId11"/>
    <p:sldId id="314" r:id="rId12"/>
    <p:sldId id="315" r:id="rId13"/>
    <p:sldId id="316" r:id="rId14"/>
    <p:sldId id="303" r:id="rId15"/>
    <p:sldId id="304" r:id="rId16"/>
    <p:sldId id="305" r:id="rId17"/>
    <p:sldId id="317" r:id="rId18"/>
    <p:sldId id="318" r:id="rId19"/>
    <p:sldId id="306" r:id="rId20"/>
    <p:sldId id="301" r:id="rId21"/>
    <p:sldId id="307" r:id="rId22"/>
    <p:sldId id="323" r:id="rId23"/>
    <p:sldId id="324" r:id="rId24"/>
    <p:sldId id="308" r:id="rId25"/>
    <p:sldId id="309" r:id="rId26"/>
    <p:sldId id="310" r:id="rId27"/>
    <p:sldId id="319" r:id="rId28"/>
    <p:sldId id="320" r:id="rId29"/>
    <p:sldId id="321" r:id="rId30"/>
    <p:sldId id="322" r:id="rId31"/>
    <p:sldId id="311" r:id="rId32"/>
    <p:sldId id="312" r:id="rId33"/>
    <p:sldId id="313" r:id="rId34"/>
    <p:sldId id="325" r:id="rId35"/>
    <p:sldId id="326" r:id="rId36"/>
    <p:sldId id="328" r:id="rId37"/>
    <p:sldId id="329" r:id="rId38"/>
    <p:sldId id="292"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86" d="100"/>
          <a:sy n="86" d="100"/>
        </p:scale>
        <p:origin x="562"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D13\Downloads\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D13\Downloads\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D13\Downloads\Book1.xlsx" TargetMode="External"/><Relationship Id="rId2" Type="http://schemas.microsoft.com/office/2011/relationships/chartColorStyle" Target="colors8.xml"/><Relationship Id="rId1" Type="http://schemas.microsoft.com/office/2011/relationships/chartStyle" Target="style8.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D13\Downloads\Book1.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ID13\Downloads\Book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ID13\Downloads\Book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ID13\Downloads\Book1.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SID13\Downloads\Book1.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SID13\Downloads\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a:t>
            </a:r>
            <a:r>
              <a:rPr lang="en-US" baseline="0"/>
              <a:t> </a:t>
            </a:r>
            <a:r>
              <a:rPr lang="en-US"/>
              <a:t>Days</a:t>
            </a:r>
          </a:p>
        </c:rich>
      </c:tx>
      <c:layout>
        <c:manualLayout>
          <c:xMode val="edge"/>
          <c:yMode val="edge"/>
          <c:x val="0.21284606534449352"/>
          <c:y val="4.830917874396135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'customers'!$K$11</c:f>
              <c:strCache>
                <c:ptCount val="1"/>
                <c:pt idx="0">
                  <c:v>avgDays</c:v>
                </c:pt>
              </c:strCache>
            </c:strRef>
          </c:tx>
          <c:spPr>
            <a:solidFill>
              <a:schemeClr val="accent3">
                <a:alpha val="85000"/>
              </a:schemeClr>
            </a:solidFill>
            <a:ln w="9525" cap="flat" cmpd="sng" algn="ctr">
              <a:solidFill>
                <a:schemeClr val="lt1">
                  <a:alpha val="50000"/>
                </a:schemeClr>
              </a:solidFill>
              <a:round/>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'customers'!$J$12:$J$14</c:f>
              <c:strCache>
                <c:ptCount val="3"/>
                <c:pt idx="0">
                  <c:v>Speedy Express</c:v>
                </c:pt>
                <c:pt idx="1">
                  <c:v>United Package</c:v>
                </c:pt>
                <c:pt idx="2">
                  <c:v>Federal Shipping</c:v>
                </c:pt>
              </c:strCache>
            </c:strRef>
          </c:cat>
          <c:val>
            <c:numRef>
              <c:f>'customers'!$K$12:$K$14</c:f>
              <c:numCache>
                <c:formatCode>General</c:formatCode>
                <c:ptCount val="3"/>
                <c:pt idx="0">
                  <c:v>8.5714000000000006</c:v>
                </c:pt>
                <c:pt idx="1">
                  <c:v>9.2348999999999997</c:v>
                </c:pt>
                <c:pt idx="2">
                  <c:v>7.4739000000000004</c:v>
                </c:pt>
              </c:numCache>
            </c:numRef>
          </c:val>
          <c:extLst>
            <c:ext xmlns:c16="http://schemas.microsoft.com/office/drawing/2014/chart" uri="{C3380CC4-5D6E-409C-BE32-E72D297353CC}">
              <c16:uniqueId val="{00000000-1E88-46EC-A888-4F4DDA167BE9}"/>
            </c:ext>
          </c:extLst>
        </c:ser>
        <c:dLbls>
          <c:dLblPos val="inEnd"/>
          <c:showLegendKey val="0"/>
          <c:showVal val="1"/>
          <c:showCatName val="0"/>
          <c:showSerName val="0"/>
          <c:showPercent val="0"/>
          <c:showBubbleSize val="0"/>
        </c:dLbls>
        <c:gapWidth val="65"/>
        <c:axId val="600795880"/>
        <c:axId val="600795176"/>
      </c:barChart>
      <c:catAx>
        <c:axId val="6007958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00795176"/>
        <c:crosses val="autoZero"/>
        <c:auto val="1"/>
        <c:lblAlgn val="ctr"/>
        <c:lblOffset val="100"/>
        <c:noMultiLvlLbl val="0"/>
      </c:catAx>
      <c:valAx>
        <c:axId val="60079517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0079588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Delivery</a:t>
            </a:r>
            <a:r>
              <a:rPr lang="en-IN" baseline="0"/>
              <a:t> Status</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3">
                  <a:shade val="76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777-4F2F-B748-3ABE95C57CEA}"/>
              </c:ext>
            </c:extLst>
          </c:dPt>
          <c:dPt>
            <c:idx val="1"/>
            <c:bubble3D val="0"/>
            <c:spPr>
              <a:solidFill>
                <a:schemeClr val="accent3">
                  <a:tint val="77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777-4F2F-B748-3ABE95C57CE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'customers'!$J$27:$J$28</c:f>
              <c:strCache>
                <c:ptCount val="2"/>
                <c:pt idx="0">
                  <c:v>On Time</c:v>
                </c:pt>
                <c:pt idx="1">
                  <c:v>Late</c:v>
                </c:pt>
              </c:strCache>
            </c:strRef>
          </c:cat>
          <c:val>
            <c:numRef>
              <c:f>'customers'!$K$27:$K$28</c:f>
              <c:numCache>
                <c:formatCode>General</c:formatCode>
                <c:ptCount val="2"/>
                <c:pt idx="0">
                  <c:v>772</c:v>
                </c:pt>
                <c:pt idx="1">
                  <c:v>58</c:v>
                </c:pt>
              </c:numCache>
            </c:numRef>
          </c:val>
          <c:extLst>
            <c:ext xmlns:c16="http://schemas.microsoft.com/office/drawing/2014/chart" uri="{C3380CC4-5D6E-409C-BE32-E72D297353CC}">
              <c16:uniqueId val="{00000004-C777-4F2F-B748-3ABE95C57CE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Month Vs Count of products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Product!$E$56</c:f>
              <c:strCache>
                <c:ptCount val="1"/>
                <c:pt idx="0">
                  <c:v>Count of products</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Product!$D$57:$D$68</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Product!$E$57:$E$68</c:f>
              <c:numCache>
                <c:formatCode>General</c:formatCode>
                <c:ptCount val="12"/>
                <c:pt idx="0">
                  <c:v>195</c:v>
                </c:pt>
                <c:pt idx="1">
                  <c:v>219</c:v>
                </c:pt>
                <c:pt idx="2">
                  <c:v>219</c:v>
                </c:pt>
                <c:pt idx="3">
                  <c:v>250</c:v>
                </c:pt>
                <c:pt idx="4">
                  <c:v>276</c:v>
                </c:pt>
                <c:pt idx="5">
                  <c:v>145</c:v>
                </c:pt>
                <c:pt idx="6">
                  <c:v>76</c:v>
                </c:pt>
                <c:pt idx="7">
                  <c:v>136</c:v>
                </c:pt>
                <c:pt idx="8">
                  <c:v>153</c:v>
                </c:pt>
                <c:pt idx="9">
                  <c:v>152</c:v>
                </c:pt>
                <c:pt idx="10">
                  <c:v>173</c:v>
                </c:pt>
                <c:pt idx="11">
                  <c:v>161</c:v>
                </c:pt>
              </c:numCache>
            </c:numRef>
          </c:val>
          <c:smooth val="0"/>
          <c:extLst>
            <c:ext xmlns:c16="http://schemas.microsoft.com/office/drawing/2014/chart" uri="{C3380CC4-5D6E-409C-BE32-E72D297353CC}">
              <c16:uniqueId val="{00000000-E56D-49B7-B817-0DA2E112D9AE}"/>
            </c:ext>
          </c:extLst>
        </c:ser>
        <c:dLbls>
          <c:dLblPos val="ctr"/>
          <c:showLegendKey val="0"/>
          <c:showVal val="1"/>
          <c:showCatName val="0"/>
          <c:showSerName val="0"/>
          <c:showPercent val="0"/>
          <c:showBubbleSize val="0"/>
        </c:dLbls>
        <c:marker val="1"/>
        <c:smooth val="0"/>
        <c:axId val="810387272"/>
        <c:axId val="810387976"/>
      </c:lineChart>
      <c:catAx>
        <c:axId val="81038727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10387976"/>
        <c:crosses val="autoZero"/>
        <c:auto val="1"/>
        <c:lblAlgn val="ctr"/>
        <c:lblOffset val="100"/>
        <c:noMultiLvlLbl val="0"/>
      </c:catAx>
      <c:valAx>
        <c:axId val="8103879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Count of products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8103872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Supplier!$B$34</c:f>
              <c:strCache>
                <c:ptCount val="1"/>
                <c:pt idx="0">
                  <c:v>cost</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Supplier!$C$33:$E$33</c:f>
              <c:strCache>
                <c:ptCount val="3"/>
                <c:pt idx="0">
                  <c:v>min</c:v>
                </c:pt>
                <c:pt idx="1">
                  <c:v>avg</c:v>
                </c:pt>
                <c:pt idx="2">
                  <c:v>max</c:v>
                </c:pt>
              </c:strCache>
            </c:strRef>
          </c:cat>
          <c:val>
            <c:numRef>
              <c:f>Supplier!$C$34:$E$34</c:f>
              <c:numCache>
                <c:formatCode>General</c:formatCode>
                <c:ptCount val="3"/>
                <c:pt idx="0">
                  <c:v>2.5</c:v>
                </c:pt>
                <c:pt idx="1">
                  <c:v>28.86</c:v>
                </c:pt>
                <c:pt idx="2">
                  <c:v>263.5</c:v>
                </c:pt>
              </c:numCache>
            </c:numRef>
          </c:val>
          <c:extLst>
            <c:ext xmlns:c16="http://schemas.microsoft.com/office/drawing/2014/chart" uri="{C3380CC4-5D6E-409C-BE32-E72D297353CC}">
              <c16:uniqueId val="{00000000-FBF2-4DFB-A01C-5D57E165B1CD}"/>
            </c:ext>
          </c:extLst>
        </c:ser>
        <c:dLbls>
          <c:dLblPos val="inEnd"/>
          <c:showLegendKey val="0"/>
          <c:showVal val="1"/>
          <c:showCatName val="0"/>
          <c:showSerName val="0"/>
          <c:showPercent val="0"/>
          <c:showBubbleSize val="0"/>
        </c:dLbls>
        <c:gapWidth val="65"/>
        <c:axId val="617892920"/>
        <c:axId val="617893976"/>
      </c:barChart>
      <c:catAx>
        <c:axId val="6178929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17893976"/>
        <c:crosses val="autoZero"/>
        <c:auto val="1"/>
        <c:lblAlgn val="ctr"/>
        <c:lblOffset val="100"/>
        <c:noMultiLvlLbl val="0"/>
      </c:catAx>
      <c:valAx>
        <c:axId val="61789397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17892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Order!$C$8:$C$28</cx:f>
        <cx:lvl ptCount="21">
          <cx:pt idx="0">USA</cx:pt>
          <cx:pt idx="1">Germany</cx:pt>
          <cx:pt idx="2">Austria</cx:pt>
          <cx:pt idx="3">Brazil</cx:pt>
          <cx:pt idx="4">France</cx:pt>
          <cx:pt idx="5">Venezuela</cx:pt>
          <cx:pt idx="6">UK</cx:pt>
          <cx:pt idx="7">Sweden</cx:pt>
          <cx:pt idx="8">Canada</cx:pt>
          <cx:pt idx="9">Ireland</cx:pt>
          <cx:pt idx="10">Belgium</cx:pt>
          <cx:pt idx="11">Switzerland</cx:pt>
          <cx:pt idx="12">Denmark</cx:pt>
          <cx:pt idx="13">Mexico</cx:pt>
          <cx:pt idx="14">Finland</cx:pt>
          <cx:pt idx="15">Italy</cx:pt>
          <cx:pt idx="16">Spain</cx:pt>
          <cx:pt idx="17">Portugal</cx:pt>
          <cx:pt idx="18">Argentina</cx:pt>
          <cx:pt idx="19">Poland</cx:pt>
          <cx:pt idx="20">Norway</cx:pt>
        </cx:lvl>
      </cx:strDim>
      <cx:numDim type="size">
        <cx:f>Order!$D$8:$D$28</cx:f>
        <cx:lvl ptCount="21" formatCode="General">
          <cx:pt idx="0">9330</cx:pt>
          <cx:pt idx="1">9213</cx:pt>
          <cx:pt idx="2">5167</cx:pt>
          <cx:pt idx="3">4247</cx:pt>
          <cx:pt idx="4">3254</cx:pt>
          <cx:pt idx="5">2936</cx:pt>
          <cx:pt idx="6">2742</cx:pt>
          <cx:pt idx="7">2235</cx:pt>
          <cx:pt idx="8">1984</cx:pt>
          <cx:pt idx="9">1684</cx:pt>
          <cx:pt idx="10">1392</cx:pt>
          <cx:pt idx="11">1275</cx:pt>
          <cx:pt idx="12">1170</cx:pt>
          <cx:pt idx="13">1025</cx:pt>
          <cx:pt idx="14">885</cx:pt>
          <cx:pt idx="15">822</cx:pt>
          <cx:pt idx="16">718</cx:pt>
          <cx:pt idx="17">533</cx:pt>
          <cx:pt idx="18">339</cx:pt>
          <cx:pt idx="19">205</cx:pt>
          <cx:pt idx="20">161</cx:pt>
        </cx:lvl>
      </cx:numDim>
    </cx:data>
  </cx:chartData>
  <cx:chart>
    <cx:title pos="t" align="ctr" overlay="0">
      <cx:tx>
        <cx:txData>
          <cx:v>Relation between order quantity and cutomer demographic</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Relation between order quantity and cutomer demographic</a:t>
          </a:r>
        </a:p>
      </cx:txPr>
    </cx:title>
    <cx:plotArea>
      <cx:plotAreaRegion>
        <cx:series layoutId="treemap" uniqueId="{B22EECB6-94E3-4BE6-A7CF-B447749A5492}">
          <cx:tx>
            <cx:txData>
              <cx:f>Order!$D$7</cx:f>
              <cx:v>order size</cx:v>
            </cx:txData>
          </cx:tx>
          <cx:dataLabels>
            <cx:spPr>
              <a:solidFill>
                <a:schemeClr val="tx1"/>
              </a:solidFill>
            </cx:spPr>
            <cx:visibility seriesName="0" categoryName="1" value="1"/>
            <cx:separator>, </cx:separator>
          </cx:dataLabels>
          <cx:dataId val="0"/>
          <cx:layoutPr>
            <cx:parentLabelLayout val="overlapping"/>
          </cx:layoutPr>
        </cx:series>
      </cx:plotAreaRegion>
    </cx:plotArea>
    <cx:legend pos="r"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Order!$D$37:$D$44</cx:f>
        <cx:lvl ptCount="8">
          <cx:pt idx="0">Beverages</cx:pt>
          <cx:pt idx="1">Dairy Products</cx:pt>
          <cx:pt idx="2">Confections</cx:pt>
          <cx:pt idx="3">Seafood</cx:pt>
          <cx:pt idx="4">Condiments</cx:pt>
          <cx:pt idx="5">Grains/Cereals</cx:pt>
          <cx:pt idx="6">Meat/Poultry</cx:pt>
          <cx:pt idx="7">Produce</cx:pt>
        </cx:lvl>
      </cx:strDim>
      <cx:numDim type="val">
        <cx:f>Order!$E$37:$E$44</cx:f>
        <cx:lvl ptCount="8" formatCode="General">
          <cx:pt idx="0">404</cx:pt>
          <cx:pt idx="1">366</cx:pt>
          <cx:pt idx="2">334</cx:pt>
          <cx:pt idx="3">330</cx:pt>
          <cx:pt idx="4">216</cx:pt>
          <cx:pt idx="5">196</cx:pt>
          <cx:pt idx="6">173</cx:pt>
          <cx:pt idx="7">136</cx:pt>
        </cx:lvl>
      </cx:numDim>
    </cx:data>
  </cx:chartData>
  <cx:chart>
    <cx:title pos="t" align="ctr" overlay="0">
      <cx:tx>
        <cx:txData>
          <cx:v>NO of Orders by Category</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NO of Orders by Category</a:t>
          </a:r>
        </a:p>
      </cx:txPr>
    </cx:title>
    <cx:plotArea>
      <cx:plotAreaRegion>
        <cx:series layoutId="clusteredColumn" uniqueId="{62B25C5C-613D-4A1F-A172-5302E1108B09}">
          <cx:tx>
            <cx:txData>
              <cx:f>Order!$E$36</cx:f>
              <cx:v>Order frequency</cx:v>
            </cx:txData>
          </cx:tx>
          <cx:dataLabels pos="inEnd">
            <cx:visibility seriesName="0" categoryName="0" value="1"/>
          </cx:dataLabels>
          <cx:dataId val="0"/>
          <cx:layoutPr>
            <cx:aggregation/>
          </cx:layoutPr>
          <cx:axisId val="1"/>
        </cx:series>
        <cx:series layoutId="paretoLine" ownerIdx="0" uniqueId="{3CE23265-116C-46A5-B2CB-3CE05DD78B89}">
          <cx:axisId val="2"/>
        </cx:series>
      </cx:plotAreaRegion>
      <cx:axis id="0">
        <cx:catScaling gapWidth="0"/>
        <cx:tickLabels/>
      </cx:axis>
      <cx:axis id="1" hidden="1">
        <cx:valScaling/>
        <cx:majorGridlines/>
        <cx:tickLabels/>
      </cx:axis>
      <cx:axis id="2">
        <cx:valScaling max="1" min="0"/>
        <cx:units unit="percentage"/>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Employees!$D$17:$D$20</cx:f>
        <cx:lvl ptCount="4">
          <cx:pt idx="0">Sales Representative</cx:pt>
          <cx:pt idx="1">Vice President, Sales</cx:pt>
          <cx:pt idx="2">Inside Sales Coordinator</cx:pt>
          <cx:pt idx="3">Sales Manager</cx:pt>
        </cx:lvl>
      </cx:strDim>
      <cx:numDim type="size">
        <cx:f>Employees!$E$17:$E$20</cx:f>
        <cx:lvl ptCount="4" formatCode="General">
          <cx:pt idx="0">967840.55000000005</cx:pt>
          <cx:pt idx="1">177749.26000000001</cx:pt>
          <cx:pt idx="2">133301.03</cx:pt>
          <cx:pt idx="3">75567.75</cx:pt>
        </cx:lvl>
      </cx:numDim>
    </cx:data>
  </cx:chartData>
  <cx:chart>
    <cx:title pos="t" align="ctr" overlay="0">
      <cx:tx>
        <cx:txData>
          <cx:v>Title wise Turnover</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Title wise Turnover</a:t>
          </a:r>
        </a:p>
      </cx:txPr>
    </cx:title>
    <cx:plotArea>
      <cx:plotAreaRegion>
        <cx:series layoutId="treemap" uniqueId="{3A3B204A-B261-4C33-B868-7402CD27A88D}">
          <cx:tx>
            <cx:txData>
              <cx:f>Employees!$E$16</cx:f>
              <cx:v>mm</cx:v>
            </cx:txData>
          </cx:tx>
          <cx:dataLabels pos="ctr">
            <cx:numFmt formatCode="#,##0" sourceLinked="0"/>
            <cx:visibility seriesName="0" categoryName="1" value="1"/>
            <cx:separator>, </cx:separator>
          </cx:dataLabels>
          <cx:dataId val="0"/>
          <cx:layoutPr>
            <cx:parentLabelLayout val="overlapping"/>
          </cx:layoutPr>
        </cx:series>
      </cx:plotAreaRegion>
    </cx:plotArea>
    <cx:legend pos="r"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Product!$D$7:$D$14</cx:f>
        <cx:lvl ptCount="8">
          <cx:pt idx="0">Beverages</cx:pt>
          <cx:pt idx="1">Dairy Products</cx:pt>
          <cx:pt idx="2">Meat/Poultry</cx:pt>
          <cx:pt idx="3">Confections</cx:pt>
          <cx:pt idx="4">Seafood</cx:pt>
          <cx:pt idx="5">Condiments</cx:pt>
          <cx:pt idx="6">Produce</cx:pt>
          <cx:pt idx="7">Grains/Cereals</cx:pt>
        </cx:lvl>
      </cx:strDim>
      <cx:numDim type="val">
        <cx:f>Product!$E$7:$E$14</cx:f>
        <cx:lvl ptCount="8" formatCode="General">
          <cx:pt idx="0">286526.95000000001</cx:pt>
          <cx:pt idx="1">251330.5</cx:pt>
          <cx:pt idx="2">178188.79999999999</cx:pt>
          <cx:pt idx="3">177099.10000000001</cx:pt>
          <cx:pt idx="4">141623.09</cx:pt>
          <cx:pt idx="5">113694.75</cx:pt>
          <cx:pt idx="6">105268.60000000001</cx:pt>
          <cx:pt idx="7">100726.8</cx:pt>
        </cx:lvl>
      </cx:numDim>
    </cx:data>
  </cx:chartData>
  <cx:chart>
    <cx:title pos="t" align="ctr" overlay="0">
      <cx:tx>
        <cx:txData>
          <cx:v>Revenue vs Category</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Revenue vs Category</a:t>
          </a:r>
        </a:p>
      </cx:txPr>
    </cx:title>
    <cx:plotArea>
      <cx:plotAreaRegion>
        <cx:series layoutId="clusteredColumn" uniqueId="{4AD61B89-0BFD-4044-8CCB-71CCB9E5E976}">
          <cx:tx>
            <cx:txData>
              <cx:f>Product!$E$6</cx:f>
              <cx:v>Revenue</cx:v>
            </cx:txData>
          </cx:tx>
          <cx:dataLabels pos="inEnd">
            <cx:numFmt formatCode="#,##0" sourceLinked="0"/>
            <cx:visibility seriesName="0" categoryName="0" value="1"/>
            <cx:separator>, </cx:separator>
          </cx:dataLabels>
          <cx:dataId val="0"/>
          <cx:layoutPr>
            <cx:aggregation/>
          </cx:layoutPr>
          <cx:axisId val="1"/>
        </cx:series>
        <cx:series layoutId="paretoLine" ownerIdx="0" uniqueId="{6D52F28C-CBAF-4E12-9F6F-86D3EB07347F}">
          <cx:axisId val="2"/>
        </cx:series>
      </cx:plotAreaRegion>
      <cx:axis id="0">
        <cx:catScaling gapWidth="0"/>
        <cx:tickLabels/>
      </cx:axis>
      <cx:axis id="1" hidden="1">
        <cx:valScaling/>
        <cx:majorGridlines/>
        <cx:tickLabels/>
      </cx:axis>
      <cx:axis id="2">
        <cx:valScaling max="1" min="0"/>
        <cx:units unit="percentage"/>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Product!$D$28:$E$47</cx:f>
        <cx:lvl ptCount="20">
          <cx:pt idx="0">Côte de Blaye</cx:pt>
          <cx:pt idx="1">Thüringer Rostbratwurst</cx:pt>
          <cx:pt idx="2">Raclette Courdavault</cx:pt>
          <cx:pt idx="3">Camembert Pierrot</cx:pt>
          <cx:pt idx="4">Tarte au sucre</cx:pt>
          <cx:pt idx="5">Gnocchi di nonna Alice</cx:pt>
          <cx:pt idx="6">Manjimup Dried Apples</cx:pt>
          <cx:pt idx="7">Alice Mutton</cx:pt>
          <cx:pt idx="8">Carnarvon Tigers</cx:pt>
          <cx:pt idx="9">Rössle Sauerkraut</cx:pt>
          <cx:pt idx="10">Mozzarella di Giovanni</cx:pt>
          <cx:pt idx="11">Ipoh Coffee</cx:pt>
          <cx:pt idx="12">Gudbrandsdalsost</cx:pt>
          <cx:pt idx="13">Sir Rodney's Marmalade</cx:pt>
          <cx:pt idx="14">Wimmers gute Semmelknödel</cx:pt>
          <cx:pt idx="15">Uncle Bob's Organic Dried Pears</cx:pt>
          <cx:pt idx="16">Ikura</cx:pt>
          <cx:pt idx="17">Gumbär Gummibärchen</cx:pt>
          <cx:pt idx="18">Perth Pasties</cx:pt>
          <cx:pt idx="19">Fløtemysost</cx:pt>
        </cx:lvl>
        <cx:lvl ptCount="20">
          <cx:pt idx="0">Beverages</cx:pt>
          <cx:pt idx="1">Meat/Poultry</cx:pt>
          <cx:pt idx="2">Dairy Products</cx:pt>
          <cx:pt idx="3">Dairy Products</cx:pt>
          <cx:pt idx="4">Confections</cx:pt>
          <cx:pt idx="5">Grains/Cereals</cx:pt>
          <cx:pt idx="6">Produce</cx:pt>
          <cx:pt idx="7">Meat/Poultry</cx:pt>
          <cx:pt idx="8">Seafood</cx:pt>
          <cx:pt idx="9">Produce</cx:pt>
          <cx:pt idx="10">Dairy Products</cx:pt>
          <cx:pt idx="11">Beverages</cx:pt>
          <cx:pt idx="12">Dairy Products</cx:pt>
          <cx:pt idx="13">Confections</cx:pt>
          <cx:pt idx="14">Grains/Cereals</cx:pt>
          <cx:pt idx="15">Produce</cx:pt>
          <cx:pt idx="16">Seafood</cx:pt>
          <cx:pt idx="17">Confections</cx:pt>
          <cx:pt idx="18">Meat/Poultry</cx:pt>
          <cx:pt idx="19">Dairy Products</cx:pt>
        </cx:lvl>
      </cx:strDim>
      <cx:numDim type="size">
        <cx:f>Product!$F$28:$F$47</cx:f>
        <cx:lvl ptCount="20" formatCode="General">
          <cx:pt idx="0">149984.20000000001</cx:pt>
          <cx:pt idx="1">87736.399999999994</cx:pt>
          <cx:pt idx="2">76296</cx:pt>
          <cx:pt idx="3">50286</cx:pt>
          <cx:pt idx="4">49827.900000000001</cx:pt>
          <cx:pt idx="5">45121.199999999997</cx:pt>
          <cx:pt idx="6">44742.599999999999</cx:pt>
          <cx:pt idx="7">35482.199999999997</cx:pt>
          <cx:pt idx="8">31987.5</cx:pt>
          <cx:pt idx="9">26865.599999999999</cx:pt>
          <cx:pt idx="10">25738.799999999999</cx:pt>
          <cx:pt idx="11">25079.200000000001</cx:pt>
          <cx:pt idx="12">24307.200000000001</cx:pt>
          <cx:pt idx="13">23635.799999999999</cx:pt>
          <cx:pt idx="14">23009</cx:pt>
          <cx:pt idx="15">22464</cx:pt>
          <cx:pt idx="16">22140.200000000001</cx:pt>
          <cx:pt idx="17">21534.900000000001</cx:pt>
          <cx:pt idx="18">21510.200000000001</cx:pt>
          <cx:pt idx="19">20876.5</cx:pt>
        </cx:lvl>
      </cx:numDim>
    </cx:data>
  </cx:chartData>
  <cx:chart>
    <cx:title pos="t" align="ctr" overlay="0">
      <cx:tx>
        <cx:txData>
          <cx:v>Correlation between product attribute and sales performance</cx:v>
        </cx:txData>
      </cx:tx>
      <cx:txPr>
        <a:bodyPr spcFirstLastPara="1" vertOverflow="ellipsis" horzOverflow="overflow" wrap="square" lIns="0" tIns="0" rIns="0" bIns="0" anchor="ctr" anchorCtr="1"/>
        <a:lstStyle/>
        <a:p>
          <a:pPr algn="ctr" rtl="0">
            <a:defRPr/>
          </a:pPr>
          <a:r>
            <a:rPr lang="en-US" sz="1800" b="1" i="0" u="none" strike="noStrike" baseline="0">
              <a:solidFill>
                <a:sysClr val="windowText" lastClr="000000">
                  <a:lumMod val="75000"/>
                  <a:lumOff val="25000"/>
                </a:sysClr>
              </a:solidFill>
              <a:latin typeface="Calibri" panose="020F0502020204030204"/>
            </a:rPr>
            <a:t>Correlation between product attribute and sales performance</a:t>
          </a:r>
        </a:p>
      </cx:txPr>
    </cx:title>
    <cx:plotArea>
      <cx:plotAreaRegion>
        <cx:series layoutId="treemap" uniqueId="{04C01205-10BF-44C1-B4C8-AF1E5DEB04F8}">
          <cx:tx>
            <cx:txData>
              <cx:f>Product!$F$27</cx:f>
              <cx:v>revenue</cx:v>
            </cx:txData>
          </cx:tx>
          <cx:dataLabels pos="ctr">
            <cx:numFmt formatCode="#,##0" sourceLinked="0"/>
            <cx:visibility seriesName="0" categoryName="1" value="1"/>
            <cx:separator>, </cx:separator>
          </cx:dataLabels>
          <cx:dataId val="0"/>
          <cx:layoutPr>
            <cx:parentLabelLayout val="overlapping"/>
          </cx:layoutPr>
        </cx:series>
      </cx:plotAreaRegion>
    </cx:plotArea>
    <cx:legend pos="r" align="ctr" overlay="0"/>
  </cx:chart>
</cx: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11">
  <cs:axisTitle>
    <cs:lnRef idx="0"/>
    <cs:fillRef idx="0"/>
    <cs:effectRef idx="0"/>
    <cs:fontRef idx="minor">
      <a:schemeClr val="dk1">
        <a:lumMod val="75000"/>
        <a:lumOff val="25000"/>
      </a:schemeClr>
    </cs:fontRef>
    <cs:spPr>
      <a:solidFill>
        <a:schemeClr val="bg1">
          <a:lumMod val="65000"/>
        </a:schemeClr>
      </a:solidFill>
      <a:ln>
        <a:solidFill>
          <a:schemeClr val="bg1"/>
        </a:solidFill>
      </a:ln>
    </cs:spPr>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a:solidFill>
          <a:schemeClr val="lt1"/>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11">
  <cs:axisTitle>
    <cs:lnRef idx="0"/>
    <cs:fillRef idx="0"/>
    <cs:effectRef idx="0"/>
    <cs:fontRef idx="minor">
      <a:schemeClr val="dk1">
        <a:lumMod val="75000"/>
        <a:lumOff val="25000"/>
      </a:schemeClr>
    </cs:fontRef>
    <cs:spPr>
      <a:solidFill>
        <a:schemeClr val="bg1">
          <a:lumMod val="65000"/>
        </a:schemeClr>
      </a:solidFill>
      <a:ln>
        <a:solidFill>
          <a:schemeClr val="bg1"/>
        </a:solidFill>
      </a:ln>
    </cs:spPr>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a:solidFill>
          <a:schemeClr val="lt1"/>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411">
  <cs:axisTitle>
    <cs:lnRef idx="0"/>
    <cs:fillRef idx="0"/>
    <cs:effectRef idx="0"/>
    <cs:fontRef idx="minor">
      <a:schemeClr val="dk1">
        <a:lumMod val="75000"/>
        <a:lumOff val="25000"/>
      </a:schemeClr>
    </cs:fontRef>
    <cs:spPr>
      <a:solidFill>
        <a:schemeClr val="bg1">
          <a:lumMod val="65000"/>
        </a:schemeClr>
      </a:solidFill>
      <a:ln>
        <a:solidFill>
          <a:schemeClr val="bg1"/>
        </a:solidFill>
      </a:ln>
    </cs:spPr>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a:solidFill>
          <a:schemeClr val="lt1"/>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E8526-AA4F-4B2A-AC6C-C1E970EBDB56}" type="doc">
      <dgm:prSet loTypeId="urn:microsoft.com/office/officeart/2005/8/layout/lProcess1" loCatId="process" qsTypeId="urn:microsoft.com/office/officeart/2005/8/quickstyle/simple1" qsCatId="simple" csTypeId="urn:microsoft.com/office/officeart/2005/8/colors/accent3_3" csCatId="accent3" phldr="1"/>
      <dgm:spPr/>
      <dgm:t>
        <a:bodyPr/>
        <a:lstStyle/>
        <a:p>
          <a:endParaRPr lang="en-IN"/>
        </a:p>
      </dgm:t>
    </dgm:pt>
    <dgm:pt modelId="{8F7E9F9D-AD5D-4B5D-85D6-CF3871DBFFF6}">
      <dgm:prSet phldrT="[Text]"/>
      <dgm:spPr/>
      <dgm:t>
        <a:bodyPr/>
        <a:lstStyle/>
        <a:p>
          <a:r>
            <a:rPr lang="en-US" dirty="0"/>
            <a:t>USA</a:t>
          </a:r>
          <a:endParaRPr lang="en-IN" dirty="0"/>
        </a:p>
      </dgm:t>
    </dgm:pt>
    <dgm:pt modelId="{0ECA3F6A-C228-4C86-B98A-5DA11CA4D054}" type="parTrans" cxnId="{EDD9CFC8-564A-4885-B662-8E59429C7581}">
      <dgm:prSet/>
      <dgm:spPr/>
      <dgm:t>
        <a:bodyPr/>
        <a:lstStyle/>
        <a:p>
          <a:endParaRPr lang="en-IN"/>
        </a:p>
      </dgm:t>
    </dgm:pt>
    <dgm:pt modelId="{ED597A97-412A-47BE-98A9-E0F6456E3B74}" type="sibTrans" cxnId="{EDD9CFC8-564A-4885-B662-8E59429C7581}">
      <dgm:prSet/>
      <dgm:spPr/>
      <dgm:t>
        <a:bodyPr/>
        <a:lstStyle/>
        <a:p>
          <a:endParaRPr lang="en-IN"/>
        </a:p>
      </dgm:t>
    </dgm:pt>
    <dgm:pt modelId="{CCA8FA41-FF2F-4ACE-BFEB-FEC2D15D1E99}">
      <dgm:prSet phldrT="[Text]"/>
      <dgm:spPr/>
      <dgm:t>
        <a:bodyPr/>
        <a:lstStyle/>
        <a:p>
          <a:r>
            <a:rPr lang="en-US" dirty="0"/>
            <a:t> FRANCE</a:t>
          </a:r>
          <a:endParaRPr lang="en-IN" dirty="0"/>
        </a:p>
      </dgm:t>
    </dgm:pt>
    <dgm:pt modelId="{B95D9062-327B-4511-BD2A-1C4A223A2E82}" type="parTrans" cxnId="{5B14B9DE-8FC7-4363-AB69-D78F46CD4C5F}">
      <dgm:prSet/>
      <dgm:spPr/>
      <dgm:t>
        <a:bodyPr/>
        <a:lstStyle/>
        <a:p>
          <a:endParaRPr lang="en-IN"/>
        </a:p>
      </dgm:t>
    </dgm:pt>
    <dgm:pt modelId="{5F3655B6-EB96-47FB-AF38-42D104A0271C}" type="sibTrans" cxnId="{5B14B9DE-8FC7-4363-AB69-D78F46CD4C5F}">
      <dgm:prSet/>
      <dgm:spPr/>
      <dgm:t>
        <a:bodyPr/>
        <a:lstStyle/>
        <a:p>
          <a:endParaRPr lang="en-IN"/>
        </a:p>
      </dgm:t>
    </dgm:pt>
    <dgm:pt modelId="{534334C8-14D0-4F80-B196-0CCC7039808E}">
      <dgm:prSet phldrT="[Text]"/>
      <dgm:spPr/>
      <dgm:t>
        <a:bodyPr/>
        <a:lstStyle/>
        <a:p>
          <a:r>
            <a:rPr lang="en-US" dirty="0"/>
            <a:t>  GERMANY</a:t>
          </a:r>
          <a:endParaRPr lang="en-IN" dirty="0"/>
        </a:p>
      </dgm:t>
    </dgm:pt>
    <dgm:pt modelId="{609CCB0D-F871-4EE6-8370-930967BF2122}" type="parTrans" cxnId="{3C5AEA50-7385-42F4-AA7D-E7E77D12FE61}">
      <dgm:prSet/>
      <dgm:spPr/>
      <dgm:t>
        <a:bodyPr/>
        <a:lstStyle/>
        <a:p>
          <a:endParaRPr lang="en-IN"/>
        </a:p>
      </dgm:t>
    </dgm:pt>
    <dgm:pt modelId="{24F4B43E-A9F8-43AB-A650-13A766D6D902}" type="sibTrans" cxnId="{3C5AEA50-7385-42F4-AA7D-E7E77D12FE61}">
      <dgm:prSet/>
      <dgm:spPr/>
      <dgm:t>
        <a:bodyPr/>
        <a:lstStyle/>
        <a:p>
          <a:endParaRPr lang="en-IN"/>
        </a:p>
      </dgm:t>
    </dgm:pt>
    <dgm:pt modelId="{0AFCDBA5-23EB-4677-BB3A-AA104DC16665}" type="pres">
      <dgm:prSet presAssocID="{C79E8526-AA4F-4B2A-AC6C-C1E970EBDB56}" presName="Name0" presStyleCnt="0">
        <dgm:presLayoutVars>
          <dgm:dir/>
          <dgm:animLvl val="lvl"/>
          <dgm:resizeHandles val="exact"/>
        </dgm:presLayoutVars>
      </dgm:prSet>
      <dgm:spPr/>
    </dgm:pt>
    <dgm:pt modelId="{0EAFD532-783C-49F6-8B1C-A2882D1D7602}" type="pres">
      <dgm:prSet presAssocID="{8F7E9F9D-AD5D-4B5D-85D6-CF3871DBFFF6}" presName="vertFlow" presStyleCnt="0"/>
      <dgm:spPr/>
    </dgm:pt>
    <dgm:pt modelId="{FE69BFE4-697E-40C5-A742-3AD8F34F910D}" type="pres">
      <dgm:prSet presAssocID="{8F7E9F9D-AD5D-4B5D-85D6-CF3871DBFFF6}" presName="header" presStyleLbl="node1" presStyleIdx="0" presStyleCnt="3" custScaleX="12423" custScaleY="19864" custLinFactNeighborX="26456" custLinFactNeighborY="-57452"/>
      <dgm:spPr/>
    </dgm:pt>
    <dgm:pt modelId="{FC08C0BF-E6B1-4490-B55A-07B4D505F38B}" type="pres">
      <dgm:prSet presAssocID="{8F7E9F9D-AD5D-4B5D-85D6-CF3871DBFFF6}" presName="hSp" presStyleCnt="0"/>
      <dgm:spPr/>
    </dgm:pt>
    <dgm:pt modelId="{11D1E2D9-26C8-4415-8846-2E8923E4CDB6}" type="pres">
      <dgm:prSet presAssocID="{CCA8FA41-FF2F-4ACE-BFEB-FEC2D15D1E99}" presName="vertFlow" presStyleCnt="0"/>
      <dgm:spPr/>
    </dgm:pt>
    <dgm:pt modelId="{DEF127F1-CF97-407E-BC01-24CC3F79FC06}" type="pres">
      <dgm:prSet presAssocID="{CCA8FA41-FF2F-4ACE-BFEB-FEC2D15D1E99}" presName="header" presStyleLbl="node1" presStyleIdx="1" presStyleCnt="3" custFlipVert="0" custScaleX="13599" custScaleY="19864" custLinFactNeighborX="13044" custLinFactNeighborY="-56949"/>
      <dgm:spPr/>
    </dgm:pt>
    <dgm:pt modelId="{703DB5DC-04E8-4DBB-A9B8-E7A57A2CC382}" type="pres">
      <dgm:prSet presAssocID="{CCA8FA41-FF2F-4ACE-BFEB-FEC2D15D1E99}" presName="hSp" presStyleCnt="0"/>
      <dgm:spPr/>
    </dgm:pt>
    <dgm:pt modelId="{C03D24B0-455D-444B-B629-55939BA42D93}" type="pres">
      <dgm:prSet presAssocID="{534334C8-14D0-4F80-B196-0CCC7039808E}" presName="vertFlow" presStyleCnt="0"/>
      <dgm:spPr/>
    </dgm:pt>
    <dgm:pt modelId="{252D587A-DAB6-4937-A8E8-79B62729C086}" type="pres">
      <dgm:prSet presAssocID="{534334C8-14D0-4F80-B196-0CCC7039808E}" presName="header" presStyleLbl="node1" presStyleIdx="2" presStyleCnt="3" custScaleX="16160" custScaleY="19009" custLinFactNeighborX="-548" custLinFactNeighborY="-56700"/>
      <dgm:spPr/>
    </dgm:pt>
  </dgm:ptLst>
  <dgm:cxnLst>
    <dgm:cxn modelId="{2DC4C33C-7FCD-4FA8-8176-4E54974E861A}" type="presOf" srcId="{8F7E9F9D-AD5D-4B5D-85D6-CF3871DBFFF6}" destId="{FE69BFE4-697E-40C5-A742-3AD8F34F910D}" srcOrd="0" destOrd="0" presId="urn:microsoft.com/office/officeart/2005/8/layout/lProcess1"/>
    <dgm:cxn modelId="{51529F6C-E264-401B-B82A-B70139E31F1C}" type="presOf" srcId="{CCA8FA41-FF2F-4ACE-BFEB-FEC2D15D1E99}" destId="{DEF127F1-CF97-407E-BC01-24CC3F79FC06}" srcOrd="0" destOrd="0" presId="urn:microsoft.com/office/officeart/2005/8/layout/lProcess1"/>
    <dgm:cxn modelId="{F8439370-8A4C-4C8F-8864-6A034E23447F}" type="presOf" srcId="{534334C8-14D0-4F80-B196-0CCC7039808E}" destId="{252D587A-DAB6-4937-A8E8-79B62729C086}" srcOrd="0" destOrd="0" presId="urn:microsoft.com/office/officeart/2005/8/layout/lProcess1"/>
    <dgm:cxn modelId="{3C5AEA50-7385-42F4-AA7D-E7E77D12FE61}" srcId="{C79E8526-AA4F-4B2A-AC6C-C1E970EBDB56}" destId="{534334C8-14D0-4F80-B196-0CCC7039808E}" srcOrd="2" destOrd="0" parTransId="{609CCB0D-F871-4EE6-8370-930967BF2122}" sibTransId="{24F4B43E-A9F8-43AB-A650-13A766D6D902}"/>
    <dgm:cxn modelId="{EDD9CFC8-564A-4885-B662-8E59429C7581}" srcId="{C79E8526-AA4F-4B2A-AC6C-C1E970EBDB56}" destId="{8F7E9F9D-AD5D-4B5D-85D6-CF3871DBFFF6}" srcOrd="0" destOrd="0" parTransId="{0ECA3F6A-C228-4C86-B98A-5DA11CA4D054}" sibTransId="{ED597A97-412A-47BE-98A9-E0F6456E3B74}"/>
    <dgm:cxn modelId="{5B14B9DE-8FC7-4363-AB69-D78F46CD4C5F}" srcId="{C79E8526-AA4F-4B2A-AC6C-C1E970EBDB56}" destId="{CCA8FA41-FF2F-4ACE-BFEB-FEC2D15D1E99}" srcOrd="1" destOrd="0" parTransId="{B95D9062-327B-4511-BD2A-1C4A223A2E82}" sibTransId="{5F3655B6-EB96-47FB-AF38-42D104A0271C}"/>
    <dgm:cxn modelId="{460672EB-7939-41D8-A3AF-F36ED72F3080}" type="presOf" srcId="{C79E8526-AA4F-4B2A-AC6C-C1E970EBDB56}" destId="{0AFCDBA5-23EB-4677-BB3A-AA104DC16665}" srcOrd="0" destOrd="0" presId="urn:microsoft.com/office/officeart/2005/8/layout/lProcess1"/>
    <dgm:cxn modelId="{E99746B9-D421-492B-9F77-EBA792D0A00D}" type="presParOf" srcId="{0AFCDBA5-23EB-4677-BB3A-AA104DC16665}" destId="{0EAFD532-783C-49F6-8B1C-A2882D1D7602}" srcOrd="0" destOrd="0" presId="urn:microsoft.com/office/officeart/2005/8/layout/lProcess1"/>
    <dgm:cxn modelId="{EC18289C-AF45-4123-98FC-9C32EB0B1885}" type="presParOf" srcId="{0EAFD532-783C-49F6-8B1C-A2882D1D7602}" destId="{FE69BFE4-697E-40C5-A742-3AD8F34F910D}" srcOrd="0" destOrd="0" presId="urn:microsoft.com/office/officeart/2005/8/layout/lProcess1"/>
    <dgm:cxn modelId="{94255277-0F3A-4284-9926-F170D39458B7}" type="presParOf" srcId="{0AFCDBA5-23EB-4677-BB3A-AA104DC16665}" destId="{FC08C0BF-E6B1-4490-B55A-07B4D505F38B}" srcOrd="1" destOrd="0" presId="urn:microsoft.com/office/officeart/2005/8/layout/lProcess1"/>
    <dgm:cxn modelId="{37A65887-A575-47B2-917A-9D81FB8BC65F}" type="presParOf" srcId="{0AFCDBA5-23EB-4677-BB3A-AA104DC16665}" destId="{11D1E2D9-26C8-4415-8846-2E8923E4CDB6}" srcOrd="2" destOrd="0" presId="urn:microsoft.com/office/officeart/2005/8/layout/lProcess1"/>
    <dgm:cxn modelId="{D350DC84-77A8-46DC-A932-847DB163150A}" type="presParOf" srcId="{11D1E2D9-26C8-4415-8846-2E8923E4CDB6}" destId="{DEF127F1-CF97-407E-BC01-24CC3F79FC06}" srcOrd="0" destOrd="0" presId="urn:microsoft.com/office/officeart/2005/8/layout/lProcess1"/>
    <dgm:cxn modelId="{0B758A60-7787-4290-BF1E-2F6B288B0627}" type="presParOf" srcId="{0AFCDBA5-23EB-4677-BB3A-AA104DC16665}" destId="{703DB5DC-04E8-4DBB-A9B8-E7A57A2CC382}" srcOrd="3" destOrd="0" presId="urn:microsoft.com/office/officeart/2005/8/layout/lProcess1"/>
    <dgm:cxn modelId="{C8A93E59-9478-4111-B898-62FABDAB05EB}" type="presParOf" srcId="{0AFCDBA5-23EB-4677-BB3A-AA104DC16665}" destId="{C03D24B0-455D-444B-B629-55939BA42D93}" srcOrd="4" destOrd="0" presId="urn:microsoft.com/office/officeart/2005/8/layout/lProcess1"/>
    <dgm:cxn modelId="{8EAA8FAE-D23F-4C4B-BD05-E4D8C6994DAB}" type="presParOf" srcId="{C03D24B0-455D-444B-B629-55939BA42D93}" destId="{252D587A-DAB6-4937-A8E8-79B62729C086}"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9BFE4-697E-40C5-A742-3AD8F34F910D}">
      <dsp:nvSpPr>
        <dsp:cNvPr id="0" name=""/>
        <dsp:cNvSpPr/>
      </dsp:nvSpPr>
      <dsp:spPr>
        <a:xfrm>
          <a:off x="4596539" y="86507"/>
          <a:ext cx="2157243" cy="862341"/>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USA</a:t>
          </a:r>
          <a:endParaRPr lang="en-IN" sz="4600" kern="1200" dirty="0"/>
        </a:p>
      </dsp:txBody>
      <dsp:txXfrm>
        <a:off x="4621796" y="111764"/>
        <a:ext cx="2106729" cy="811827"/>
      </dsp:txXfrm>
    </dsp:sp>
    <dsp:sp modelId="{DEF127F1-CF97-407E-BC01-24CC3F79FC06}">
      <dsp:nvSpPr>
        <dsp:cNvPr id="0" name=""/>
        <dsp:cNvSpPr/>
      </dsp:nvSpPr>
      <dsp:spPr>
        <a:xfrm>
          <a:off x="6855888" y="108343"/>
          <a:ext cx="2361454" cy="862341"/>
        </a:xfrm>
        <a:prstGeom prst="roundRect">
          <a:avLst>
            <a:gd name="adj" fmla="val 10000"/>
          </a:avLst>
        </a:prstGeom>
        <a:solidFill>
          <a:schemeClr val="accent3">
            <a:shade val="80000"/>
            <a:hueOff val="-98559"/>
            <a:satOff val="-16817"/>
            <a:lumOff val="163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 FRANCE</a:t>
          </a:r>
          <a:endParaRPr lang="en-IN" sz="4600" kern="1200" dirty="0"/>
        </a:p>
      </dsp:txBody>
      <dsp:txXfrm>
        <a:off x="6881145" y="133600"/>
        <a:ext cx="2310940" cy="811827"/>
      </dsp:txXfrm>
    </dsp:sp>
    <dsp:sp modelId="{252D587A-DAB6-4937-A8E8-79B62729C086}">
      <dsp:nvSpPr>
        <dsp:cNvPr id="0" name=""/>
        <dsp:cNvSpPr/>
      </dsp:nvSpPr>
      <dsp:spPr>
        <a:xfrm>
          <a:off x="9288192" y="119153"/>
          <a:ext cx="2806170" cy="825224"/>
        </a:xfrm>
        <a:prstGeom prst="roundRect">
          <a:avLst>
            <a:gd name="adj" fmla="val 10000"/>
          </a:avLst>
        </a:prstGeom>
        <a:solidFill>
          <a:schemeClr val="accent3">
            <a:shade val="80000"/>
            <a:hueOff val="-197118"/>
            <a:satOff val="-33635"/>
            <a:lumOff val="327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kern="1200" dirty="0"/>
            <a:t>  GERMANY</a:t>
          </a:r>
          <a:endParaRPr lang="en-IN" sz="4600" kern="1200" dirty="0"/>
        </a:p>
      </dsp:txBody>
      <dsp:txXfrm>
        <a:off x="9312362" y="143323"/>
        <a:ext cx="2757830" cy="7768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pn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8.jpg"/><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4/relationships/chartEx" Target="../charts/chartEx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2.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4/relationships/chartEx" Target="../charts/chartEx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4/relationships/chartEx" Target="../charts/chartEx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4/relationships/chartEx" Target="../charts/chartEx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NorthWind Traders</a:t>
            </a:r>
            <a:br>
              <a:rPr lang="en-US" dirty="0"/>
            </a:br>
            <a:r>
              <a:rPr lang="en-US" sz="2400" dirty="0"/>
              <a:t>Capstone Project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Siddhant Dhurve</a:t>
            </a:r>
          </a:p>
          <a:p>
            <a:endParaRPr lang="en-US" dirty="0"/>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4"/>
          <a:srcRect l="24066" r="24066"/>
          <a:stretch/>
        </p:blipFill>
        <p:spPr/>
      </p:pic>
      <p:pic>
        <p:nvPicPr>
          <p:cNvPr id="4" name="Audio 3">
            <a:hlinkClick r:id="" action="ppaction://media"/>
            <a:extLst>
              <a:ext uri="{FF2B5EF4-FFF2-40B4-BE49-F238E27FC236}">
                <a16:creationId xmlns:a16="http://schemas.microsoft.com/office/drawing/2014/main" id="{5C9D809E-A5EF-9AC5-8E4F-FFDE91FB9195}"/>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4097023305"/>
      </p:ext>
    </p:extLst>
  </p:cSld>
  <p:clrMapOvr>
    <a:masterClrMapping/>
  </p:clrMapOvr>
  <mc:AlternateContent xmlns:mc="http://schemas.openxmlformats.org/markup-compatibility/2006">
    <mc:Choice xmlns:p14="http://schemas.microsoft.com/office/powerpoint/2010/main" Requires="p14">
      <p:transition spd="slow" p14:dur="2000" advTm="27284"/>
    </mc:Choice>
    <mc:Fallback>
      <p:transition spd="slow" advTm="272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 there any interesting patterns or clusters in customer behavior that can be visualized to identify potential market segments?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spcAft>
                <a:spcPts val="500"/>
              </a:spcAft>
              <a:buNone/>
            </a:pPr>
            <a:r>
              <a:rPr lang="en-US" sz="1800" dirty="0">
                <a:solidFill>
                  <a:srgbClr val="002060"/>
                </a:solidFill>
                <a:latin typeface="Calibri" panose="020F0502020204030204" pitchFamily="34" charset="0"/>
                <a:cs typeface="Times New Roman" panose="02020603050405020304" pitchFamily="18" charset="0"/>
              </a:rPr>
              <a:t>Interesting Patterns can be conclude from dataset like customers who deals in every category, those who orders more than 10 times within given time span, top and bottom customers by sales.</a:t>
            </a:r>
          </a:p>
          <a:p>
            <a:pPr marL="0" lvl="0" indent="0">
              <a:lnSpc>
                <a:spcPct val="115000"/>
              </a:lnSpc>
              <a:spcAft>
                <a:spcPts val="5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65783F84-5B0D-843E-2431-22FA1E6862C4}"/>
              </a:ext>
            </a:extLst>
          </p:cNvPr>
          <p:cNvPicPr>
            <a:picLocks noChangeAspect="1"/>
          </p:cNvPicPr>
          <p:nvPr/>
        </p:nvPicPr>
        <p:blipFill>
          <a:blip r:embed="rId4"/>
          <a:stretch>
            <a:fillRect/>
          </a:stretch>
        </p:blipFill>
        <p:spPr>
          <a:xfrm>
            <a:off x="152400" y="1612129"/>
            <a:ext cx="3238500" cy="4257176"/>
          </a:xfrm>
          <a:prstGeom prst="rect">
            <a:avLst/>
          </a:prstGeom>
        </p:spPr>
      </p:pic>
      <p:pic>
        <p:nvPicPr>
          <p:cNvPr id="10" name="Picture 9">
            <a:extLst>
              <a:ext uri="{FF2B5EF4-FFF2-40B4-BE49-F238E27FC236}">
                <a16:creationId xmlns:a16="http://schemas.microsoft.com/office/drawing/2014/main" id="{CD38B9C1-159F-7050-A5F3-30B11EDDA977}"/>
              </a:ext>
            </a:extLst>
          </p:cNvPr>
          <p:cNvPicPr>
            <a:picLocks noChangeAspect="1"/>
          </p:cNvPicPr>
          <p:nvPr/>
        </p:nvPicPr>
        <p:blipFill>
          <a:blip r:embed="rId5"/>
          <a:stretch>
            <a:fillRect/>
          </a:stretch>
        </p:blipFill>
        <p:spPr>
          <a:xfrm>
            <a:off x="3715128" y="1612129"/>
            <a:ext cx="3238500" cy="4257176"/>
          </a:xfrm>
          <a:prstGeom prst="rect">
            <a:avLst/>
          </a:prstGeom>
        </p:spPr>
      </p:pic>
      <p:pic>
        <p:nvPicPr>
          <p:cNvPr id="11" name="Picture 10">
            <a:extLst>
              <a:ext uri="{FF2B5EF4-FFF2-40B4-BE49-F238E27FC236}">
                <a16:creationId xmlns:a16="http://schemas.microsoft.com/office/drawing/2014/main" id="{BAF47A1B-D1AC-08E4-02F0-45400FCF7EBF}"/>
              </a:ext>
            </a:extLst>
          </p:cNvPr>
          <p:cNvPicPr>
            <a:picLocks noChangeAspect="1"/>
          </p:cNvPicPr>
          <p:nvPr/>
        </p:nvPicPr>
        <p:blipFill>
          <a:blip r:embed="rId6"/>
          <a:stretch>
            <a:fillRect/>
          </a:stretch>
        </p:blipFill>
        <p:spPr>
          <a:xfrm>
            <a:off x="7162800" y="1612129"/>
            <a:ext cx="4673650" cy="4257176"/>
          </a:xfrm>
          <a:prstGeom prst="rect">
            <a:avLst/>
          </a:prstGeom>
        </p:spPr>
      </p:pic>
      <p:pic>
        <p:nvPicPr>
          <p:cNvPr id="2" name="Audio 1">
            <a:hlinkClick r:id="" action="ppaction://media"/>
            <a:extLst>
              <a:ext uri="{FF2B5EF4-FFF2-40B4-BE49-F238E27FC236}">
                <a16:creationId xmlns:a16="http://schemas.microsoft.com/office/drawing/2014/main" id="{ECC9CF34-1CAD-9232-2555-C636F1F9ABD3}"/>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286482113"/>
      </p:ext>
    </p:extLst>
  </p:cSld>
  <p:clrMapOvr>
    <a:masterClrMapping/>
  </p:clrMapOvr>
  <mc:AlternateContent xmlns:mc="http://schemas.openxmlformats.org/markup-compatibility/2006">
    <mc:Choice xmlns:p14="http://schemas.microsoft.com/office/powerpoint/2010/main" Requires="p14">
      <p:transition spd="slow" p14:dur="2000" advTm="8897"/>
    </mc:Choice>
    <mc:Fallback>
      <p:transition spd="slow" advTm="88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D041D-BCDA-8B67-CEB7-48FE51FA4656}"/>
              </a:ext>
            </a:extLst>
          </p:cNvPr>
          <p:cNvSpPr>
            <a:spLocks noGrp="1"/>
          </p:cNvSpPr>
          <p:nvPr>
            <p:ph idx="1"/>
          </p:nvPr>
        </p:nvSpPr>
        <p:spPr>
          <a:xfrm>
            <a:off x="0" y="0"/>
            <a:ext cx="12192000" cy="6400904"/>
          </a:xfrm>
        </p:spPr>
        <p:txBody>
          <a:bodyPr/>
          <a:lstStyle/>
          <a:p>
            <a:pPr marL="0" indent="0">
              <a:buNone/>
            </a:pPr>
            <a:endParaRPr lang="en-US" dirty="0"/>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order volume change over time? Can we create a time series chart or stacked bar chart to visualize 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 Following time series chart shows order volume over time. From chart we can observe that order volume pattern shows the  increasing trend over the time. In the month of May 1996 got highest orders.</a:t>
            </a:r>
          </a:p>
        </p:txBody>
      </p:sp>
      <p:sp>
        <p:nvSpPr>
          <p:cNvPr id="4" name="Slide Number Placeholder 3">
            <a:extLst>
              <a:ext uri="{FF2B5EF4-FFF2-40B4-BE49-F238E27FC236}">
                <a16:creationId xmlns:a16="http://schemas.microsoft.com/office/drawing/2014/main" id="{963D26BF-FB91-7B98-5F61-2A07ABC7D7E1}"/>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5" name="Footer Placeholder 4">
            <a:extLst>
              <a:ext uri="{FF2B5EF4-FFF2-40B4-BE49-F238E27FC236}">
                <a16:creationId xmlns:a16="http://schemas.microsoft.com/office/drawing/2014/main" id="{EB4101BB-EFEE-F133-7904-147B63B923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8979DA-D850-6507-98E7-37A6D5DA402C}"/>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4746FFAD-5ADD-D5BA-D79F-F0588D3D72C4}"/>
              </a:ext>
            </a:extLst>
          </p:cNvPr>
          <p:cNvPicPr>
            <a:picLocks noChangeAspect="1"/>
          </p:cNvPicPr>
          <p:nvPr/>
        </p:nvPicPr>
        <p:blipFill>
          <a:blip r:embed="rId4"/>
          <a:stretch>
            <a:fillRect/>
          </a:stretch>
        </p:blipFill>
        <p:spPr>
          <a:xfrm>
            <a:off x="2885390" y="2146658"/>
            <a:ext cx="5903650" cy="2918460"/>
          </a:xfrm>
          <a:prstGeom prst="rect">
            <a:avLst/>
          </a:prstGeom>
        </p:spPr>
      </p:pic>
      <p:pic>
        <p:nvPicPr>
          <p:cNvPr id="2" name="Audio 1">
            <a:hlinkClick r:id="" action="ppaction://media"/>
            <a:extLst>
              <a:ext uri="{FF2B5EF4-FFF2-40B4-BE49-F238E27FC236}">
                <a16:creationId xmlns:a16="http://schemas.microsoft.com/office/drawing/2014/main" id="{6037D53C-2BE1-DCDF-E7A1-407D9A59F8D4}"/>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147018771"/>
      </p:ext>
    </p:extLst>
  </p:cSld>
  <p:clrMapOvr>
    <a:masterClrMapping/>
  </p:clrMapOvr>
  <mc:AlternateContent xmlns:mc="http://schemas.openxmlformats.org/markup-compatibility/2006">
    <mc:Choice xmlns:p14="http://schemas.microsoft.com/office/powerpoint/2010/main" Requires="p14">
      <p:transition spd="slow" p14:dur="2000" advTm="713"/>
    </mc:Choice>
    <mc:Fallback>
      <p:transition spd="slow" advTm="7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D041D-BCDA-8B67-CEB7-48FE51FA4656}"/>
              </a:ext>
            </a:extLst>
          </p:cNvPr>
          <p:cNvSpPr>
            <a:spLocks noGrp="1"/>
          </p:cNvSpPr>
          <p:nvPr>
            <p:ph idx="1"/>
          </p:nvPr>
        </p:nvSpPr>
        <p:spPr>
          <a:xfrm>
            <a:off x="0" y="0"/>
            <a:ext cx="12192000" cy="6400903"/>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What is the distribution of order values? Can we create a histogram or box plot to display it?</a:t>
            </a:r>
          </a:p>
          <a:p>
            <a:pPr marL="0" indent="0">
              <a:buNone/>
            </a:pPr>
            <a:r>
              <a:rPr lang="en-IN" sz="1800" dirty="0">
                <a:latin typeface="Calibri" panose="020F0502020204030204" pitchFamily="34" charset="0"/>
                <a:cs typeface="Times New Roman" panose="02020603050405020304" pitchFamily="18" charset="0"/>
              </a:rPr>
              <a:t> </a:t>
            </a:r>
            <a:r>
              <a:rPr lang="en-IN" sz="1800" dirty="0">
                <a:solidFill>
                  <a:srgbClr val="002060"/>
                </a:solidFill>
                <a:latin typeface="Calibri" panose="020F0502020204030204" pitchFamily="34" charset="0"/>
                <a:cs typeface="Times New Roman" panose="02020603050405020304" pitchFamily="18" charset="0"/>
              </a:rPr>
              <a:t>Distribution of order values show max order which are around 828 ranges from 0 to $2000 then it decreases gradually.</a:t>
            </a:r>
          </a:p>
        </p:txBody>
      </p:sp>
      <p:sp>
        <p:nvSpPr>
          <p:cNvPr id="4" name="Slide Number Placeholder 3">
            <a:extLst>
              <a:ext uri="{FF2B5EF4-FFF2-40B4-BE49-F238E27FC236}">
                <a16:creationId xmlns:a16="http://schemas.microsoft.com/office/drawing/2014/main" id="{963D26BF-FB91-7B98-5F61-2A07ABC7D7E1}"/>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EB4101BB-EFEE-F133-7904-147B63B923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8979DA-D850-6507-98E7-37A6D5DA402C}"/>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1FDD2D96-5A4B-FB1D-627E-30A3D501EE84}"/>
              </a:ext>
            </a:extLst>
          </p:cNvPr>
          <p:cNvPicPr>
            <a:picLocks noChangeAspect="1"/>
          </p:cNvPicPr>
          <p:nvPr/>
        </p:nvPicPr>
        <p:blipFill>
          <a:blip r:embed="rId2"/>
          <a:stretch>
            <a:fillRect/>
          </a:stretch>
        </p:blipFill>
        <p:spPr>
          <a:xfrm>
            <a:off x="1942398" y="1722171"/>
            <a:ext cx="6260570" cy="2956560"/>
          </a:xfrm>
          <a:prstGeom prst="rect">
            <a:avLst/>
          </a:prstGeom>
        </p:spPr>
      </p:pic>
    </p:spTree>
    <p:extLst>
      <p:ext uri="{BB962C8B-B14F-4D97-AF65-F5344CB8AC3E}">
        <p14:creationId xmlns:p14="http://schemas.microsoft.com/office/powerpoint/2010/main" val="271440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D041D-BCDA-8B67-CEB7-48FE51FA4656}"/>
              </a:ext>
            </a:extLst>
          </p:cNvPr>
          <p:cNvSpPr>
            <a:spLocks noGrp="1"/>
          </p:cNvSpPr>
          <p:nvPr>
            <p:ph idx="1"/>
          </p:nvPr>
        </p:nvSpPr>
        <p:spPr>
          <a:xfrm>
            <a:off x="0" y="124287"/>
            <a:ext cx="12192000" cy="6276617"/>
          </a:xfrm>
        </p:spPr>
        <p:txBody>
          <a:bodyPr/>
          <a:lstStyle/>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Can we visualize the average order processing time or shipping duration using a bar chart or box plot?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dirty="0"/>
              <a:t> </a:t>
            </a:r>
            <a:r>
              <a:rPr lang="en-IN" sz="1800" dirty="0">
                <a:solidFill>
                  <a:srgbClr val="002060"/>
                </a:solidFill>
                <a:latin typeface="Calibri" panose="020F0502020204030204" pitchFamily="34" charset="0"/>
                <a:cs typeface="Times New Roman" panose="02020603050405020304" pitchFamily="18" charset="0"/>
              </a:rPr>
              <a:t>The Average Shipping duration of order by shippers has almost same around 8-9 days.</a:t>
            </a:r>
            <a:r>
              <a:rPr lang="en-US" sz="1800" dirty="0">
                <a:solidFill>
                  <a:srgbClr val="002060"/>
                </a:solidFill>
                <a:latin typeface="Calibri" panose="020F0502020204030204" pitchFamily="34" charset="0"/>
                <a:cs typeface="Times New Roman" panose="02020603050405020304" pitchFamily="18" charset="0"/>
              </a:rPr>
              <a:t> </a:t>
            </a:r>
            <a:endParaRPr lang="en-IN" sz="1800" dirty="0">
              <a:solidFill>
                <a:srgbClr val="002060"/>
              </a:solidFill>
              <a:latin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3D26BF-FB91-7B98-5F61-2A07ABC7D7E1}"/>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Footer Placeholder 4">
            <a:extLst>
              <a:ext uri="{FF2B5EF4-FFF2-40B4-BE49-F238E27FC236}">
                <a16:creationId xmlns:a16="http://schemas.microsoft.com/office/drawing/2014/main" id="{EB4101BB-EFEE-F133-7904-147B63B923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8979DA-D850-6507-98E7-37A6D5DA402C}"/>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4E018E1D-019D-1DDB-1D7A-AC9B503E4EFD}"/>
              </a:ext>
            </a:extLst>
          </p:cNvPr>
          <p:cNvPicPr>
            <a:picLocks noChangeAspect="1"/>
          </p:cNvPicPr>
          <p:nvPr/>
        </p:nvPicPr>
        <p:blipFill>
          <a:blip r:embed="rId2"/>
          <a:stretch>
            <a:fillRect/>
          </a:stretch>
        </p:blipFill>
        <p:spPr>
          <a:xfrm>
            <a:off x="692665" y="1914969"/>
            <a:ext cx="9463389" cy="3376122"/>
          </a:xfrm>
          <a:prstGeom prst="rect">
            <a:avLst/>
          </a:prstGeom>
        </p:spPr>
      </p:pic>
    </p:spTree>
    <p:extLst>
      <p:ext uri="{BB962C8B-B14F-4D97-AF65-F5344CB8AC3E}">
        <p14:creationId xmlns:p14="http://schemas.microsoft.com/office/powerpoint/2010/main" val="210364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397659"/>
            <a:ext cx="12192000" cy="5822165"/>
          </a:xfrm>
        </p:spPr>
        <p:txBody>
          <a:bodyPr/>
          <a:lstStyle/>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 there any correlations between order size and customer demographics or product categories? Can we explore this visually using scatter plots or heatmaps?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From the chart it shows the direct relationship of order size and number of customer from particular region.</a:t>
            </a:r>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610F040D-DEA8-CFD2-3B20-1B6A47515BC9}"/>
                  </a:ext>
                </a:extLst>
              </p:cNvPr>
              <p:cNvGraphicFramePr/>
              <p:nvPr>
                <p:extLst>
                  <p:ext uri="{D42A27DB-BD31-4B8C-83A1-F6EECF244321}">
                    <p14:modId xmlns:p14="http://schemas.microsoft.com/office/powerpoint/2010/main" val="225180889"/>
                  </p:ext>
                </p:extLst>
              </p:nvPr>
            </p:nvGraphicFramePr>
            <p:xfrm>
              <a:off x="789821" y="1750665"/>
              <a:ext cx="9839324" cy="455969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610F040D-DEA8-CFD2-3B20-1B6A47515BC9}"/>
                  </a:ext>
                </a:extLst>
              </p:cNvPr>
              <p:cNvPicPr>
                <a:picLocks noGrp="1" noRot="1" noChangeAspect="1" noMove="1" noResize="1" noEditPoints="1" noAdjustHandles="1" noChangeArrowheads="1" noChangeShapeType="1"/>
              </p:cNvPicPr>
              <p:nvPr/>
            </p:nvPicPr>
            <p:blipFill>
              <a:blip r:embed="rId3"/>
              <a:stretch>
                <a:fillRect/>
              </a:stretch>
            </p:blipFill>
            <p:spPr>
              <a:xfrm>
                <a:off x="789821" y="1750665"/>
                <a:ext cx="9839324" cy="4559699"/>
              </a:xfrm>
              <a:prstGeom prst="rect">
                <a:avLst/>
              </a:prstGeom>
            </p:spPr>
          </p:pic>
        </mc:Fallback>
      </mc:AlternateContent>
    </p:spTree>
    <p:extLst>
      <p:ext uri="{BB962C8B-B14F-4D97-AF65-F5344CB8AC3E}">
        <p14:creationId xmlns:p14="http://schemas.microsoft.com/office/powerpoint/2010/main" val="187205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order frequency vary across different customer segments? Can we visualize this using bar charts or treemaps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 top customers are generally deals in Dairy Products, Confections and Beverages are from Germany fand USA.</a:t>
            </a:r>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9FA9529-78E7-C82C-E4A5-95D42F52CA48}"/>
                  </a:ext>
                </a:extLst>
              </p:cNvPr>
              <p:cNvGraphicFramePr/>
              <p:nvPr>
                <p:extLst>
                  <p:ext uri="{D42A27DB-BD31-4B8C-83A1-F6EECF244321}">
                    <p14:modId xmlns:p14="http://schemas.microsoft.com/office/powerpoint/2010/main" val="2901088563"/>
                  </p:ext>
                </p:extLst>
              </p:nvPr>
            </p:nvGraphicFramePr>
            <p:xfrm>
              <a:off x="565674" y="1709578"/>
              <a:ext cx="6629400" cy="343884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19FA9529-78E7-C82C-E4A5-95D42F52CA48}"/>
                  </a:ext>
                </a:extLst>
              </p:cNvPr>
              <p:cNvPicPr>
                <a:picLocks noGrp="1" noRot="1" noChangeAspect="1" noMove="1" noResize="1" noEditPoints="1" noAdjustHandles="1" noChangeArrowheads="1" noChangeShapeType="1"/>
              </p:cNvPicPr>
              <p:nvPr/>
            </p:nvPicPr>
            <p:blipFill>
              <a:blip r:embed="rId3"/>
              <a:stretch>
                <a:fillRect/>
              </a:stretch>
            </p:blipFill>
            <p:spPr>
              <a:xfrm>
                <a:off x="565674" y="1709578"/>
                <a:ext cx="6629400" cy="3438843"/>
              </a:xfrm>
              <a:prstGeom prst="rect">
                <a:avLst/>
              </a:prstGeom>
            </p:spPr>
          </p:pic>
        </mc:Fallback>
      </mc:AlternateContent>
      <p:pic>
        <p:nvPicPr>
          <p:cNvPr id="9" name="Picture 8">
            <a:extLst>
              <a:ext uri="{FF2B5EF4-FFF2-40B4-BE49-F238E27FC236}">
                <a16:creationId xmlns:a16="http://schemas.microsoft.com/office/drawing/2014/main" id="{CBF2620D-8A81-24A3-AEB6-381D20C2A3AC}"/>
              </a:ext>
            </a:extLst>
          </p:cNvPr>
          <p:cNvPicPr>
            <a:picLocks noChangeAspect="1"/>
          </p:cNvPicPr>
          <p:nvPr/>
        </p:nvPicPr>
        <p:blipFill>
          <a:blip r:embed="rId4"/>
          <a:stretch>
            <a:fillRect/>
          </a:stretch>
        </p:blipFill>
        <p:spPr>
          <a:xfrm>
            <a:off x="7436167" y="1647824"/>
            <a:ext cx="4434840" cy="4448175"/>
          </a:xfrm>
          <a:prstGeom prst="rect">
            <a:avLst/>
          </a:prstGeom>
        </p:spPr>
      </p:pic>
    </p:spTree>
    <p:extLst>
      <p:ext uri="{BB962C8B-B14F-4D97-AF65-F5344CB8AC3E}">
        <p14:creationId xmlns:p14="http://schemas.microsoft.com/office/powerpoint/2010/main" val="316781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D041D-BCDA-8B67-CEB7-48FE51FA4656}"/>
              </a:ext>
            </a:extLst>
          </p:cNvPr>
          <p:cNvSpPr>
            <a:spLocks noGrp="1"/>
          </p:cNvSpPr>
          <p:nvPr>
            <p:ph idx="1"/>
          </p:nvPr>
        </p:nvSpPr>
        <p:spPr>
          <a:xfrm>
            <a:off x="0" y="328474"/>
            <a:ext cx="12177618" cy="6072430"/>
          </a:xfrm>
        </p:spPr>
        <p:txBody>
          <a:bodyPr/>
          <a:lstStyle/>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employee productivity vary across different departments or job roles? Can we create a stacked bar chart or grouped column chart to visualize it?</a:t>
            </a:r>
          </a:p>
          <a:p>
            <a:pPr marL="0" indent="0">
              <a:lnSpc>
                <a:spcPct val="115000"/>
              </a:lnSpc>
              <a:spcAft>
                <a:spcPts val="500"/>
              </a:spcAft>
              <a:buNone/>
            </a:pPr>
            <a:r>
              <a:rPr lang="en-IN" sz="1800" dirty="0">
                <a:solidFill>
                  <a:srgbClr val="002060"/>
                </a:solidFill>
                <a:latin typeface="Calibri" panose="020F0502020204030204" pitchFamily="34" charset="0"/>
                <a:cs typeface="Times New Roman" panose="02020603050405020304" pitchFamily="18" charset="0"/>
              </a:rPr>
              <a:t>The maximum sales are done by sales representative department which around $967K and minimum contribution comes from sales manager $75k though he is only sales manager. Margaret has done maximum sale of $250k.</a:t>
            </a:r>
          </a:p>
          <a:p>
            <a:pPr marL="0" indent="0">
              <a:lnSpc>
                <a:spcPct val="115000"/>
              </a:lnSpc>
              <a:spcAft>
                <a:spcPts val="5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963D26BF-FB91-7B98-5F61-2A07ABC7D7E1}"/>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Footer Placeholder 4">
            <a:extLst>
              <a:ext uri="{FF2B5EF4-FFF2-40B4-BE49-F238E27FC236}">
                <a16:creationId xmlns:a16="http://schemas.microsoft.com/office/drawing/2014/main" id="{EB4101BB-EFEE-F133-7904-147B63B923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8979DA-D850-6507-98E7-37A6D5DA402C}"/>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4BE9AB82-095B-D97E-08EC-7A1844EF5BBD}"/>
              </a:ext>
            </a:extLst>
          </p:cNvPr>
          <p:cNvPicPr>
            <a:picLocks noChangeAspect="1"/>
          </p:cNvPicPr>
          <p:nvPr/>
        </p:nvPicPr>
        <p:blipFill>
          <a:blip r:embed="rId2"/>
          <a:stretch>
            <a:fillRect/>
          </a:stretch>
        </p:blipFill>
        <p:spPr>
          <a:xfrm>
            <a:off x="2485749" y="2482179"/>
            <a:ext cx="6205490" cy="2860496"/>
          </a:xfrm>
          <a:prstGeom prst="rect">
            <a:avLst/>
          </a:prstGeom>
        </p:spPr>
      </p:pic>
    </p:spTree>
    <p:extLst>
      <p:ext uri="{BB962C8B-B14F-4D97-AF65-F5344CB8AC3E}">
        <p14:creationId xmlns:p14="http://schemas.microsoft.com/office/powerpoint/2010/main" val="326235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7C873-2CEA-8F3C-F17F-78D729D616DE}"/>
              </a:ext>
            </a:extLst>
          </p:cNvPr>
          <p:cNvSpPr>
            <a:spLocks noGrp="1"/>
          </p:cNvSpPr>
          <p:nvPr>
            <p:ph idx="1"/>
          </p:nvPr>
        </p:nvSpPr>
        <p:spPr>
          <a:xfrm>
            <a:off x="0" y="0"/>
            <a:ext cx="12192000" cy="6400904"/>
          </a:xfrm>
        </p:spPr>
        <p:txBody>
          <a:bodyPr/>
          <a:lstStyle/>
          <a:p>
            <a:pPr marL="0" indent="0">
              <a:lnSpc>
                <a:spcPct val="115000"/>
              </a:lnSpc>
              <a:spcAft>
                <a:spcPts val="500"/>
              </a:spcAft>
              <a:buNone/>
            </a:pPr>
            <a:r>
              <a:rPr lang="en-US" sz="1800" dirty="0">
                <a:latin typeface="Calibri" panose="020F0502020204030204" pitchFamily="34" charset="0"/>
                <a:cs typeface="Times New Roman" panose="02020603050405020304" pitchFamily="18" charset="0"/>
              </a:rPr>
              <a:t>        </a:t>
            </a:r>
          </a:p>
          <a:p>
            <a:pPr marL="0" indent="0">
              <a:lnSpc>
                <a:spcPct val="115000"/>
              </a:lnSpc>
              <a:spcAft>
                <a:spcPts val="500"/>
              </a:spcAft>
              <a:buNone/>
            </a:pPr>
            <a:r>
              <a:rPr lang="en-US" sz="1800" dirty="0">
                <a:latin typeface="Calibri" panose="020F0502020204030204" pitchFamily="34" charset="0"/>
                <a:cs typeface="Times New Roman" panose="02020603050405020304" pitchFamily="18" charset="0"/>
              </a:rPr>
              <a:t>What is the distribution of employee tenure? Can we create a histogram or box plot to display it?</a:t>
            </a:r>
            <a:endParaRPr lang="en-IN" sz="1800" dirty="0">
              <a:latin typeface="Calibri" panose="020F0502020204030204" pitchFamily="34"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 employees has worked for around 29-31 years of tenure.</a:t>
            </a:r>
          </a:p>
        </p:txBody>
      </p:sp>
      <p:sp>
        <p:nvSpPr>
          <p:cNvPr id="4" name="Slide Number Placeholder 3">
            <a:extLst>
              <a:ext uri="{FF2B5EF4-FFF2-40B4-BE49-F238E27FC236}">
                <a16:creationId xmlns:a16="http://schemas.microsoft.com/office/drawing/2014/main" id="{26DCFC26-5315-8AD7-86AA-3B88B56641FC}"/>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Footer Placeholder 4">
            <a:extLst>
              <a:ext uri="{FF2B5EF4-FFF2-40B4-BE49-F238E27FC236}">
                <a16:creationId xmlns:a16="http://schemas.microsoft.com/office/drawing/2014/main" id="{3D3816EC-F5D9-3582-9931-B2DE5C4ECF0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058499E7-95A8-9F09-CD21-CCED5BD2A0EF}"/>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CCD40441-AE7E-CF97-5D10-FA3C5AF58DAA}"/>
              </a:ext>
            </a:extLst>
          </p:cNvPr>
          <p:cNvPicPr>
            <a:picLocks noChangeAspect="1"/>
          </p:cNvPicPr>
          <p:nvPr/>
        </p:nvPicPr>
        <p:blipFill>
          <a:blip r:embed="rId2"/>
          <a:stretch>
            <a:fillRect/>
          </a:stretch>
        </p:blipFill>
        <p:spPr>
          <a:xfrm>
            <a:off x="1544715" y="1863090"/>
            <a:ext cx="6711518" cy="3131820"/>
          </a:xfrm>
          <a:prstGeom prst="rect">
            <a:avLst/>
          </a:prstGeom>
        </p:spPr>
      </p:pic>
    </p:spTree>
    <p:extLst>
      <p:ext uri="{BB962C8B-B14F-4D97-AF65-F5344CB8AC3E}">
        <p14:creationId xmlns:p14="http://schemas.microsoft.com/office/powerpoint/2010/main" val="416207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DBFF3-043A-8CC6-9B7B-793EDBC3A435}"/>
              </a:ext>
            </a:extLst>
          </p:cNvPr>
          <p:cNvSpPr>
            <a:spLocks noGrp="1"/>
          </p:cNvSpPr>
          <p:nvPr>
            <p:ph idx="1"/>
          </p:nvPr>
        </p:nvSpPr>
        <p:spPr>
          <a:xfrm>
            <a:off x="0" y="0"/>
            <a:ext cx="12192000" cy="6400904"/>
          </a:xfrm>
        </p:spPr>
        <p:txBody>
          <a:bodyPr/>
          <a:lstStyle/>
          <a:p>
            <a:pPr marL="0" indent="0">
              <a:lnSpc>
                <a:spcPct val="115000"/>
              </a:lnSpc>
              <a:spcAft>
                <a:spcPts val="500"/>
              </a:spcAft>
              <a:buNone/>
            </a:pPr>
            <a:endParaRPr lang="en-US" sz="1800" dirty="0">
              <a:latin typeface="Calibri" panose="020F0502020204030204" pitchFamily="34" charset="0"/>
              <a:cs typeface="Times New Roman" panose="02020603050405020304" pitchFamily="18" charset="0"/>
            </a:endParaRPr>
          </a:p>
          <a:p>
            <a:pPr marL="0" indent="0">
              <a:lnSpc>
                <a:spcPct val="115000"/>
              </a:lnSpc>
              <a:spcAft>
                <a:spcPts val="500"/>
              </a:spcAft>
              <a:buNone/>
            </a:pPr>
            <a:r>
              <a:rPr lang="en-US" sz="1800" dirty="0">
                <a:latin typeface="Calibri" panose="020F0502020204030204" pitchFamily="34" charset="0"/>
                <a:cs typeface="Times New Roman" panose="02020603050405020304" pitchFamily="18" charset="0"/>
              </a:rPr>
              <a:t>Can we visualize employee performance ratings or KPIs using a radar chart or bullet graph?</a:t>
            </a:r>
            <a:endParaRPr lang="en-IN" sz="1800" dirty="0">
              <a:latin typeface="Calibri" panose="020F0502020204030204" pitchFamily="34"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 below chart shows the employee name and count of order they have handled. the max orders handle by Margaret.</a:t>
            </a:r>
          </a:p>
        </p:txBody>
      </p:sp>
      <p:sp>
        <p:nvSpPr>
          <p:cNvPr id="4" name="Slide Number Placeholder 3">
            <a:extLst>
              <a:ext uri="{FF2B5EF4-FFF2-40B4-BE49-F238E27FC236}">
                <a16:creationId xmlns:a16="http://schemas.microsoft.com/office/drawing/2014/main" id="{2D3B8DE3-2CF1-9351-ACE8-8074A29CEE3B}"/>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Footer Placeholder 4">
            <a:extLst>
              <a:ext uri="{FF2B5EF4-FFF2-40B4-BE49-F238E27FC236}">
                <a16:creationId xmlns:a16="http://schemas.microsoft.com/office/drawing/2014/main" id="{52C51673-3FD1-F3CD-627C-21D142EBE6B0}"/>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51D4352A-9D36-4319-60E7-9F2363E23EE0}"/>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A48C308F-CD99-4261-550D-0072D020D9CC}"/>
              </a:ext>
            </a:extLst>
          </p:cNvPr>
          <p:cNvPicPr>
            <a:picLocks noChangeAspect="1"/>
          </p:cNvPicPr>
          <p:nvPr/>
        </p:nvPicPr>
        <p:blipFill>
          <a:blip r:embed="rId2"/>
          <a:stretch>
            <a:fillRect/>
          </a:stretch>
        </p:blipFill>
        <p:spPr>
          <a:xfrm>
            <a:off x="1353105" y="1580224"/>
            <a:ext cx="7505034" cy="4572925"/>
          </a:xfrm>
          <a:prstGeom prst="rect">
            <a:avLst/>
          </a:prstGeom>
        </p:spPr>
      </p:pic>
    </p:spTree>
    <p:extLst>
      <p:ext uri="{BB962C8B-B14F-4D97-AF65-F5344CB8AC3E}">
        <p14:creationId xmlns:p14="http://schemas.microsoft.com/office/powerpoint/2010/main" val="163818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397660"/>
            <a:ext cx="12192000" cy="6003244"/>
          </a:xfrm>
        </p:spPr>
        <p:txBody>
          <a:bodyPr/>
          <a:lstStyle/>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 there any correlations between employee satisfaction levels and key performance indicators? Can we explore this visually through scatter plots or line charts?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According to Dataset there is insufficient information about employee satisfaction levels like incentive, bonus, commission etc.</a:t>
            </a:r>
            <a:endParaRPr lang="en-IN" sz="1800" dirty="0">
              <a:solidFill>
                <a:srgbClr val="002060"/>
              </a:solidFill>
              <a:latin typeface="Calibri" panose="020F0502020204030204" pitchFamily="34" charset="0"/>
              <a:cs typeface="Times New Roman" panose="02020603050405020304" pitchFamily="18" charset="0"/>
            </a:endParaRPr>
          </a:p>
          <a:p>
            <a:pPr marL="0" lv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Though there are Key performance indicators but wont be able create correlations.</a:t>
            </a:r>
            <a:endParaRPr lang="en-IN" sz="1800" dirty="0">
              <a:solidFill>
                <a:srgbClr val="002060"/>
              </a:solidFill>
              <a:latin typeface="Calibri" panose="020F0502020204030204" pitchFamily="34" charset="0"/>
              <a:cs typeface="Times New Roman" panose="02020603050405020304" pitchFamily="18" charset="0"/>
            </a:endParaRPr>
          </a:p>
          <a:p>
            <a:pPr marL="0" indent="0">
              <a:buNone/>
            </a:pPr>
            <a:endParaRPr lang="en-IN" dirty="0"/>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we identify any patterns or clusters in employee skill sets or qualifications through visualizations? How can this information be used for talent management?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From the qualification of employees I can conclude that almost all sales representative have completed their degree in BA or MA with few certification.</a:t>
            </a:r>
            <a:endParaRPr lang="en-IN" sz="1800" dirty="0">
              <a:solidFill>
                <a:srgbClr val="002060"/>
              </a:solidFill>
              <a:latin typeface="Calibri" panose="020F0502020204030204" pitchFamily="34" charset="0"/>
              <a:cs typeface="Times New Roman" panose="02020603050405020304" pitchFamily="18" charset="0"/>
            </a:endParaRPr>
          </a:p>
          <a:p>
            <a:pPr mar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Inside sales coordinator has also BA degree but with business certification course.</a:t>
            </a:r>
            <a:endParaRPr lang="en-IN" sz="1800" dirty="0">
              <a:solidFill>
                <a:srgbClr val="002060"/>
              </a:solidFill>
              <a:latin typeface="Calibri" panose="020F0502020204030204" pitchFamily="34" charset="0"/>
              <a:cs typeface="Times New Roman" panose="02020603050405020304" pitchFamily="18" charset="0"/>
            </a:endParaRPr>
          </a:p>
          <a:p>
            <a:pPr mar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Sales Manager has BSC degree but he is having experience in sales field.</a:t>
            </a:r>
            <a:endParaRPr lang="en-IN" sz="1800" dirty="0">
              <a:solidFill>
                <a:srgbClr val="002060"/>
              </a:solidFill>
              <a:latin typeface="Calibri" panose="020F0502020204030204" pitchFamily="34" charset="0"/>
              <a:cs typeface="Times New Roman" panose="02020603050405020304" pitchFamily="18" charset="0"/>
            </a:endParaRPr>
          </a:p>
          <a:p>
            <a:pPr mar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Vice President in sales has PHD degree due to his skill and hard work he reach this position from sales representative.</a:t>
            </a:r>
            <a:endParaRPr lang="en-IN" sz="1800" dirty="0">
              <a:solidFill>
                <a:srgbClr val="002060"/>
              </a:solidFill>
              <a:latin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29454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45484"/>
            <a:ext cx="5038344" cy="816375"/>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456944" y="2168370"/>
            <a:ext cx="5010912" cy="2936290"/>
          </a:xfrm>
        </p:spPr>
        <p:txBody>
          <a:bodyPr/>
          <a:lstStyle/>
          <a:p>
            <a:pPr marL="0" algn="ctr"/>
            <a:r>
              <a:rPr lang="en-IN" dirty="0">
                <a:latin typeface="+mj-lt"/>
              </a:rPr>
              <a:t>The Northwind database contains the sales data for a fictitious company called “Northwind Traders,” which imports and exports specialty foods from around the world. </a:t>
            </a:r>
          </a:p>
          <a:p>
            <a:pPr marL="0" algn="ctr"/>
            <a:r>
              <a:rPr lang="en-IN" dirty="0">
                <a:latin typeface="+mj-lt"/>
              </a:rPr>
              <a:t>The data covers multiple years of business operations, including order history and interactions with customers, enabling a comprehensive analysis of customer behaviour and preferences over time</a:t>
            </a:r>
            <a:r>
              <a:rPr lang="en-IN"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4"/>
          <a:srcRect l="28274" r="28274"/>
          <a:stretch/>
        </p:blipFill>
        <p:spPr>
          <a:xfrm>
            <a:off x="8296656" y="0"/>
            <a:ext cx="3895344" cy="6533965"/>
          </a:xfrm>
        </p:spPr>
      </p:pic>
      <p:pic>
        <p:nvPicPr>
          <p:cNvPr id="5" name="Audio 4">
            <a:hlinkClick r:id="" action="ppaction://media"/>
            <a:extLst>
              <a:ext uri="{FF2B5EF4-FFF2-40B4-BE49-F238E27FC236}">
                <a16:creationId xmlns:a16="http://schemas.microsoft.com/office/drawing/2014/main" id="{1D5350E2-143B-E7BD-DF05-DCFE41274AAD}"/>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780002892"/>
      </p:ext>
    </p:extLst>
  </p:cSld>
  <p:clrMapOvr>
    <a:masterClrMapping/>
  </p:clrMapOvr>
  <mc:AlternateContent xmlns:mc="http://schemas.openxmlformats.org/markup-compatibility/2006">
    <mc:Choice xmlns:p14="http://schemas.microsoft.com/office/powerpoint/2010/main" Requires="p14">
      <p:transition spd="slow" p14:dur="2000" advTm="1619"/>
    </mc:Choice>
    <mc:Fallback>
      <p:transition spd="slow" advTm="16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lnSpc>
                <a:spcPct val="115000"/>
              </a:lnSpc>
              <a:spcAft>
                <a:spcPts val="500"/>
              </a:spcAft>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employee turnover vary across different departments or job roles? Can we visualize this using bar charts or heatmaps?</a:t>
            </a:r>
          </a:p>
          <a:p>
            <a:pPr marL="0" indent="0">
              <a:spcAft>
                <a:spcPts val="500"/>
              </a:spcAft>
              <a:buNone/>
            </a:pPr>
            <a:r>
              <a:rPr lang="en-IN" sz="1800" dirty="0">
                <a:solidFill>
                  <a:srgbClr val="002060"/>
                </a:solidFill>
                <a:latin typeface="Calibri" panose="020F0502020204030204" pitchFamily="34" charset="0"/>
                <a:cs typeface="Times New Roman" panose="02020603050405020304" pitchFamily="18" charset="0"/>
              </a:rPr>
              <a:t>The maximum sales are done by sales representative department which around $967K and minimum contribution comes from sales manager $75k though he is only sales manager.</a:t>
            </a: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04658E44-CC23-26EA-4747-CA24ACAF1E8B}"/>
                  </a:ext>
                </a:extLst>
              </p:cNvPr>
              <p:cNvGraphicFramePr/>
              <p:nvPr>
                <p:extLst>
                  <p:ext uri="{D42A27DB-BD31-4B8C-83A1-F6EECF244321}">
                    <p14:modId xmlns:p14="http://schemas.microsoft.com/office/powerpoint/2010/main" val="3462826024"/>
                  </p:ext>
                </p:extLst>
              </p:nvPr>
            </p:nvGraphicFramePr>
            <p:xfrm>
              <a:off x="1874029" y="2208829"/>
              <a:ext cx="7229475" cy="33813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04658E44-CC23-26EA-4747-CA24ACAF1E8B}"/>
                  </a:ext>
                </a:extLst>
              </p:cNvPr>
              <p:cNvPicPr>
                <a:picLocks noGrp="1" noRot="1" noChangeAspect="1" noMove="1" noResize="1" noEditPoints="1" noAdjustHandles="1" noChangeArrowheads="1" noChangeShapeType="1"/>
              </p:cNvPicPr>
              <p:nvPr/>
            </p:nvPicPr>
            <p:blipFill>
              <a:blip r:embed="rId3"/>
              <a:stretch>
                <a:fillRect/>
              </a:stretch>
            </p:blipFill>
            <p:spPr>
              <a:xfrm>
                <a:off x="1874029" y="2208829"/>
                <a:ext cx="7229475" cy="3381375"/>
              </a:xfrm>
              <a:prstGeom prst="rect">
                <a:avLst/>
              </a:prstGeom>
            </p:spPr>
          </p:pic>
        </mc:Fallback>
      </mc:AlternateContent>
    </p:spTree>
    <p:extLst>
      <p:ext uri="{BB962C8B-B14F-4D97-AF65-F5344CB8AC3E}">
        <p14:creationId xmlns:p14="http://schemas.microsoft.com/office/powerpoint/2010/main" val="232835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AB10-5F9B-ED8F-BF67-D145BBB3831D}"/>
              </a:ext>
            </a:extLst>
          </p:cNvPr>
          <p:cNvSpPr>
            <a:spLocks noGrp="1"/>
          </p:cNvSpPr>
          <p:nvPr>
            <p:ph idx="1"/>
          </p:nvPr>
        </p:nvSpPr>
        <p:spPr>
          <a:xfrm>
            <a:off x="0" y="402661"/>
            <a:ext cx="12192000" cy="5918240"/>
          </a:xfrm>
        </p:spPr>
        <p:txBody>
          <a:bodyPr/>
          <a:lstStyle/>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What is the distribution of product ratings or reviews? Can we create a histogram or stacked bar chart to visualize 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IN" sz="1800" dirty="0">
                <a:solidFill>
                  <a:srgbClr val="002060"/>
                </a:solidFill>
                <a:latin typeface="Calibri" panose="020F0502020204030204" pitchFamily="34" charset="0"/>
                <a:cs typeface="Times New Roman" panose="02020603050405020304" pitchFamily="18" charset="0"/>
              </a:rPr>
              <a:t>As per data we don’t have Products rating or reviews but we can visualize that  The cote de blaye and rostbratwrust has given the max sales where chocolade and geitost has given min sales.</a:t>
            </a:r>
          </a:p>
        </p:txBody>
      </p:sp>
      <p:sp>
        <p:nvSpPr>
          <p:cNvPr id="4" name="Slide Number Placeholder 3">
            <a:extLst>
              <a:ext uri="{FF2B5EF4-FFF2-40B4-BE49-F238E27FC236}">
                <a16:creationId xmlns:a16="http://schemas.microsoft.com/office/drawing/2014/main" id="{86568056-3812-F428-4BC4-82146587EE6E}"/>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5" name="Footer Placeholder 4">
            <a:extLst>
              <a:ext uri="{FF2B5EF4-FFF2-40B4-BE49-F238E27FC236}">
                <a16:creationId xmlns:a16="http://schemas.microsoft.com/office/drawing/2014/main" id="{92B56473-1D46-78A1-A3CE-BC5AB67A81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71A59C-DC38-7A24-6A97-5C199BC09DFE}"/>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EAD3E093-277C-C28D-FB00-58D2B6117BAB}"/>
              </a:ext>
            </a:extLst>
          </p:cNvPr>
          <p:cNvPicPr>
            <a:picLocks noChangeAspect="1"/>
          </p:cNvPicPr>
          <p:nvPr/>
        </p:nvPicPr>
        <p:blipFill>
          <a:blip r:embed="rId2"/>
          <a:stretch>
            <a:fillRect/>
          </a:stretch>
        </p:blipFill>
        <p:spPr>
          <a:xfrm>
            <a:off x="2059619" y="1399195"/>
            <a:ext cx="7102136" cy="4921706"/>
          </a:xfrm>
          <a:prstGeom prst="rect">
            <a:avLst/>
          </a:prstGeom>
        </p:spPr>
      </p:pic>
    </p:spTree>
    <p:extLst>
      <p:ext uri="{BB962C8B-B14F-4D97-AF65-F5344CB8AC3E}">
        <p14:creationId xmlns:p14="http://schemas.microsoft.com/office/powerpoint/2010/main" val="347347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AB10-5F9B-ED8F-BF67-D145BBB3831D}"/>
              </a:ext>
            </a:extLst>
          </p:cNvPr>
          <p:cNvSpPr>
            <a:spLocks noGrp="1"/>
          </p:cNvSpPr>
          <p:nvPr>
            <p:ph idx="1"/>
          </p:nvPr>
        </p:nvSpPr>
        <p:spPr>
          <a:xfrm>
            <a:off x="0" y="-1"/>
            <a:ext cx="12192000" cy="6329779"/>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the sales volume vary across different product categories? Can we create a bar chart or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treemap</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display 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IN" sz="1800" dirty="0">
                <a:solidFill>
                  <a:srgbClr val="002060"/>
                </a:solidFill>
                <a:latin typeface="Calibri" panose="020F0502020204030204" pitchFamily="34" charset="0"/>
                <a:cs typeface="Times New Roman" panose="02020603050405020304" pitchFamily="18" charset="0"/>
              </a:rPr>
              <a:t>The Dairy Products, Confections and cereals has given max sales.</a:t>
            </a:r>
          </a:p>
        </p:txBody>
      </p:sp>
      <p:sp>
        <p:nvSpPr>
          <p:cNvPr id="4" name="Slide Number Placeholder 3">
            <a:extLst>
              <a:ext uri="{FF2B5EF4-FFF2-40B4-BE49-F238E27FC236}">
                <a16:creationId xmlns:a16="http://schemas.microsoft.com/office/drawing/2014/main" id="{86568056-3812-F428-4BC4-82146587EE6E}"/>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5" name="Footer Placeholder 4">
            <a:extLst>
              <a:ext uri="{FF2B5EF4-FFF2-40B4-BE49-F238E27FC236}">
                <a16:creationId xmlns:a16="http://schemas.microsoft.com/office/drawing/2014/main" id="{92B56473-1D46-78A1-A3CE-BC5AB67A81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71A59C-DC38-7A24-6A97-5C199BC09DFE}"/>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E5CBA0DD-A2A0-CE33-19AD-E38F15EB3F27}"/>
              </a:ext>
            </a:extLst>
          </p:cNvPr>
          <p:cNvPicPr>
            <a:picLocks noChangeAspect="1"/>
          </p:cNvPicPr>
          <p:nvPr/>
        </p:nvPicPr>
        <p:blipFill>
          <a:blip r:embed="rId2"/>
          <a:stretch>
            <a:fillRect/>
          </a:stretch>
        </p:blipFill>
        <p:spPr>
          <a:xfrm>
            <a:off x="2146324" y="1961849"/>
            <a:ext cx="6436311" cy="3379544"/>
          </a:xfrm>
          <a:prstGeom prst="rect">
            <a:avLst/>
          </a:prstGeom>
        </p:spPr>
      </p:pic>
    </p:spTree>
    <p:extLst>
      <p:ext uri="{BB962C8B-B14F-4D97-AF65-F5344CB8AC3E}">
        <p14:creationId xmlns:p14="http://schemas.microsoft.com/office/powerpoint/2010/main" val="187877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AB10-5F9B-ED8F-BF67-D145BBB3831D}"/>
              </a:ext>
            </a:extLst>
          </p:cNvPr>
          <p:cNvSpPr>
            <a:spLocks noGrp="1"/>
          </p:cNvSpPr>
          <p:nvPr>
            <p:ph idx="1"/>
          </p:nvPr>
        </p:nvSpPr>
        <p:spPr>
          <a:xfrm>
            <a:off x="0" y="0"/>
            <a:ext cx="12192000" cy="6400904"/>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we visualize the pricing distribution of products using a box plot or violin plot?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 products ranges from $0-30 are around 52 then 20 products comes between $30-60.</a:t>
            </a:r>
          </a:p>
        </p:txBody>
      </p:sp>
      <p:sp>
        <p:nvSpPr>
          <p:cNvPr id="4" name="Slide Number Placeholder 3">
            <a:extLst>
              <a:ext uri="{FF2B5EF4-FFF2-40B4-BE49-F238E27FC236}">
                <a16:creationId xmlns:a16="http://schemas.microsoft.com/office/drawing/2014/main" id="{86568056-3812-F428-4BC4-82146587EE6E}"/>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5" name="Footer Placeholder 4">
            <a:extLst>
              <a:ext uri="{FF2B5EF4-FFF2-40B4-BE49-F238E27FC236}">
                <a16:creationId xmlns:a16="http://schemas.microsoft.com/office/drawing/2014/main" id="{92B56473-1D46-78A1-A3CE-BC5AB67A81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71A59C-DC38-7A24-6A97-5C199BC09DFE}"/>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42529298-0DD7-CAC9-15F5-E1B4CC84CCAF}"/>
              </a:ext>
            </a:extLst>
          </p:cNvPr>
          <p:cNvPicPr>
            <a:picLocks noChangeAspect="1"/>
          </p:cNvPicPr>
          <p:nvPr/>
        </p:nvPicPr>
        <p:blipFill>
          <a:blip r:embed="rId2"/>
          <a:stretch>
            <a:fillRect/>
          </a:stretch>
        </p:blipFill>
        <p:spPr>
          <a:xfrm>
            <a:off x="2201663" y="2297170"/>
            <a:ext cx="6063449" cy="3242495"/>
          </a:xfrm>
          <a:prstGeom prst="rect">
            <a:avLst/>
          </a:prstGeom>
        </p:spPr>
      </p:pic>
    </p:spTree>
    <p:extLst>
      <p:ext uri="{BB962C8B-B14F-4D97-AF65-F5344CB8AC3E}">
        <p14:creationId xmlns:p14="http://schemas.microsoft.com/office/powerpoint/2010/main" val="64055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1" y="466725"/>
            <a:ext cx="12191999" cy="5800725"/>
          </a:xfrm>
        </p:spPr>
        <p:txBody>
          <a:bodyPr/>
          <a:lstStyle/>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 there any specific product categories or SKUs that contribute significantly to order revenue? Can we identify them through visualizations?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Beverages and Dairy Products contribution is almost 40% of total revenue.</a:t>
            </a:r>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CBA87F30-CD3F-1A70-4948-CF0802359779}"/>
                  </a:ext>
                </a:extLst>
              </p:cNvPr>
              <p:cNvGraphicFramePr/>
              <p:nvPr>
                <p:extLst>
                  <p:ext uri="{D42A27DB-BD31-4B8C-83A1-F6EECF244321}">
                    <p14:modId xmlns:p14="http://schemas.microsoft.com/office/powerpoint/2010/main" val="1383049193"/>
                  </p:ext>
                </p:extLst>
              </p:nvPr>
            </p:nvGraphicFramePr>
            <p:xfrm>
              <a:off x="1530668" y="1909875"/>
              <a:ext cx="7667624" cy="351345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CBA87F30-CD3F-1A70-4948-CF0802359779}"/>
                  </a:ext>
                </a:extLst>
              </p:cNvPr>
              <p:cNvPicPr>
                <a:picLocks noGrp="1" noRot="1" noChangeAspect="1" noMove="1" noResize="1" noEditPoints="1" noAdjustHandles="1" noChangeArrowheads="1" noChangeShapeType="1"/>
              </p:cNvPicPr>
              <p:nvPr/>
            </p:nvPicPr>
            <p:blipFill>
              <a:blip r:embed="rId3"/>
              <a:stretch>
                <a:fillRect/>
              </a:stretch>
            </p:blipFill>
            <p:spPr>
              <a:xfrm>
                <a:off x="1530668" y="1909875"/>
                <a:ext cx="7667624" cy="3513455"/>
              </a:xfrm>
              <a:prstGeom prst="rect">
                <a:avLst/>
              </a:prstGeom>
            </p:spPr>
          </p:pic>
        </mc:Fallback>
      </mc:AlternateContent>
    </p:spTree>
    <p:extLst>
      <p:ext uri="{BB962C8B-B14F-4D97-AF65-F5344CB8AC3E}">
        <p14:creationId xmlns:p14="http://schemas.microsoft.com/office/powerpoint/2010/main" val="2531348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 there any correlations between product attributes (e.g., size, color, features) and sales performance? Can we explore this visually using scatter plots or heatmaps?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There are top products from each categories Contributing well on total revenue.</a:t>
            </a:r>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25</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8BD5DF01-129B-8702-71BD-57069A471945}"/>
                  </a:ext>
                </a:extLst>
              </p:cNvPr>
              <p:cNvGraphicFramePr/>
              <p:nvPr>
                <p:extLst>
                  <p:ext uri="{D42A27DB-BD31-4B8C-83A1-F6EECF244321}">
                    <p14:modId xmlns:p14="http://schemas.microsoft.com/office/powerpoint/2010/main" val="3575576179"/>
                  </p:ext>
                </p:extLst>
              </p:nvPr>
            </p:nvGraphicFramePr>
            <p:xfrm>
              <a:off x="467096" y="1322773"/>
              <a:ext cx="10906124" cy="488282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8BD5DF01-129B-8702-71BD-57069A471945}"/>
                  </a:ext>
                </a:extLst>
              </p:cNvPr>
              <p:cNvPicPr>
                <a:picLocks noGrp="1" noRot="1" noChangeAspect="1" noMove="1" noResize="1" noEditPoints="1" noAdjustHandles="1" noChangeArrowheads="1" noChangeShapeType="1"/>
              </p:cNvPicPr>
              <p:nvPr/>
            </p:nvPicPr>
            <p:blipFill>
              <a:blip r:embed="rId3"/>
              <a:stretch>
                <a:fillRect/>
              </a:stretch>
            </p:blipFill>
            <p:spPr>
              <a:xfrm>
                <a:off x="467096" y="1322773"/>
                <a:ext cx="10906124" cy="4882822"/>
              </a:xfrm>
              <a:prstGeom prst="rect">
                <a:avLst/>
              </a:prstGeom>
            </p:spPr>
          </p:pic>
        </mc:Fallback>
      </mc:AlternateContent>
    </p:spTree>
    <p:extLst>
      <p:ext uri="{BB962C8B-B14F-4D97-AF65-F5344CB8AC3E}">
        <p14:creationId xmlns:p14="http://schemas.microsoft.com/office/powerpoint/2010/main" val="164422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85726" y="133350"/>
            <a:ext cx="11401424" cy="5971032"/>
          </a:xfrm>
        </p:spPr>
        <p:txBody>
          <a:bodyPr/>
          <a:lstStyle/>
          <a:p>
            <a:pPr marL="0" indent="0">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product demand fluctuate over different seasons or months? Can we visualize this through line charts or area charts?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002060"/>
                </a:solidFill>
                <a:latin typeface="Calibri" panose="020F0502020204030204" pitchFamily="34" charset="0"/>
                <a:cs typeface="Times New Roman" panose="02020603050405020304" pitchFamily="18" charset="0"/>
              </a:rPr>
              <a:t>The products demand keeps very high in the month of April and may and low in July.</a:t>
            </a:r>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26</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484D619B-1B91-F668-F89F-625436FD2122}"/>
              </a:ext>
            </a:extLst>
          </p:cNvPr>
          <p:cNvGraphicFramePr/>
          <p:nvPr>
            <p:extLst>
              <p:ext uri="{D42A27DB-BD31-4B8C-83A1-F6EECF244321}">
                <p14:modId xmlns:p14="http://schemas.microsoft.com/office/powerpoint/2010/main" val="3175306601"/>
              </p:ext>
            </p:extLst>
          </p:nvPr>
        </p:nvGraphicFramePr>
        <p:xfrm>
          <a:off x="1342562" y="2322553"/>
          <a:ext cx="8353425" cy="35267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273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lnSpc>
                <a:spcPct val="115000"/>
              </a:lnSpc>
              <a:spcAft>
                <a:spcPts val="500"/>
              </a:spcAft>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we identify any outliers or anomalies in product performance or sales using visualizations? How can this information be used for product optimization?</a:t>
            </a:r>
          </a:p>
          <a:p>
            <a:pPr marL="0" indent="0" fontAlgn="ctr">
              <a:spcAft>
                <a:spcPts val="0"/>
              </a:spcAft>
              <a:buNone/>
            </a:pPr>
            <a:r>
              <a:rPr lang="en-IN" sz="1800" dirty="0">
                <a:solidFill>
                  <a:srgbClr val="002060"/>
                </a:solidFill>
                <a:latin typeface="Calibri" panose="020F0502020204030204" pitchFamily="34" charset="0"/>
                <a:cs typeface="Times New Roman" panose="02020603050405020304" pitchFamily="18" charset="0"/>
              </a:rPr>
              <a:t>Camembert </a:t>
            </a:r>
            <a:r>
              <a:rPr lang="en-IN" sz="1800" dirty="0" err="1">
                <a:solidFill>
                  <a:srgbClr val="002060"/>
                </a:solidFill>
                <a:latin typeface="Calibri" panose="020F0502020204030204" pitchFamily="34" charset="0"/>
                <a:cs typeface="Times New Roman" panose="02020603050405020304" pitchFamily="18" charset="0"/>
              </a:rPr>
              <a:t>pierrot</a:t>
            </a:r>
            <a:r>
              <a:rPr lang="en-IN" sz="1800" dirty="0">
                <a:solidFill>
                  <a:srgbClr val="002060"/>
                </a:solidFill>
                <a:latin typeface="Calibri" panose="020F0502020204030204" pitchFamily="34" charset="0"/>
                <a:cs typeface="Times New Roman" panose="02020603050405020304" pitchFamily="18" charset="0"/>
              </a:rPr>
              <a:t>, Raclette, </a:t>
            </a:r>
            <a:r>
              <a:rPr lang="en-IN" sz="1800" dirty="0" err="1">
                <a:solidFill>
                  <a:srgbClr val="002060"/>
                </a:solidFill>
                <a:latin typeface="Calibri" panose="020F0502020204030204" pitchFamily="34" charset="0"/>
                <a:cs typeface="Times New Roman" panose="02020603050405020304" pitchFamily="18" charset="0"/>
              </a:rPr>
              <a:t>Telino</a:t>
            </a:r>
            <a:r>
              <a:rPr lang="en-IN" sz="1800" dirty="0">
                <a:solidFill>
                  <a:srgbClr val="002060"/>
                </a:solidFill>
                <a:latin typeface="Calibri" panose="020F0502020204030204" pitchFamily="34" charset="0"/>
                <a:cs typeface="Times New Roman" panose="02020603050405020304" pitchFamily="18" charset="0"/>
              </a:rPr>
              <a:t> are good performing products while Boston Crab Meat, Raclette </a:t>
            </a:r>
            <a:r>
              <a:rPr lang="en-IN" sz="1800" dirty="0" err="1">
                <a:solidFill>
                  <a:srgbClr val="002060"/>
                </a:solidFill>
                <a:latin typeface="Calibri" panose="020F0502020204030204" pitchFamily="34" charset="0"/>
                <a:cs typeface="Times New Roman" panose="02020603050405020304" pitchFamily="18" charset="0"/>
              </a:rPr>
              <a:t>Courdavault</a:t>
            </a:r>
            <a:r>
              <a:rPr lang="en-IN" sz="1800" dirty="0">
                <a:solidFill>
                  <a:srgbClr val="002060"/>
                </a:solidFill>
                <a:latin typeface="Calibri" panose="020F0502020204030204" pitchFamily="34" charset="0"/>
                <a:cs typeface="Times New Roman" panose="02020603050405020304" pitchFamily="18" charset="0"/>
              </a:rPr>
              <a:t>, Louisiana Hot Spiced Okra, </a:t>
            </a:r>
            <a:r>
              <a:rPr lang="en-IN" sz="1800" dirty="0" err="1">
                <a:solidFill>
                  <a:srgbClr val="002060"/>
                </a:solidFill>
                <a:latin typeface="Calibri" panose="020F0502020204030204" pitchFamily="34" charset="0"/>
                <a:cs typeface="Times New Roman" panose="02020603050405020304" pitchFamily="18" charset="0"/>
              </a:rPr>
              <a:t>Gudbrandsdalsost</a:t>
            </a:r>
            <a:r>
              <a:rPr lang="en-IN" sz="1800" dirty="0">
                <a:solidFill>
                  <a:srgbClr val="002060"/>
                </a:solidFill>
                <a:latin typeface="Calibri" panose="020F0502020204030204" pitchFamily="34" charset="0"/>
                <a:cs typeface="Times New Roman" panose="02020603050405020304" pitchFamily="18" charset="0"/>
              </a:rPr>
              <a:t>, Mozzarella di Giovanni these products got order only once.</a:t>
            </a:r>
          </a:p>
          <a:p>
            <a:pPr marL="0" indent="0">
              <a:lnSpc>
                <a:spcPct val="115000"/>
              </a:lnSpc>
              <a:spcAft>
                <a:spcPts val="5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27</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EFD88C0A-70C4-68B9-A6C4-6B4AFA844C9A}"/>
              </a:ext>
            </a:extLst>
          </p:cNvPr>
          <p:cNvPicPr>
            <a:picLocks noChangeAspect="1"/>
          </p:cNvPicPr>
          <p:nvPr/>
        </p:nvPicPr>
        <p:blipFill>
          <a:blip r:embed="rId2"/>
          <a:stretch>
            <a:fillRect/>
          </a:stretch>
        </p:blipFill>
        <p:spPr>
          <a:xfrm>
            <a:off x="3838575" y="2068497"/>
            <a:ext cx="4152900" cy="4250110"/>
          </a:xfrm>
          <a:prstGeom prst="rect">
            <a:avLst/>
          </a:prstGeom>
        </p:spPr>
      </p:pic>
    </p:spTree>
    <p:extLst>
      <p:ext uri="{BB962C8B-B14F-4D97-AF65-F5344CB8AC3E}">
        <p14:creationId xmlns:p14="http://schemas.microsoft.com/office/powerpoint/2010/main" val="1768538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AB10-5F9B-ED8F-BF67-D145BBB3831D}"/>
              </a:ext>
            </a:extLst>
          </p:cNvPr>
          <p:cNvSpPr>
            <a:spLocks noGrp="1"/>
          </p:cNvSpPr>
          <p:nvPr>
            <p:ph idx="1"/>
          </p:nvPr>
        </p:nvSpPr>
        <p:spPr>
          <a:xfrm>
            <a:off x="15270" y="374904"/>
            <a:ext cx="12161460" cy="6026000"/>
          </a:xfrm>
        </p:spPr>
        <p:txBody>
          <a:bodyPr/>
          <a:lstStyle/>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What is the distribution of supplier ratings or performance metrics? Can we create a bar chart or radar chart to visualize 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IN" sz="1800" dirty="0">
                <a:solidFill>
                  <a:srgbClr val="002060"/>
                </a:solidFill>
                <a:latin typeface="Calibri" panose="020F0502020204030204" pitchFamily="34" charset="0"/>
                <a:cs typeface="Times New Roman" panose="02020603050405020304" pitchFamily="18" charset="0"/>
              </a:rPr>
              <a:t>There is not sufficient data of supplier ratings or performance metrics. but from below chart we get know number of suppliers for each category </a:t>
            </a:r>
          </a:p>
        </p:txBody>
      </p:sp>
      <p:sp>
        <p:nvSpPr>
          <p:cNvPr id="4" name="Slide Number Placeholder 3">
            <a:extLst>
              <a:ext uri="{FF2B5EF4-FFF2-40B4-BE49-F238E27FC236}">
                <a16:creationId xmlns:a16="http://schemas.microsoft.com/office/drawing/2014/main" id="{86568056-3812-F428-4BC4-82146587EE6E}"/>
              </a:ext>
            </a:extLst>
          </p:cNvPr>
          <p:cNvSpPr>
            <a:spLocks noGrp="1"/>
          </p:cNvSpPr>
          <p:nvPr>
            <p:ph type="sldNum" sz="quarter" idx="12"/>
          </p:nvPr>
        </p:nvSpPr>
        <p:spPr/>
        <p:txBody>
          <a:bodyPr/>
          <a:lstStyle/>
          <a:p>
            <a:fld id="{8D0AFDD5-844D-364D-8AEC-50CF4D36D55D}" type="slidenum">
              <a:rPr lang="en-US" noProof="0" smtClean="0"/>
              <a:t>28</a:t>
            </a:fld>
            <a:endParaRPr lang="en-US" noProof="0"/>
          </a:p>
        </p:txBody>
      </p:sp>
      <p:sp>
        <p:nvSpPr>
          <p:cNvPr id="5" name="Footer Placeholder 4">
            <a:extLst>
              <a:ext uri="{FF2B5EF4-FFF2-40B4-BE49-F238E27FC236}">
                <a16:creationId xmlns:a16="http://schemas.microsoft.com/office/drawing/2014/main" id="{92B56473-1D46-78A1-A3CE-BC5AB67A81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71A59C-DC38-7A24-6A97-5C199BC09DFE}"/>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4BFE0000-62F0-6851-20D0-54B892BB4C68}"/>
              </a:ext>
            </a:extLst>
          </p:cNvPr>
          <p:cNvPicPr>
            <a:picLocks noChangeAspect="1"/>
          </p:cNvPicPr>
          <p:nvPr/>
        </p:nvPicPr>
        <p:blipFill>
          <a:blip r:embed="rId2"/>
          <a:stretch>
            <a:fillRect/>
          </a:stretch>
        </p:blipFill>
        <p:spPr>
          <a:xfrm>
            <a:off x="2494626" y="1760036"/>
            <a:ext cx="6098958" cy="2723077"/>
          </a:xfrm>
          <a:prstGeom prst="rect">
            <a:avLst/>
          </a:prstGeom>
        </p:spPr>
      </p:pic>
    </p:spTree>
    <p:extLst>
      <p:ext uri="{BB962C8B-B14F-4D97-AF65-F5344CB8AC3E}">
        <p14:creationId xmlns:p14="http://schemas.microsoft.com/office/powerpoint/2010/main" val="424311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AB10-5F9B-ED8F-BF67-D145BBB3831D}"/>
              </a:ext>
            </a:extLst>
          </p:cNvPr>
          <p:cNvSpPr>
            <a:spLocks noGrp="1"/>
          </p:cNvSpPr>
          <p:nvPr>
            <p:ph idx="1"/>
          </p:nvPr>
        </p:nvSpPr>
        <p:spPr>
          <a:xfrm>
            <a:off x="0" y="0"/>
            <a:ext cx="12192000" cy="6400904"/>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How does the cost or pricing structure vary across different suppliers? Can we create a box plot or stacked bar chart to display it?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86568056-3812-F428-4BC4-82146587EE6E}"/>
              </a:ext>
            </a:extLst>
          </p:cNvPr>
          <p:cNvSpPr>
            <a:spLocks noGrp="1"/>
          </p:cNvSpPr>
          <p:nvPr>
            <p:ph type="sldNum" sz="quarter" idx="12"/>
          </p:nvPr>
        </p:nvSpPr>
        <p:spPr/>
        <p:txBody>
          <a:bodyPr/>
          <a:lstStyle/>
          <a:p>
            <a:fld id="{8D0AFDD5-844D-364D-8AEC-50CF4D36D55D}" type="slidenum">
              <a:rPr lang="en-US" noProof="0" smtClean="0"/>
              <a:t>29</a:t>
            </a:fld>
            <a:endParaRPr lang="en-US" noProof="0"/>
          </a:p>
        </p:txBody>
      </p:sp>
      <p:sp>
        <p:nvSpPr>
          <p:cNvPr id="5" name="Footer Placeholder 4">
            <a:extLst>
              <a:ext uri="{FF2B5EF4-FFF2-40B4-BE49-F238E27FC236}">
                <a16:creationId xmlns:a16="http://schemas.microsoft.com/office/drawing/2014/main" id="{92B56473-1D46-78A1-A3CE-BC5AB67A81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71A59C-DC38-7A24-6A97-5C199BC09DFE}"/>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A7AC2AD6-4D17-AF80-2D70-51B972245C2E}"/>
              </a:ext>
            </a:extLst>
          </p:cNvPr>
          <p:cNvPicPr>
            <a:picLocks noChangeAspect="1"/>
          </p:cNvPicPr>
          <p:nvPr/>
        </p:nvPicPr>
        <p:blipFill>
          <a:blip r:embed="rId2"/>
          <a:stretch>
            <a:fillRect/>
          </a:stretch>
        </p:blipFill>
        <p:spPr>
          <a:xfrm>
            <a:off x="2361459" y="1233996"/>
            <a:ext cx="6267635" cy="5078026"/>
          </a:xfrm>
          <a:prstGeom prst="rect">
            <a:avLst/>
          </a:prstGeom>
        </p:spPr>
      </p:pic>
    </p:spTree>
    <p:extLst>
      <p:ext uri="{BB962C8B-B14F-4D97-AF65-F5344CB8AC3E}">
        <p14:creationId xmlns:p14="http://schemas.microsoft.com/office/powerpoint/2010/main" val="199663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24102" y="4325112"/>
            <a:ext cx="1947672" cy="1181636"/>
          </a:xfrm>
        </p:spPr>
        <p:txBody>
          <a:bodyPr/>
          <a:lstStyle/>
          <a:p>
            <a:r>
              <a:rPr lang="en-US" dirty="0"/>
              <a:t>Analyzing wholesale food Trader</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1"/>
            <a:ext cx="1947672" cy="1283985"/>
          </a:xfrm>
        </p:spPr>
        <p:txBody>
          <a:bodyPr/>
          <a:lstStyle/>
          <a:p>
            <a:r>
              <a:rPr lang="en-US" dirty="0"/>
              <a:t>Sales Pattern</a:t>
            </a:r>
          </a:p>
          <a:p>
            <a:r>
              <a:rPr lang="en-US" dirty="0"/>
              <a:t>Order Trend</a:t>
            </a:r>
          </a:p>
          <a:p>
            <a:r>
              <a:rPr lang="en-US" dirty="0"/>
              <a:t>Visualization</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8" y="4313642"/>
            <a:ext cx="2111530" cy="1181636"/>
          </a:xfrm>
        </p:spPr>
        <p:txBody>
          <a:bodyPr/>
          <a:lstStyle/>
          <a:p>
            <a:r>
              <a:rPr lang="en-US" dirty="0"/>
              <a:t>Valuable insights</a:t>
            </a:r>
          </a:p>
          <a:p>
            <a:r>
              <a:rPr lang="en-US" dirty="0"/>
              <a:t>Sales Growth</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8" y="4319943"/>
            <a:ext cx="1947672" cy="1850037"/>
          </a:xfrm>
        </p:spPr>
        <p:txBody>
          <a:bodyPr/>
          <a:lstStyle/>
          <a:p>
            <a:r>
              <a:rPr lang="en-US" dirty="0"/>
              <a:t>Customer</a:t>
            </a:r>
          </a:p>
          <a:p>
            <a:r>
              <a:rPr lang="en-US" dirty="0"/>
              <a:t>Product</a:t>
            </a:r>
          </a:p>
          <a:p>
            <a:r>
              <a:rPr lang="en-US" dirty="0"/>
              <a:t>Supplier</a:t>
            </a:r>
          </a:p>
          <a:p>
            <a:r>
              <a:rPr lang="en-US" dirty="0"/>
              <a:t>Shipper</a:t>
            </a:r>
          </a:p>
          <a:p>
            <a:r>
              <a:rPr lang="en-US" dirty="0"/>
              <a:t>behavior</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Conclusion</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3</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pic>
        <p:nvPicPr>
          <p:cNvPr id="17" name="Audio 16">
            <a:hlinkClick r:id="" action="ppaction://media"/>
            <a:extLst>
              <a:ext uri="{FF2B5EF4-FFF2-40B4-BE49-F238E27FC236}">
                <a16:creationId xmlns:a16="http://schemas.microsoft.com/office/drawing/2014/main" id="{FECDE926-6052-667E-FC6B-67DA4D242F8E}"/>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681978606"/>
      </p:ext>
    </p:extLst>
  </p:cSld>
  <p:clrMapOvr>
    <a:masterClrMapping/>
  </p:clrMapOvr>
  <mc:AlternateContent xmlns:mc="http://schemas.openxmlformats.org/markup-compatibility/2006">
    <mc:Choice xmlns:p14="http://schemas.microsoft.com/office/powerpoint/2010/main" Requires="p14">
      <p:transition spd="slow" p14:dur="2000" advTm="1752"/>
    </mc:Choice>
    <mc:Fallback>
      <p:transition spd="slow" advTm="17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CAB10-5F9B-ED8F-BF67-D145BBB3831D}"/>
              </a:ext>
            </a:extLst>
          </p:cNvPr>
          <p:cNvSpPr>
            <a:spLocks noGrp="1"/>
          </p:cNvSpPr>
          <p:nvPr>
            <p:ph idx="1"/>
          </p:nvPr>
        </p:nvSpPr>
        <p:spPr>
          <a:xfrm>
            <a:off x="0" y="-1"/>
            <a:ext cx="12192000" cy="6312023"/>
          </a:xfrm>
        </p:spPr>
        <p:txBody>
          <a:bodyPr/>
          <a:lstStyle/>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we visualize the geographical distribution of suppliers using a map or bubble chart?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IN" sz="1800" dirty="0">
                <a:solidFill>
                  <a:srgbClr val="002060"/>
                </a:solidFill>
                <a:latin typeface="Calibri" panose="020F0502020204030204" pitchFamily="34" charset="0"/>
                <a:cs typeface="Times New Roman" panose="02020603050405020304" pitchFamily="18" charset="0"/>
              </a:rPr>
              <a:t>As we can see on map most of our suppliers from near Europe region and few from America, Australia.</a:t>
            </a:r>
          </a:p>
        </p:txBody>
      </p:sp>
      <p:sp>
        <p:nvSpPr>
          <p:cNvPr id="4" name="Slide Number Placeholder 3">
            <a:extLst>
              <a:ext uri="{FF2B5EF4-FFF2-40B4-BE49-F238E27FC236}">
                <a16:creationId xmlns:a16="http://schemas.microsoft.com/office/drawing/2014/main" id="{86568056-3812-F428-4BC4-82146587EE6E}"/>
              </a:ext>
            </a:extLst>
          </p:cNvPr>
          <p:cNvSpPr>
            <a:spLocks noGrp="1"/>
          </p:cNvSpPr>
          <p:nvPr>
            <p:ph type="sldNum" sz="quarter" idx="12"/>
          </p:nvPr>
        </p:nvSpPr>
        <p:spPr/>
        <p:txBody>
          <a:bodyPr/>
          <a:lstStyle/>
          <a:p>
            <a:fld id="{8D0AFDD5-844D-364D-8AEC-50CF4D36D55D}" type="slidenum">
              <a:rPr lang="en-US" noProof="0" smtClean="0"/>
              <a:t>30</a:t>
            </a:fld>
            <a:endParaRPr lang="en-US" noProof="0"/>
          </a:p>
        </p:txBody>
      </p:sp>
      <p:sp>
        <p:nvSpPr>
          <p:cNvPr id="5" name="Footer Placeholder 4">
            <a:extLst>
              <a:ext uri="{FF2B5EF4-FFF2-40B4-BE49-F238E27FC236}">
                <a16:creationId xmlns:a16="http://schemas.microsoft.com/office/drawing/2014/main" id="{92B56473-1D46-78A1-A3CE-BC5AB67A817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C571A59C-DC38-7A24-6A97-5C199BC09DFE}"/>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E9895FF5-D3D7-C548-0652-B26ECDBA6C52}"/>
              </a:ext>
            </a:extLst>
          </p:cNvPr>
          <p:cNvPicPr>
            <a:picLocks noChangeAspect="1"/>
          </p:cNvPicPr>
          <p:nvPr/>
        </p:nvPicPr>
        <p:blipFill>
          <a:blip r:embed="rId2"/>
          <a:stretch>
            <a:fillRect/>
          </a:stretch>
        </p:blipFill>
        <p:spPr>
          <a:xfrm>
            <a:off x="1857800" y="1500326"/>
            <a:ext cx="7013359" cy="4856137"/>
          </a:xfrm>
          <a:prstGeom prst="rect">
            <a:avLst/>
          </a:prstGeom>
        </p:spPr>
      </p:pic>
    </p:spTree>
    <p:extLst>
      <p:ext uri="{BB962C8B-B14F-4D97-AF65-F5344CB8AC3E}">
        <p14:creationId xmlns:p14="http://schemas.microsoft.com/office/powerpoint/2010/main" val="1950655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397660"/>
            <a:ext cx="12192000" cy="6003244"/>
          </a:xfrm>
        </p:spPr>
        <p:txBody>
          <a:bodyPr/>
          <a:lstStyle/>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Are there any correlations between supplier attributes (e.g., location, size, industry) and performance metrics (e.g., on-time delivery, product quality)?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There is not sufficient information about suppliers side  performance rating, product quality or delivery.</a:t>
            </a:r>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supplier performance vary across different product categories or departments? Can we visualize this using stacked bar charts or grouped column charts?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IN" sz="1800" dirty="0">
                <a:solidFill>
                  <a:srgbClr val="002060"/>
                </a:solidFill>
                <a:latin typeface="Calibri" panose="020F0502020204030204" pitchFamily="34" charset="0"/>
                <a:cs typeface="Times New Roman" panose="02020603050405020304" pitchFamily="18" charset="0"/>
              </a:rPr>
              <a:t>There are few products which are discontinued by suppliers.</a:t>
            </a: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31</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5A447819-8E52-2FE3-7FC0-ECD50A121AB0}"/>
              </a:ext>
            </a:extLst>
          </p:cNvPr>
          <p:cNvPicPr>
            <a:picLocks noChangeAspect="1"/>
          </p:cNvPicPr>
          <p:nvPr/>
        </p:nvPicPr>
        <p:blipFill>
          <a:blip r:embed="rId2"/>
          <a:stretch>
            <a:fillRect/>
          </a:stretch>
        </p:blipFill>
        <p:spPr>
          <a:xfrm>
            <a:off x="3448051" y="3000652"/>
            <a:ext cx="5248274" cy="3038198"/>
          </a:xfrm>
          <a:prstGeom prst="rect">
            <a:avLst/>
          </a:prstGeom>
        </p:spPr>
      </p:pic>
    </p:spTree>
    <p:extLst>
      <p:ext uri="{BB962C8B-B14F-4D97-AF65-F5344CB8AC3E}">
        <p14:creationId xmlns:p14="http://schemas.microsoft.com/office/powerpoint/2010/main" val="1075135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lnSpc>
                <a:spcPct val="115000"/>
              </a:lnSpc>
              <a:spcAft>
                <a:spcPts val="5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we identify any trends or patterns in supplier costs or pricing structures through visualizations? How can this information be used for procurement optimization?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From cost structure of dataset  we can identify that minimum value for single product is cost from  $2.50 Geitost and it gone up to $263.50 which is cote de </a:t>
            </a:r>
            <a:r>
              <a:rPr lang="en-US" sz="1800" dirty="0" err="1">
                <a:solidFill>
                  <a:srgbClr val="002060"/>
                </a:solidFill>
                <a:latin typeface="Calibri" panose="020F0502020204030204" pitchFamily="34" charset="0"/>
                <a:cs typeface="Times New Roman" panose="02020603050405020304" pitchFamily="18" charset="0"/>
              </a:rPr>
              <a:t>blaye</a:t>
            </a:r>
            <a:r>
              <a:rPr lang="en-US" sz="1800" dirty="0">
                <a:solidFill>
                  <a:srgbClr val="002060"/>
                </a:solidFill>
                <a:latin typeface="Calibri" panose="020F0502020204030204" pitchFamily="34" charset="0"/>
                <a:cs typeface="Times New Roman" panose="02020603050405020304" pitchFamily="18" charset="0"/>
              </a:rPr>
              <a:t>. Average value cost us for around $28.86.</a:t>
            </a:r>
          </a:p>
          <a:p>
            <a:pPr marL="0" indent="0">
              <a:spcAft>
                <a:spcPts val="500"/>
              </a:spcAft>
              <a:buNone/>
            </a:pPr>
            <a:r>
              <a:rPr lang="en-US" sz="1800" dirty="0">
                <a:solidFill>
                  <a:srgbClr val="002060"/>
                </a:solidFill>
                <a:latin typeface="Calibri" panose="020F0502020204030204" pitchFamily="34" charset="0"/>
                <a:cs typeface="Times New Roman" panose="02020603050405020304" pitchFamily="18" charset="0"/>
              </a:rPr>
              <a:t>Aux joyeux ecclesiastiques has $140 Average product price which is maximum and Refrescos Americanas LTDA $10 Average Product price which is minimum.</a:t>
            </a:r>
          </a:p>
          <a:p>
            <a:pPr marL="0" lvl="0" indent="0">
              <a:lnSpc>
                <a:spcPct val="115000"/>
              </a:lnSpc>
              <a:spcAft>
                <a:spcPts val="5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32</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1CBF32F3-AB5A-727E-57E3-505A1570D5C1}"/>
              </a:ext>
            </a:extLst>
          </p:cNvPr>
          <p:cNvGraphicFramePr/>
          <p:nvPr>
            <p:extLst>
              <p:ext uri="{D42A27DB-BD31-4B8C-83A1-F6EECF244321}">
                <p14:modId xmlns:p14="http://schemas.microsoft.com/office/powerpoint/2010/main" val="1151709348"/>
              </p:ext>
            </p:extLst>
          </p:nvPr>
        </p:nvGraphicFramePr>
        <p:xfrm>
          <a:off x="1867006" y="2896340"/>
          <a:ext cx="7324725" cy="31959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324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28E1-54A1-7D76-9742-4D611CA4A593}"/>
              </a:ext>
            </a:extLst>
          </p:cNvPr>
          <p:cNvSpPr>
            <a:spLocks noGrp="1"/>
          </p:cNvSpPr>
          <p:nvPr>
            <p:ph type="title"/>
          </p:nvPr>
        </p:nvSpPr>
        <p:spPr>
          <a:xfrm>
            <a:off x="-2442" y="3416"/>
            <a:ext cx="2047043" cy="400809"/>
          </a:xfrm>
        </p:spPr>
        <p:txBody>
          <a:bodyPr/>
          <a:lstStyle/>
          <a:p>
            <a:r>
              <a:rPr lang="en-US" sz="2000" u="sng" dirty="0"/>
              <a:t>conclusion</a:t>
            </a:r>
            <a:endParaRPr lang="en-IN" sz="2000" u="sng" dirty="0"/>
          </a:p>
        </p:txBody>
      </p:sp>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484632" y="1160407"/>
            <a:ext cx="11000232" cy="5320291"/>
          </a:xfrm>
        </p:spPr>
        <p:txBody>
          <a:bodyPr/>
          <a:lstStyle/>
          <a:p>
            <a:pPr marL="0" indent="0">
              <a:buNone/>
            </a:pPr>
            <a:r>
              <a:rPr lang="en-US" dirty="0"/>
              <a:t> </a:t>
            </a: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33</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sp>
        <p:nvSpPr>
          <p:cNvPr id="7" name="Rectangle: Rounded Corners 6">
            <a:extLst>
              <a:ext uri="{FF2B5EF4-FFF2-40B4-BE49-F238E27FC236}">
                <a16:creationId xmlns:a16="http://schemas.microsoft.com/office/drawing/2014/main" id="{24B69C14-875F-3B30-18F7-EC2FD49E6320}"/>
              </a:ext>
            </a:extLst>
          </p:cNvPr>
          <p:cNvSpPr/>
          <p:nvPr/>
        </p:nvSpPr>
        <p:spPr>
          <a:xfrm>
            <a:off x="838200" y="2089452"/>
            <a:ext cx="4115540"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Top 5 Customers by Revenue</a:t>
            </a:r>
            <a:endParaRPr lang="en-IN" dirty="0"/>
          </a:p>
        </p:txBody>
      </p:sp>
      <p:sp>
        <p:nvSpPr>
          <p:cNvPr id="8" name="Rectangle: Rounded Corners 7">
            <a:extLst>
              <a:ext uri="{FF2B5EF4-FFF2-40B4-BE49-F238E27FC236}">
                <a16:creationId xmlns:a16="http://schemas.microsoft.com/office/drawing/2014/main" id="{496CEE4B-8728-D614-F7EF-0AC8180023A6}"/>
              </a:ext>
            </a:extLst>
          </p:cNvPr>
          <p:cNvSpPr/>
          <p:nvPr/>
        </p:nvSpPr>
        <p:spPr>
          <a:xfrm>
            <a:off x="6738502" y="2034321"/>
            <a:ext cx="4195439"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Bottom 5 Customers by Revenue</a:t>
            </a:r>
            <a:endParaRPr lang="en-IN" dirty="0"/>
          </a:p>
        </p:txBody>
      </p:sp>
      <p:sp>
        <p:nvSpPr>
          <p:cNvPr id="9" name="Rectangle: Rounded Corners 8">
            <a:extLst>
              <a:ext uri="{FF2B5EF4-FFF2-40B4-BE49-F238E27FC236}">
                <a16:creationId xmlns:a16="http://schemas.microsoft.com/office/drawing/2014/main" id="{5447A610-B306-0DB0-31DA-C9DC09C2CF8F}"/>
              </a:ext>
            </a:extLst>
          </p:cNvPr>
          <p:cNvSpPr/>
          <p:nvPr/>
        </p:nvSpPr>
        <p:spPr>
          <a:xfrm>
            <a:off x="1064697" y="2748424"/>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Quick-Stop</a:t>
            </a:r>
            <a:endParaRPr lang="en-IN" dirty="0"/>
          </a:p>
        </p:txBody>
      </p:sp>
      <p:sp>
        <p:nvSpPr>
          <p:cNvPr id="10" name="Rectangle: Rounded Corners 9">
            <a:extLst>
              <a:ext uri="{FF2B5EF4-FFF2-40B4-BE49-F238E27FC236}">
                <a16:creationId xmlns:a16="http://schemas.microsoft.com/office/drawing/2014/main" id="{6BFCBB5C-30BB-39EA-4B23-49E5CE0DC349}"/>
              </a:ext>
            </a:extLst>
          </p:cNvPr>
          <p:cNvSpPr/>
          <p:nvPr/>
        </p:nvSpPr>
        <p:spPr>
          <a:xfrm>
            <a:off x="1064698" y="3406045"/>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Save-a-lot-Markets</a:t>
            </a:r>
            <a:endParaRPr lang="en-IN" dirty="0"/>
          </a:p>
        </p:txBody>
      </p:sp>
      <p:sp>
        <p:nvSpPr>
          <p:cNvPr id="11" name="Rectangle: Rounded Corners 10">
            <a:extLst>
              <a:ext uri="{FF2B5EF4-FFF2-40B4-BE49-F238E27FC236}">
                <a16:creationId xmlns:a16="http://schemas.microsoft.com/office/drawing/2014/main" id="{EC5C6A59-3F19-7E40-24B0-61F1CB4B190A}"/>
              </a:ext>
            </a:extLst>
          </p:cNvPr>
          <p:cNvSpPr/>
          <p:nvPr/>
        </p:nvSpPr>
        <p:spPr>
          <a:xfrm>
            <a:off x="1064698" y="4046204"/>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Ernst Handel</a:t>
            </a:r>
            <a:endParaRPr lang="en-IN" dirty="0"/>
          </a:p>
        </p:txBody>
      </p:sp>
      <p:sp>
        <p:nvSpPr>
          <p:cNvPr id="12" name="Rectangle: Rounded Corners 11">
            <a:extLst>
              <a:ext uri="{FF2B5EF4-FFF2-40B4-BE49-F238E27FC236}">
                <a16:creationId xmlns:a16="http://schemas.microsoft.com/office/drawing/2014/main" id="{F7BDD89E-647C-6C27-CA0A-380C15003605}"/>
              </a:ext>
            </a:extLst>
          </p:cNvPr>
          <p:cNvSpPr/>
          <p:nvPr/>
        </p:nvSpPr>
        <p:spPr>
          <a:xfrm>
            <a:off x="1054282" y="4686363"/>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Hungry owl All night-Grocers</a:t>
            </a:r>
            <a:endParaRPr lang="en-IN" dirty="0"/>
          </a:p>
        </p:txBody>
      </p:sp>
      <p:sp>
        <p:nvSpPr>
          <p:cNvPr id="13" name="Rectangle: Rounded Corners 12">
            <a:extLst>
              <a:ext uri="{FF2B5EF4-FFF2-40B4-BE49-F238E27FC236}">
                <a16:creationId xmlns:a16="http://schemas.microsoft.com/office/drawing/2014/main" id="{1D2F381F-BB02-B0D3-AD48-E1FEB158354B}"/>
              </a:ext>
            </a:extLst>
          </p:cNvPr>
          <p:cNvSpPr/>
          <p:nvPr/>
        </p:nvSpPr>
        <p:spPr>
          <a:xfrm>
            <a:off x="1064698" y="5311917"/>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Rattlesnake Canyon Grocery</a:t>
            </a:r>
            <a:endParaRPr lang="en-IN" dirty="0"/>
          </a:p>
        </p:txBody>
      </p:sp>
      <p:sp>
        <p:nvSpPr>
          <p:cNvPr id="15" name="Rectangle: Rounded Corners 14">
            <a:extLst>
              <a:ext uri="{FF2B5EF4-FFF2-40B4-BE49-F238E27FC236}">
                <a16:creationId xmlns:a16="http://schemas.microsoft.com/office/drawing/2014/main" id="{56AF6D82-E3AC-E7DD-EFF8-3EB14C6AED56}"/>
              </a:ext>
            </a:extLst>
          </p:cNvPr>
          <p:cNvSpPr/>
          <p:nvPr/>
        </p:nvSpPr>
        <p:spPr>
          <a:xfrm>
            <a:off x="7035903" y="2718431"/>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GalerÃ­a del gastrÃ³nomo</a:t>
            </a:r>
          </a:p>
        </p:txBody>
      </p:sp>
      <p:sp>
        <p:nvSpPr>
          <p:cNvPr id="16" name="Rectangle: Rounded Corners 15">
            <a:extLst>
              <a:ext uri="{FF2B5EF4-FFF2-40B4-BE49-F238E27FC236}">
                <a16:creationId xmlns:a16="http://schemas.microsoft.com/office/drawing/2014/main" id="{8BB64775-D633-F5F9-077B-53909A2587A2}"/>
              </a:ext>
            </a:extLst>
          </p:cNvPr>
          <p:cNvSpPr/>
          <p:nvPr/>
        </p:nvSpPr>
        <p:spPr>
          <a:xfrm>
            <a:off x="7035903" y="3380221"/>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North/South</a:t>
            </a:r>
            <a:endParaRPr lang="en-IN" dirty="0"/>
          </a:p>
        </p:txBody>
      </p:sp>
      <p:sp>
        <p:nvSpPr>
          <p:cNvPr id="17" name="Rectangle: Rounded Corners 16">
            <a:extLst>
              <a:ext uri="{FF2B5EF4-FFF2-40B4-BE49-F238E27FC236}">
                <a16:creationId xmlns:a16="http://schemas.microsoft.com/office/drawing/2014/main" id="{2C45428E-2BE2-6AEE-94D4-B83D37A8A87E}"/>
              </a:ext>
            </a:extLst>
          </p:cNvPr>
          <p:cNvSpPr/>
          <p:nvPr/>
        </p:nvSpPr>
        <p:spPr>
          <a:xfrm>
            <a:off x="7035903" y="4034559"/>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Laughing Bacchus Wine Cellars</a:t>
            </a:r>
          </a:p>
        </p:txBody>
      </p:sp>
      <p:sp>
        <p:nvSpPr>
          <p:cNvPr id="18" name="Rectangle: Rounded Corners 17">
            <a:extLst>
              <a:ext uri="{FF2B5EF4-FFF2-40B4-BE49-F238E27FC236}">
                <a16:creationId xmlns:a16="http://schemas.microsoft.com/office/drawing/2014/main" id="{FA94869A-246D-E876-E4FD-159C2F88CDA0}"/>
              </a:ext>
            </a:extLst>
          </p:cNvPr>
          <p:cNvSpPr/>
          <p:nvPr/>
        </p:nvSpPr>
        <p:spPr>
          <a:xfrm>
            <a:off x="7028510" y="4677103"/>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Lazy K </a:t>
            </a:r>
            <a:r>
              <a:rPr lang="en-IN" dirty="0" err="1"/>
              <a:t>Kountry</a:t>
            </a:r>
            <a:r>
              <a:rPr lang="en-IN" dirty="0"/>
              <a:t> Store</a:t>
            </a:r>
          </a:p>
        </p:txBody>
      </p:sp>
      <p:sp>
        <p:nvSpPr>
          <p:cNvPr id="19" name="Rectangle: Rounded Corners 18">
            <a:extLst>
              <a:ext uri="{FF2B5EF4-FFF2-40B4-BE49-F238E27FC236}">
                <a16:creationId xmlns:a16="http://schemas.microsoft.com/office/drawing/2014/main" id="{0D1F4967-30BB-C21E-71E6-23E5D072F2F7}"/>
              </a:ext>
            </a:extLst>
          </p:cNvPr>
          <p:cNvSpPr/>
          <p:nvPr/>
        </p:nvSpPr>
        <p:spPr>
          <a:xfrm>
            <a:off x="7035903" y="5311917"/>
            <a:ext cx="3600635" cy="6125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Centro </a:t>
            </a:r>
            <a:r>
              <a:rPr lang="en-IN" dirty="0" err="1"/>
              <a:t>comercial</a:t>
            </a:r>
            <a:r>
              <a:rPr lang="en-IN" dirty="0"/>
              <a:t> Moctezuma</a:t>
            </a:r>
          </a:p>
        </p:txBody>
      </p:sp>
      <p:graphicFrame>
        <p:nvGraphicFramePr>
          <p:cNvPr id="20" name="Diagram 19">
            <a:extLst>
              <a:ext uri="{FF2B5EF4-FFF2-40B4-BE49-F238E27FC236}">
                <a16:creationId xmlns:a16="http://schemas.microsoft.com/office/drawing/2014/main" id="{6768A6D4-851E-191E-1D44-E3A24BD1EFE9}"/>
              </a:ext>
            </a:extLst>
          </p:cNvPr>
          <p:cNvGraphicFramePr/>
          <p:nvPr>
            <p:extLst>
              <p:ext uri="{D42A27DB-BD31-4B8C-83A1-F6EECF244321}">
                <p14:modId xmlns:p14="http://schemas.microsoft.com/office/powerpoint/2010/main" val="3839077128"/>
              </p:ext>
            </p:extLst>
          </p:nvPr>
        </p:nvGraphicFramePr>
        <p:xfrm>
          <a:off x="-2442" y="522101"/>
          <a:ext cx="12192000" cy="602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282FDA41-A80F-851B-DCD1-C7C0A222B332}"/>
              </a:ext>
            </a:extLst>
          </p:cNvPr>
          <p:cNvSpPr txBox="1"/>
          <p:nvPr/>
        </p:nvSpPr>
        <p:spPr>
          <a:xfrm>
            <a:off x="310718" y="794731"/>
            <a:ext cx="331501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Top Countries by Number of customer</a:t>
            </a:r>
            <a:endParaRPr lang="en-IN" dirty="0"/>
          </a:p>
        </p:txBody>
      </p:sp>
      <p:sp>
        <p:nvSpPr>
          <p:cNvPr id="22" name="Arrow: Right 21">
            <a:extLst>
              <a:ext uri="{FF2B5EF4-FFF2-40B4-BE49-F238E27FC236}">
                <a16:creationId xmlns:a16="http://schemas.microsoft.com/office/drawing/2014/main" id="{D9601C84-7235-2885-C124-E06AEB251CAB}"/>
              </a:ext>
            </a:extLst>
          </p:cNvPr>
          <p:cNvSpPr/>
          <p:nvPr/>
        </p:nvSpPr>
        <p:spPr>
          <a:xfrm>
            <a:off x="3923930" y="933524"/>
            <a:ext cx="337352" cy="1804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94077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0B2FA-CDB1-0FAD-33DD-18BD52889D6E}"/>
              </a:ext>
            </a:extLst>
          </p:cNvPr>
          <p:cNvSpPr>
            <a:spLocks noGrp="1"/>
          </p:cNvSpPr>
          <p:nvPr>
            <p:ph idx="1"/>
          </p:nvPr>
        </p:nvSpPr>
        <p:spPr>
          <a:xfrm>
            <a:off x="0" y="0"/>
            <a:ext cx="12192000" cy="6338656"/>
          </a:xfrm>
        </p:spPr>
        <p:txBody>
          <a:bodyPr/>
          <a:lstStyle/>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E95E8F6A-2233-BA5B-858E-2F8AE8A8ECC7}"/>
              </a:ext>
            </a:extLst>
          </p:cNvPr>
          <p:cNvSpPr>
            <a:spLocks noGrp="1"/>
          </p:cNvSpPr>
          <p:nvPr>
            <p:ph type="sldNum" sz="quarter" idx="12"/>
          </p:nvPr>
        </p:nvSpPr>
        <p:spPr/>
        <p:txBody>
          <a:bodyPr/>
          <a:lstStyle/>
          <a:p>
            <a:fld id="{8D0AFDD5-844D-364D-8AEC-50CF4D36D55D}" type="slidenum">
              <a:rPr lang="en-US" noProof="0" smtClean="0"/>
              <a:t>34</a:t>
            </a:fld>
            <a:endParaRPr lang="en-US" noProof="0"/>
          </a:p>
        </p:txBody>
      </p:sp>
      <p:sp>
        <p:nvSpPr>
          <p:cNvPr id="5" name="Footer Placeholder 4">
            <a:extLst>
              <a:ext uri="{FF2B5EF4-FFF2-40B4-BE49-F238E27FC236}">
                <a16:creationId xmlns:a16="http://schemas.microsoft.com/office/drawing/2014/main" id="{FD9E6F6B-EC5C-A236-8601-B5F9982E6DD7}"/>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23835CFD-0FD6-4DB7-E51F-0C2048F7B349}"/>
              </a:ext>
            </a:extLst>
          </p:cNvPr>
          <p:cNvSpPr>
            <a:spLocks noGrp="1"/>
          </p:cNvSpPr>
          <p:nvPr>
            <p:ph type="dt" sz="half" idx="10"/>
          </p:nvPr>
        </p:nvSpPr>
        <p:spPr/>
        <p:txBody>
          <a:bodyPr/>
          <a:lstStyle/>
          <a:p>
            <a:r>
              <a:rPr lang="en-US" noProof="0"/>
              <a:t>20XX</a:t>
            </a:r>
          </a:p>
        </p:txBody>
      </p:sp>
      <p:sp>
        <p:nvSpPr>
          <p:cNvPr id="8" name="TextBox 7">
            <a:extLst>
              <a:ext uri="{FF2B5EF4-FFF2-40B4-BE49-F238E27FC236}">
                <a16:creationId xmlns:a16="http://schemas.microsoft.com/office/drawing/2014/main" id="{53F067E1-2FD6-7DDE-261F-5896B0951F12}"/>
              </a:ext>
            </a:extLst>
          </p:cNvPr>
          <p:cNvSpPr txBox="1"/>
          <p:nvPr/>
        </p:nvSpPr>
        <p:spPr>
          <a:xfrm>
            <a:off x="310718" y="794731"/>
            <a:ext cx="239697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  Month of highest order</a:t>
            </a:r>
            <a:endParaRPr lang="en-IN" dirty="0"/>
          </a:p>
        </p:txBody>
      </p:sp>
      <p:sp>
        <p:nvSpPr>
          <p:cNvPr id="9" name="Arrow: Right 8">
            <a:extLst>
              <a:ext uri="{FF2B5EF4-FFF2-40B4-BE49-F238E27FC236}">
                <a16:creationId xmlns:a16="http://schemas.microsoft.com/office/drawing/2014/main" id="{0F447B34-7D07-DEB7-2569-BD8D28787DFC}"/>
              </a:ext>
            </a:extLst>
          </p:cNvPr>
          <p:cNvSpPr/>
          <p:nvPr/>
        </p:nvSpPr>
        <p:spPr>
          <a:xfrm>
            <a:off x="3350496" y="889162"/>
            <a:ext cx="337352" cy="1804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grpSp>
        <p:nvGrpSpPr>
          <p:cNvPr id="10" name="Group 9">
            <a:extLst>
              <a:ext uri="{FF2B5EF4-FFF2-40B4-BE49-F238E27FC236}">
                <a16:creationId xmlns:a16="http://schemas.microsoft.com/office/drawing/2014/main" id="{0DC4CFFF-4560-1584-28E8-5FC2CF825061}"/>
              </a:ext>
            </a:extLst>
          </p:cNvPr>
          <p:cNvGrpSpPr/>
          <p:nvPr/>
        </p:nvGrpSpPr>
        <p:grpSpPr>
          <a:xfrm>
            <a:off x="4151954" y="435642"/>
            <a:ext cx="2157243" cy="811827"/>
            <a:chOff x="4596539" y="86507"/>
            <a:chExt cx="2157243" cy="862341"/>
          </a:xfrm>
        </p:grpSpPr>
        <p:sp>
          <p:nvSpPr>
            <p:cNvPr id="11" name="Rectangle: Rounded Corners 10">
              <a:extLst>
                <a:ext uri="{FF2B5EF4-FFF2-40B4-BE49-F238E27FC236}">
                  <a16:creationId xmlns:a16="http://schemas.microsoft.com/office/drawing/2014/main" id="{59B1B1B4-0C6F-37F2-B39B-0991AB179863}"/>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F4CEB628-73EB-7186-A705-9887BB44C7E9}"/>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kern="1200" dirty="0"/>
                <a:t>MAY 1996</a:t>
              </a:r>
              <a:endParaRPr lang="en-IN" sz="2800" kern="1200" dirty="0"/>
            </a:p>
          </p:txBody>
        </p:sp>
      </p:grpSp>
      <p:grpSp>
        <p:nvGrpSpPr>
          <p:cNvPr id="13" name="Group 12">
            <a:extLst>
              <a:ext uri="{FF2B5EF4-FFF2-40B4-BE49-F238E27FC236}">
                <a16:creationId xmlns:a16="http://schemas.microsoft.com/office/drawing/2014/main" id="{5B775761-5C8E-C7CA-7C9D-349B762DDA6E}"/>
              </a:ext>
            </a:extLst>
          </p:cNvPr>
          <p:cNvGrpSpPr/>
          <p:nvPr/>
        </p:nvGrpSpPr>
        <p:grpSpPr>
          <a:xfrm>
            <a:off x="4126697" y="2648098"/>
            <a:ext cx="2157243" cy="811827"/>
            <a:chOff x="4596539" y="86507"/>
            <a:chExt cx="2157243" cy="862341"/>
          </a:xfrm>
        </p:grpSpPr>
        <p:sp>
          <p:nvSpPr>
            <p:cNvPr id="14" name="Rectangle: Rounded Corners 13">
              <a:extLst>
                <a:ext uri="{FF2B5EF4-FFF2-40B4-BE49-F238E27FC236}">
                  <a16:creationId xmlns:a16="http://schemas.microsoft.com/office/drawing/2014/main" id="{1DDE9AD7-670A-C449-FD60-30773430ACA8}"/>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2E29B5C0-4098-6448-34D1-964B5D9F5AFC}"/>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kern="1200" dirty="0"/>
                <a:t>Cote de Blaye</a:t>
              </a:r>
              <a:endParaRPr lang="en-IN" sz="2800" kern="1200" dirty="0"/>
            </a:p>
          </p:txBody>
        </p:sp>
      </p:grpSp>
      <p:sp>
        <p:nvSpPr>
          <p:cNvPr id="16" name="TextBox 15">
            <a:extLst>
              <a:ext uri="{FF2B5EF4-FFF2-40B4-BE49-F238E27FC236}">
                <a16:creationId xmlns:a16="http://schemas.microsoft.com/office/drawing/2014/main" id="{F65D52DB-D93D-6553-5E99-D92044071331}"/>
              </a:ext>
            </a:extLst>
          </p:cNvPr>
          <p:cNvSpPr txBox="1"/>
          <p:nvPr/>
        </p:nvSpPr>
        <p:spPr>
          <a:xfrm>
            <a:off x="310718" y="1774128"/>
            <a:ext cx="239697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Top Performing Categories</a:t>
            </a:r>
            <a:endParaRPr lang="en-IN" dirty="0"/>
          </a:p>
        </p:txBody>
      </p:sp>
      <p:grpSp>
        <p:nvGrpSpPr>
          <p:cNvPr id="17" name="Group 16">
            <a:extLst>
              <a:ext uri="{FF2B5EF4-FFF2-40B4-BE49-F238E27FC236}">
                <a16:creationId xmlns:a16="http://schemas.microsoft.com/office/drawing/2014/main" id="{5061F959-A501-69C1-8ED5-ADEA43ACB914}"/>
              </a:ext>
            </a:extLst>
          </p:cNvPr>
          <p:cNvGrpSpPr/>
          <p:nvPr/>
        </p:nvGrpSpPr>
        <p:grpSpPr>
          <a:xfrm>
            <a:off x="6478868" y="1541870"/>
            <a:ext cx="2191742" cy="862341"/>
            <a:chOff x="4565256" y="202653"/>
            <a:chExt cx="2191742" cy="862341"/>
          </a:xfrm>
        </p:grpSpPr>
        <p:sp>
          <p:nvSpPr>
            <p:cNvPr id="18" name="Rectangle: Rounded Corners 17">
              <a:extLst>
                <a:ext uri="{FF2B5EF4-FFF2-40B4-BE49-F238E27FC236}">
                  <a16:creationId xmlns:a16="http://schemas.microsoft.com/office/drawing/2014/main" id="{8D170FC6-5849-FB60-E822-555325331D70}"/>
                </a:ext>
              </a:extLst>
            </p:cNvPr>
            <p:cNvSpPr/>
            <p:nvPr/>
          </p:nvSpPr>
          <p:spPr>
            <a:xfrm>
              <a:off x="4565256" y="202653"/>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DF6CED93-5DB9-D8F0-D70B-0129D8BA5BBE}"/>
                </a:ext>
              </a:extLst>
            </p:cNvPr>
            <p:cNvSpPr txBox="1"/>
            <p:nvPr/>
          </p:nvSpPr>
          <p:spPr>
            <a:xfrm>
              <a:off x="4650269" y="202653"/>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kern="1200" dirty="0"/>
                <a:t>Dairy Products</a:t>
              </a:r>
              <a:endParaRPr lang="en-IN" sz="2800" kern="1200" dirty="0"/>
            </a:p>
          </p:txBody>
        </p:sp>
      </p:grpSp>
      <p:grpSp>
        <p:nvGrpSpPr>
          <p:cNvPr id="20" name="Group 19">
            <a:extLst>
              <a:ext uri="{FF2B5EF4-FFF2-40B4-BE49-F238E27FC236}">
                <a16:creationId xmlns:a16="http://schemas.microsoft.com/office/drawing/2014/main" id="{5A2ADFA2-3E59-2228-4567-3D32639D12CC}"/>
              </a:ext>
            </a:extLst>
          </p:cNvPr>
          <p:cNvGrpSpPr/>
          <p:nvPr/>
        </p:nvGrpSpPr>
        <p:grpSpPr>
          <a:xfrm>
            <a:off x="8911117" y="1561021"/>
            <a:ext cx="2157243" cy="862341"/>
            <a:chOff x="4596539" y="86507"/>
            <a:chExt cx="2157243" cy="862341"/>
          </a:xfrm>
        </p:grpSpPr>
        <p:sp>
          <p:nvSpPr>
            <p:cNvPr id="21" name="Rectangle: Rounded Corners 20">
              <a:extLst>
                <a:ext uri="{FF2B5EF4-FFF2-40B4-BE49-F238E27FC236}">
                  <a16:creationId xmlns:a16="http://schemas.microsoft.com/office/drawing/2014/main" id="{914521F7-2872-3559-A553-13531E6E2E94}"/>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2" name="Rectangle: Rounded Corners 4">
              <a:extLst>
                <a:ext uri="{FF2B5EF4-FFF2-40B4-BE49-F238E27FC236}">
                  <a16:creationId xmlns:a16="http://schemas.microsoft.com/office/drawing/2014/main" id="{8AEB10C1-7F6E-4BA1-5078-E36EFFAFD03C}"/>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dirty="0"/>
                <a:t>Meat/Poultry</a:t>
              </a:r>
              <a:endParaRPr lang="en-IN" sz="2800" kern="1200" dirty="0"/>
            </a:p>
          </p:txBody>
        </p:sp>
      </p:grpSp>
      <p:sp>
        <p:nvSpPr>
          <p:cNvPr id="23" name="Arrow: Right 22">
            <a:extLst>
              <a:ext uri="{FF2B5EF4-FFF2-40B4-BE49-F238E27FC236}">
                <a16:creationId xmlns:a16="http://schemas.microsoft.com/office/drawing/2014/main" id="{278C66DB-F822-03D8-925C-DD06106B353B}"/>
              </a:ext>
            </a:extLst>
          </p:cNvPr>
          <p:cNvSpPr/>
          <p:nvPr/>
        </p:nvSpPr>
        <p:spPr>
          <a:xfrm>
            <a:off x="3320719" y="1902806"/>
            <a:ext cx="337352" cy="1804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30540228-8779-2DBC-406F-CB78D188BAE7}"/>
              </a:ext>
            </a:extLst>
          </p:cNvPr>
          <p:cNvSpPr txBox="1"/>
          <p:nvPr/>
        </p:nvSpPr>
        <p:spPr>
          <a:xfrm>
            <a:off x="336220" y="2753525"/>
            <a:ext cx="239697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Top Performing Products</a:t>
            </a:r>
            <a:endParaRPr lang="en-IN" dirty="0"/>
          </a:p>
        </p:txBody>
      </p:sp>
      <p:sp>
        <p:nvSpPr>
          <p:cNvPr id="26" name="Arrow: Right 25">
            <a:extLst>
              <a:ext uri="{FF2B5EF4-FFF2-40B4-BE49-F238E27FC236}">
                <a16:creationId xmlns:a16="http://schemas.microsoft.com/office/drawing/2014/main" id="{94C1E90B-3314-8D6A-EAA7-0659DE47F2BC}"/>
              </a:ext>
            </a:extLst>
          </p:cNvPr>
          <p:cNvSpPr/>
          <p:nvPr/>
        </p:nvSpPr>
        <p:spPr>
          <a:xfrm>
            <a:off x="3350496" y="2907536"/>
            <a:ext cx="337352" cy="1804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grpSp>
        <p:nvGrpSpPr>
          <p:cNvPr id="27" name="Group 26">
            <a:extLst>
              <a:ext uri="{FF2B5EF4-FFF2-40B4-BE49-F238E27FC236}">
                <a16:creationId xmlns:a16="http://schemas.microsoft.com/office/drawing/2014/main" id="{88B339F3-4570-0A41-26EC-9BBF26E1A99D}"/>
              </a:ext>
            </a:extLst>
          </p:cNvPr>
          <p:cNvGrpSpPr/>
          <p:nvPr/>
        </p:nvGrpSpPr>
        <p:grpSpPr>
          <a:xfrm>
            <a:off x="4126698" y="1541870"/>
            <a:ext cx="2157243" cy="811827"/>
            <a:chOff x="4596539" y="86507"/>
            <a:chExt cx="2157243" cy="862341"/>
          </a:xfrm>
        </p:grpSpPr>
        <p:sp>
          <p:nvSpPr>
            <p:cNvPr id="28" name="Rectangle: Rounded Corners 27">
              <a:extLst>
                <a:ext uri="{FF2B5EF4-FFF2-40B4-BE49-F238E27FC236}">
                  <a16:creationId xmlns:a16="http://schemas.microsoft.com/office/drawing/2014/main" id="{CC7A83C5-04D9-0B40-1E70-1B42EA6E6F8B}"/>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E2A9A3B7-C0BC-C6B5-8E57-1DAE32FAB011}"/>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dirty="0"/>
                <a:t>Beverages</a:t>
              </a:r>
              <a:endParaRPr lang="en-IN" sz="2800" kern="1200" dirty="0"/>
            </a:p>
          </p:txBody>
        </p:sp>
      </p:grpSp>
      <p:grpSp>
        <p:nvGrpSpPr>
          <p:cNvPr id="30" name="Group 29">
            <a:extLst>
              <a:ext uri="{FF2B5EF4-FFF2-40B4-BE49-F238E27FC236}">
                <a16:creationId xmlns:a16="http://schemas.microsoft.com/office/drawing/2014/main" id="{984F8596-0B8C-746E-DED9-4480004D3C58}"/>
              </a:ext>
            </a:extLst>
          </p:cNvPr>
          <p:cNvGrpSpPr/>
          <p:nvPr/>
        </p:nvGrpSpPr>
        <p:grpSpPr>
          <a:xfrm>
            <a:off x="8936374" y="2624321"/>
            <a:ext cx="2157243" cy="811827"/>
            <a:chOff x="4596539" y="86507"/>
            <a:chExt cx="2157243" cy="862341"/>
          </a:xfrm>
        </p:grpSpPr>
        <p:sp>
          <p:nvSpPr>
            <p:cNvPr id="31" name="Rectangle: Rounded Corners 30">
              <a:extLst>
                <a:ext uri="{FF2B5EF4-FFF2-40B4-BE49-F238E27FC236}">
                  <a16:creationId xmlns:a16="http://schemas.microsoft.com/office/drawing/2014/main" id="{CD8CFB79-CE84-62C7-1C31-470B7211FFFB}"/>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32" name="Rectangle: Rounded Corners 4">
              <a:extLst>
                <a:ext uri="{FF2B5EF4-FFF2-40B4-BE49-F238E27FC236}">
                  <a16:creationId xmlns:a16="http://schemas.microsoft.com/office/drawing/2014/main" id="{813A018D-7F21-EE71-DD1C-03CC417F95B7}"/>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kern="1200" dirty="0"/>
                <a:t>Courdavault</a:t>
              </a:r>
              <a:endParaRPr lang="en-IN" sz="2800" kern="1200" dirty="0"/>
            </a:p>
          </p:txBody>
        </p:sp>
      </p:grpSp>
      <p:grpSp>
        <p:nvGrpSpPr>
          <p:cNvPr id="33" name="Group 32">
            <a:extLst>
              <a:ext uri="{FF2B5EF4-FFF2-40B4-BE49-F238E27FC236}">
                <a16:creationId xmlns:a16="http://schemas.microsoft.com/office/drawing/2014/main" id="{F1466DC3-E4B0-2ECB-2892-4B9D72D850F5}"/>
              </a:ext>
            </a:extLst>
          </p:cNvPr>
          <p:cNvGrpSpPr/>
          <p:nvPr/>
        </p:nvGrpSpPr>
        <p:grpSpPr>
          <a:xfrm>
            <a:off x="6485416" y="2648098"/>
            <a:ext cx="2157243" cy="811827"/>
            <a:chOff x="4596539" y="86507"/>
            <a:chExt cx="2157243" cy="862341"/>
          </a:xfrm>
        </p:grpSpPr>
        <p:sp>
          <p:nvSpPr>
            <p:cNvPr id="34" name="Rectangle: Rounded Corners 33">
              <a:extLst>
                <a:ext uri="{FF2B5EF4-FFF2-40B4-BE49-F238E27FC236}">
                  <a16:creationId xmlns:a16="http://schemas.microsoft.com/office/drawing/2014/main" id="{5BB35442-FC99-8035-5D3F-2A33A8812BDA}"/>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35" name="Rectangle: Rounded Corners 4">
              <a:extLst>
                <a:ext uri="{FF2B5EF4-FFF2-40B4-BE49-F238E27FC236}">
                  <a16:creationId xmlns:a16="http://schemas.microsoft.com/office/drawing/2014/main" id="{B0AC00C9-AF88-A5DA-7054-A29A3E8A0AE0}"/>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kern="1200" dirty="0"/>
                <a:t>Rostbrastwurst</a:t>
              </a:r>
              <a:endParaRPr lang="en-IN" sz="2800" kern="1200" dirty="0"/>
            </a:p>
          </p:txBody>
        </p:sp>
      </p:grpSp>
      <p:sp>
        <p:nvSpPr>
          <p:cNvPr id="36" name="TextBox 35">
            <a:extLst>
              <a:ext uri="{FF2B5EF4-FFF2-40B4-BE49-F238E27FC236}">
                <a16:creationId xmlns:a16="http://schemas.microsoft.com/office/drawing/2014/main" id="{F72EDFBE-8F1B-4E69-D52E-E235EF5E9135}"/>
              </a:ext>
            </a:extLst>
          </p:cNvPr>
          <p:cNvSpPr txBox="1"/>
          <p:nvPr/>
        </p:nvSpPr>
        <p:spPr>
          <a:xfrm>
            <a:off x="336220" y="3871726"/>
            <a:ext cx="239697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Top Performing Employee</a:t>
            </a:r>
            <a:endParaRPr lang="en-IN" dirty="0"/>
          </a:p>
        </p:txBody>
      </p:sp>
      <p:sp>
        <p:nvSpPr>
          <p:cNvPr id="37" name="Arrow: Right 36">
            <a:extLst>
              <a:ext uri="{FF2B5EF4-FFF2-40B4-BE49-F238E27FC236}">
                <a16:creationId xmlns:a16="http://schemas.microsoft.com/office/drawing/2014/main" id="{FF28F103-6538-A89E-756E-60397C3E745F}"/>
              </a:ext>
            </a:extLst>
          </p:cNvPr>
          <p:cNvSpPr/>
          <p:nvPr/>
        </p:nvSpPr>
        <p:spPr>
          <a:xfrm>
            <a:off x="3359374" y="3966157"/>
            <a:ext cx="337352" cy="1804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grpSp>
        <p:nvGrpSpPr>
          <p:cNvPr id="38" name="Group 37">
            <a:extLst>
              <a:ext uri="{FF2B5EF4-FFF2-40B4-BE49-F238E27FC236}">
                <a16:creationId xmlns:a16="http://schemas.microsoft.com/office/drawing/2014/main" id="{8079D865-B137-C3B7-E9D6-8C17C691497E}"/>
              </a:ext>
            </a:extLst>
          </p:cNvPr>
          <p:cNvGrpSpPr/>
          <p:nvPr/>
        </p:nvGrpSpPr>
        <p:grpSpPr>
          <a:xfrm>
            <a:off x="4126696" y="3692477"/>
            <a:ext cx="2157243" cy="811827"/>
            <a:chOff x="4596539" y="86507"/>
            <a:chExt cx="2157243" cy="862341"/>
          </a:xfrm>
        </p:grpSpPr>
        <p:sp>
          <p:nvSpPr>
            <p:cNvPr id="39" name="Rectangle: Rounded Corners 38">
              <a:extLst>
                <a:ext uri="{FF2B5EF4-FFF2-40B4-BE49-F238E27FC236}">
                  <a16:creationId xmlns:a16="http://schemas.microsoft.com/office/drawing/2014/main" id="{6E589242-60BA-E671-46E0-B4A1A1FD831F}"/>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40" name="Rectangle: Rounded Corners 4">
              <a:extLst>
                <a:ext uri="{FF2B5EF4-FFF2-40B4-BE49-F238E27FC236}">
                  <a16:creationId xmlns:a16="http://schemas.microsoft.com/office/drawing/2014/main" id="{E2F4BB31-9A4B-5B85-093C-7E452029CE8C}"/>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dirty="0"/>
                <a:t>Margaret</a:t>
              </a:r>
              <a:endParaRPr lang="en-IN" sz="2800" kern="1200" dirty="0"/>
            </a:p>
          </p:txBody>
        </p:sp>
      </p:grpSp>
      <p:grpSp>
        <p:nvGrpSpPr>
          <p:cNvPr id="41" name="Group 40">
            <a:extLst>
              <a:ext uri="{FF2B5EF4-FFF2-40B4-BE49-F238E27FC236}">
                <a16:creationId xmlns:a16="http://schemas.microsoft.com/office/drawing/2014/main" id="{3091E148-0756-7384-107D-F2FBDC2F0BB4}"/>
              </a:ext>
            </a:extLst>
          </p:cNvPr>
          <p:cNvGrpSpPr/>
          <p:nvPr/>
        </p:nvGrpSpPr>
        <p:grpSpPr>
          <a:xfrm>
            <a:off x="6510673" y="3700367"/>
            <a:ext cx="2157243" cy="811827"/>
            <a:chOff x="4596539" y="86507"/>
            <a:chExt cx="2157243" cy="862341"/>
          </a:xfrm>
        </p:grpSpPr>
        <p:sp>
          <p:nvSpPr>
            <p:cNvPr id="42" name="Rectangle: Rounded Corners 41">
              <a:extLst>
                <a:ext uri="{FF2B5EF4-FFF2-40B4-BE49-F238E27FC236}">
                  <a16:creationId xmlns:a16="http://schemas.microsoft.com/office/drawing/2014/main" id="{94F6F0DB-E3EF-62F3-8604-982B9D61FB1C}"/>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43" name="Rectangle: Rounded Corners 4">
              <a:extLst>
                <a:ext uri="{FF2B5EF4-FFF2-40B4-BE49-F238E27FC236}">
                  <a16:creationId xmlns:a16="http://schemas.microsoft.com/office/drawing/2014/main" id="{2481EBF0-49BB-D6D2-1A90-B8C372F5FA5C}"/>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dirty="0"/>
                <a:t>Janet</a:t>
              </a:r>
              <a:endParaRPr lang="en-IN" sz="2800" kern="1200" dirty="0"/>
            </a:p>
          </p:txBody>
        </p:sp>
      </p:grpSp>
      <p:grpSp>
        <p:nvGrpSpPr>
          <p:cNvPr id="44" name="Group 43">
            <a:extLst>
              <a:ext uri="{FF2B5EF4-FFF2-40B4-BE49-F238E27FC236}">
                <a16:creationId xmlns:a16="http://schemas.microsoft.com/office/drawing/2014/main" id="{960031BD-46B3-28CF-C8BB-1D1E2E2283C2}"/>
              </a:ext>
            </a:extLst>
          </p:cNvPr>
          <p:cNvGrpSpPr/>
          <p:nvPr/>
        </p:nvGrpSpPr>
        <p:grpSpPr>
          <a:xfrm>
            <a:off x="8968764" y="3700367"/>
            <a:ext cx="2157243" cy="811827"/>
            <a:chOff x="4596539" y="86507"/>
            <a:chExt cx="2157243" cy="862341"/>
          </a:xfrm>
        </p:grpSpPr>
        <p:sp>
          <p:nvSpPr>
            <p:cNvPr id="45" name="Rectangle: Rounded Corners 44">
              <a:extLst>
                <a:ext uri="{FF2B5EF4-FFF2-40B4-BE49-F238E27FC236}">
                  <a16:creationId xmlns:a16="http://schemas.microsoft.com/office/drawing/2014/main" id="{BCF3F110-C430-7715-B0E5-837F548A405B}"/>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46" name="Rectangle: Rounded Corners 4">
              <a:extLst>
                <a:ext uri="{FF2B5EF4-FFF2-40B4-BE49-F238E27FC236}">
                  <a16:creationId xmlns:a16="http://schemas.microsoft.com/office/drawing/2014/main" id="{300E8CEB-2646-767C-D830-5F9C483E09D9}"/>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dirty="0"/>
                <a:t>Nancy</a:t>
              </a:r>
              <a:endParaRPr lang="en-IN" sz="2800" kern="1200" dirty="0"/>
            </a:p>
          </p:txBody>
        </p:sp>
      </p:grpSp>
      <p:sp>
        <p:nvSpPr>
          <p:cNvPr id="47" name="TextBox 46">
            <a:extLst>
              <a:ext uri="{FF2B5EF4-FFF2-40B4-BE49-F238E27FC236}">
                <a16:creationId xmlns:a16="http://schemas.microsoft.com/office/drawing/2014/main" id="{855E2826-C08B-28BD-1CA4-1BB972530D76}"/>
              </a:ext>
            </a:extLst>
          </p:cNvPr>
          <p:cNvSpPr txBox="1"/>
          <p:nvPr/>
        </p:nvSpPr>
        <p:spPr>
          <a:xfrm>
            <a:off x="310718" y="4877951"/>
            <a:ext cx="2719192"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Average Days to Ship Order</a:t>
            </a:r>
            <a:endParaRPr lang="en-IN" dirty="0"/>
          </a:p>
        </p:txBody>
      </p:sp>
      <p:sp>
        <p:nvSpPr>
          <p:cNvPr id="48" name="Arrow: Right 47">
            <a:extLst>
              <a:ext uri="{FF2B5EF4-FFF2-40B4-BE49-F238E27FC236}">
                <a16:creationId xmlns:a16="http://schemas.microsoft.com/office/drawing/2014/main" id="{84800F78-9450-0B0B-F8C0-A9E1338B6F1B}"/>
              </a:ext>
            </a:extLst>
          </p:cNvPr>
          <p:cNvSpPr/>
          <p:nvPr/>
        </p:nvSpPr>
        <p:spPr>
          <a:xfrm>
            <a:off x="3366131" y="4970887"/>
            <a:ext cx="337352" cy="1804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grpSp>
        <p:nvGrpSpPr>
          <p:cNvPr id="49" name="Group 48">
            <a:extLst>
              <a:ext uri="{FF2B5EF4-FFF2-40B4-BE49-F238E27FC236}">
                <a16:creationId xmlns:a16="http://schemas.microsoft.com/office/drawing/2014/main" id="{A94476F8-F413-E5D0-977C-F3E2910F7B6D}"/>
              </a:ext>
            </a:extLst>
          </p:cNvPr>
          <p:cNvGrpSpPr/>
          <p:nvPr/>
        </p:nvGrpSpPr>
        <p:grpSpPr>
          <a:xfrm>
            <a:off x="4151953" y="4680483"/>
            <a:ext cx="2157243" cy="788050"/>
            <a:chOff x="4596539" y="86507"/>
            <a:chExt cx="2157243" cy="862341"/>
          </a:xfrm>
        </p:grpSpPr>
        <p:sp>
          <p:nvSpPr>
            <p:cNvPr id="50" name="Rectangle: Rounded Corners 49">
              <a:extLst>
                <a:ext uri="{FF2B5EF4-FFF2-40B4-BE49-F238E27FC236}">
                  <a16:creationId xmlns:a16="http://schemas.microsoft.com/office/drawing/2014/main" id="{FF0DCF1A-DDA7-9254-C809-6B86A63DFF28}"/>
                </a:ext>
              </a:extLst>
            </p:cNvPr>
            <p:cNvSpPr/>
            <p:nvPr/>
          </p:nvSpPr>
          <p:spPr>
            <a:xfrm>
              <a:off x="4596539" y="86507"/>
              <a:ext cx="2157243" cy="862341"/>
            </a:xfrm>
            <a:prstGeom prst="roundRect">
              <a:avLst>
                <a:gd name="adj" fmla="val 10000"/>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51" name="Rectangle: Rounded Corners 4">
              <a:extLst>
                <a:ext uri="{FF2B5EF4-FFF2-40B4-BE49-F238E27FC236}">
                  <a16:creationId xmlns:a16="http://schemas.microsoft.com/office/drawing/2014/main" id="{D0A4D991-E9CF-C0F9-A67A-25F58FB1AB16}"/>
                </a:ext>
              </a:extLst>
            </p:cNvPr>
            <p:cNvSpPr txBox="1"/>
            <p:nvPr/>
          </p:nvSpPr>
          <p:spPr>
            <a:xfrm>
              <a:off x="4621796" y="111764"/>
              <a:ext cx="2106729" cy="8118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2800" kern="1200" dirty="0"/>
                <a:t>8-9 Days</a:t>
              </a:r>
              <a:endParaRPr lang="en-IN" sz="2800" kern="1200" dirty="0"/>
            </a:p>
          </p:txBody>
        </p:sp>
      </p:grpSp>
    </p:spTree>
    <p:extLst>
      <p:ext uri="{BB962C8B-B14F-4D97-AF65-F5344CB8AC3E}">
        <p14:creationId xmlns:p14="http://schemas.microsoft.com/office/powerpoint/2010/main" val="4199080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Recommendation</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Customer and Sales</a:t>
            </a:r>
          </a:p>
          <a:p>
            <a:r>
              <a:rPr lang="en-US" dirty="0"/>
              <a:t>Scenario</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To Gain more loyalty from Customers can given discount regularly</a:t>
            </a:r>
          </a:p>
          <a:p>
            <a:r>
              <a:rPr lang="en-US" dirty="0"/>
              <a:t>If Possible can reduce shipping days to top customers.</a:t>
            </a:r>
          </a:p>
          <a:p>
            <a:r>
              <a:rPr lang="en-US" dirty="0"/>
              <a:t>Run Marketing Campaign to gain more sales during occasion or festival.</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Expand Opportunities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Maintain good relationship with suppliers or increase the number of suppliers.</a:t>
            </a:r>
          </a:p>
          <a:p>
            <a:r>
              <a:rPr lang="en-US" dirty="0"/>
              <a:t>Can target region from where customers are not present.</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35</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586666" y="2638799"/>
            <a:ext cx="4873752" cy="1709928"/>
          </a:xfrm>
        </p:spPr>
        <p:txBody>
          <a:bodyPr/>
          <a:lstStyle/>
          <a:p>
            <a:r>
              <a:rPr lang="en-US" dirty="0"/>
              <a:t>Thank you</a:t>
            </a:r>
          </a:p>
        </p:txBody>
      </p:sp>
    </p:spTree>
    <p:extLst>
      <p:ext uri="{BB962C8B-B14F-4D97-AF65-F5344CB8AC3E}">
        <p14:creationId xmlns:p14="http://schemas.microsoft.com/office/powerpoint/2010/main" val="239758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5C63-34DA-C74D-4D51-30A651B16552}"/>
              </a:ext>
            </a:extLst>
          </p:cNvPr>
          <p:cNvSpPr>
            <a:spLocks noGrp="1"/>
          </p:cNvSpPr>
          <p:nvPr>
            <p:ph type="title"/>
          </p:nvPr>
        </p:nvSpPr>
        <p:spPr>
          <a:xfrm>
            <a:off x="3712344" y="-49695"/>
            <a:ext cx="4767309" cy="506791"/>
          </a:xfrm>
        </p:spPr>
        <p:txBody>
          <a:bodyPr/>
          <a:lstStyle/>
          <a:p>
            <a:r>
              <a:rPr lang="en-US" sz="2800" dirty="0"/>
              <a:t>Data Dictionary</a:t>
            </a:r>
            <a:endParaRPr lang="en-IN" sz="2800" dirty="0"/>
          </a:p>
        </p:txBody>
      </p:sp>
      <p:sp>
        <p:nvSpPr>
          <p:cNvPr id="3" name="Content Placeholder 2">
            <a:extLst>
              <a:ext uri="{FF2B5EF4-FFF2-40B4-BE49-F238E27FC236}">
                <a16:creationId xmlns:a16="http://schemas.microsoft.com/office/drawing/2014/main" id="{F49AB65A-CFD2-638F-68EC-A5F67CFE96BC}"/>
              </a:ext>
            </a:extLst>
          </p:cNvPr>
          <p:cNvSpPr>
            <a:spLocks noGrp="1"/>
          </p:cNvSpPr>
          <p:nvPr>
            <p:ph idx="1"/>
          </p:nvPr>
        </p:nvSpPr>
        <p:spPr>
          <a:xfrm>
            <a:off x="484632" y="745724"/>
            <a:ext cx="11000232" cy="5655180"/>
          </a:xfrm>
        </p:spPr>
        <p:txBody>
          <a:bodyPr/>
          <a:lstStyle/>
          <a:p>
            <a:pPr marL="0" indent="0">
              <a:buNone/>
            </a:pPr>
            <a:br>
              <a:rPr lang="en-IN" sz="12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1200" dirty="0"/>
          </a:p>
        </p:txBody>
      </p:sp>
      <p:sp>
        <p:nvSpPr>
          <p:cNvPr id="4" name="Slide Number Placeholder 3">
            <a:extLst>
              <a:ext uri="{FF2B5EF4-FFF2-40B4-BE49-F238E27FC236}">
                <a16:creationId xmlns:a16="http://schemas.microsoft.com/office/drawing/2014/main" id="{670F72E4-EFB7-DC26-B02F-61003213D983}"/>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91312E60-EB7E-DB01-2B63-CB39EABD7664}"/>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9D9DAAA3-4D74-0D55-5D93-30234B2A3F08}"/>
              </a:ext>
            </a:extLst>
          </p:cNvPr>
          <p:cNvSpPr>
            <a:spLocks noGrp="1"/>
          </p:cNvSpPr>
          <p:nvPr>
            <p:ph type="dt" sz="half" idx="10"/>
          </p:nvPr>
        </p:nvSpPr>
        <p:spPr/>
        <p:txBody>
          <a:bodyPr/>
          <a:lstStyle/>
          <a:p>
            <a:r>
              <a:rPr lang="en-US" noProof="0" dirty="0"/>
              <a:t>20XX</a:t>
            </a:r>
          </a:p>
        </p:txBody>
      </p:sp>
      <p:pic>
        <p:nvPicPr>
          <p:cNvPr id="8" name="Picture 7">
            <a:extLst>
              <a:ext uri="{FF2B5EF4-FFF2-40B4-BE49-F238E27FC236}">
                <a16:creationId xmlns:a16="http://schemas.microsoft.com/office/drawing/2014/main" id="{FF3E3CEF-E5F0-B921-07DB-2AC66A58DEDD}"/>
              </a:ext>
            </a:extLst>
          </p:cNvPr>
          <p:cNvPicPr>
            <a:picLocks noChangeAspect="1"/>
          </p:cNvPicPr>
          <p:nvPr/>
        </p:nvPicPr>
        <p:blipFill>
          <a:blip r:embed="rId4"/>
          <a:stretch>
            <a:fillRect/>
          </a:stretch>
        </p:blipFill>
        <p:spPr>
          <a:xfrm>
            <a:off x="595884" y="457096"/>
            <a:ext cx="11000231" cy="5943808"/>
          </a:xfrm>
          <a:prstGeom prst="rect">
            <a:avLst/>
          </a:prstGeom>
        </p:spPr>
      </p:pic>
      <p:pic>
        <p:nvPicPr>
          <p:cNvPr id="10" name="Audio 9">
            <a:hlinkClick r:id="" action="ppaction://media"/>
            <a:extLst>
              <a:ext uri="{FF2B5EF4-FFF2-40B4-BE49-F238E27FC236}">
                <a16:creationId xmlns:a16="http://schemas.microsoft.com/office/drawing/2014/main" id="{4D8E0D37-9FEC-07BA-63D4-975FCBA01179}"/>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4201111010"/>
      </p:ext>
    </p:extLst>
  </p:cSld>
  <p:clrMapOvr>
    <a:masterClrMapping/>
  </p:clrMapOvr>
  <mc:AlternateContent xmlns:mc="http://schemas.openxmlformats.org/markup-compatibility/2006">
    <mc:Choice xmlns:p14="http://schemas.microsoft.com/office/powerpoint/2010/main" Requires="p14">
      <p:transition spd="slow" p14:dur="2000" advTm="1355"/>
    </mc:Choice>
    <mc:Fallback>
      <p:transition spd="slow" advTm="13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5DF3-3350-56BF-9CA6-199B00598B2C}"/>
              </a:ext>
            </a:extLst>
          </p:cNvPr>
          <p:cNvSpPr>
            <a:spLocks noGrp="1"/>
          </p:cNvSpPr>
          <p:nvPr>
            <p:ph type="title"/>
          </p:nvPr>
        </p:nvSpPr>
        <p:spPr>
          <a:xfrm>
            <a:off x="0" y="23792"/>
            <a:ext cx="1917577" cy="374904"/>
          </a:xfrm>
        </p:spPr>
        <p:txBody>
          <a:bodyPr/>
          <a:lstStyle/>
          <a:p>
            <a:r>
              <a:rPr lang="en-US" sz="1600" dirty="0"/>
              <a:t>ER Diagram</a:t>
            </a:r>
            <a:endParaRPr lang="en-IN" sz="1600" dirty="0"/>
          </a:p>
        </p:txBody>
      </p:sp>
      <p:sp>
        <p:nvSpPr>
          <p:cNvPr id="4" name="Slide Number Placeholder 3">
            <a:extLst>
              <a:ext uri="{FF2B5EF4-FFF2-40B4-BE49-F238E27FC236}">
                <a16:creationId xmlns:a16="http://schemas.microsoft.com/office/drawing/2014/main" id="{BAB98212-34A3-6CA4-0357-8CFAB8D0E0F9}"/>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456C1CDC-C233-C21F-A55F-DB9EE36B7793}"/>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D0D8E89C-D426-0CF2-D9BC-541B2581A946}"/>
              </a:ext>
            </a:extLst>
          </p:cNvPr>
          <p:cNvSpPr>
            <a:spLocks noGrp="1"/>
          </p:cNvSpPr>
          <p:nvPr>
            <p:ph type="dt" sz="half" idx="10"/>
          </p:nvPr>
        </p:nvSpPr>
        <p:spPr/>
        <p:txBody>
          <a:bodyPr/>
          <a:lstStyle/>
          <a:p>
            <a:r>
              <a:rPr lang="en-US" noProof="0"/>
              <a:t>20XX</a:t>
            </a:r>
          </a:p>
        </p:txBody>
      </p:sp>
      <p:pic>
        <p:nvPicPr>
          <p:cNvPr id="7" name="Content Placeholder 6">
            <a:extLst>
              <a:ext uri="{FF2B5EF4-FFF2-40B4-BE49-F238E27FC236}">
                <a16:creationId xmlns:a16="http://schemas.microsoft.com/office/drawing/2014/main" id="{C0DCA45D-93A8-3092-F82E-8529F06A93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103" y="398696"/>
            <a:ext cx="9232777" cy="6002104"/>
          </a:xfrm>
          <a:prstGeom prst="rect">
            <a:avLst/>
          </a:prstGeom>
        </p:spPr>
      </p:pic>
    </p:spTree>
    <p:extLst>
      <p:ext uri="{BB962C8B-B14F-4D97-AF65-F5344CB8AC3E}">
        <p14:creationId xmlns:p14="http://schemas.microsoft.com/office/powerpoint/2010/main" val="1734594047"/>
      </p:ext>
    </p:extLst>
  </p:cSld>
  <p:clrMapOvr>
    <a:masterClrMapping/>
  </p:clrMapOvr>
  <mc:AlternateContent xmlns:mc="http://schemas.openxmlformats.org/markup-compatibility/2006">
    <mc:Choice xmlns:p14="http://schemas.microsoft.com/office/powerpoint/2010/main" Requires="p14">
      <p:transition spd="slow" p14:dur="2000" advTm="2592"/>
    </mc:Choice>
    <mc:Fallback>
      <p:transition spd="slow" advTm="259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D041D-BCDA-8B67-CEB7-48FE51FA4656}"/>
              </a:ext>
            </a:extLst>
          </p:cNvPr>
          <p:cNvSpPr>
            <a:spLocks noGrp="1"/>
          </p:cNvSpPr>
          <p:nvPr>
            <p:ph idx="1"/>
          </p:nvPr>
        </p:nvSpPr>
        <p:spPr>
          <a:xfrm>
            <a:off x="-1" y="0"/>
            <a:ext cx="12126897" cy="6489577"/>
          </a:xfrm>
        </p:spPr>
        <p:txBody>
          <a:bodyPr/>
          <a:lstStyle/>
          <a:p>
            <a:pPr marL="0" indent="0">
              <a:buNone/>
            </a:pPr>
            <a:endParaRPr lang="en-US" dirty="0"/>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customer distribution vary across different regions or customer segments? Can we visualize it on a map or bar chart?</a:t>
            </a:r>
          </a:p>
          <a:p>
            <a:pPr marL="0" indent="0">
              <a:lnSpc>
                <a:spcPct val="115000"/>
              </a:lnSpc>
              <a:spcAft>
                <a:spcPts val="500"/>
              </a:spcAft>
              <a:buNone/>
            </a:pPr>
            <a:r>
              <a:rPr lang="en-US" sz="18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Yes we can, As shown in the below chart and map. Most of our customers come from USA, France and Germany And Least are from Ireland, Norway and Poland.</a:t>
            </a:r>
            <a:endParaRPr lang="en-US"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500"/>
              </a:spcAft>
              <a:buAutoNum type="arabicParen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963D26BF-FB91-7B98-5F61-2A07ABC7D7E1}"/>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5" name="Footer Placeholder 4">
            <a:extLst>
              <a:ext uri="{FF2B5EF4-FFF2-40B4-BE49-F238E27FC236}">
                <a16:creationId xmlns:a16="http://schemas.microsoft.com/office/drawing/2014/main" id="{EB4101BB-EFEE-F133-7904-147B63B923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8979DA-D850-6507-98E7-37A6D5DA402C}"/>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9C24DE92-5EEA-1D7E-EF58-6286BB2D3D3D}"/>
              </a:ext>
            </a:extLst>
          </p:cNvPr>
          <p:cNvPicPr>
            <a:picLocks noChangeAspect="1"/>
          </p:cNvPicPr>
          <p:nvPr/>
        </p:nvPicPr>
        <p:blipFill>
          <a:blip r:embed="rId4"/>
          <a:stretch>
            <a:fillRect/>
          </a:stretch>
        </p:blipFill>
        <p:spPr>
          <a:xfrm>
            <a:off x="1021080" y="2423604"/>
            <a:ext cx="3253740" cy="3977300"/>
          </a:xfrm>
          <a:prstGeom prst="rect">
            <a:avLst/>
          </a:prstGeom>
        </p:spPr>
      </p:pic>
      <p:pic>
        <p:nvPicPr>
          <p:cNvPr id="10" name="Picture 9">
            <a:extLst>
              <a:ext uri="{FF2B5EF4-FFF2-40B4-BE49-F238E27FC236}">
                <a16:creationId xmlns:a16="http://schemas.microsoft.com/office/drawing/2014/main" id="{19FD11C8-D303-9CB3-A30C-520CD3CA9BA5}"/>
              </a:ext>
            </a:extLst>
          </p:cNvPr>
          <p:cNvPicPr>
            <a:picLocks noChangeAspect="1"/>
          </p:cNvPicPr>
          <p:nvPr/>
        </p:nvPicPr>
        <p:blipFill>
          <a:blip r:embed="rId5"/>
          <a:stretch>
            <a:fillRect/>
          </a:stretch>
        </p:blipFill>
        <p:spPr>
          <a:xfrm>
            <a:off x="4529121" y="2452302"/>
            <a:ext cx="6641799" cy="2849732"/>
          </a:xfrm>
          <a:prstGeom prst="rect">
            <a:avLst/>
          </a:prstGeom>
        </p:spPr>
      </p:pic>
      <p:pic>
        <p:nvPicPr>
          <p:cNvPr id="7" name="Audio 6">
            <a:hlinkClick r:id="" action="ppaction://media"/>
            <a:extLst>
              <a:ext uri="{FF2B5EF4-FFF2-40B4-BE49-F238E27FC236}">
                <a16:creationId xmlns:a16="http://schemas.microsoft.com/office/drawing/2014/main" id="{1B7A362C-A36C-D8C9-319B-DB438743AFC9}"/>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678323250"/>
      </p:ext>
    </p:extLst>
  </p:cSld>
  <p:clrMapOvr>
    <a:masterClrMapping/>
  </p:clrMapOvr>
  <mc:AlternateContent xmlns:mc="http://schemas.openxmlformats.org/markup-compatibility/2006">
    <mc:Choice xmlns:p14="http://schemas.microsoft.com/office/powerpoint/2010/main" Requires="p14">
      <p:transition spd="slow" p14:dur="2000" advTm="1337"/>
    </mc:Choice>
    <mc:Fallback>
      <p:transition spd="slow" advTm="13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D041D-BCDA-8B67-CEB7-48FE51FA4656}"/>
              </a:ext>
            </a:extLst>
          </p:cNvPr>
          <p:cNvSpPr>
            <a:spLocks noGrp="1"/>
          </p:cNvSpPr>
          <p:nvPr>
            <p:ph idx="1"/>
          </p:nvPr>
        </p:nvSpPr>
        <p:spPr>
          <a:xfrm>
            <a:off x="0" y="0"/>
            <a:ext cx="12192000" cy="6400904"/>
          </a:xfrm>
        </p:spPr>
        <p:txBody>
          <a:bodyPr/>
          <a:lstStyle/>
          <a:p>
            <a:pPr marL="0" indent="0">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Can we visualize the distribution of customer demographics such as age, gender, or income using histograms or pie charts?</a:t>
            </a:r>
          </a:p>
          <a:p>
            <a:pPr marL="0" indent="0">
              <a:buNone/>
            </a:pPr>
            <a:r>
              <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As our customers are companies from different regions we can visualize demographics by country that we have already seen </a:t>
            </a:r>
          </a:p>
          <a:p>
            <a:pPr marL="0" indent="0">
              <a:buNone/>
            </a:pPr>
            <a:r>
              <a:rPr lang="en-IN" sz="18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then we have data of revenue generated by customers from that we can visualize which are in Top &amp; Bottom 5.</a:t>
            </a:r>
            <a:endParaRPr lang="en-IN" sz="18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3D26BF-FB91-7B98-5F61-2A07ABC7D7E1}"/>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EB4101BB-EFEE-F133-7904-147B63B9235B}"/>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6B8979DA-D850-6507-98E7-37A6D5DA402C}"/>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5F5F64B7-918A-6A57-2874-C18441A9DE7C}"/>
              </a:ext>
            </a:extLst>
          </p:cNvPr>
          <p:cNvPicPr>
            <a:picLocks noChangeAspect="1"/>
          </p:cNvPicPr>
          <p:nvPr/>
        </p:nvPicPr>
        <p:blipFill>
          <a:blip r:embed="rId4"/>
          <a:stretch>
            <a:fillRect/>
          </a:stretch>
        </p:blipFill>
        <p:spPr>
          <a:xfrm>
            <a:off x="1266104" y="1846555"/>
            <a:ext cx="9046346" cy="4001610"/>
          </a:xfrm>
          <a:prstGeom prst="rect">
            <a:avLst/>
          </a:prstGeom>
        </p:spPr>
      </p:pic>
      <p:pic>
        <p:nvPicPr>
          <p:cNvPr id="7" name="Audio 6">
            <a:hlinkClick r:id="" action="ppaction://media"/>
            <a:extLst>
              <a:ext uri="{FF2B5EF4-FFF2-40B4-BE49-F238E27FC236}">
                <a16:creationId xmlns:a16="http://schemas.microsoft.com/office/drawing/2014/main" id="{0A87074C-76DF-8F33-292B-EC39A87867F6}"/>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734907053"/>
      </p:ext>
    </p:extLst>
  </p:cSld>
  <p:clrMapOvr>
    <a:masterClrMapping/>
  </p:clrMapOvr>
  <mc:AlternateContent xmlns:mc="http://schemas.openxmlformats.org/markup-compatibility/2006">
    <mc:Choice xmlns:p14="http://schemas.microsoft.com/office/powerpoint/2010/main" Requires="p14">
      <p:transition spd="slow" p14:dur="2000" advTm="841"/>
    </mc:Choice>
    <mc:Fallback>
      <p:transition spd="slow" advTm="8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475739"/>
            <a:ext cx="12192000" cy="5836284"/>
          </a:xfrm>
        </p:spPr>
        <p:txBody>
          <a:bodyPr/>
          <a:lstStyle/>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What are the key factors influencing customer retention or loyalty based on the dataset?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n-US" sz="1800" dirty="0">
                <a:solidFill>
                  <a:srgbClr val="002060"/>
                </a:solidFill>
                <a:latin typeface="Calibri" panose="020F0502020204030204" pitchFamily="34" charset="0"/>
                <a:cs typeface="Times New Roman" panose="02020603050405020304" pitchFamily="18" charset="0"/>
              </a:rPr>
              <a:t>The key factors for customers retention are mainly service, product quality and packaging. But according to dataset we can            conclude the number of times customer visited which defines customers loyalty and order delivery status also influence customer retention.</a:t>
            </a: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graphicFrame>
        <p:nvGraphicFramePr>
          <p:cNvPr id="7" name="Chart 6">
            <a:extLst>
              <a:ext uri="{FF2B5EF4-FFF2-40B4-BE49-F238E27FC236}">
                <a16:creationId xmlns:a16="http://schemas.microsoft.com/office/drawing/2014/main" id="{9C75ECE5-9D8E-C849-1457-B93E6DFC3870}"/>
              </a:ext>
            </a:extLst>
          </p:cNvPr>
          <p:cNvGraphicFramePr/>
          <p:nvPr>
            <p:extLst>
              <p:ext uri="{D42A27DB-BD31-4B8C-83A1-F6EECF244321}">
                <p14:modId xmlns:p14="http://schemas.microsoft.com/office/powerpoint/2010/main" val="1189992126"/>
              </p:ext>
            </p:extLst>
          </p:nvPr>
        </p:nvGraphicFramePr>
        <p:xfrm>
          <a:off x="1461412" y="2629894"/>
          <a:ext cx="4131520" cy="34231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0DF075C4-B41A-159C-F648-4F80F19C9E05}"/>
              </a:ext>
            </a:extLst>
          </p:cNvPr>
          <p:cNvGraphicFramePr/>
          <p:nvPr>
            <p:extLst>
              <p:ext uri="{D42A27DB-BD31-4B8C-83A1-F6EECF244321}">
                <p14:modId xmlns:p14="http://schemas.microsoft.com/office/powerpoint/2010/main" val="1410312967"/>
              </p:ext>
            </p:extLst>
          </p:nvPr>
        </p:nvGraphicFramePr>
        <p:xfrm>
          <a:off x="6096000" y="2635111"/>
          <a:ext cx="4219967" cy="3423119"/>
        </p:xfrm>
        <a:graphic>
          <a:graphicData uri="http://schemas.openxmlformats.org/drawingml/2006/chart">
            <c:chart xmlns:c="http://schemas.openxmlformats.org/drawingml/2006/chart" xmlns:r="http://schemas.openxmlformats.org/officeDocument/2006/relationships" r:id="rId5"/>
          </a:graphicData>
        </a:graphic>
      </p:graphicFrame>
      <p:pic>
        <p:nvPicPr>
          <p:cNvPr id="9" name="Audio 8">
            <a:hlinkClick r:id="" action="ppaction://media"/>
            <a:extLst>
              <a:ext uri="{FF2B5EF4-FFF2-40B4-BE49-F238E27FC236}">
                <a16:creationId xmlns:a16="http://schemas.microsoft.com/office/drawing/2014/main" id="{C1577C85-D2D1-FF2A-D34A-410F702D9743}"/>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629752631"/>
      </p:ext>
    </p:extLst>
  </p:cSld>
  <p:clrMapOvr>
    <a:masterClrMapping/>
  </p:clrMapOvr>
  <mc:AlternateContent xmlns:mc="http://schemas.openxmlformats.org/markup-compatibility/2006">
    <mc:Choice xmlns:p14="http://schemas.microsoft.com/office/powerpoint/2010/main" Requires="p14">
      <p:transition spd="slow" p14:dur="2000" advTm="22701"/>
    </mc:Choice>
    <mc:Fallback>
      <p:transition spd="slow" advTm="227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3F078-6F69-8ED8-4B32-D3ADD5181418}"/>
              </a:ext>
            </a:extLst>
          </p:cNvPr>
          <p:cNvSpPr>
            <a:spLocks noGrp="1"/>
          </p:cNvSpPr>
          <p:nvPr>
            <p:ph idx="1"/>
          </p:nvPr>
        </p:nvSpPr>
        <p:spPr>
          <a:xfrm>
            <a:off x="0" y="0"/>
            <a:ext cx="12192000" cy="6400904"/>
          </a:xfrm>
        </p:spPr>
        <p:txBody>
          <a:bodyPr/>
          <a:lstStyle/>
          <a:p>
            <a:pPr marL="0" indent="0">
              <a:lnSpc>
                <a:spcPct val="115000"/>
              </a:lnSpc>
              <a:spcAft>
                <a:spcPts val="500"/>
              </a:spcAft>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5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 customer preferences vary based on their location or demographics? Can we explore this through interactive visualizations?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spcAft>
                <a:spcPts val="500"/>
              </a:spcAft>
              <a:buNone/>
            </a:pPr>
            <a:r>
              <a:rPr lang="en-US" sz="1800" dirty="0">
                <a:solidFill>
                  <a:srgbClr val="002060"/>
                </a:solidFill>
                <a:latin typeface="Calibri" panose="020F0502020204030204" pitchFamily="34" charset="0"/>
                <a:cs typeface="Times New Roman" panose="02020603050405020304" pitchFamily="18" charset="0"/>
              </a:rPr>
              <a:t>The customers preference based on the near location of market first within country if not available then nearby country or region where product quality and packaging with service matters.</a:t>
            </a:r>
            <a:endParaRPr lang="en-IN" sz="1800" dirty="0">
              <a:solidFill>
                <a:srgbClr val="002060"/>
              </a:solidFill>
              <a:latin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C147682-0B3F-822F-E10C-1195B7C35230}"/>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4EC30D95-1232-C39A-B1CA-D05E470138AA}"/>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EB775FA0-A42B-33A5-D03A-08F0E8A47201}"/>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0A26F4A9-B919-F411-A50B-610614A8DE7E}"/>
              </a:ext>
            </a:extLst>
          </p:cNvPr>
          <p:cNvPicPr>
            <a:picLocks noChangeAspect="1"/>
          </p:cNvPicPr>
          <p:nvPr/>
        </p:nvPicPr>
        <p:blipFill>
          <a:blip r:embed="rId4"/>
          <a:stretch>
            <a:fillRect/>
          </a:stretch>
        </p:blipFill>
        <p:spPr>
          <a:xfrm>
            <a:off x="1021080" y="2210540"/>
            <a:ext cx="3253740" cy="4190364"/>
          </a:xfrm>
          <a:prstGeom prst="rect">
            <a:avLst/>
          </a:prstGeom>
        </p:spPr>
      </p:pic>
      <p:pic>
        <p:nvPicPr>
          <p:cNvPr id="8" name="Picture 7">
            <a:extLst>
              <a:ext uri="{FF2B5EF4-FFF2-40B4-BE49-F238E27FC236}">
                <a16:creationId xmlns:a16="http://schemas.microsoft.com/office/drawing/2014/main" id="{E23B1E4D-7944-D1D1-9BC0-49A6A1334171}"/>
              </a:ext>
            </a:extLst>
          </p:cNvPr>
          <p:cNvPicPr>
            <a:picLocks noChangeAspect="1"/>
          </p:cNvPicPr>
          <p:nvPr/>
        </p:nvPicPr>
        <p:blipFill>
          <a:blip r:embed="rId5"/>
          <a:stretch>
            <a:fillRect/>
          </a:stretch>
        </p:blipFill>
        <p:spPr>
          <a:xfrm>
            <a:off x="4596282" y="2210540"/>
            <a:ext cx="6641799" cy="2849732"/>
          </a:xfrm>
          <a:prstGeom prst="rect">
            <a:avLst/>
          </a:prstGeom>
        </p:spPr>
      </p:pic>
      <p:pic>
        <p:nvPicPr>
          <p:cNvPr id="2" name="Audio 1">
            <a:hlinkClick r:id="" action="ppaction://media"/>
            <a:extLst>
              <a:ext uri="{FF2B5EF4-FFF2-40B4-BE49-F238E27FC236}">
                <a16:creationId xmlns:a16="http://schemas.microsoft.com/office/drawing/2014/main" id="{53DAA827-ECED-B5E0-7469-F63B34F8A9BA}"/>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62704" t="-125896" r="-262704" b="-125896"/>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297960396"/>
      </p:ext>
    </p:extLst>
  </p:cSld>
  <p:clrMapOvr>
    <a:masterClrMapping/>
  </p:clrMapOvr>
  <mc:AlternateContent xmlns:mc="http://schemas.openxmlformats.org/markup-compatibility/2006">
    <mc:Choice xmlns:p14="http://schemas.microsoft.com/office/powerpoint/2010/main" Requires="p14">
      <p:transition spd="slow" p14:dur="2000" advTm="14239"/>
    </mc:Choice>
    <mc:Fallback>
      <p:transition spd="slow" advTm="142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purl.org/dc/dcmitype/"/>
    <ds:schemaRef ds:uri="16c05727-aa75-4e4a-9b5f-8a80a1165891"/>
    <ds:schemaRef ds:uri="http://purl.org/dc/terms/"/>
    <ds:schemaRef ds:uri="http://purl.org/dc/elements/1.1/"/>
    <ds:schemaRef ds:uri="http://schemas.microsoft.com/sharepoint/v3"/>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230e9df3-be65-4c73-a93b-d1236ebd677e"/>
    <ds:schemaRef ds:uri="71af3243-3dd4-4a8d-8c0d-dd76da1f02a5"/>
    <ds:schemaRef ds:uri="http://www.w3.org/XML/1998/namespac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{B6FB1606-A0BD-4AD2-8485-C90603CAEC18}tf11429527_win32</Template>
  <TotalTime>0</TotalTime>
  <Words>1864</Words>
  <Application>Microsoft Office PowerPoint</Application>
  <PresentationFormat>Widescreen</PresentationFormat>
  <Paragraphs>267</Paragraphs>
  <Slides>36</Slides>
  <Notes>0</Notes>
  <HiddenSlides>0</HiddenSlides>
  <MMClips>10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Karla</vt:lpstr>
      <vt:lpstr>Univers Condensed Light</vt:lpstr>
      <vt:lpstr>Office Theme</vt:lpstr>
      <vt:lpstr>NorthWind Traders Capstone Project</vt:lpstr>
      <vt:lpstr>Introduction </vt:lpstr>
      <vt:lpstr>Objective</vt:lpstr>
      <vt:lpstr>Data Dictionary</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NorthWind Traders</dc:title>
  <dc:creator>Siddhant Dhurve</dc:creator>
  <cp:lastModifiedBy>Siddhant Dhurve</cp:lastModifiedBy>
  <cp:revision>35</cp:revision>
  <dcterms:created xsi:type="dcterms:W3CDTF">2023-08-04T05:46:03Z</dcterms:created>
  <dcterms:modified xsi:type="dcterms:W3CDTF">2023-08-07T12:57:13Z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