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1" r:id="rId6"/>
    <p:sldId id="261" r:id="rId7"/>
    <p:sldId id="262" r:id="rId8"/>
    <p:sldId id="272" r:id="rId9"/>
    <p:sldId id="263" r:id="rId10"/>
    <p:sldId id="264" r:id="rId11"/>
    <p:sldId id="273" r:id="rId12"/>
    <p:sldId id="265" r:id="rId13"/>
    <p:sldId id="266" r:id="rId14"/>
    <p:sldId id="274" r:id="rId15"/>
    <p:sldId id="267" r:id="rId16"/>
    <p:sldId id="268" r:id="rId17"/>
    <p:sldId id="275" r:id="rId18"/>
    <p:sldId id="270" r:id="rId19"/>
    <p:sldId id="276"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8E12-00E6-54CB-1A0F-552F5D7BD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F783C2-D1CF-3CF9-B377-0B4A992C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8F2ABF-D87B-F928-838C-43B7C6A84EFA}"/>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5" name="Footer Placeholder 4">
            <a:extLst>
              <a:ext uri="{FF2B5EF4-FFF2-40B4-BE49-F238E27FC236}">
                <a16:creationId xmlns:a16="http://schemas.microsoft.com/office/drawing/2014/main" id="{6D273F2E-0E9A-6C5C-E7CE-1E964E4AE3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70797-827B-405A-D0F2-985C17F54C40}"/>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258322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3522-0C74-FF65-5DE8-052BA2088B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A916B4-D7A8-834C-058A-4FF1F8893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3A89D6-69F9-BA99-0290-DB928B395F7E}"/>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5" name="Footer Placeholder 4">
            <a:extLst>
              <a:ext uri="{FF2B5EF4-FFF2-40B4-BE49-F238E27FC236}">
                <a16:creationId xmlns:a16="http://schemas.microsoft.com/office/drawing/2014/main" id="{45F01057-C05A-0A0D-CA2A-FB8487C02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CCAB2-D247-CB3B-4ABC-01773E4D1822}"/>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99112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45819-3469-9685-E72A-CD2E70DAC3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6B3FBE-8C88-398A-7E50-A1BC12262D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15790-5E9F-EC0F-A359-A9BA0097597E}"/>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5" name="Footer Placeholder 4">
            <a:extLst>
              <a:ext uri="{FF2B5EF4-FFF2-40B4-BE49-F238E27FC236}">
                <a16:creationId xmlns:a16="http://schemas.microsoft.com/office/drawing/2014/main" id="{B6A3AA0A-E502-FE50-40FE-ACAE5A3C0D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92DDC5-4A73-5D09-EC85-E1319BD46C11}"/>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219614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28EF-A6F0-A98D-5700-4B39356FF5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B4B9FC-E8EE-E3CB-AB94-1CA30446F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1973C-FD29-3727-2911-55BE4013D2EE}"/>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5" name="Footer Placeholder 4">
            <a:extLst>
              <a:ext uri="{FF2B5EF4-FFF2-40B4-BE49-F238E27FC236}">
                <a16:creationId xmlns:a16="http://schemas.microsoft.com/office/drawing/2014/main" id="{592AD50B-8E64-AAF8-09A2-9FECC2C2A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9DA0D-462D-81E7-788B-2693AD57CD68}"/>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103497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7721-261A-43DC-1532-118187D9F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698B06-81E5-5557-1C84-AD2CAA15B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9299AA-C782-E9A1-E77C-49E28153F8BE}"/>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5" name="Footer Placeholder 4">
            <a:extLst>
              <a:ext uri="{FF2B5EF4-FFF2-40B4-BE49-F238E27FC236}">
                <a16:creationId xmlns:a16="http://schemas.microsoft.com/office/drawing/2014/main" id="{7CEA46AA-E70C-CE98-6D6A-E1CCE911E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FEEA3-5E9D-6FA6-0BFC-EE0E4A804D81}"/>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246731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9A4E-F785-8299-762F-B3C4F53A9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455FA9-1D17-BE86-5048-8BED326E54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AD9C4D-A04B-F48E-B657-23532100B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9F0D16-C38C-82CF-9359-E67378953C5D}"/>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6" name="Footer Placeholder 5">
            <a:extLst>
              <a:ext uri="{FF2B5EF4-FFF2-40B4-BE49-F238E27FC236}">
                <a16:creationId xmlns:a16="http://schemas.microsoft.com/office/drawing/2014/main" id="{58D69C22-AE6F-3502-E677-40F7DB5914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C29787-A758-1D08-B69B-F4CCA99F14D8}"/>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78382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71B9-4AD5-DEF3-1A39-9567E51C56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9ADE95-1207-05AB-41BC-5F00F9DBE2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31205-C431-423F-C526-41D7D8CED6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92BE2F-C1B3-3C58-0BD6-D4D3A0000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53603-3F4F-242E-9EA2-840A2FFA4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7DC19E-0621-F3B2-5E8D-57815DB60FE4}"/>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8" name="Footer Placeholder 7">
            <a:extLst>
              <a:ext uri="{FF2B5EF4-FFF2-40B4-BE49-F238E27FC236}">
                <a16:creationId xmlns:a16="http://schemas.microsoft.com/office/drawing/2014/main" id="{76784CC3-FC29-799D-313B-B801E0E0CB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A3BB8B-B5F9-5666-4828-AE5BC6B7826E}"/>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55762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D059-8977-A5C2-E5E8-D76E1485F0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4EF5F5-D8A1-4CA4-CCE4-B2188C998127}"/>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4" name="Footer Placeholder 3">
            <a:extLst>
              <a:ext uri="{FF2B5EF4-FFF2-40B4-BE49-F238E27FC236}">
                <a16:creationId xmlns:a16="http://schemas.microsoft.com/office/drawing/2014/main" id="{6E0CB320-81ED-499C-A5CE-8B52DEE921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A80FB4-C45E-F327-5995-7A2D25C2EF5C}"/>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116344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7FB7C-C186-93C8-4992-01E6BA62D31C}"/>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3" name="Footer Placeholder 2">
            <a:extLst>
              <a:ext uri="{FF2B5EF4-FFF2-40B4-BE49-F238E27FC236}">
                <a16:creationId xmlns:a16="http://schemas.microsoft.com/office/drawing/2014/main" id="{A1CFBDD8-0F8B-59CA-B27A-6452BCA46F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AA4776-EDD8-BF3E-DE3C-8845795ABA86}"/>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2940626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0F61-5C4C-D809-2D9F-8405633BC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0AEB54-0316-942E-EF45-277DDE0248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3610B2-945A-DDA7-4A2D-622068721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BA9C5-E8CE-B073-01EC-F6D4B190C82E}"/>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6" name="Footer Placeholder 5">
            <a:extLst>
              <a:ext uri="{FF2B5EF4-FFF2-40B4-BE49-F238E27FC236}">
                <a16:creationId xmlns:a16="http://schemas.microsoft.com/office/drawing/2014/main" id="{86E18451-20F7-86A8-5B5B-6F260369C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28A274-A481-CDE1-FAB2-5602087730A4}"/>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193831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D81E-35C6-0D5C-FE10-CE1039722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E9B123-D7A7-7B45-CE7E-05787A8C3C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FD20F6-2013-E0D7-27CB-1DD167FB4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78318-D521-9605-2C62-4EE0509D38E1}"/>
              </a:ext>
            </a:extLst>
          </p:cNvPr>
          <p:cNvSpPr>
            <a:spLocks noGrp="1"/>
          </p:cNvSpPr>
          <p:nvPr>
            <p:ph type="dt" sz="half" idx="10"/>
          </p:nvPr>
        </p:nvSpPr>
        <p:spPr/>
        <p:txBody>
          <a:bodyPr/>
          <a:lstStyle/>
          <a:p>
            <a:fld id="{59FE430D-AEF0-4BDB-BE0B-C771A042C482}" type="datetimeFigureOut">
              <a:rPr lang="en-IN" smtClean="0"/>
              <a:t>29-07-2023</a:t>
            </a:fld>
            <a:endParaRPr lang="en-IN"/>
          </a:p>
        </p:txBody>
      </p:sp>
      <p:sp>
        <p:nvSpPr>
          <p:cNvPr id="6" name="Footer Placeholder 5">
            <a:extLst>
              <a:ext uri="{FF2B5EF4-FFF2-40B4-BE49-F238E27FC236}">
                <a16:creationId xmlns:a16="http://schemas.microsoft.com/office/drawing/2014/main" id="{8DF5F048-3DE3-8122-F273-7F1DDE655D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9760A5-B40F-5432-579D-316DEC40A124}"/>
              </a:ext>
            </a:extLst>
          </p:cNvPr>
          <p:cNvSpPr>
            <a:spLocks noGrp="1"/>
          </p:cNvSpPr>
          <p:nvPr>
            <p:ph type="sldNum" sz="quarter" idx="12"/>
          </p:nvPr>
        </p:nvSpPr>
        <p:spPr/>
        <p:txBody>
          <a:bodyPr/>
          <a:lstStyle/>
          <a:p>
            <a:fld id="{27DD6B56-068B-47AF-ACC9-16FE8C534F20}" type="slidenum">
              <a:rPr lang="en-IN" smtClean="0"/>
              <a:t>‹#›</a:t>
            </a:fld>
            <a:endParaRPr lang="en-IN"/>
          </a:p>
        </p:txBody>
      </p:sp>
    </p:spTree>
    <p:extLst>
      <p:ext uri="{BB962C8B-B14F-4D97-AF65-F5344CB8AC3E}">
        <p14:creationId xmlns:p14="http://schemas.microsoft.com/office/powerpoint/2010/main" val="67323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5F9556-15C4-9534-8E46-1B3378757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03A21C-B3E2-3F20-9D12-138A9CE77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152BD-AB4A-C3F2-B494-DA8D28967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FE430D-AEF0-4BDB-BE0B-C771A042C482}" type="datetimeFigureOut">
              <a:rPr lang="en-IN" smtClean="0"/>
              <a:t>29-07-2023</a:t>
            </a:fld>
            <a:endParaRPr lang="en-IN"/>
          </a:p>
        </p:txBody>
      </p:sp>
      <p:sp>
        <p:nvSpPr>
          <p:cNvPr id="5" name="Footer Placeholder 4">
            <a:extLst>
              <a:ext uri="{FF2B5EF4-FFF2-40B4-BE49-F238E27FC236}">
                <a16:creationId xmlns:a16="http://schemas.microsoft.com/office/drawing/2014/main" id="{212CDD32-8867-7834-1271-1994A1266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2F8317-0F93-970C-EE2C-B1F8FFDBF8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D6B56-068B-47AF-ACC9-16FE8C534F20}" type="slidenum">
              <a:rPr lang="en-IN" smtClean="0"/>
              <a:t>‹#›</a:t>
            </a:fld>
            <a:endParaRPr lang="en-IN"/>
          </a:p>
        </p:txBody>
      </p:sp>
    </p:spTree>
    <p:extLst>
      <p:ext uri="{BB962C8B-B14F-4D97-AF65-F5344CB8AC3E}">
        <p14:creationId xmlns:p14="http://schemas.microsoft.com/office/powerpoint/2010/main" val="2842073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398C-E003-C2E4-BCDE-9F858B53B833}"/>
              </a:ext>
            </a:extLst>
          </p:cNvPr>
          <p:cNvSpPr>
            <a:spLocks noGrp="1"/>
          </p:cNvSpPr>
          <p:nvPr>
            <p:ph type="title"/>
          </p:nvPr>
        </p:nvSpPr>
        <p:spPr>
          <a:xfrm>
            <a:off x="4140693" y="267470"/>
            <a:ext cx="2783889" cy="1325563"/>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FE82334-BFB7-80AB-659F-3AF4C3F44913}"/>
              </a:ext>
            </a:extLst>
          </p:cNvPr>
          <p:cNvSpPr>
            <a:spLocks noGrp="1"/>
          </p:cNvSpPr>
          <p:nvPr>
            <p:ph idx="1"/>
          </p:nvPr>
        </p:nvSpPr>
        <p:spPr>
          <a:xfrm>
            <a:off x="483093" y="1772359"/>
            <a:ext cx="11353800" cy="2728620"/>
          </a:xfrm>
        </p:spPr>
        <p:txBody>
          <a:bodyPr/>
          <a:lstStyle/>
          <a:p>
            <a:pPr marL="0" indent="0">
              <a:buNone/>
            </a:pPr>
            <a:r>
              <a:rPr lang="en-US" dirty="0"/>
              <a:t>Objective of this </a:t>
            </a:r>
            <a:r>
              <a:rPr lang="en-US" dirty="0" err="1"/>
              <a:t>NorthWind</a:t>
            </a:r>
            <a:r>
              <a:rPr lang="en-US" dirty="0"/>
              <a:t> Project ppt is to do self analysis  by exploring data and understanding the matrix. The analysis will give Key performance, sales pattern, order trend ,product analysis and Important Insights which will help to make business growth decision. The Charts will give better visual to understand the business trends with various matrix by which intelligence decision will be possible.</a:t>
            </a:r>
            <a:endParaRPr lang="en-IN" dirty="0"/>
          </a:p>
        </p:txBody>
      </p:sp>
    </p:spTree>
    <p:extLst>
      <p:ext uri="{BB962C8B-B14F-4D97-AF65-F5344CB8AC3E}">
        <p14:creationId xmlns:p14="http://schemas.microsoft.com/office/powerpoint/2010/main" val="133963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8033-216E-DA59-0463-97F0D8D2AB82}"/>
              </a:ext>
            </a:extLst>
          </p:cNvPr>
          <p:cNvSpPr>
            <a:spLocks noGrp="1"/>
          </p:cNvSpPr>
          <p:nvPr>
            <p:ph type="title"/>
          </p:nvPr>
        </p:nvSpPr>
        <p:spPr>
          <a:xfrm>
            <a:off x="838200" y="0"/>
            <a:ext cx="10515600"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EB8D5C79-67A4-41C0-ED67-8F72BD9D4D32}"/>
              </a:ext>
            </a:extLst>
          </p:cNvPr>
          <p:cNvSpPr>
            <a:spLocks noGrp="1"/>
          </p:cNvSpPr>
          <p:nvPr>
            <p:ph idx="1"/>
          </p:nvPr>
        </p:nvSpPr>
        <p:spPr>
          <a:xfrm>
            <a:off x="0" y="0"/>
            <a:ext cx="12192000" cy="6858000"/>
          </a:xfrm>
        </p:spPr>
        <p:txBody>
          <a:bodyPr/>
          <a:lstStyle/>
          <a:p>
            <a:pPr marL="0" indent="0">
              <a:buNone/>
            </a:pPr>
            <a:r>
              <a:rPr lang="en-US" sz="1800" dirty="0"/>
              <a:t>3) Top 5 orders which generated Maximum revenue.</a:t>
            </a:r>
          </a:p>
          <a:p>
            <a:pPr marL="0" indent="0">
              <a:buNone/>
            </a:pPr>
            <a:r>
              <a:rPr lang="en-US" sz="1800" dirty="0"/>
              <a:t>    Select  </a:t>
            </a:r>
          </a:p>
          <a:p>
            <a:pPr marL="0" indent="0">
              <a:buNone/>
            </a:pPr>
            <a:r>
              <a:rPr lang="en-US" sz="1800" dirty="0"/>
              <a:t>    </a:t>
            </a:r>
            <a:r>
              <a:rPr lang="en-US" sz="1800" dirty="0" err="1"/>
              <a:t>o.OrderID</a:t>
            </a:r>
            <a:r>
              <a:rPr lang="en-US" sz="1800" dirty="0"/>
              <a:t> , round(sum(</a:t>
            </a:r>
            <a:r>
              <a:rPr lang="en-US" sz="1800" dirty="0" err="1"/>
              <a:t>ord.Quantity</a:t>
            </a:r>
            <a:r>
              <a:rPr lang="en-US" sz="1800" dirty="0"/>
              <a:t> * </a:t>
            </a:r>
            <a:r>
              <a:rPr lang="en-US" sz="1800" dirty="0" err="1"/>
              <a:t>ord.UnitPrice</a:t>
            </a:r>
            <a:r>
              <a:rPr lang="en-US" sz="1800" dirty="0"/>
              <a:t>),2) as </a:t>
            </a:r>
            <a:r>
              <a:rPr lang="en-US" sz="1800" dirty="0" err="1"/>
              <a:t>RevenuebyOrder</a:t>
            </a:r>
            <a:r>
              <a:rPr lang="en-US" sz="1800" dirty="0"/>
              <a:t> </a:t>
            </a:r>
          </a:p>
          <a:p>
            <a:pPr marL="0" indent="0">
              <a:buNone/>
            </a:pPr>
            <a:r>
              <a:rPr lang="en-US" sz="1800" dirty="0"/>
              <a:t>    from orders o    inner join </a:t>
            </a:r>
            <a:r>
              <a:rPr lang="en-US" sz="1800" dirty="0" err="1"/>
              <a:t>order_details</a:t>
            </a:r>
            <a:r>
              <a:rPr lang="en-US" sz="1800" dirty="0"/>
              <a:t> </a:t>
            </a:r>
            <a:r>
              <a:rPr lang="en-US" sz="1800" dirty="0" err="1"/>
              <a:t>ord</a:t>
            </a:r>
            <a:r>
              <a:rPr lang="en-US" sz="1800" dirty="0"/>
              <a:t> on </a:t>
            </a:r>
            <a:r>
              <a:rPr lang="en-US" sz="1800" dirty="0" err="1"/>
              <a:t>ord.OrderID</a:t>
            </a:r>
            <a:r>
              <a:rPr lang="en-US" sz="1800" dirty="0"/>
              <a:t> = </a:t>
            </a:r>
            <a:r>
              <a:rPr lang="en-US" sz="1800" dirty="0" err="1"/>
              <a:t>o.OrderID</a:t>
            </a:r>
            <a:r>
              <a:rPr lang="en-US" sz="1800" dirty="0"/>
              <a:t>  </a:t>
            </a:r>
          </a:p>
          <a:p>
            <a:pPr marL="0" indent="0">
              <a:buNone/>
            </a:pPr>
            <a:r>
              <a:rPr lang="en-US" sz="1800" dirty="0"/>
              <a:t>    inner join products p on </a:t>
            </a:r>
            <a:r>
              <a:rPr lang="en-US" sz="1800" dirty="0" err="1"/>
              <a:t>p.ProductID</a:t>
            </a:r>
            <a:r>
              <a:rPr lang="en-US" sz="1800" dirty="0"/>
              <a:t> = </a:t>
            </a:r>
            <a:r>
              <a:rPr lang="en-US" sz="1800" dirty="0" err="1"/>
              <a:t>ord.productid</a:t>
            </a:r>
            <a:r>
              <a:rPr lang="en-US" sz="1800" dirty="0"/>
              <a:t>   </a:t>
            </a:r>
          </a:p>
          <a:p>
            <a:pPr marL="0" indent="0">
              <a:buNone/>
            </a:pPr>
            <a:r>
              <a:rPr lang="en-US" sz="1800" dirty="0"/>
              <a:t>    group by 1  </a:t>
            </a:r>
          </a:p>
          <a:p>
            <a:pPr marL="0" indent="0">
              <a:buNone/>
            </a:pPr>
            <a:r>
              <a:rPr lang="en-US" sz="1800" dirty="0"/>
              <a:t>   order by </a:t>
            </a:r>
            <a:r>
              <a:rPr lang="en-US" sz="1800" dirty="0" err="1"/>
              <a:t>RevenuebyOrder</a:t>
            </a:r>
            <a:r>
              <a:rPr lang="en-US" sz="1800" dirty="0"/>
              <a:t> desc </a:t>
            </a:r>
          </a:p>
          <a:p>
            <a:pPr marL="0" indent="0">
              <a:buNone/>
            </a:pPr>
            <a:r>
              <a:rPr lang="en-US" sz="1800" dirty="0"/>
              <a:t>   limit 5;</a:t>
            </a:r>
          </a:p>
          <a:p>
            <a:pPr marL="0" indent="0">
              <a:buNone/>
            </a:pPr>
            <a:endParaRPr lang="en-US" sz="1800" dirty="0"/>
          </a:p>
          <a:p>
            <a:pPr marL="0" indent="0">
              <a:buNone/>
            </a:pPr>
            <a:r>
              <a:rPr lang="en-US" sz="1800" dirty="0"/>
              <a:t>4) Maximum discount applied on </a:t>
            </a:r>
            <a:r>
              <a:rPr lang="en-US" sz="1800" dirty="0" err="1"/>
              <a:t>orderid</a:t>
            </a:r>
            <a:r>
              <a:rPr lang="en-US" sz="1800" dirty="0"/>
              <a:t>.</a:t>
            </a:r>
          </a:p>
          <a:p>
            <a:pPr marL="0" indent="0">
              <a:buNone/>
            </a:pPr>
            <a:r>
              <a:rPr lang="en-US" sz="1800" dirty="0"/>
              <a:t>     Select </a:t>
            </a:r>
          </a:p>
          <a:p>
            <a:pPr marL="0" indent="0">
              <a:buNone/>
            </a:pPr>
            <a:r>
              <a:rPr lang="en-US" sz="1800" dirty="0"/>
              <a:t>     </a:t>
            </a:r>
            <a:r>
              <a:rPr lang="en-US" sz="1800" dirty="0" err="1"/>
              <a:t>o.OrderID,sum</a:t>
            </a:r>
            <a:r>
              <a:rPr lang="en-US" sz="1800" dirty="0"/>
              <a:t>(discount) as </a:t>
            </a:r>
            <a:r>
              <a:rPr lang="en-US" sz="1800" dirty="0" err="1"/>
              <a:t>MaxDiscountOnOrder</a:t>
            </a:r>
            <a:r>
              <a:rPr lang="en-US" sz="1800" dirty="0"/>
              <a:t>  </a:t>
            </a:r>
          </a:p>
          <a:p>
            <a:pPr marL="0" indent="0">
              <a:buNone/>
            </a:pPr>
            <a:r>
              <a:rPr lang="en-US" sz="1800" dirty="0"/>
              <a:t>     from orders o    inner join </a:t>
            </a:r>
            <a:r>
              <a:rPr lang="en-US" sz="1800" dirty="0" err="1"/>
              <a:t>order_details</a:t>
            </a:r>
            <a:r>
              <a:rPr lang="en-US" sz="1800" dirty="0"/>
              <a:t> </a:t>
            </a:r>
            <a:r>
              <a:rPr lang="en-US" sz="1800" dirty="0" err="1"/>
              <a:t>ord</a:t>
            </a:r>
            <a:r>
              <a:rPr lang="en-US" sz="1800" dirty="0"/>
              <a:t> on </a:t>
            </a:r>
            <a:r>
              <a:rPr lang="en-US" sz="1800" dirty="0" err="1"/>
              <a:t>ord.OrderID</a:t>
            </a:r>
            <a:r>
              <a:rPr lang="en-US" sz="1800" dirty="0"/>
              <a:t> = </a:t>
            </a:r>
            <a:r>
              <a:rPr lang="en-US" sz="1800" dirty="0" err="1"/>
              <a:t>o.OrderID</a:t>
            </a:r>
            <a:r>
              <a:rPr lang="en-US" sz="1800" dirty="0"/>
              <a:t>   </a:t>
            </a:r>
          </a:p>
          <a:p>
            <a:pPr marL="0" indent="0">
              <a:buNone/>
            </a:pPr>
            <a:r>
              <a:rPr lang="en-US" sz="1800" dirty="0"/>
              <a:t>     inner join products p on </a:t>
            </a:r>
            <a:r>
              <a:rPr lang="en-US" sz="1800" dirty="0" err="1"/>
              <a:t>p.ProductID</a:t>
            </a:r>
            <a:r>
              <a:rPr lang="en-US" sz="1800" dirty="0"/>
              <a:t> = </a:t>
            </a:r>
            <a:r>
              <a:rPr lang="en-US" sz="1800" dirty="0" err="1"/>
              <a:t>ord.productid</a:t>
            </a:r>
            <a:r>
              <a:rPr lang="en-US" sz="1800" dirty="0"/>
              <a:t>  </a:t>
            </a:r>
          </a:p>
          <a:p>
            <a:pPr marL="0" indent="0">
              <a:buNone/>
            </a:pPr>
            <a:r>
              <a:rPr lang="en-US" sz="1800" dirty="0"/>
              <a:t>     group by </a:t>
            </a:r>
            <a:r>
              <a:rPr lang="en-US" sz="1800" dirty="0" err="1"/>
              <a:t>o.OrderID</a:t>
            </a:r>
            <a:endParaRPr lang="en-US" sz="1800" dirty="0"/>
          </a:p>
          <a:p>
            <a:pPr marL="0" indent="0">
              <a:buNone/>
            </a:pPr>
            <a:r>
              <a:rPr lang="en-US" sz="1800" dirty="0"/>
              <a:t>     order by  </a:t>
            </a:r>
            <a:r>
              <a:rPr lang="en-US" sz="1800" dirty="0" err="1"/>
              <a:t>MaxDiscountOnOrder</a:t>
            </a:r>
            <a:r>
              <a:rPr lang="en-US" sz="1800" dirty="0"/>
              <a:t> desc   </a:t>
            </a:r>
          </a:p>
          <a:p>
            <a:pPr marL="0" indent="0">
              <a:buNone/>
            </a:pPr>
            <a:r>
              <a:rPr lang="en-US" sz="1800" dirty="0"/>
              <a:t>     limit 1;</a:t>
            </a:r>
          </a:p>
          <a:p>
            <a:pPr marL="0" indent="0">
              <a:buNone/>
            </a:pPr>
            <a:endParaRPr lang="en-IN" dirty="0"/>
          </a:p>
        </p:txBody>
      </p:sp>
      <p:pic>
        <p:nvPicPr>
          <p:cNvPr id="5" name="Picture 4">
            <a:extLst>
              <a:ext uri="{FF2B5EF4-FFF2-40B4-BE49-F238E27FC236}">
                <a16:creationId xmlns:a16="http://schemas.microsoft.com/office/drawing/2014/main" id="{23534148-F87E-7A03-059B-A6387C964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1300" y="543053"/>
            <a:ext cx="2384765" cy="1852585"/>
          </a:xfrm>
          <a:prstGeom prst="rect">
            <a:avLst/>
          </a:prstGeom>
        </p:spPr>
      </p:pic>
      <p:pic>
        <p:nvPicPr>
          <p:cNvPr id="7" name="Picture 6">
            <a:extLst>
              <a:ext uri="{FF2B5EF4-FFF2-40B4-BE49-F238E27FC236}">
                <a16:creationId xmlns:a16="http://schemas.microsoft.com/office/drawing/2014/main" id="{1E1E78A9-4FB0-73CE-B65B-C02B03220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1300" y="4233800"/>
            <a:ext cx="2606706" cy="1083924"/>
          </a:xfrm>
          <a:prstGeom prst="rect">
            <a:avLst/>
          </a:prstGeom>
        </p:spPr>
      </p:pic>
    </p:spTree>
    <p:extLst>
      <p:ext uri="{BB962C8B-B14F-4D97-AF65-F5344CB8AC3E}">
        <p14:creationId xmlns:p14="http://schemas.microsoft.com/office/powerpoint/2010/main" val="198394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B664A-1CE4-454C-5144-E8BB435E53EE}"/>
              </a:ext>
            </a:extLst>
          </p:cNvPr>
          <p:cNvSpPr>
            <a:spLocks noGrp="1"/>
          </p:cNvSpPr>
          <p:nvPr>
            <p:ph idx="1"/>
          </p:nvPr>
        </p:nvSpPr>
        <p:spPr>
          <a:xfrm>
            <a:off x="0" y="0"/>
            <a:ext cx="12192000" cy="6858000"/>
          </a:xfrm>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CD12B512-4EFC-23D5-8CEF-56A8E7B9A7A1}"/>
              </a:ext>
            </a:extLst>
          </p:cNvPr>
          <p:cNvSpPr txBox="1"/>
          <p:nvPr/>
        </p:nvSpPr>
        <p:spPr>
          <a:xfrm>
            <a:off x="4713302" y="0"/>
            <a:ext cx="1776274"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Employee</a:t>
            </a:r>
            <a:endParaRPr lang="en-IN" sz="2800" dirty="0">
              <a:solidFill>
                <a:schemeClr val="tx1"/>
              </a:solidFill>
            </a:endParaRPr>
          </a:p>
        </p:txBody>
      </p:sp>
      <p:pic>
        <p:nvPicPr>
          <p:cNvPr id="6" name="Picture 5">
            <a:extLst>
              <a:ext uri="{FF2B5EF4-FFF2-40B4-BE49-F238E27FC236}">
                <a16:creationId xmlns:a16="http://schemas.microsoft.com/office/drawing/2014/main" id="{DE58B017-794B-4EAE-D9BF-EA1C7187B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01" y="944916"/>
            <a:ext cx="10315852" cy="5358229"/>
          </a:xfrm>
          <a:prstGeom prst="rect">
            <a:avLst/>
          </a:prstGeom>
        </p:spPr>
      </p:pic>
    </p:spTree>
    <p:extLst>
      <p:ext uri="{BB962C8B-B14F-4D97-AF65-F5344CB8AC3E}">
        <p14:creationId xmlns:p14="http://schemas.microsoft.com/office/powerpoint/2010/main" val="1220887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E54FA-172C-A57D-FB79-13E9BF5FA611}"/>
              </a:ext>
            </a:extLst>
          </p:cNvPr>
          <p:cNvSpPr>
            <a:spLocks noGrp="1"/>
          </p:cNvSpPr>
          <p:nvPr>
            <p:ph idx="1"/>
          </p:nvPr>
        </p:nvSpPr>
        <p:spPr>
          <a:xfrm>
            <a:off x="0" y="97654"/>
            <a:ext cx="12192000" cy="6760346"/>
          </a:xfrm>
        </p:spPr>
        <p:txBody>
          <a:bodyPr/>
          <a:lstStyle/>
          <a:p>
            <a:pPr marL="0" indent="0">
              <a:buNone/>
            </a:pPr>
            <a:r>
              <a:rPr lang="en-US" dirty="0"/>
              <a:t>  </a:t>
            </a:r>
          </a:p>
          <a:p>
            <a:pPr marL="0" indent="0">
              <a:buNone/>
            </a:pPr>
            <a:endParaRPr lang="en-US" dirty="0"/>
          </a:p>
          <a:p>
            <a:pPr marL="342900" indent="-342900">
              <a:buAutoNum type="arabicParenR"/>
            </a:pPr>
            <a:r>
              <a:rPr lang="en-IN" sz="1800" dirty="0"/>
              <a:t>Average age of employee.</a:t>
            </a:r>
          </a:p>
          <a:p>
            <a:pPr marL="0" indent="0">
              <a:buNone/>
            </a:pPr>
            <a:r>
              <a:rPr lang="en-IN" sz="1800" dirty="0"/>
              <a:t>     </a:t>
            </a:r>
            <a:r>
              <a:rPr lang="en-US" sz="1800" dirty="0"/>
              <a:t>select </a:t>
            </a:r>
          </a:p>
          <a:p>
            <a:pPr marL="0" indent="0">
              <a:buNone/>
            </a:pPr>
            <a:r>
              <a:rPr lang="en-US" sz="1800" dirty="0"/>
              <a:t>    avg(year(</a:t>
            </a:r>
            <a:r>
              <a:rPr lang="en-US" sz="1800" dirty="0" err="1"/>
              <a:t>current_date</a:t>
            </a:r>
            <a:r>
              <a:rPr lang="en-US" sz="1800" dirty="0"/>
              <a:t>())-year(birthdate)) as </a:t>
            </a:r>
            <a:r>
              <a:rPr lang="en-US" sz="1800" dirty="0" err="1"/>
              <a:t>AverageAge</a:t>
            </a:r>
            <a:r>
              <a:rPr lang="en-US" sz="1800" dirty="0"/>
              <a:t> </a:t>
            </a:r>
          </a:p>
          <a:p>
            <a:pPr marL="0" indent="0">
              <a:buNone/>
            </a:pPr>
            <a:r>
              <a:rPr lang="en-US" sz="1800" dirty="0"/>
              <a:t>    from employees;</a:t>
            </a:r>
          </a:p>
          <a:p>
            <a:pPr marL="0" indent="0">
              <a:buNone/>
            </a:pPr>
            <a:endParaRPr lang="en-US" sz="1800" dirty="0"/>
          </a:p>
          <a:p>
            <a:pPr marL="0" indent="0">
              <a:buNone/>
            </a:pPr>
            <a:endParaRPr lang="en-US" sz="1800" dirty="0"/>
          </a:p>
          <a:p>
            <a:pPr marL="0" indent="0">
              <a:buNone/>
            </a:pPr>
            <a:r>
              <a:rPr lang="en-US" sz="1800" dirty="0"/>
              <a:t>2) </a:t>
            </a:r>
            <a:r>
              <a:rPr lang="en-IN" sz="1800" dirty="0"/>
              <a:t>The numbers of order per employee.</a:t>
            </a:r>
          </a:p>
          <a:p>
            <a:pPr marL="0" indent="0">
              <a:buNone/>
            </a:pPr>
            <a:r>
              <a:rPr lang="en-IN" sz="1800" dirty="0"/>
              <a:t>     Select      </a:t>
            </a:r>
          </a:p>
          <a:p>
            <a:pPr marL="0" indent="0">
              <a:buNone/>
            </a:pPr>
            <a:r>
              <a:rPr lang="en-IN" sz="1800" dirty="0"/>
              <a:t>     </a:t>
            </a:r>
            <a:r>
              <a:rPr lang="en-IN" sz="1800" dirty="0" err="1"/>
              <a:t>o.EmployeeID,count</a:t>
            </a:r>
            <a:r>
              <a:rPr lang="en-IN" sz="1800" dirty="0"/>
              <a:t>(distinct </a:t>
            </a:r>
            <a:r>
              <a:rPr lang="en-IN" sz="1800" dirty="0" err="1"/>
              <a:t>o.OrderID</a:t>
            </a:r>
            <a:r>
              <a:rPr lang="en-IN" sz="1800" dirty="0"/>
              <a:t>) as </a:t>
            </a:r>
            <a:r>
              <a:rPr lang="en-IN" sz="1800" dirty="0" err="1"/>
              <a:t>CountOfOrder</a:t>
            </a:r>
            <a:r>
              <a:rPr lang="en-IN" sz="1800" dirty="0"/>
              <a:t>     </a:t>
            </a:r>
          </a:p>
          <a:p>
            <a:pPr marL="0" indent="0">
              <a:buNone/>
            </a:pPr>
            <a:r>
              <a:rPr lang="en-IN" sz="1800" dirty="0"/>
              <a:t>     from orders o    inner join </a:t>
            </a:r>
            <a:r>
              <a:rPr lang="en-IN" sz="1800" dirty="0" err="1"/>
              <a:t>order_details</a:t>
            </a:r>
            <a:r>
              <a:rPr lang="en-IN" sz="1800" dirty="0"/>
              <a:t> </a:t>
            </a:r>
            <a:r>
              <a:rPr lang="en-IN" sz="1800" dirty="0" err="1"/>
              <a:t>ord</a:t>
            </a:r>
            <a:r>
              <a:rPr lang="en-IN" sz="1800" dirty="0"/>
              <a:t> on </a:t>
            </a:r>
            <a:r>
              <a:rPr lang="en-IN" sz="1800" dirty="0" err="1"/>
              <a:t>ord.OrderID</a:t>
            </a:r>
            <a:r>
              <a:rPr lang="en-IN" sz="1800" dirty="0"/>
              <a:t> = </a:t>
            </a:r>
            <a:r>
              <a:rPr lang="en-IN" sz="1800" dirty="0" err="1"/>
              <a:t>o.OrderID</a:t>
            </a:r>
            <a:r>
              <a:rPr lang="en-IN" sz="1800" dirty="0"/>
              <a:t>       </a:t>
            </a:r>
          </a:p>
          <a:p>
            <a:pPr marL="0" indent="0">
              <a:buNone/>
            </a:pPr>
            <a:r>
              <a:rPr lang="en-IN" sz="1800" dirty="0"/>
              <a:t>     inner join products p on </a:t>
            </a:r>
            <a:r>
              <a:rPr lang="en-IN" sz="1800" dirty="0" err="1"/>
              <a:t>p.ProductID</a:t>
            </a:r>
            <a:r>
              <a:rPr lang="en-IN" sz="1800" dirty="0"/>
              <a:t> = </a:t>
            </a:r>
            <a:r>
              <a:rPr lang="en-IN" sz="1800" dirty="0" err="1"/>
              <a:t>ord.productid</a:t>
            </a:r>
            <a:r>
              <a:rPr lang="en-IN" sz="1800" dirty="0"/>
              <a:t>    </a:t>
            </a:r>
          </a:p>
          <a:p>
            <a:pPr marL="0" indent="0">
              <a:buNone/>
            </a:pPr>
            <a:r>
              <a:rPr lang="en-IN" sz="1800" dirty="0"/>
              <a:t>     group by </a:t>
            </a:r>
            <a:r>
              <a:rPr lang="en-IN" sz="1800" dirty="0" err="1"/>
              <a:t>o.EmployeeID</a:t>
            </a:r>
            <a:endParaRPr lang="en-IN" sz="1800" dirty="0"/>
          </a:p>
          <a:p>
            <a:pPr marL="0" indent="0">
              <a:buNone/>
            </a:pPr>
            <a:endParaRPr lang="en-IN" sz="1800" dirty="0"/>
          </a:p>
          <a:p>
            <a:pPr marL="0" indent="0">
              <a:buNone/>
            </a:pPr>
            <a:endParaRPr lang="en-US" dirty="0"/>
          </a:p>
        </p:txBody>
      </p:sp>
      <p:sp>
        <p:nvSpPr>
          <p:cNvPr id="4" name="TextBox 3">
            <a:extLst>
              <a:ext uri="{FF2B5EF4-FFF2-40B4-BE49-F238E27FC236}">
                <a16:creationId xmlns:a16="http://schemas.microsoft.com/office/drawing/2014/main" id="{3DCEBE26-D7FE-51CA-BB74-33141B2D7583}"/>
              </a:ext>
            </a:extLst>
          </p:cNvPr>
          <p:cNvSpPr txBox="1"/>
          <p:nvPr/>
        </p:nvSpPr>
        <p:spPr>
          <a:xfrm>
            <a:off x="4731058" y="0"/>
            <a:ext cx="1776274"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Employee</a:t>
            </a:r>
            <a:endParaRPr lang="en-IN" sz="2800" dirty="0">
              <a:solidFill>
                <a:schemeClr val="tx1"/>
              </a:solidFill>
            </a:endParaRPr>
          </a:p>
        </p:txBody>
      </p:sp>
      <p:pic>
        <p:nvPicPr>
          <p:cNvPr id="6" name="Picture 5">
            <a:extLst>
              <a:ext uri="{FF2B5EF4-FFF2-40B4-BE49-F238E27FC236}">
                <a16:creationId xmlns:a16="http://schemas.microsoft.com/office/drawing/2014/main" id="{B4DEC14E-76AD-4BBA-5485-3837BFF6E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808" y="1144035"/>
            <a:ext cx="2263806" cy="959381"/>
          </a:xfrm>
          <a:prstGeom prst="rect">
            <a:avLst/>
          </a:prstGeom>
        </p:spPr>
      </p:pic>
      <p:pic>
        <p:nvPicPr>
          <p:cNvPr id="8" name="Picture 7">
            <a:extLst>
              <a:ext uri="{FF2B5EF4-FFF2-40B4-BE49-F238E27FC236}">
                <a16:creationId xmlns:a16="http://schemas.microsoft.com/office/drawing/2014/main" id="{2707ACE5-9B81-E610-EDDA-CD1C502D8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4909" y="3239756"/>
            <a:ext cx="2343705" cy="2481904"/>
          </a:xfrm>
          <a:prstGeom prst="rect">
            <a:avLst/>
          </a:prstGeom>
        </p:spPr>
      </p:pic>
    </p:spTree>
    <p:extLst>
      <p:ext uri="{BB962C8B-B14F-4D97-AF65-F5344CB8AC3E}">
        <p14:creationId xmlns:p14="http://schemas.microsoft.com/office/powerpoint/2010/main" val="273663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AF996-B0FD-594C-6FD5-80D357091A8B}"/>
              </a:ext>
            </a:extLst>
          </p:cNvPr>
          <p:cNvSpPr>
            <a:spLocks noGrp="1"/>
          </p:cNvSpPr>
          <p:nvPr>
            <p:ph idx="1"/>
          </p:nvPr>
        </p:nvSpPr>
        <p:spPr>
          <a:xfrm>
            <a:off x="0" y="0"/>
            <a:ext cx="12192000" cy="6858000"/>
          </a:xfrm>
        </p:spPr>
        <p:txBody>
          <a:bodyPr/>
          <a:lstStyle/>
          <a:p>
            <a:pPr marL="0" indent="0">
              <a:buNone/>
            </a:pPr>
            <a:endParaRPr lang="en-US" sz="1800" dirty="0"/>
          </a:p>
          <a:p>
            <a:pPr marL="0" indent="0">
              <a:buNone/>
            </a:pPr>
            <a:r>
              <a:rPr lang="en-US" sz="1800" dirty="0"/>
              <a:t>3) </a:t>
            </a:r>
            <a:r>
              <a:rPr lang="en-IN" sz="1800" dirty="0"/>
              <a:t>Sales generated by each employee.</a:t>
            </a:r>
          </a:p>
          <a:p>
            <a:pPr marL="0" indent="0">
              <a:buNone/>
            </a:pPr>
            <a:r>
              <a:rPr lang="en-IN" sz="1800" dirty="0"/>
              <a:t>  Select     </a:t>
            </a:r>
          </a:p>
          <a:p>
            <a:pPr marL="0" indent="0">
              <a:buNone/>
            </a:pPr>
            <a:r>
              <a:rPr lang="en-IN" sz="1800" dirty="0"/>
              <a:t>  </a:t>
            </a:r>
            <a:r>
              <a:rPr lang="en-IN" sz="1800" dirty="0" err="1"/>
              <a:t>o.EmployeeID,ROUND</a:t>
            </a:r>
            <a:r>
              <a:rPr lang="en-IN" sz="1800" dirty="0"/>
              <a:t>(sum(</a:t>
            </a:r>
            <a:r>
              <a:rPr lang="en-IN" sz="1800" dirty="0" err="1"/>
              <a:t>ord.unitprice</a:t>
            </a:r>
            <a:r>
              <a:rPr lang="en-IN" sz="1800" dirty="0"/>
              <a:t> * </a:t>
            </a:r>
            <a:r>
              <a:rPr lang="en-IN" sz="1800" dirty="0" err="1"/>
              <a:t>ord.quantity</a:t>
            </a:r>
            <a:r>
              <a:rPr lang="en-IN" sz="1800" dirty="0"/>
              <a:t>),2) as </a:t>
            </a:r>
            <a:r>
              <a:rPr lang="en-IN" sz="1800" dirty="0" err="1"/>
              <a:t>SalesbyEmployee</a:t>
            </a:r>
            <a:r>
              <a:rPr lang="en-IN" sz="1800" dirty="0"/>
              <a:t>    </a:t>
            </a:r>
          </a:p>
          <a:p>
            <a:pPr marL="0" indent="0">
              <a:buNone/>
            </a:pPr>
            <a:r>
              <a:rPr lang="en-IN" sz="1800" dirty="0"/>
              <a:t>   from orders o   </a:t>
            </a:r>
          </a:p>
          <a:p>
            <a:pPr marL="0" indent="0">
              <a:buNone/>
            </a:pPr>
            <a:r>
              <a:rPr lang="en-IN" sz="1800" dirty="0"/>
              <a:t>   inner join </a:t>
            </a:r>
            <a:r>
              <a:rPr lang="en-IN" sz="1800" dirty="0" err="1"/>
              <a:t>order_details</a:t>
            </a:r>
            <a:r>
              <a:rPr lang="en-IN" sz="1800" dirty="0"/>
              <a:t> </a:t>
            </a:r>
            <a:r>
              <a:rPr lang="en-IN" sz="1800" dirty="0" err="1"/>
              <a:t>ord</a:t>
            </a:r>
            <a:r>
              <a:rPr lang="en-IN" sz="1800" dirty="0"/>
              <a:t> on </a:t>
            </a:r>
            <a:r>
              <a:rPr lang="en-IN" sz="1800" dirty="0" err="1"/>
              <a:t>ord.OrderID</a:t>
            </a:r>
            <a:r>
              <a:rPr lang="en-IN" sz="1800" dirty="0"/>
              <a:t> = </a:t>
            </a:r>
            <a:r>
              <a:rPr lang="en-IN" sz="1800" dirty="0" err="1"/>
              <a:t>o.OrderID</a:t>
            </a:r>
            <a:r>
              <a:rPr lang="en-IN" sz="1800" dirty="0"/>
              <a:t>       </a:t>
            </a:r>
          </a:p>
          <a:p>
            <a:pPr marL="0" indent="0">
              <a:buNone/>
            </a:pPr>
            <a:r>
              <a:rPr lang="en-IN" sz="1800" dirty="0"/>
              <a:t>   inner join products p on </a:t>
            </a:r>
            <a:r>
              <a:rPr lang="en-IN" sz="1800" dirty="0" err="1"/>
              <a:t>p.ProductID</a:t>
            </a:r>
            <a:r>
              <a:rPr lang="en-IN" sz="1800" dirty="0"/>
              <a:t> = </a:t>
            </a:r>
            <a:r>
              <a:rPr lang="en-IN" sz="1800" dirty="0" err="1"/>
              <a:t>ord.productid</a:t>
            </a:r>
            <a:r>
              <a:rPr lang="en-IN" sz="1800" dirty="0"/>
              <a:t>     </a:t>
            </a:r>
          </a:p>
          <a:p>
            <a:pPr marL="0" indent="0">
              <a:buNone/>
            </a:pPr>
            <a:r>
              <a:rPr lang="en-IN" sz="1800" dirty="0"/>
              <a:t>   group by </a:t>
            </a:r>
            <a:r>
              <a:rPr lang="en-IN" sz="1800" dirty="0" err="1"/>
              <a:t>o.EmployeeID</a:t>
            </a:r>
            <a:endParaRPr lang="en-IN" sz="1800" dirty="0"/>
          </a:p>
        </p:txBody>
      </p:sp>
      <p:pic>
        <p:nvPicPr>
          <p:cNvPr id="5" name="Picture 4">
            <a:extLst>
              <a:ext uri="{FF2B5EF4-FFF2-40B4-BE49-F238E27FC236}">
                <a16:creationId xmlns:a16="http://schemas.microsoft.com/office/drawing/2014/main" id="{8343D2AA-CD51-A66B-AD9B-629726146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353" y="719092"/>
            <a:ext cx="2885797" cy="1915912"/>
          </a:xfrm>
          <a:prstGeom prst="rect">
            <a:avLst/>
          </a:prstGeom>
        </p:spPr>
      </p:pic>
    </p:spTree>
    <p:extLst>
      <p:ext uri="{BB962C8B-B14F-4D97-AF65-F5344CB8AC3E}">
        <p14:creationId xmlns:p14="http://schemas.microsoft.com/office/powerpoint/2010/main" val="268647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82369A-8798-0DA1-C76F-3D217A58E98D}"/>
              </a:ext>
            </a:extLst>
          </p:cNvPr>
          <p:cNvSpPr>
            <a:spLocks noGrp="1"/>
          </p:cNvSpPr>
          <p:nvPr>
            <p:ph idx="1"/>
          </p:nvPr>
        </p:nvSpPr>
        <p:spPr>
          <a:xfrm>
            <a:off x="0" y="0"/>
            <a:ext cx="12192000" cy="6858000"/>
          </a:xfrm>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BABB2FC3-FE0F-8382-7158-30C2958C2E28}"/>
              </a:ext>
            </a:extLst>
          </p:cNvPr>
          <p:cNvSpPr txBox="1"/>
          <p:nvPr/>
        </p:nvSpPr>
        <p:spPr>
          <a:xfrm>
            <a:off x="4589752" y="0"/>
            <a:ext cx="1873192"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Products</a:t>
            </a:r>
            <a:endParaRPr lang="en-IN" sz="2800" dirty="0">
              <a:solidFill>
                <a:schemeClr val="tx1"/>
              </a:solidFill>
            </a:endParaRPr>
          </a:p>
        </p:txBody>
      </p:sp>
      <p:pic>
        <p:nvPicPr>
          <p:cNvPr id="6" name="Picture 5">
            <a:extLst>
              <a:ext uri="{FF2B5EF4-FFF2-40B4-BE49-F238E27FC236}">
                <a16:creationId xmlns:a16="http://schemas.microsoft.com/office/drawing/2014/main" id="{6A0A3182-30B3-2F47-D96D-B4028920E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25" y="944880"/>
            <a:ext cx="10662082" cy="5518064"/>
          </a:xfrm>
          <a:prstGeom prst="rect">
            <a:avLst/>
          </a:prstGeom>
        </p:spPr>
      </p:pic>
    </p:spTree>
    <p:extLst>
      <p:ext uri="{BB962C8B-B14F-4D97-AF65-F5344CB8AC3E}">
        <p14:creationId xmlns:p14="http://schemas.microsoft.com/office/powerpoint/2010/main" val="23200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09550-CD3C-2BCD-DF2C-E0FC81345093}"/>
              </a:ext>
            </a:extLst>
          </p:cNvPr>
          <p:cNvSpPr>
            <a:spLocks noGrp="1"/>
          </p:cNvSpPr>
          <p:nvPr>
            <p:ph idx="1"/>
          </p:nvPr>
        </p:nvSpPr>
        <p:spPr>
          <a:xfrm>
            <a:off x="0" y="0"/>
            <a:ext cx="12192000" cy="6858000"/>
          </a:xfrm>
        </p:spPr>
        <p:txBody>
          <a:bodyPr/>
          <a:lstStyle/>
          <a:p>
            <a:pPr marL="0" indent="0">
              <a:buNone/>
            </a:pPr>
            <a:r>
              <a:rPr lang="en-US" dirty="0"/>
              <a:t>                                                       </a:t>
            </a:r>
            <a:r>
              <a:rPr lang="en-US" dirty="0" err="1"/>
              <a:t>nfnfnfnfnfn</a:t>
            </a:r>
            <a:endParaRPr lang="en-US" dirty="0"/>
          </a:p>
          <a:p>
            <a:pPr marL="0" indent="0">
              <a:buNone/>
            </a:pPr>
            <a:endParaRPr lang="en-US" sz="1800" dirty="0"/>
          </a:p>
          <a:p>
            <a:pPr marL="342900" indent="-342900">
              <a:buFont typeface="Arial" panose="020B0604020202020204" pitchFamily="34" charset="0"/>
              <a:buAutoNum type="arabicParenR"/>
            </a:pPr>
            <a:r>
              <a:rPr lang="en-IN" sz="1800" dirty="0"/>
              <a:t>Top 5 products with maximum sales.</a:t>
            </a:r>
          </a:p>
          <a:p>
            <a:pPr marL="0" indent="0">
              <a:buNone/>
            </a:pPr>
            <a:r>
              <a:rPr lang="en-IN" sz="1800" dirty="0"/>
              <a:t>    Select  </a:t>
            </a:r>
          </a:p>
          <a:p>
            <a:pPr marL="0" indent="0">
              <a:buNone/>
            </a:pPr>
            <a:r>
              <a:rPr lang="en-IN" sz="1800" dirty="0"/>
              <a:t>    </a:t>
            </a:r>
            <a:r>
              <a:rPr lang="en-IN" sz="1800" dirty="0" err="1"/>
              <a:t>p.ProductID,p.ProductName,ROUND</a:t>
            </a:r>
            <a:r>
              <a:rPr lang="en-IN" sz="1800" dirty="0"/>
              <a:t>(sum(</a:t>
            </a:r>
            <a:r>
              <a:rPr lang="en-IN" sz="1800" dirty="0" err="1"/>
              <a:t>ord.unitprice</a:t>
            </a:r>
            <a:r>
              <a:rPr lang="en-IN" sz="1800" dirty="0"/>
              <a:t> * </a:t>
            </a:r>
            <a:r>
              <a:rPr lang="en-IN" sz="1800" dirty="0" err="1"/>
              <a:t>ord.quantity</a:t>
            </a:r>
            <a:r>
              <a:rPr lang="en-IN" sz="1800" dirty="0"/>
              <a:t>),2) as </a:t>
            </a:r>
            <a:r>
              <a:rPr lang="en-IN" sz="1800" dirty="0" err="1"/>
              <a:t>Salesbyproducts</a:t>
            </a:r>
            <a:r>
              <a:rPr lang="en-IN" sz="1800" dirty="0"/>
              <a:t>   </a:t>
            </a:r>
          </a:p>
          <a:p>
            <a:pPr marL="0" indent="0">
              <a:buNone/>
            </a:pPr>
            <a:r>
              <a:rPr lang="en-IN" sz="1800" dirty="0"/>
              <a:t>     from orders o    inner join </a:t>
            </a:r>
            <a:r>
              <a:rPr lang="en-IN" sz="1800" dirty="0" err="1"/>
              <a:t>order_details</a:t>
            </a:r>
            <a:r>
              <a:rPr lang="en-IN" sz="1800" dirty="0"/>
              <a:t> </a:t>
            </a:r>
            <a:r>
              <a:rPr lang="en-IN" sz="1800" dirty="0" err="1"/>
              <a:t>ord</a:t>
            </a:r>
            <a:r>
              <a:rPr lang="en-IN" sz="1800" dirty="0"/>
              <a:t> on </a:t>
            </a:r>
            <a:r>
              <a:rPr lang="en-IN" sz="1800" dirty="0" err="1"/>
              <a:t>ord.OrderID</a:t>
            </a:r>
            <a:r>
              <a:rPr lang="en-IN" sz="1800" dirty="0"/>
              <a:t> = </a:t>
            </a:r>
            <a:r>
              <a:rPr lang="en-IN" sz="1800" dirty="0" err="1"/>
              <a:t>o.OrderID</a:t>
            </a:r>
            <a:r>
              <a:rPr lang="en-IN" sz="1800" dirty="0"/>
              <a:t>       </a:t>
            </a:r>
          </a:p>
          <a:p>
            <a:pPr marL="0" indent="0">
              <a:buNone/>
            </a:pPr>
            <a:r>
              <a:rPr lang="en-IN" sz="1800" dirty="0"/>
              <a:t>     inner join products p on </a:t>
            </a:r>
            <a:r>
              <a:rPr lang="en-IN" sz="1800" dirty="0" err="1"/>
              <a:t>p.ProductID</a:t>
            </a:r>
            <a:r>
              <a:rPr lang="en-IN" sz="1800" dirty="0"/>
              <a:t> = </a:t>
            </a:r>
            <a:r>
              <a:rPr lang="en-IN" sz="1800" dirty="0" err="1"/>
              <a:t>ord.productid</a:t>
            </a:r>
            <a:r>
              <a:rPr lang="en-IN" sz="1800" dirty="0"/>
              <a:t>     </a:t>
            </a:r>
          </a:p>
          <a:p>
            <a:pPr marL="0" indent="0">
              <a:buNone/>
            </a:pPr>
            <a:r>
              <a:rPr lang="en-IN" sz="1800" dirty="0"/>
              <a:t>     group by </a:t>
            </a:r>
            <a:r>
              <a:rPr lang="en-IN" sz="1800" dirty="0" err="1"/>
              <a:t>p.ProductID</a:t>
            </a:r>
            <a:r>
              <a:rPr lang="en-IN" sz="1800" dirty="0"/>
              <a:t>   </a:t>
            </a:r>
          </a:p>
          <a:p>
            <a:pPr marL="0" indent="0">
              <a:buNone/>
            </a:pPr>
            <a:r>
              <a:rPr lang="en-IN" sz="1800" dirty="0"/>
              <a:t>    order by </a:t>
            </a:r>
            <a:r>
              <a:rPr lang="en-IN" sz="1800" dirty="0" err="1"/>
              <a:t>Salesbyproducts</a:t>
            </a:r>
            <a:r>
              <a:rPr lang="en-IN" sz="1800" dirty="0"/>
              <a:t>  </a:t>
            </a:r>
            <a:r>
              <a:rPr lang="en-IN" sz="1800" dirty="0" err="1"/>
              <a:t>desc</a:t>
            </a:r>
            <a:r>
              <a:rPr lang="en-IN" sz="1800" dirty="0"/>
              <a:t>    limit 5;</a:t>
            </a:r>
          </a:p>
          <a:p>
            <a:pPr marL="0" indent="0">
              <a:buNone/>
            </a:pPr>
            <a:endParaRPr lang="en-IN" sz="1800" dirty="0"/>
          </a:p>
          <a:p>
            <a:pPr marL="0" indent="0">
              <a:buNone/>
            </a:pPr>
            <a:r>
              <a:rPr lang="en-IN" sz="1800" dirty="0"/>
              <a:t>2) Top 10 products by Reorder Level.</a:t>
            </a:r>
          </a:p>
          <a:p>
            <a:pPr marL="0" indent="0">
              <a:buNone/>
            </a:pPr>
            <a:r>
              <a:rPr lang="en-IN" sz="1800" dirty="0"/>
              <a:t>    Select  </a:t>
            </a:r>
          </a:p>
          <a:p>
            <a:pPr marL="0" indent="0">
              <a:buNone/>
            </a:pPr>
            <a:r>
              <a:rPr lang="en-IN" sz="1800" dirty="0"/>
              <a:t>   distinct </a:t>
            </a:r>
            <a:r>
              <a:rPr lang="en-IN" sz="1800" dirty="0" err="1"/>
              <a:t>p.ProductID,p.ProductName</a:t>
            </a:r>
            <a:r>
              <a:rPr lang="en-IN" sz="1800" dirty="0"/>
              <a:t>, </a:t>
            </a:r>
            <a:r>
              <a:rPr lang="en-IN" sz="1800" dirty="0" err="1"/>
              <a:t>p.ReorderLevel</a:t>
            </a:r>
            <a:r>
              <a:rPr lang="en-IN" sz="1800" dirty="0"/>
              <a:t>     </a:t>
            </a:r>
          </a:p>
          <a:p>
            <a:pPr marL="0" indent="0">
              <a:buNone/>
            </a:pPr>
            <a:r>
              <a:rPr lang="en-IN" sz="1800" dirty="0"/>
              <a:t>   from orders o  inner join </a:t>
            </a:r>
            <a:r>
              <a:rPr lang="en-IN" sz="1800" dirty="0" err="1"/>
              <a:t>order_details</a:t>
            </a:r>
            <a:r>
              <a:rPr lang="en-IN" sz="1800" dirty="0"/>
              <a:t> </a:t>
            </a:r>
            <a:r>
              <a:rPr lang="en-IN" sz="1800" dirty="0" err="1"/>
              <a:t>ord</a:t>
            </a:r>
            <a:r>
              <a:rPr lang="en-IN" sz="1800" dirty="0"/>
              <a:t> on </a:t>
            </a:r>
            <a:r>
              <a:rPr lang="en-IN" sz="1800" dirty="0" err="1"/>
              <a:t>ord.OrderID</a:t>
            </a:r>
            <a:r>
              <a:rPr lang="en-IN" sz="1800" dirty="0"/>
              <a:t> = </a:t>
            </a:r>
            <a:r>
              <a:rPr lang="en-IN" sz="1800" dirty="0" err="1"/>
              <a:t>o.OrderID</a:t>
            </a:r>
            <a:r>
              <a:rPr lang="en-IN" sz="1800" dirty="0"/>
              <a:t>      </a:t>
            </a:r>
          </a:p>
          <a:p>
            <a:pPr marL="0" indent="0">
              <a:buNone/>
            </a:pPr>
            <a:r>
              <a:rPr lang="en-IN" sz="1800" dirty="0"/>
              <a:t>   inner join products p on </a:t>
            </a:r>
            <a:r>
              <a:rPr lang="en-IN" sz="1800" dirty="0" err="1"/>
              <a:t>p.ProductID</a:t>
            </a:r>
            <a:r>
              <a:rPr lang="en-IN" sz="1800" dirty="0"/>
              <a:t> = </a:t>
            </a:r>
            <a:r>
              <a:rPr lang="en-IN" sz="1800" dirty="0" err="1"/>
              <a:t>ord.productid</a:t>
            </a:r>
            <a:r>
              <a:rPr lang="en-IN" sz="1800" dirty="0"/>
              <a:t>     </a:t>
            </a:r>
          </a:p>
          <a:p>
            <a:pPr marL="0" indent="0">
              <a:buNone/>
            </a:pPr>
            <a:r>
              <a:rPr lang="en-IN" sz="1800" dirty="0"/>
              <a:t>   order by </a:t>
            </a:r>
            <a:r>
              <a:rPr lang="en-IN" sz="1800" dirty="0" err="1"/>
              <a:t>p.ReorderLevel</a:t>
            </a:r>
            <a:r>
              <a:rPr lang="en-IN" sz="1800" dirty="0"/>
              <a:t>  </a:t>
            </a:r>
            <a:r>
              <a:rPr lang="en-IN" sz="1800" dirty="0" err="1"/>
              <a:t>desc,p.ProductName</a:t>
            </a:r>
            <a:r>
              <a:rPr lang="en-IN" sz="1800" dirty="0"/>
              <a:t>   </a:t>
            </a:r>
          </a:p>
          <a:p>
            <a:pPr marL="0" indent="0">
              <a:buNone/>
            </a:pPr>
            <a:r>
              <a:rPr lang="en-IN" sz="1800" dirty="0"/>
              <a:t>   limit 10;</a:t>
            </a:r>
          </a:p>
          <a:p>
            <a:pPr marL="0" indent="0">
              <a:buNone/>
            </a:pPr>
            <a:endParaRPr lang="en-IN" sz="1800" dirty="0"/>
          </a:p>
          <a:p>
            <a:pPr marL="0" indent="0">
              <a:buNone/>
            </a:pPr>
            <a:endParaRPr lang="en-IN" dirty="0"/>
          </a:p>
        </p:txBody>
      </p:sp>
      <p:sp>
        <p:nvSpPr>
          <p:cNvPr id="4" name="TextBox 3">
            <a:extLst>
              <a:ext uri="{FF2B5EF4-FFF2-40B4-BE49-F238E27FC236}">
                <a16:creationId xmlns:a16="http://schemas.microsoft.com/office/drawing/2014/main" id="{966A9D56-6C24-16E2-6496-F24337130E46}"/>
              </a:ext>
            </a:extLst>
          </p:cNvPr>
          <p:cNvSpPr txBox="1"/>
          <p:nvPr/>
        </p:nvSpPr>
        <p:spPr>
          <a:xfrm>
            <a:off x="4429954" y="0"/>
            <a:ext cx="1873192"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Products</a:t>
            </a:r>
            <a:endParaRPr lang="en-IN" sz="2800" dirty="0">
              <a:solidFill>
                <a:schemeClr val="tx1"/>
              </a:solidFill>
            </a:endParaRPr>
          </a:p>
        </p:txBody>
      </p:sp>
      <p:pic>
        <p:nvPicPr>
          <p:cNvPr id="6" name="Picture 5">
            <a:extLst>
              <a:ext uri="{FF2B5EF4-FFF2-40B4-BE49-F238E27FC236}">
                <a16:creationId xmlns:a16="http://schemas.microsoft.com/office/drawing/2014/main" id="{B1059547-4E24-536E-D51B-DE18EBCB4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1060362"/>
            <a:ext cx="3124200" cy="1727225"/>
          </a:xfrm>
          <a:prstGeom prst="rect">
            <a:avLst/>
          </a:prstGeom>
        </p:spPr>
      </p:pic>
      <p:pic>
        <p:nvPicPr>
          <p:cNvPr id="8" name="Picture 7">
            <a:extLst>
              <a:ext uri="{FF2B5EF4-FFF2-40B4-BE49-F238E27FC236}">
                <a16:creationId xmlns:a16="http://schemas.microsoft.com/office/drawing/2014/main" id="{06135429-F48A-0E47-5065-84D32D145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696" y="4070413"/>
            <a:ext cx="3131820" cy="2241609"/>
          </a:xfrm>
          <a:prstGeom prst="rect">
            <a:avLst/>
          </a:prstGeom>
        </p:spPr>
      </p:pic>
    </p:spTree>
    <p:extLst>
      <p:ext uri="{BB962C8B-B14F-4D97-AF65-F5344CB8AC3E}">
        <p14:creationId xmlns:p14="http://schemas.microsoft.com/office/powerpoint/2010/main" val="109368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F539F-2885-280C-8DA0-192B3F0AF2C5}"/>
              </a:ext>
            </a:extLst>
          </p:cNvPr>
          <p:cNvSpPr>
            <a:spLocks noGrp="1"/>
          </p:cNvSpPr>
          <p:nvPr>
            <p:ph idx="1"/>
          </p:nvPr>
        </p:nvSpPr>
        <p:spPr>
          <a:xfrm>
            <a:off x="0" y="0"/>
            <a:ext cx="12192000" cy="6858000"/>
          </a:xfrm>
        </p:spPr>
        <p:txBody>
          <a:bodyPr>
            <a:normAutofit/>
          </a:bodyPr>
          <a:lstStyle/>
          <a:p>
            <a:pPr marL="0" indent="0">
              <a:buNone/>
            </a:pPr>
            <a:endParaRPr lang="en-IN" sz="1800" dirty="0"/>
          </a:p>
          <a:p>
            <a:pPr marL="0" indent="0">
              <a:buNone/>
            </a:pPr>
            <a:r>
              <a:rPr lang="en-IN" sz="1800" dirty="0"/>
              <a:t>3)Discount apply on products.</a:t>
            </a:r>
          </a:p>
          <a:p>
            <a:pPr marL="0" indent="0">
              <a:buNone/>
            </a:pPr>
            <a:r>
              <a:rPr lang="en-US" sz="1800" dirty="0"/>
              <a:t>   Select </a:t>
            </a:r>
          </a:p>
          <a:p>
            <a:pPr marL="0" indent="0">
              <a:buNone/>
            </a:pPr>
            <a:r>
              <a:rPr lang="en-US" sz="1800" dirty="0"/>
              <a:t>   distinct </a:t>
            </a:r>
            <a:r>
              <a:rPr lang="en-US" sz="1800" dirty="0" err="1"/>
              <a:t>productid,discount</a:t>
            </a:r>
            <a:r>
              <a:rPr lang="en-US" sz="1800" dirty="0"/>
              <a:t> </a:t>
            </a:r>
          </a:p>
          <a:p>
            <a:pPr marL="0" indent="0">
              <a:buNone/>
            </a:pPr>
            <a:r>
              <a:rPr lang="en-US" sz="1800" dirty="0"/>
              <a:t>   from </a:t>
            </a:r>
            <a:r>
              <a:rPr lang="en-US" sz="1800" dirty="0" err="1"/>
              <a:t>order_detailswhere</a:t>
            </a:r>
            <a:r>
              <a:rPr lang="en-US" sz="1800" dirty="0"/>
              <a:t> discount &gt; 0 </a:t>
            </a:r>
          </a:p>
          <a:p>
            <a:pPr marL="0" indent="0">
              <a:buNone/>
            </a:pPr>
            <a:r>
              <a:rPr lang="en-US" sz="1800" dirty="0"/>
              <a:t>   order by Discount desc, </a:t>
            </a:r>
            <a:r>
              <a:rPr lang="en-US" sz="1800" dirty="0" err="1"/>
              <a:t>ProductID</a:t>
            </a:r>
            <a:endParaRPr lang="en-IN" sz="1800" dirty="0"/>
          </a:p>
        </p:txBody>
      </p:sp>
      <p:pic>
        <p:nvPicPr>
          <p:cNvPr id="5" name="Picture 4">
            <a:extLst>
              <a:ext uri="{FF2B5EF4-FFF2-40B4-BE49-F238E27FC236}">
                <a16:creationId xmlns:a16="http://schemas.microsoft.com/office/drawing/2014/main" id="{17113A1F-FD3A-4B86-FC5C-587EA1824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775" y="213877"/>
            <a:ext cx="2476981" cy="2316257"/>
          </a:xfrm>
          <a:prstGeom prst="rect">
            <a:avLst/>
          </a:prstGeom>
        </p:spPr>
      </p:pic>
    </p:spTree>
    <p:extLst>
      <p:ext uri="{BB962C8B-B14F-4D97-AF65-F5344CB8AC3E}">
        <p14:creationId xmlns:p14="http://schemas.microsoft.com/office/powerpoint/2010/main" val="178154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49F27-DEDD-4B62-D791-510B9E9AD515}"/>
              </a:ext>
            </a:extLst>
          </p:cNvPr>
          <p:cNvSpPr>
            <a:spLocks noGrp="1"/>
          </p:cNvSpPr>
          <p:nvPr>
            <p:ph idx="1"/>
          </p:nvPr>
        </p:nvSpPr>
        <p:spPr>
          <a:xfrm>
            <a:off x="0" y="0"/>
            <a:ext cx="12192000" cy="6858000"/>
          </a:xfrm>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7C724A86-72DB-07A0-710E-1533B2CD2699}"/>
              </a:ext>
            </a:extLst>
          </p:cNvPr>
          <p:cNvSpPr txBox="1"/>
          <p:nvPr/>
        </p:nvSpPr>
        <p:spPr>
          <a:xfrm>
            <a:off x="4979632" y="0"/>
            <a:ext cx="1758518"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2800" dirty="0">
                <a:solidFill>
                  <a:schemeClr val="tx1"/>
                </a:solidFill>
              </a:rPr>
              <a:t>  Suppliers</a:t>
            </a:r>
            <a:endParaRPr lang="en-IN" sz="2800" dirty="0">
              <a:solidFill>
                <a:schemeClr val="tx1"/>
              </a:solidFill>
            </a:endParaRPr>
          </a:p>
        </p:txBody>
      </p:sp>
      <p:pic>
        <p:nvPicPr>
          <p:cNvPr id="8" name="Picture 7">
            <a:extLst>
              <a:ext uri="{FF2B5EF4-FFF2-40B4-BE49-F238E27FC236}">
                <a16:creationId xmlns:a16="http://schemas.microsoft.com/office/drawing/2014/main" id="{8011023A-6C2F-B254-B95E-48DEC4E1B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78" y="941070"/>
            <a:ext cx="10182687" cy="5521874"/>
          </a:xfrm>
          <a:prstGeom prst="rect">
            <a:avLst/>
          </a:prstGeom>
        </p:spPr>
      </p:pic>
    </p:spTree>
    <p:extLst>
      <p:ext uri="{BB962C8B-B14F-4D97-AF65-F5344CB8AC3E}">
        <p14:creationId xmlns:p14="http://schemas.microsoft.com/office/powerpoint/2010/main" val="4046394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E0473-CA8F-E62C-6070-C3F1CD747843}"/>
              </a:ext>
            </a:extLst>
          </p:cNvPr>
          <p:cNvSpPr>
            <a:spLocks noGrp="1"/>
          </p:cNvSpPr>
          <p:nvPr>
            <p:ph idx="1"/>
          </p:nvPr>
        </p:nvSpPr>
        <p:spPr>
          <a:xfrm>
            <a:off x="0" y="0"/>
            <a:ext cx="12192000" cy="6858000"/>
          </a:xfrm>
        </p:spPr>
        <p:txBody>
          <a:bodyPr/>
          <a:lstStyle/>
          <a:p>
            <a:pPr marL="0" indent="0">
              <a:buNone/>
            </a:pPr>
            <a:endParaRPr lang="en-US" dirty="0"/>
          </a:p>
          <a:p>
            <a:pPr marL="0" indent="0">
              <a:buNone/>
            </a:pPr>
            <a:r>
              <a:rPr lang="en-IN" sz="1800" dirty="0"/>
              <a:t>1) </a:t>
            </a:r>
            <a:r>
              <a:rPr lang="en-US" sz="1800" dirty="0"/>
              <a:t>Customers and Suppliers belong from same country.</a:t>
            </a:r>
            <a:endParaRPr lang="en-IN" sz="1800" dirty="0"/>
          </a:p>
          <a:p>
            <a:pPr marL="0" indent="0">
              <a:buNone/>
            </a:pPr>
            <a:r>
              <a:rPr lang="en-IN" sz="1800" dirty="0"/>
              <a:t>     select  </a:t>
            </a:r>
          </a:p>
          <a:p>
            <a:pPr marL="0" indent="0">
              <a:buNone/>
            </a:pPr>
            <a:r>
              <a:rPr lang="en-IN" sz="1800" dirty="0"/>
              <a:t>     distinct </a:t>
            </a:r>
            <a:r>
              <a:rPr lang="en-IN" sz="1800" dirty="0" err="1"/>
              <a:t>cu.CompanyName,s.CompanyName,s.Country</a:t>
            </a:r>
            <a:r>
              <a:rPr lang="en-IN" sz="1800" dirty="0"/>
              <a:t> ,</a:t>
            </a:r>
            <a:r>
              <a:rPr lang="en-IN" sz="1800" dirty="0" err="1"/>
              <a:t>cu.Country</a:t>
            </a:r>
            <a:r>
              <a:rPr lang="en-IN" sz="1800" dirty="0"/>
              <a:t>     </a:t>
            </a:r>
          </a:p>
          <a:p>
            <a:pPr marL="0" indent="0">
              <a:buNone/>
            </a:pPr>
            <a:r>
              <a:rPr lang="en-IN" sz="1800" dirty="0"/>
              <a:t>     from customers cu left join orders o on </a:t>
            </a:r>
            <a:r>
              <a:rPr lang="en-IN" sz="1800" dirty="0" err="1"/>
              <a:t>o.CustomerID</a:t>
            </a:r>
            <a:r>
              <a:rPr lang="en-IN" sz="1800" dirty="0"/>
              <a:t> = </a:t>
            </a:r>
            <a:r>
              <a:rPr lang="en-IN" sz="1800" dirty="0" err="1"/>
              <a:t>cu.CustomerID</a:t>
            </a:r>
            <a:r>
              <a:rPr lang="en-IN" sz="1800" dirty="0"/>
              <a:t>    </a:t>
            </a:r>
          </a:p>
          <a:p>
            <a:pPr marL="0" indent="0">
              <a:buNone/>
            </a:pPr>
            <a:r>
              <a:rPr lang="en-IN" sz="1800" dirty="0"/>
              <a:t>     left join </a:t>
            </a:r>
            <a:r>
              <a:rPr lang="en-IN" sz="1800" dirty="0" err="1"/>
              <a:t>order_details</a:t>
            </a:r>
            <a:r>
              <a:rPr lang="en-IN" sz="1800" dirty="0"/>
              <a:t> </a:t>
            </a:r>
            <a:r>
              <a:rPr lang="en-IN" sz="1800" dirty="0" err="1"/>
              <a:t>ord</a:t>
            </a:r>
            <a:r>
              <a:rPr lang="en-IN" sz="1800" dirty="0"/>
              <a:t> on </a:t>
            </a:r>
            <a:r>
              <a:rPr lang="en-IN" sz="1800" dirty="0" err="1"/>
              <a:t>ord.OrderID</a:t>
            </a:r>
            <a:r>
              <a:rPr lang="en-IN" sz="1800" dirty="0"/>
              <a:t> = </a:t>
            </a:r>
            <a:r>
              <a:rPr lang="en-IN" sz="1800" dirty="0" err="1"/>
              <a:t>o.OrderID</a:t>
            </a:r>
            <a:r>
              <a:rPr lang="en-IN" sz="1800" dirty="0"/>
              <a:t>          </a:t>
            </a:r>
          </a:p>
          <a:p>
            <a:pPr marL="0" indent="0">
              <a:buNone/>
            </a:pPr>
            <a:r>
              <a:rPr lang="en-IN" sz="1800" dirty="0"/>
              <a:t>     left join products p on </a:t>
            </a:r>
            <a:r>
              <a:rPr lang="en-IN" sz="1800" dirty="0" err="1"/>
              <a:t>p.ProductID</a:t>
            </a:r>
            <a:r>
              <a:rPr lang="en-IN" sz="1800" dirty="0"/>
              <a:t> = </a:t>
            </a:r>
            <a:r>
              <a:rPr lang="en-IN" sz="1800" dirty="0" err="1"/>
              <a:t>ord.ProductID</a:t>
            </a:r>
            <a:r>
              <a:rPr lang="en-IN" sz="1800" dirty="0"/>
              <a:t>          </a:t>
            </a:r>
          </a:p>
          <a:p>
            <a:pPr marL="0" indent="0">
              <a:buNone/>
            </a:pPr>
            <a:r>
              <a:rPr lang="en-IN" sz="1800" dirty="0"/>
              <a:t>     left join suppliers s on </a:t>
            </a:r>
            <a:r>
              <a:rPr lang="en-IN" sz="1800" dirty="0" err="1"/>
              <a:t>s.SupplierID</a:t>
            </a:r>
            <a:r>
              <a:rPr lang="en-IN" sz="1800" dirty="0"/>
              <a:t> = </a:t>
            </a:r>
            <a:r>
              <a:rPr lang="en-IN" sz="1800" dirty="0" err="1"/>
              <a:t>p.SupplierID</a:t>
            </a:r>
            <a:r>
              <a:rPr lang="en-IN" sz="1800" dirty="0"/>
              <a:t>      </a:t>
            </a:r>
          </a:p>
          <a:p>
            <a:pPr marL="0" indent="0">
              <a:buNone/>
            </a:pPr>
            <a:r>
              <a:rPr lang="en-IN" sz="1800" dirty="0"/>
              <a:t>     where </a:t>
            </a:r>
            <a:r>
              <a:rPr lang="en-IN" sz="1800" dirty="0" err="1"/>
              <a:t>s.Country</a:t>
            </a:r>
            <a:r>
              <a:rPr lang="en-IN" sz="1800" dirty="0"/>
              <a:t> = </a:t>
            </a:r>
            <a:r>
              <a:rPr lang="en-IN" sz="1800" dirty="0" err="1"/>
              <a:t>cu.Country</a:t>
            </a:r>
            <a:endParaRPr lang="en-IN" sz="1800" dirty="0"/>
          </a:p>
          <a:p>
            <a:pPr marL="0" indent="0">
              <a:buNone/>
            </a:pPr>
            <a:endParaRPr lang="en-IN" sz="1800" dirty="0"/>
          </a:p>
          <a:p>
            <a:pPr marL="342900" indent="-342900">
              <a:buAutoNum type="arabicParenR" startAt="2"/>
            </a:pPr>
            <a:r>
              <a:rPr lang="en-IN" sz="1800" dirty="0"/>
              <a:t>suppliers have count of products.</a:t>
            </a:r>
          </a:p>
          <a:p>
            <a:pPr marL="0" indent="0">
              <a:buNone/>
            </a:pPr>
            <a:r>
              <a:rPr lang="en-IN" sz="1800" dirty="0"/>
              <a:t>       </a:t>
            </a:r>
            <a:r>
              <a:rPr lang="en-US" sz="1800" dirty="0"/>
              <a:t>select  </a:t>
            </a:r>
            <a:r>
              <a:rPr lang="en-US" sz="1800" dirty="0" err="1"/>
              <a:t>s.SupplierID,count</a:t>
            </a:r>
            <a:r>
              <a:rPr lang="en-US" sz="1800" dirty="0"/>
              <a:t>( </a:t>
            </a:r>
            <a:r>
              <a:rPr lang="en-US" sz="1800" dirty="0" err="1"/>
              <a:t>p.ProductID</a:t>
            </a:r>
            <a:r>
              <a:rPr lang="en-US" sz="1800" dirty="0"/>
              <a:t>) as </a:t>
            </a:r>
            <a:r>
              <a:rPr lang="en-US" sz="1800" dirty="0" err="1"/>
              <a:t>countofproduct</a:t>
            </a:r>
            <a:r>
              <a:rPr lang="en-US" sz="1800" dirty="0"/>
              <a:t>      </a:t>
            </a:r>
          </a:p>
          <a:p>
            <a:pPr marL="0" indent="0">
              <a:buNone/>
            </a:pPr>
            <a:r>
              <a:rPr lang="en-US" sz="1800" dirty="0"/>
              <a:t>       from categories c        </a:t>
            </a:r>
          </a:p>
          <a:p>
            <a:pPr marL="0" indent="0">
              <a:buNone/>
            </a:pPr>
            <a:r>
              <a:rPr lang="en-US" sz="1800" dirty="0"/>
              <a:t>       left join products p on </a:t>
            </a:r>
            <a:r>
              <a:rPr lang="en-US" sz="1800" dirty="0" err="1"/>
              <a:t>p.CategoryID</a:t>
            </a:r>
            <a:r>
              <a:rPr lang="en-US" sz="1800" dirty="0"/>
              <a:t> = </a:t>
            </a:r>
            <a:r>
              <a:rPr lang="en-US" sz="1800" dirty="0" err="1"/>
              <a:t>c.categoryid</a:t>
            </a:r>
            <a:r>
              <a:rPr lang="en-US" sz="1800" dirty="0"/>
              <a:t>         </a:t>
            </a:r>
          </a:p>
          <a:p>
            <a:pPr marL="0" indent="0">
              <a:buNone/>
            </a:pPr>
            <a:r>
              <a:rPr lang="en-US" sz="1800" dirty="0"/>
              <a:t>       left join suppliers s on </a:t>
            </a:r>
            <a:r>
              <a:rPr lang="en-US" sz="1800" dirty="0" err="1"/>
              <a:t>s.SupplierID</a:t>
            </a:r>
            <a:r>
              <a:rPr lang="en-US" sz="1800" dirty="0"/>
              <a:t> = </a:t>
            </a:r>
            <a:r>
              <a:rPr lang="en-US" sz="1800" dirty="0" err="1"/>
              <a:t>p.SupplierID</a:t>
            </a:r>
            <a:r>
              <a:rPr lang="en-US" sz="1800" dirty="0"/>
              <a:t>       </a:t>
            </a:r>
          </a:p>
          <a:p>
            <a:pPr marL="0" indent="0">
              <a:buNone/>
            </a:pPr>
            <a:r>
              <a:rPr lang="en-US" sz="1800" dirty="0"/>
              <a:t>       group by 1   </a:t>
            </a:r>
          </a:p>
          <a:p>
            <a:pPr marL="0" indent="0">
              <a:buNone/>
            </a:pPr>
            <a:r>
              <a:rPr lang="en-US" sz="1800" dirty="0"/>
              <a:t>       order by </a:t>
            </a:r>
            <a:r>
              <a:rPr lang="en-US" sz="1800" dirty="0" err="1"/>
              <a:t>s.SupplierID</a:t>
            </a:r>
            <a:endParaRPr lang="en-IN" sz="1800" dirty="0"/>
          </a:p>
          <a:p>
            <a:pPr marL="0" indent="0">
              <a:buNone/>
            </a:pPr>
            <a:endParaRPr lang="en-IN" sz="1800" dirty="0"/>
          </a:p>
        </p:txBody>
      </p:sp>
      <p:sp>
        <p:nvSpPr>
          <p:cNvPr id="4" name="TextBox 3">
            <a:extLst>
              <a:ext uri="{FF2B5EF4-FFF2-40B4-BE49-F238E27FC236}">
                <a16:creationId xmlns:a16="http://schemas.microsoft.com/office/drawing/2014/main" id="{25819B8D-D0AC-DEED-D1F8-FE968154BBB1}"/>
              </a:ext>
            </a:extLst>
          </p:cNvPr>
          <p:cNvSpPr txBox="1"/>
          <p:nvPr/>
        </p:nvSpPr>
        <p:spPr>
          <a:xfrm>
            <a:off x="4979632" y="0"/>
            <a:ext cx="1758518"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2800" dirty="0">
                <a:solidFill>
                  <a:schemeClr val="tx1"/>
                </a:solidFill>
              </a:rPr>
              <a:t>  Suppliers</a:t>
            </a:r>
            <a:endParaRPr lang="en-IN" sz="2800" dirty="0">
              <a:solidFill>
                <a:schemeClr val="tx1"/>
              </a:solidFill>
            </a:endParaRPr>
          </a:p>
        </p:txBody>
      </p:sp>
      <p:pic>
        <p:nvPicPr>
          <p:cNvPr id="6" name="Picture 5">
            <a:extLst>
              <a:ext uri="{FF2B5EF4-FFF2-40B4-BE49-F238E27FC236}">
                <a16:creationId xmlns:a16="http://schemas.microsoft.com/office/drawing/2014/main" id="{FE9F6CBA-FFCA-FDD8-B143-F28615AFF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977" y="1187907"/>
            <a:ext cx="4168140" cy="1996440"/>
          </a:xfrm>
          <a:prstGeom prst="rect">
            <a:avLst/>
          </a:prstGeom>
        </p:spPr>
      </p:pic>
      <p:pic>
        <p:nvPicPr>
          <p:cNvPr id="8" name="Picture 7">
            <a:extLst>
              <a:ext uri="{FF2B5EF4-FFF2-40B4-BE49-F238E27FC236}">
                <a16:creationId xmlns:a16="http://schemas.microsoft.com/office/drawing/2014/main" id="{8E24FC6D-7347-50D2-E47C-F225D7447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126" y="4118202"/>
            <a:ext cx="3098307" cy="2229331"/>
          </a:xfrm>
          <a:prstGeom prst="rect">
            <a:avLst/>
          </a:prstGeom>
        </p:spPr>
      </p:pic>
    </p:spTree>
    <p:extLst>
      <p:ext uri="{BB962C8B-B14F-4D97-AF65-F5344CB8AC3E}">
        <p14:creationId xmlns:p14="http://schemas.microsoft.com/office/powerpoint/2010/main" val="303620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B83131-1DE9-0916-18A2-C36BA006E769}"/>
              </a:ext>
            </a:extLst>
          </p:cNvPr>
          <p:cNvSpPr>
            <a:spLocks noGrp="1"/>
          </p:cNvSpPr>
          <p:nvPr>
            <p:ph idx="1"/>
          </p:nvPr>
        </p:nvSpPr>
        <p:spPr>
          <a:xfrm>
            <a:off x="0" y="0"/>
            <a:ext cx="12192000" cy="6858000"/>
          </a:xfrm>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3CED3E60-A3C5-5F08-1D73-6E4F892DA9E6}"/>
              </a:ext>
            </a:extLst>
          </p:cNvPr>
          <p:cNvSpPr txBox="1"/>
          <p:nvPr/>
        </p:nvSpPr>
        <p:spPr>
          <a:xfrm>
            <a:off x="4788762" y="0"/>
            <a:ext cx="185173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Shippers</a:t>
            </a:r>
            <a:endParaRPr lang="en-IN" sz="2800" dirty="0">
              <a:solidFill>
                <a:schemeClr val="tx1"/>
              </a:solidFill>
            </a:endParaRPr>
          </a:p>
        </p:txBody>
      </p:sp>
      <p:pic>
        <p:nvPicPr>
          <p:cNvPr id="6" name="Picture 5">
            <a:extLst>
              <a:ext uri="{FF2B5EF4-FFF2-40B4-BE49-F238E27FC236}">
                <a16:creationId xmlns:a16="http://schemas.microsoft.com/office/drawing/2014/main" id="{856D5156-F8A1-7DF1-E6B7-4CC673595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133" y="960120"/>
            <a:ext cx="10635449" cy="5343026"/>
          </a:xfrm>
          <a:prstGeom prst="rect">
            <a:avLst/>
          </a:prstGeom>
        </p:spPr>
      </p:pic>
    </p:spTree>
    <p:extLst>
      <p:ext uri="{BB962C8B-B14F-4D97-AF65-F5344CB8AC3E}">
        <p14:creationId xmlns:p14="http://schemas.microsoft.com/office/powerpoint/2010/main" val="222345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3C10-B801-7F47-6844-8933926A84DD}"/>
              </a:ext>
            </a:extLst>
          </p:cNvPr>
          <p:cNvSpPr>
            <a:spLocks noGrp="1"/>
          </p:cNvSpPr>
          <p:nvPr>
            <p:ph type="title"/>
          </p:nvPr>
        </p:nvSpPr>
        <p:spPr>
          <a:xfrm>
            <a:off x="2849732" y="63285"/>
            <a:ext cx="5184559" cy="913260"/>
          </a:xfrm>
        </p:spPr>
        <p:txBody>
          <a:bodyPr>
            <a:normAutofit/>
          </a:bodyPr>
          <a:lstStyle/>
          <a:p>
            <a:r>
              <a:rPr lang="en-US" sz="2400" dirty="0"/>
              <a:t>          </a:t>
            </a:r>
            <a:r>
              <a:rPr lang="en-US" dirty="0" err="1"/>
              <a:t>NorthWind</a:t>
            </a:r>
            <a:r>
              <a:rPr lang="en-US" sz="2400" dirty="0"/>
              <a:t> </a:t>
            </a:r>
            <a:r>
              <a:rPr lang="en-US" dirty="0"/>
              <a:t>Traders</a:t>
            </a:r>
            <a:endParaRPr lang="en-IN" dirty="0"/>
          </a:p>
        </p:txBody>
      </p:sp>
      <p:sp>
        <p:nvSpPr>
          <p:cNvPr id="4" name="Rectangle 3">
            <a:extLst>
              <a:ext uri="{FF2B5EF4-FFF2-40B4-BE49-F238E27FC236}">
                <a16:creationId xmlns:a16="http://schemas.microsoft.com/office/drawing/2014/main" id="{C7DB212F-A3F6-F137-0A41-18A8CB8A1784}"/>
              </a:ext>
            </a:extLst>
          </p:cNvPr>
          <p:cNvSpPr/>
          <p:nvPr/>
        </p:nvSpPr>
        <p:spPr>
          <a:xfrm>
            <a:off x="71021" y="1171852"/>
            <a:ext cx="1535837" cy="33735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7E66A91-2740-6461-8D96-9D0DF1F60DF0}"/>
              </a:ext>
            </a:extLst>
          </p:cNvPr>
          <p:cNvSpPr>
            <a:spLocks noGrp="1"/>
          </p:cNvSpPr>
          <p:nvPr>
            <p:ph idx="1"/>
          </p:nvPr>
        </p:nvSpPr>
        <p:spPr>
          <a:xfrm>
            <a:off x="0" y="798990"/>
            <a:ext cx="12192000" cy="6059011"/>
          </a:xfrm>
          <a:solidFill>
            <a:schemeClr val="bg1"/>
          </a:solidFill>
        </p:spPr>
        <p:txBody>
          <a:bodyPr>
            <a:normAutofit fontScale="77500" lnSpcReduction="20000"/>
          </a:bodyPr>
          <a:lstStyle/>
          <a:p>
            <a:pPr marL="0" indent="0">
              <a:buNone/>
            </a:pPr>
            <a:r>
              <a:rPr lang="en-IN" dirty="0"/>
              <a:t>                                                                  </a:t>
            </a:r>
          </a:p>
          <a:p>
            <a:pPr marL="0" indent="0">
              <a:buNone/>
            </a:pPr>
            <a:r>
              <a:rPr lang="en-IN" sz="1800" dirty="0"/>
              <a:t>                                                                                                                               1) </a:t>
            </a:r>
            <a:r>
              <a:rPr lang="en-US" sz="1800" dirty="0"/>
              <a:t>Total number of customers by region, country.</a:t>
            </a:r>
          </a:p>
          <a:p>
            <a:pPr marL="0" indent="0">
              <a:buNone/>
            </a:pPr>
            <a:r>
              <a:rPr lang="en-US" sz="1800" dirty="0"/>
              <a:t>                                                                                                                               2) The top 5 customers by revenue generation.</a:t>
            </a:r>
          </a:p>
          <a:p>
            <a:pPr marL="0" indent="0">
              <a:buNone/>
            </a:pPr>
            <a:r>
              <a:rPr lang="en-US" sz="1800" dirty="0"/>
              <a:t>                                                                                                                               3) The bottom 5 customers by revenue generation.</a:t>
            </a:r>
          </a:p>
          <a:p>
            <a:pPr marL="0" indent="0">
              <a:buNone/>
            </a:pPr>
            <a:r>
              <a:rPr lang="en-US" sz="1800" dirty="0"/>
              <a:t>                                                                                          </a:t>
            </a:r>
          </a:p>
          <a:p>
            <a:pPr marL="0" indent="0">
              <a:buNone/>
            </a:pPr>
            <a:r>
              <a:rPr lang="en-US" sz="1800" dirty="0"/>
              <a:t>                                                                                                    </a:t>
            </a:r>
          </a:p>
          <a:p>
            <a:pPr marL="0" indent="0">
              <a:buNone/>
            </a:pPr>
            <a:r>
              <a:rPr lang="en-US" sz="1800" dirty="0"/>
              <a:t>                                                                                                                               1) Top 5 Loyal customers who placed maximum numbers of orders.</a:t>
            </a:r>
          </a:p>
          <a:p>
            <a:pPr marL="0" indent="0">
              <a:buNone/>
            </a:pPr>
            <a:r>
              <a:rPr lang="en-US" sz="1800" dirty="0"/>
              <a:t>                                                                                                                               2) Customers and Suppliers belong from same country/city.</a:t>
            </a:r>
          </a:p>
          <a:p>
            <a:pPr marL="0" indent="0">
              <a:buNone/>
            </a:pPr>
            <a:r>
              <a:rPr lang="en-US" sz="1800" dirty="0"/>
              <a:t>                                                                                                                               3) Customers who order every month.</a:t>
            </a:r>
          </a:p>
          <a:p>
            <a:pPr marL="0" indent="0">
              <a:buNone/>
            </a:pPr>
            <a:r>
              <a:rPr lang="en-US" sz="1800" dirty="0"/>
              <a:t>                                                                                                                               4) Customers who orders from each category.</a:t>
            </a:r>
          </a:p>
          <a:p>
            <a:pPr marL="0" indent="0">
              <a:buNone/>
            </a:pPr>
            <a:endParaRPr lang="en-US" sz="1800" dirty="0"/>
          </a:p>
          <a:p>
            <a:pPr marL="0" indent="0">
              <a:buNone/>
            </a:pPr>
            <a:endParaRPr lang="en-IN" sz="1800" dirty="0"/>
          </a:p>
          <a:p>
            <a:pPr marL="0" indent="0">
              <a:buNone/>
            </a:pPr>
            <a:r>
              <a:rPr lang="en-IN" sz="1800" dirty="0"/>
              <a:t>                                                                                                                              1)</a:t>
            </a:r>
            <a:r>
              <a:rPr lang="en-US" sz="1800" dirty="0"/>
              <a:t> The numbers of order on which discount apply vs not apply</a:t>
            </a:r>
            <a:endParaRPr lang="en-IN" sz="1800" dirty="0"/>
          </a:p>
          <a:p>
            <a:pPr marL="0" indent="0">
              <a:buNone/>
            </a:pPr>
            <a:r>
              <a:rPr lang="en-IN" sz="1800" dirty="0"/>
              <a:t>                                                                                                                              2) </a:t>
            </a:r>
            <a:r>
              <a:rPr lang="en-US" sz="1800" dirty="0"/>
              <a:t>Top 5 maximum numbers of order from country.</a:t>
            </a:r>
          </a:p>
          <a:p>
            <a:pPr marL="0" indent="0">
              <a:buNone/>
            </a:pPr>
            <a:r>
              <a:rPr lang="en-US" sz="1800" dirty="0"/>
              <a:t>                                                                                                                              3) Bottom 5 minimum numbers of orders from country.</a:t>
            </a:r>
          </a:p>
          <a:p>
            <a:pPr marL="0" indent="0">
              <a:buNone/>
            </a:pPr>
            <a:r>
              <a:rPr lang="en-US" sz="1800" dirty="0"/>
              <a:t>                                                                                                                              4) Average orders per month</a:t>
            </a:r>
          </a:p>
          <a:p>
            <a:pPr marL="0" indent="0">
              <a:buNone/>
            </a:pPr>
            <a:r>
              <a:rPr lang="en-US" sz="1800" dirty="0"/>
              <a:t>                                                                                                                              </a:t>
            </a:r>
          </a:p>
          <a:p>
            <a:pPr marL="0" indent="0">
              <a:buNone/>
            </a:pPr>
            <a:r>
              <a:rPr lang="en-IN" sz="1800" dirty="0"/>
              <a:t>                                                                                                                               </a:t>
            </a:r>
            <a:r>
              <a:rPr lang="en-US" sz="1800" dirty="0"/>
              <a:t>1) Numbers of order delivered on time.</a:t>
            </a:r>
            <a:endParaRPr lang="en-IN" sz="1800" dirty="0"/>
          </a:p>
          <a:p>
            <a:pPr marL="0" indent="0">
              <a:buNone/>
            </a:pPr>
            <a:r>
              <a:rPr lang="en-IN" sz="1800" dirty="0"/>
              <a:t>                                                                                                                               2) </a:t>
            </a:r>
            <a:r>
              <a:rPr lang="en-US" sz="1800" dirty="0"/>
              <a:t>The numbers of orders from each category. </a:t>
            </a:r>
          </a:p>
          <a:p>
            <a:pPr marL="0" indent="0">
              <a:buNone/>
            </a:pPr>
            <a:r>
              <a:rPr lang="en-US" sz="1800" dirty="0"/>
              <a:t>                                                                                                                               3) Top 5 orders which generated Maximum revenue.</a:t>
            </a:r>
          </a:p>
          <a:p>
            <a:pPr marL="0" indent="0">
              <a:buNone/>
            </a:pPr>
            <a:r>
              <a:rPr lang="en-US" sz="1800" dirty="0"/>
              <a:t>                                                                                                                               4) Maximum discount applied on </a:t>
            </a:r>
            <a:r>
              <a:rPr lang="en-US" sz="1800" dirty="0" err="1"/>
              <a:t>orderid</a:t>
            </a:r>
            <a:r>
              <a:rPr lang="en-US" sz="1800" dirty="0"/>
              <a:t>.</a:t>
            </a:r>
          </a:p>
          <a:p>
            <a:pPr marL="0" indent="0">
              <a:buNone/>
            </a:pPr>
            <a:endParaRPr lang="en-IN" sz="1800" dirty="0"/>
          </a:p>
          <a:p>
            <a:pPr marL="0" indent="0">
              <a:buNone/>
            </a:pPr>
            <a:endParaRPr lang="en-IN" sz="1800" dirty="0"/>
          </a:p>
          <a:p>
            <a:pPr marL="0" indent="0">
              <a:buNone/>
            </a:pPr>
            <a:endParaRPr lang="en-IN" sz="1800" dirty="0"/>
          </a:p>
        </p:txBody>
      </p:sp>
      <p:sp>
        <p:nvSpPr>
          <p:cNvPr id="8" name="TextBox 7">
            <a:extLst>
              <a:ext uri="{FF2B5EF4-FFF2-40B4-BE49-F238E27FC236}">
                <a16:creationId xmlns:a16="http://schemas.microsoft.com/office/drawing/2014/main" id="{A858F24A-61CA-B756-17B3-2797E74BC8E1}"/>
              </a:ext>
            </a:extLst>
          </p:cNvPr>
          <p:cNvSpPr txBox="1"/>
          <p:nvPr/>
        </p:nvSpPr>
        <p:spPr>
          <a:xfrm>
            <a:off x="71020" y="5138266"/>
            <a:ext cx="1924977"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Orders</a:t>
            </a:r>
            <a:endParaRPr lang="en-IN" sz="2800" dirty="0">
              <a:solidFill>
                <a:schemeClr val="tx1"/>
              </a:solidFill>
            </a:endParaRPr>
          </a:p>
        </p:txBody>
      </p:sp>
      <p:sp>
        <p:nvSpPr>
          <p:cNvPr id="9" name="TextBox 8">
            <a:extLst>
              <a:ext uri="{FF2B5EF4-FFF2-40B4-BE49-F238E27FC236}">
                <a16:creationId xmlns:a16="http://schemas.microsoft.com/office/drawing/2014/main" id="{2EFF34A9-0060-0EBD-9071-0357E5483638}"/>
              </a:ext>
            </a:extLst>
          </p:cNvPr>
          <p:cNvSpPr txBox="1"/>
          <p:nvPr/>
        </p:nvSpPr>
        <p:spPr>
          <a:xfrm>
            <a:off x="71020" y="2037995"/>
            <a:ext cx="1924977"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dirty="0">
                <a:solidFill>
                  <a:schemeClr val="tx1"/>
                </a:solidFill>
              </a:rPr>
              <a:t>   </a:t>
            </a:r>
            <a:r>
              <a:rPr lang="en-US" sz="2800" dirty="0">
                <a:solidFill>
                  <a:schemeClr val="tx1"/>
                </a:solidFill>
              </a:rPr>
              <a:t>Customers</a:t>
            </a:r>
            <a:endParaRPr lang="en-IN" sz="2800" dirty="0">
              <a:solidFill>
                <a:schemeClr val="tx1"/>
              </a:solidFill>
            </a:endParaRPr>
          </a:p>
        </p:txBody>
      </p:sp>
      <p:sp>
        <p:nvSpPr>
          <p:cNvPr id="10" name="TextBox 9">
            <a:extLst>
              <a:ext uri="{FF2B5EF4-FFF2-40B4-BE49-F238E27FC236}">
                <a16:creationId xmlns:a16="http://schemas.microsoft.com/office/drawing/2014/main" id="{BD4654EE-BE5C-AFFD-3CE7-042EE391FD15}"/>
              </a:ext>
            </a:extLst>
          </p:cNvPr>
          <p:cNvSpPr txBox="1"/>
          <p:nvPr/>
        </p:nvSpPr>
        <p:spPr>
          <a:xfrm>
            <a:off x="2666256" y="1340527"/>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err="1">
                <a:solidFill>
                  <a:schemeClr val="tx1"/>
                </a:solidFill>
              </a:rPr>
              <a:t>PowerBI</a:t>
            </a:r>
            <a:endParaRPr lang="en-IN" sz="2800" dirty="0">
              <a:solidFill>
                <a:schemeClr val="tx1"/>
              </a:solidFill>
            </a:endParaRPr>
          </a:p>
        </p:txBody>
      </p:sp>
      <p:sp>
        <p:nvSpPr>
          <p:cNvPr id="11" name="TextBox 10">
            <a:extLst>
              <a:ext uri="{FF2B5EF4-FFF2-40B4-BE49-F238E27FC236}">
                <a16:creationId xmlns:a16="http://schemas.microsoft.com/office/drawing/2014/main" id="{3546F825-F83B-043E-8E72-C3260BB633FE}"/>
              </a:ext>
            </a:extLst>
          </p:cNvPr>
          <p:cNvSpPr txBox="1"/>
          <p:nvPr/>
        </p:nvSpPr>
        <p:spPr>
          <a:xfrm>
            <a:off x="2666256" y="2819364"/>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EDA</a:t>
            </a:r>
            <a:endParaRPr lang="en-IN" sz="2800" dirty="0">
              <a:solidFill>
                <a:schemeClr val="tx1"/>
              </a:solidFill>
            </a:endParaRPr>
          </a:p>
        </p:txBody>
      </p:sp>
      <p:sp>
        <p:nvSpPr>
          <p:cNvPr id="12" name="TextBox 11">
            <a:extLst>
              <a:ext uri="{FF2B5EF4-FFF2-40B4-BE49-F238E27FC236}">
                <a16:creationId xmlns:a16="http://schemas.microsoft.com/office/drawing/2014/main" id="{B71F2036-CC57-FAAF-7E67-FA3E2B48121E}"/>
              </a:ext>
            </a:extLst>
          </p:cNvPr>
          <p:cNvSpPr txBox="1"/>
          <p:nvPr/>
        </p:nvSpPr>
        <p:spPr>
          <a:xfrm>
            <a:off x="2666256" y="4287979"/>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err="1">
                <a:solidFill>
                  <a:schemeClr val="tx1"/>
                </a:solidFill>
              </a:rPr>
              <a:t>PowerBI</a:t>
            </a:r>
            <a:endParaRPr lang="en-IN" sz="2800" dirty="0">
              <a:solidFill>
                <a:schemeClr val="tx1"/>
              </a:solidFill>
            </a:endParaRPr>
          </a:p>
        </p:txBody>
      </p:sp>
      <p:sp>
        <p:nvSpPr>
          <p:cNvPr id="13" name="TextBox 12">
            <a:extLst>
              <a:ext uri="{FF2B5EF4-FFF2-40B4-BE49-F238E27FC236}">
                <a16:creationId xmlns:a16="http://schemas.microsoft.com/office/drawing/2014/main" id="{5C65C27C-05FC-6FE9-B9E1-E8EA1B17F975}"/>
              </a:ext>
            </a:extLst>
          </p:cNvPr>
          <p:cNvSpPr txBox="1"/>
          <p:nvPr/>
        </p:nvSpPr>
        <p:spPr>
          <a:xfrm>
            <a:off x="2666256" y="5797400"/>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EDA</a:t>
            </a:r>
            <a:endParaRPr lang="en-IN" sz="2800" dirty="0">
              <a:solidFill>
                <a:schemeClr val="tx1"/>
              </a:solidFill>
            </a:endParaRPr>
          </a:p>
        </p:txBody>
      </p:sp>
      <p:cxnSp>
        <p:nvCxnSpPr>
          <p:cNvPr id="15" name="Straight Connector 14">
            <a:extLst>
              <a:ext uri="{FF2B5EF4-FFF2-40B4-BE49-F238E27FC236}">
                <a16:creationId xmlns:a16="http://schemas.microsoft.com/office/drawing/2014/main" id="{206CB024-AC14-81B3-7C4F-8FF25204E74B}"/>
              </a:ext>
            </a:extLst>
          </p:cNvPr>
          <p:cNvCxnSpPr/>
          <p:nvPr/>
        </p:nvCxnSpPr>
        <p:spPr>
          <a:xfrm>
            <a:off x="1995998" y="203799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EC7918-9717-4BEE-6FF4-9179D3564867}"/>
              </a:ext>
            </a:extLst>
          </p:cNvPr>
          <p:cNvCxnSpPr>
            <a:cxnSpLocks/>
          </p:cNvCxnSpPr>
          <p:nvPr/>
        </p:nvCxnSpPr>
        <p:spPr>
          <a:xfrm flipH="1">
            <a:off x="1995998" y="1863747"/>
            <a:ext cx="670258" cy="17424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959EA8B-B91D-AE74-9FBF-8A47DFD4AD87}"/>
              </a:ext>
            </a:extLst>
          </p:cNvPr>
          <p:cNvCxnSpPr>
            <a:cxnSpLocks/>
          </p:cNvCxnSpPr>
          <p:nvPr/>
        </p:nvCxnSpPr>
        <p:spPr>
          <a:xfrm flipH="1" flipV="1">
            <a:off x="1995998" y="2561215"/>
            <a:ext cx="670258" cy="258149"/>
          </a:xfrm>
          <a:prstGeom prst="line">
            <a:avLst/>
          </a:prstGeom>
        </p:spPr>
        <p:style>
          <a:lnRef idx="1">
            <a:schemeClr val="dk1"/>
          </a:lnRef>
          <a:fillRef idx="0">
            <a:schemeClr val="dk1"/>
          </a:fillRef>
          <a:effectRef idx="0">
            <a:schemeClr val="dk1"/>
          </a:effectRef>
          <a:fontRef idx="minor">
            <a:schemeClr val="tx1"/>
          </a:fontRef>
        </p:style>
      </p:cxnSp>
      <p:sp>
        <p:nvSpPr>
          <p:cNvPr id="22" name="Arrow: Right 21">
            <a:extLst>
              <a:ext uri="{FF2B5EF4-FFF2-40B4-BE49-F238E27FC236}">
                <a16:creationId xmlns:a16="http://schemas.microsoft.com/office/drawing/2014/main" id="{C3F99733-8646-CDDE-51D2-8CA123A9BA44}"/>
              </a:ext>
            </a:extLst>
          </p:cNvPr>
          <p:cNvSpPr/>
          <p:nvPr/>
        </p:nvSpPr>
        <p:spPr>
          <a:xfrm>
            <a:off x="4500977" y="1541754"/>
            <a:ext cx="279640" cy="1207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E11E12A6-CDCC-100A-3436-544E40014192}"/>
              </a:ext>
            </a:extLst>
          </p:cNvPr>
          <p:cNvSpPr/>
          <p:nvPr/>
        </p:nvSpPr>
        <p:spPr>
          <a:xfrm>
            <a:off x="4500977" y="3020591"/>
            <a:ext cx="279640" cy="1207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D54B3C61-2134-33CD-D60B-AD9C0CD111BD}"/>
              </a:ext>
            </a:extLst>
          </p:cNvPr>
          <p:cNvCxnSpPr>
            <a:cxnSpLocks/>
          </p:cNvCxnSpPr>
          <p:nvPr/>
        </p:nvCxnSpPr>
        <p:spPr>
          <a:xfrm flipV="1">
            <a:off x="1995997" y="4814040"/>
            <a:ext cx="670259" cy="324226"/>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C3BC9F4-9187-7CFD-10E8-2B64BCC7CAF3}"/>
              </a:ext>
            </a:extLst>
          </p:cNvPr>
          <p:cNvCxnSpPr>
            <a:cxnSpLocks/>
          </p:cNvCxnSpPr>
          <p:nvPr/>
        </p:nvCxnSpPr>
        <p:spPr>
          <a:xfrm flipH="1" flipV="1">
            <a:off x="1995997" y="5661486"/>
            <a:ext cx="670259" cy="135914"/>
          </a:xfrm>
          <a:prstGeom prst="line">
            <a:avLst/>
          </a:prstGeom>
        </p:spPr>
        <p:style>
          <a:lnRef idx="1">
            <a:schemeClr val="dk1"/>
          </a:lnRef>
          <a:fillRef idx="0">
            <a:schemeClr val="dk1"/>
          </a:fillRef>
          <a:effectRef idx="0">
            <a:schemeClr val="dk1"/>
          </a:effectRef>
          <a:fontRef idx="minor">
            <a:schemeClr val="tx1"/>
          </a:fontRef>
        </p:style>
      </p:cxnSp>
      <p:sp>
        <p:nvSpPr>
          <p:cNvPr id="30" name="Arrow: Right 29">
            <a:extLst>
              <a:ext uri="{FF2B5EF4-FFF2-40B4-BE49-F238E27FC236}">
                <a16:creationId xmlns:a16="http://schemas.microsoft.com/office/drawing/2014/main" id="{32B78B5A-AAA0-C04E-B305-CE298C0FE0FB}"/>
              </a:ext>
            </a:extLst>
          </p:cNvPr>
          <p:cNvSpPr/>
          <p:nvPr/>
        </p:nvSpPr>
        <p:spPr>
          <a:xfrm>
            <a:off x="4467683" y="4489206"/>
            <a:ext cx="279640" cy="1207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id="{0F22A38D-661D-B154-24CA-94EEE9F41328}"/>
              </a:ext>
            </a:extLst>
          </p:cNvPr>
          <p:cNvSpPr/>
          <p:nvPr/>
        </p:nvSpPr>
        <p:spPr>
          <a:xfrm>
            <a:off x="4467683" y="5998627"/>
            <a:ext cx="279639" cy="1207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85757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25E9D-9726-0C0E-365E-4EAFF72BB236}"/>
              </a:ext>
            </a:extLst>
          </p:cNvPr>
          <p:cNvSpPr>
            <a:spLocks noGrp="1"/>
          </p:cNvSpPr>
          <p:nvPr>
            <p:ph idx="1"/>
          </p:nvPr>
        </p:nvSpPr>
        <p:spPr>
          <a:xfrm>
            <a:off x="0" y="0"/>
            <a:ext cx="12192000" cy="6858000"/>
          </a:xfrm>
        </p:spPr>
        <p:txBody>
          <a:bodyPr/>
          <a:lstStyle/>
          <a:p>
            <a:pPr marL="0" indent="0">
              <a:buNone/>
            </a:pPr>
            <a:endParaRPr lang="en-US" dirty="0"/>
          </a:p>
          <a:p>
            <a:pPr marL="0" indent="0">
              <a:buNone/>
            </a:pPr>
            <a:endParaRPr lang="en-IN" sz="1800" dirty="0"/>
          </a:p>
          <a:p>
            <a:pPr marL="342900" indent="-342900">
              <a:buAutoNum type="arabicParenR"/>
            </a:pPr>
            <a:r>
              <a:rPr lang="en-IN" sz="1800" dirty="0"/>
              <a:t>Average days taken by shipper to ship the order.</a:t>
            </a:r>
          </a:p>
          <a:p>
            <a:pPr marL="0" indent="0">
              <a:buNone/>
            </a:pPr>
            <a:r>
              <a:rPr lang="en-IN" sz="1800" dirty="0"/>
              <a:t>      select  </a:t>
            </a:r>
          </a:p>
          <a:p>
            <a:pPr marL="0" indent="0">
              <a:buNone/>
            </a:pPr>
            <a:r>
              <a:rPr lang="en-IN" sz="1800" dirty="0"/>
              <a:t>      </a:t>
            </a:r>
            <a:r>
              <a:rPr lang="en-IN" sz="1800" dirty="0" err="1"/>
              <a:t>s.ShipperID,avg</a:t>
            </a:r>
            <a:r>
              <a:rPr lang="en-IN" sz="1800" dirty="0"/>
              <a:t>(</a:t>
            </a:r>
            <a:r>
              <a:rPr lang="en-IN" sz="1800" dirty="0" err="1"/>
              <a:t>datediff</a:t>
            </a:r>
            <a:r>
              <a:rPr lang="en-IN" sz="1800" dirty="0"/>
              <a:t>(</a:t>
            </a:r>
            <a:r>
              <a:rPr lang="en-IN" sz="1800" dirty="0" err="1"/>
              <a:t>o.shippeddate,o.orderdate</a:t>
            </a:r>
            <a:r>
              <a:rPr lang="en-IN" sz="1800" dirty="0"/>
              <a:t>)) </a:t>
            </a:r>
          </a:p>
          <a:p>
            <a:pPr marL="0" indent="0">
              <a:buNone/>
            </a:pPr>
            <a:r>
              <a:rPr lang="en-IN" sz="1800" dirty="0"/>
              <a:t>      from shippers s  join orders o on </a:t>
            </a:r>
            <a:r>
              <a:rPr lang="en-IN" sz="1800" dirty="0" err="1"/>
              <a:t>o.ShipVia</a:t>
            </a:r>
            <a:r>
              <a:rPr lang="en-IN" sz="1800" dirty="0"/>
              <a:t> = </a:t>
            </a:r>
            <a:r>
              <a:rPr lang="en-IN" sz="1800" dirty="0" err="1"/>
              <a:t>s.ShipperID</a:t>
            </a:r>
            <a:r>
              <a:rPr lang="en-IN" sz="1800" dirty="0"/>
              <a:t> </a:t>
            </a:r>
          </a:p>
          <a:p>
            <a:pPr marL="0" indent="0">
              <a:buNone/>
            </a:pPr>
            <a:r>
              <a:rPr lang="en-IN" sz="1800" dirty="0"/>
              <a:t>      group by </a:t>
            </a:r>
            <a:r>
              <a:rPr lang="en-IN" sz="1800" dirty="0" err="1"/>
              <a:t>s.ShipperID</a:t>
            </a:r>
            <a:r>
              <a:rPr lang="en-IN" sz="1800" dirty="0"/>
              <a:t> </a:t>
            </a:r>
          </a:p>
          <a:p>
            <a:pPr marL="0" indent="0">
              <a:buNone/>
            </a:pPr>
            <a:r>
              <a:rPr lang="en-IN" sz="1800" dirty="0"/>
              <a:t>      order by </a:t>
            </a:r>
            <a:r>
              <a:rPr lang="en-IN" sz="1800" dirty="0" err="1"/>
              <a:t>s.ShipperID</a:t>
            </a:r>
            <a:r>
              <a:rPr lang="en-IN" sz="1800" dirty="0"/>
              <a:t> </a:t>
            </a:r>
            <a:r>
              <a:rPr lang="en-IN" sz="1800" dirty="0" err="1"/>
              <a:t>asc</a:t>
            </a:r>
            <a:r>
              <a:rPr lang="en-IN" sz="1800" dirty="0"/>
              <a:t>;</a:t>
            </a:r>
          </a:p>
          <a:p>
            <a:pPr marL="0" indent="0">
              <a:buNone/>
            </a:pPr>
            <a:endParaRPr lang="en-IN" sz="1800" dirty="0"/>
          </a:p>
          <a:p>
            <a:pPr marL="0" indent="0">
              <a:buNone/>
            </a:pPr>
            <a:r>
              <a:rPr lang="en-IN" sz="1800" dirty="0"/>
              <a:t>2) Total Number of orders deliver by each shipper.</a:t>
            </a:r>
          </a:p>
          <a:p>
            <a:pPr marL="0" indent="0">
              <a:buNone/>
            </a:pPr>
            <a:r>
              <a:rPr lang="en-IN" sz="1800" dirty="0"/>
              <a:t>      </a:t>
            </a:r>
            <a:r>
              <a:rPr lang="en-US" sz="1800" dirty="0"/>
              <a:t>select</a:t>
            </a:r>
          </a:p>
          <a:p>
            <a:pPr marL="0" indent="0">
              <a:buNone/>
            </a:pPr>
            <a:r>
              <a:rPr lang="en-US" sz="1800" dirty="0"/>
              <a:t>      </a:t>
            </a:r>
            <a:r>
              <a:rPr lang="en-US" sz="1800" dirty="0" err="1"/>
              <a:t>s.ShipperID,count</a:t>
            </a:r>
            <a:r>
              <a:rPr lang="en-US" sz="1800" dirty="0"/>
              <a:t>(</a:t>
            </a:r>
            <a:r>
              <a:rPr lang="en-US" sz="1800" dirty="0" err="1"/>
              <a:t>o.OrderID</a:t>
            </a:r>
            <a:r>
              <a:rPr lang="en-US" sz="1800" dirty="0"/>
              <a:t>) as </a:t>
            </a:r>
            <a:r>
              <a:rPr lang="en-US" sz="1800" dirty="0" err="1"/>
              <a:t>countoforders</a:t>
            </a:r>
            <a:r>
              <a:rPr lang="en-US" sz="1800" dirty="0"/>
              <a:t> </a:t>
            </a:r>
          </a:p>
          <a:p>
            <a:pPr marL="0" indent="0">
              <a:buNone/>
            </a:pPr>
            <a:r>
              <a:rPr lang="en-US" sz="1800" dirty="0"/>
              <a:t>      from shippers s   </a:t>
            </a:r>
          </a:p>
          <a:p>
            <a:pPr marL="0" indent="0">
              <a:buNone/>
            </a:pPr>
            <a:r>
              <a:rPr lang="en-US" sz="1800" dirty="0"/>
              <a:t>      inner join orders o on </a:t>
            </a:r>
            <a:r>
              <a:rPr lang="en-US" sz="1800" dirty="0" err="1"/>
              <a:t>o.ShipVia</a:t>
            </a:r>
            <a:r>
              <a:rPr lang="en-US" sz="1800" dirty="0"/>
              <a:t> = </a:t>
            </a:r>
            <a:r>
              <a:rPr lang="en-US" sz="1800" dirty="0" err="1"/>
              <a:t>s.ShipperID</a:t>
            </a:r>
            <a:r>
              <a:rPr lang="en-US" sz="1800" dirty="0"/>
              <a:t>   </a:t>
            </a:r>
          </a:p>
          <a:p>
            <a:pPr marL="0" indent="0">
              <a:buNone/>
            </a:pPr>
            <a:r>
              <a:rPr lang="en-US" sz="1800" dirty="0"/>
              <a:t>      group by 1   </a:t>
            </a:r>
          </a:p>
          <a:p>
            <a:pPr marL="0" indent="0">
              <a:buNone/>
            </a:pPr>
            <a:r>
              <a:rPr lang="en-US" sz="1800" dirty="0"/>
              <a:t>      order by </a:t>
            </a:r>
            <a:r>
              <a:rPr lang="en-US" sz="1800" dirty="0" err="1"/>
              <a:t>s.ShipperID</a:t>
            </a:r>
            <a:endParaRPr lang="en-IN" sz="1800" dirty="0"/>
          </a:p>
          <a:p>
            <a:pPr marL="0" indent="0">
              <a:buNone/>
            </a:pPr>
            <a:endParaRPr lang="en-IN" dirty="0"/>
          </a:p>
        </p:txBody>
      </p:sp>
      <p:sp>
        <p:nvSpPr>
          <p:cNvPr id="5" name="TextBox 4">
            <a:extLst>
              <a:ext uri="{FF2B5EF4-FFF2-40B4-BE49-F238E27FC236}">
                <a16:creationId xmlns:a16="http://schemas.microsoft.com/office/drawing/2014/main" id="{FC2ACAB8-1968-01A7-CCFD-902837C089AE}"/>
              </a:ext>
            </a:extLst>
          </p:cNvPr>
          <p:cNvSpPr txBox="1"/>
          <p:nvPr/>
        </p:nvSpPr>
        <p:spPr>
          <a:xfrm>
            <a:off x="4478043" y="0"/>
            <a:ext cx="185173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Shippers</a:t>
            </a:r>
            <a:endParaRPr lang="en-IN" sz="2800" dirty="0">
              <a:solidFill>
                <a:schemeClr val="tx1"/>
              </a:solidFill>
            </a:endParaRPr>
          </a:p>
        </p:txBody>
      </p:sp>
      <p:pic>
        <p:nvPicPr>
          <p:cNvPr id="7" name="Picture 6">
            <a:extLst>
              <a:ext uri="{FF2B5EF4-FFF2-40B4-BE49-F238E27FC236}">
                <a16:creationId xmlns:a16="http://schemas.microsoft.com/office/drawing/2014/main" id="{B3EF56BC-9EE0-6FC2-2678-F3F77DE9D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880" y="1106343"/>
            <a:ext cx="2469509" cy="1503692"/>
          </a:xfrm>
          <a:prstGeom prst="rect">
            <a:avLst/>
          </a:prstGeom>
        </p:spPr>
      </p:pic>
      <p:pic>
        <p:nvPicPr>
          <p:cNvPr id="4" name="Picture 3">
            <a:extLst>
              <a:ext uri="{FF2B5EF4-FFF2-40B4-BE49-F238E27FC236}">
                <a16:creationId xmlns:a16="http://schemas.microsoft.com/office/drawing/2014/main" id="{123E98C4-628D-D098-BAAD-994EF5BD9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7880" y="3926149"/>
            <a:ext cx="2469509" cy="1615736"/>
          </a:xfrm>
          <a:prstGeom prst="rect">
            <a:avLst/>
          </a:prstGeom>
        </p:spPr>
      </p:pic>
    </p:spTree>
    <p:extLst>
      <p:ext uri="{BB962C8B-B14F-4D97-AF65-F5344CB8AC3E}">
        <p14:creationId xmlns:p14="http://schemas.microsoft.com/office/powerpoint/2010/main" val="1366790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527A8-1826-6882-E57E-D970A307DF41}"/>
              </a:ext>
            </a:extLst>
          </p:cNvPr>
          <p:cNvSpPr>
            <a:spLocks noGrp="1"/>
          </p:cNvSpPr>
          <p:nvPr>
            <p:ph type="title"/>
          </p:nvPr>
        </p:nvSpPr>
        <p:spPr>
          <a:xfrm>
            <a:off x="838200" y="365126"/>
            <a:ext cx="10515600" cy="158658"/>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6868A8BE-80EF-0ED0-9A7F-7322D9EA2B6A}"/>
              </a:ext>
            </a:extLst>
          </p:cNvPr>
          <p:cNvSpPr>
            <a:spLocks noGrp="1"/>
          </p:cNvSpPr>
          <p:nvPr>
            <p:ph idx="1"/>
          </p:nvPr>
        </p:nvSpPr>
        <p:spPr>
          <a:xfrm>
            <a:off x="-1" y="88778"/>
            <a:ext cx="12192001" cy="6769222"/>
          </a:xfrm>
        </p:spPr>
        <p:txBody>
          <a:bodyPr/>
          <a:lstStyle/>
          <a:p>
            <a:pPr marL="0" indent="0">
              <a:buNone/>
            </a:pPr>
            <a:endParaRPr lang="en-US" sz="1800" dirty="0"/>
          </a:p>
          <a:p>
            <a:pPr marL="0" indent="0">
              <a:buNone/>
            </a:pPr>
            <a:r>
              <a:rPr lang="en-IN" sz="1600" dirty="0"/>
              <a:t>                                                                                                           1) The number of employee by region/country.</a:t>
            </a:r>
          </a:p>
          <a:p>
            <a:pPr marL="0" indent="0">
              <a:buNone/>
            </a:pPr>
            <a:r>
              <a:rPr lang="en-IN" sz="1600" dirty="0"/>
              <a:t>                                                                                                           2) The Numbers of employee by Title.</a:t>
            </a:r>
          </a:p>
          <a:p>
            <a:pPr marL="0" indent="0">
              <a:buNone/>
            </a:pPr>
            <a:r>
              <a:rPr lang="en-IN" sz="1600" dirty="0"/>
              <a:t>                                                                                                           3) Top 2 employee by highest sales generation.</a:t>
            </a:r>
          </a:p>
          <a:p>
            <a:pPr marL="0" indent="0">
              <a:buNone/>
            </a:pPr>
            <a:endParaRPr lang="en-IN" sz="1600" dirty="0"/>
          </a:p>
          <a:p>
            <a:pPr marL="0" indent="0">
              <a:buNone/>
            </a:pPr>
            <a:r>
              <a:rPr lang="en-IN" sz="1600" dirty="0"/>
              <a:t>                                                                                                           1) Average age of employee.</a:t>
            </a:r>
          </a:p>
          <a:p>
            <a:pPr marL="0" indent="0">
              <a:buNone/>
            </a:pPr>
            <a:r>
              <a:rPr lang="en-IN" sz="1600" dirty="0"/>
              <a:t>                                                                                                           2) The numbers of order per employee.</a:t>
            </a:r>
          </a:p>
          <a:p>
            <a:pPr marL="0" indent="0">
              <a:buNone/>
            </a:pPr>
            <a:r>
              <a:rPr lang="en-IN" sz="1600" dirty="0"/>
              <a:t>                                                                                                           3) Sales generated by each employee.</a:t>
            </a:r>
          </a:p>
          <a:p>
            <a:pPr marL="0" indent="0">
              <a:buNone/>
            </a:pPr>
            <a:endParaRPr lang="en-IN" sz="1600" dirty="0"/>
          </a:p>
          <a:p>
            <a:pPr marL="0" indent="0">
              <a:buNone/>
            </a:pPr>
            <a:endParaRPr lang="en-IN" sz="1600" dirty="0"/>
          </a:p>
          <a:p>
            <a:pPr marL="0" indent="0">
              <a:buNone/>
            </a:pPr>
            <a:r>
              <a:rPr lang="en-IN" sz="1600" dirty="0"/>
              <a:t>                                                                                                          1) Top 10 most demanded products.</a:t>
            </a:r>
          </a:p>
          <a:p>
            <a:pPr marL="0" indent="0">
              <a:buNone/>
            </a:pPr>
            <a:r>
              <a:rPr lang="en-IN" sz="1600" dirty="0"/>
              <a:t>                                                                                                          2) Top 5 products by sales.</a:t>
            </a:r>
          </a:p>
          <a:p>
            <a:pPr marL="0" indent="0">
              <a:buNone/>
            </a:pPr>
            <a:r>
              <a:rPr lang="en-IN" sz="1600" dirty="0"/>
              <a:t>                                                                                                          3) Bottom 5 products by sales.</a:t>
            </a:r>
          </a:p>
          <a:p>
            <a:pPr marL="0" indent="0">
              <a:buNone/>
            </a:pPr>
            <a:endParaRPr lang="en-IN" sz="1600" dirty="0"/>
          </a:p>
          <a:p>
            <a:pPr marL="0" indent="0">
              <a:buNone/>
            </a:pPr>
            <a:r>
              <a:rPr lang="en-IN" sz="1600" dirty="0"/>
              <a:t>                                                                                                          1) Top 5 products with maximum sales.</a:t>
            </a:r>
          </a:p>
          <a:p>
            <a:pPr marL="0" indent="0">
              <a:buNone/>
            </a:pPr>
            <a:r>
              <a:rPr lang="en-IN" sz="1600" dirty="0"/>
              <a:t>                                                                                                          2) Top 10 products by Reorder Level.</a:t>
            </a:r>
          </a:p>
          <a:p>
            <a:pPr marL="0" indent="0">
              <a:buNone/>
            </a:pPr>
            <a:r>
              <a:rPr lang="en-IN" sz="1600" dirty="0"/>
              <a:t>                                                                                                          3) Discount apply on products</a:t>
            </a:r>
            <a:r>
              <a:rPr lang="en-IN" sz="1800" dirty="0"/>
              <a:t>.</a:t>
            </a:r>
          </a:p>
        </p:txBody>
      </p:sp>
      <p:sp>
        <p:nvSpPr>
          <p:cNvPr id="4" name="TextBox 3">
            <a:extLst>
              <a:ext uri="{FF2B5EF4-FFF2-40B4-BE49-F238E27FC236}">
                <a16:creationId xmlns:a16="http://schemas.microsoft.com/office/drawing/2014/main" id="{B7EFF10D-E602-5DA2-65B3-CA5E88775DA7}"/>
              </a:ext>
            </a:extLst>
          </p:cNvPr>
          <p:cNvSpPr txBox="1"/>
          <p:nvPr/>
        </p:nvSpPr>
        <p:spPr>
          <a:xfrm>
            <a:off x="70281" y="1514656"/>
            <a:ext cx="1776274"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Employee</a:t>
            </a:r>
            <a:endParaRPr lang="en-IN" sz="2800" dirty="0">
              <a:solidFill>
                <a:schemeClr val="tx1"/>
              </a:solidFill>
            </a:endParaRPr>
          </a:p>
        </p:txBody>
      </p:sp>
      <p:sp>
        <p:nvSpPr>
          <p:cNvPr id="5" name="TextBox 4">
            <a:extLst>
              <a:ext uri="{FF2B5EF4-FFF2-40B4-BE49-F238E27FC236}">
                <a16:creationId xmlns:a16="http://schemas.microsoft.com/office/drawing/2014/main" id="{A023F566-053B-14E6-7023-70375593DC97}"/>
              </a:ext>
            </a:extLst>
          </p:cNvPr>
          <p:cNvSpPr txBox="1"/>
          <p:nvPr/>
        </p:nvSpPr>
        <p:spPr>
          <a:xfrm>
            <a:off x="70281" y="4572254"/>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Products</a:t>
            </a:r>
            <a:endParaRPr lang="en-IN" sz="2800" dirty="0">
              <a:solidFill>
                <a:schemeClr val="tx1"/>
              </a:solidFill>
            </a:endParaRPr>
          </a:p>
        </p:txBody>
      </p:sp>
      <p:sp>
        <p:nvSpPr>
          <p:cNvPr id="6" name="TextBox 5">
            <a:extLst>
              <a:ext uri="{FF2B5EF4-FFF2-40B4-BE49-F238E27FC236}">
                <a16:creationId xmlns:a16="http://schemas.microsoft.com/office/drawing/2014/main" id="{C58843E2-FD69-FDB4-35A9-47E0BFFFE584}"/>
              </a:ext>
            </a:extLst>
          </p:cNvPr>
          <p:cNvSpPr txBox="1"/>
          <p:nvPr/>
        </p:nvSpPr>
        <p:spPr>
          <a:xfrm>
            <a:off x="2524214" y="744523"/>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err="1">
                <a:solidFill>
                  <a:schemeClr val="tx1"/>
                </a:solidFill>
              </a:rPr>
              <a:t>PowerBI</a:t>
            </a:r>
            <a:endParaRPr lang="en-IN" sz="2800" dirty="0">
              <a:solidFill>
                <a:schemeClr val="tx1"/>
              </a:solidFill>
            </a:endParaRPr>
          </a:p>
        </p:txBody>
      </p:sp>
      <p:sp>
        <p:nvSpPr>
          <p:cNvPr id="7" name="TextBox 6">
            <a:extLst>
              <a:ext uri="{FF2B5EF4-FFF2-40B4-BE49-F238E27FC236}">
                <a16:creationId xmlns:a16="http://schemas.microsoft.com/office/drawing/2014/main" id="{C94BF9A9-14B2-5B7C-15D2-F3594682E138}"/>
              </a:ext>
            </a:extLst>
          </p:cNvPr>
          <p:cNvSpPr txBox="1"/>
          <p:nvPr/>
        </p:nvSpPr>
        <p:spPr>
          <a:xfrm>
            <a:off x="2524214" y="2193418"/>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EDA</a:t>
            </a:r>
            <a:endParaRPr lang="en-IN" sz="2800" dirty="0">
              <a:solidFill>
                <a:schemeClr val="tx1"/>
              </a:solidFill>
            </a:endParaRPr>
          </a:p>
        </p:txBody>
      </p:sp>
      <p:sp>
        <p:nvSpPr>
          <p:cNvPr id="8" name="TextBox 7">
            <a:extLst>
              <a:ext uri="{FF2B5EF4-FFF2-40B4-BE49-F238E27FC236}">
                <a16:creationId xmlns:a16="http://schemas.microsoft.com/office/drawing/2014/main" id="{8E23215A-167F-0DAF-F9C9-DD4F3B3A3CCE}"/>
              </a:ext>
            </a:extLst>
          </p:cNvPr>
          <p:cNvSpPr txBox="1"/>
          <p:nvPr/>
        </p:nvSpPr>
        <p:spPr>
          <a:xfrm>
            <a:off x="2524214" y="3891837"/>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err="1">
                <a:solidFill>
                  <a:schemeClr val="tx1"/>
                </a:solidFill>
              </a:rPr>
              <a:t>PowerBI</a:t>
            </a:r>
            <a:endParaRPr lang="en-IN" sz="2800" dirty="0">
              <a:solidFill>
                <a:schemeClr val="tx1"/>
              </a:solidFill>
            </a:endParaRPr>
          </a:p>
        </p:txBody>
      </p:sp>
      <p:sp>
        <p:nvSpPr>
          <p:cNvPr id="9" name="TextBox 8">
            <a:extLst>
              <a:ext uri="{FF2B5EF4-FFF2-40B4-BE49-F238E27FC236}">
                <a16:creationId xmlns:a16="http://schemas.microsoft.com/office/drawing/2014/main" id="{CB128179-B32A-DB80-39F1-4672E696BDA2}"/>
              </a:ext>
            </a:extLst>
          </p:cNvPr>
          <p:cNvSpPr txBox="1"/>
          <p:nvPr/>
        </p:nvSpPr>
        <p:spPr>
          <a:xfrm>
            <a:off x="2524214" y="5261783"/>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EDA</a:t>
            </a:r>
            <a:endParaRPr lang="en-IN" sz="2800" dirty="0">
              <a:solidFill>
                <a:schemeClr val="tx1"/>
              </a:solidFill>
            </a:endParaRPr>
          </a:p>
        </p:txBody>
      </p:sp>
      <p:cxnSp>
        <p:nvCxnSpPr>
          <p:cNvPr id="11" name="Straight Connector 10">
            <a:extLst>
              <a:ext uri="{FF2B5EF4-FFF2-40B4-BE49-F238E27FC236}">
                <a16:creationId xmlns:a16="http://schemas.microsoft.com/office/drawing/2014/main" id="{0EAD6414-B76E-AAE3-CBAC-032E7A4924A5}"/>
              </a:ext>
            </a:extLst>
          </p:cNvPr>
          <p:cNvCxnSpPr>
            <a:cxnSpLocks/>
          </p:cNvCxnSpPr>
          <p:nvPr/>
        </p:nvCxnSpPr>
        <p:spPr>
          <a:xfrm flipH="1">
            <a:off x="1846555" y="1267743"/>
            <a:ext cx="677659" cy="246913"/>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CDF3649-5EB0-00D5-6F4B-9BFACA668B61}"/>
              </a:ext>
            </a:extLst>
          </p:cNvPr>
          <p:cNvCxnSpPr>
            <a:cxnSpLocks/>
          </p:cNvCxnSpPr>
          <p:nvPr/>
        </p:nvCxnSpPr>
        <p:spPr>
          <a:xfrm flipH="1" flipV="1">
            <a:off x="1846555" y="2037876"/>
            <a:ext cx="677659" cy="15554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7E459CF-CB82-7A7A-36E7-3295371C963D}"/>
              </a:ext>
            </a:extLst>
          </p:cNvPr>
          <p:cNvCxnSpPr>
            <a:cxnSpLocks/>
          </p:cNvCxnSpPr>
          <p:nvPr/>
        </p:nvCxnSpPr>
        <p:spPr>
          <a:xfrm flipH="1">
            <a:off x="1736327" y="4415057"/>
            <a:ext cx="787887" cy="15719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B675C36-7AF9-88BD-954D-49700872408D}"/>
              </a:ext>
            </a:extLst>
          </p:cNvPr>
          <p:cNvCxnSpPr>
            <a:cxnSpLocks/>
          </p:cNvCxnSpPr>
          <p:nvPr/>
        </p:nvCxnSpPr>
        <p:spPr>
          <a:xfrm flipH="1" flipV="1">
            <a:off x="1736327" y="5095474"/>
            <a:ext cx="787887" cy="166309"/>
          </a:xfrm>
          <a:prstGeom prst="line">
            <a:avLst/>
          </a:prstGeom>
        </p:spPr>
        <p:style>
          <a:lnRef idx="1">
            <a:schemeClr val="dk1"/>
          </a:lnRef>
          <a:fillRef idx="0">
            <a:schemeClr val="dk1"/>
          </a:fillRef>
          <a:effectRef idx="0">
            <a:schemeClr val="dk1"/>
          </a:effectRef>
          <a:fontRef idx="minor">
            <a:schemeClr val="tx1"/>
          </a:fontRef>
        </p:style>
      </p:cxnSp>
      <p:sp>
        <p:nvSpPr>
          <p:cNvPr id="28" name="Arrow: Right 27">
            <a:extLst>
              <a:ext uri="{FF2B5EF4-FFF2-40B4-BE49-F238E27FC236}">
                <a16:creationId xmlns:a16="http://schemas.microsoft.com/office/drawing/2014/main" id="{23569961-F0DF-28A6-7EBA-BE6C2F1B6E93}"/>
              </a:ext>
            </a:extLst>
          </p:cNvPr>
          <p:cNvSpPr/>
          <p:nvPr/>
        </p:nvSpPr>
        <p:spPr>
          <a:xfrm>
            <a:off x="4385568" y="914970"/>
            <a:ext cx="301841" cy="158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19DF52A9-AA9D-BB34-2A21-667B80429F70}"/>
              </a:ext>
            </a:extLst>
          </p:cNvPr>
          <p:cNvSpPr/>
          <p:nvPr/>
        </p:nvSpPr>
        <p:spPr>
          <a:xfrm>
            <a:off x="4385568" y="2375699"/>
            <a:ext cx="301841" cy="158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5ED32A28-3A68-E47C-30B3-81EC1C679B5E}"/>
              </a:ext>
            </a:extLst>
          </p:cNvPr>
          <p:cNvSpPr/>
          <p:nvPr/>
        </p:nvSpPr>
        <p:spPr>
          <a:xfrm>
            <a:off x="4385568" y="4074118"/>
            <a:ext cx="301841" cy="158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1C0753EC-C6DC-33D6-979B-E2D352B3663B}"/>
              </a:ext>
            </a:extLst>
          </p:cNvPr>
          <p:cNvSpPr/>
          <p:nvPr/>
        </p:nvSpPr>
        <p:spPr>
          <a:xfrm>
            <a:off x="4385568" y="5386730"/>
            <a:ext cx="301841" cy="158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97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BBC2-FE9E-F4E6-E63D-4E4B4056590B}"/>
              </a:ext>
            </a:extLst>
          </p:cNvPr>
          <p:cNvSpPr>
            <a:spLocks noGrp="1"/>
          </p:cNvSpPr>
          <p:nvPr>
            <p:ph type="title"/>
          </p:nvPr>
        </p:nvSpPr>
        <p:spPr>
          <a:xfrm flipV="1">
            <a:off x="838200" y="319405"/>
            <a:ext cx="10515600" cy="361631"/>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7D676AC9-BD71-97AC-763F-5B0B38C04F07}"/>
              </a:ext>
            </a:extLst>
          </p:cNvPr>
          <p:cNvSpPr>
            <a:spLocks noGrp="1"/>
          </p:cNvSpPr>
          <p:nvPr>
            <p:ph idx="1"/>
          </p:nvPr>
        </p:nvSpPr>
        <p:spPr>
          <a:xfrm>
            <a:off x="0" y="0"/>
            <a:ext cx="12192000" cy="6858000"/>
          </a:xfrm>
        </p:spPr>
        <p:txBody>
          <a:bodyPr/>
          <a:lstStyle/>
          <a:p>
            <a:pPr marL="0" indent="0">
              <a:buNone/>
            </a:pPr>
            <a:endParaRPr lang="en-US" dirty="0"/>
          </a:p>
          <a:p>
            <a:pPr marL="0" indent="0">
              <a:buNone/>
            </a:pPr>
            <a:r>
              <a:rPr lang="en-US" sz="1800" dirty="0"/>
              <a:t>                                                                                           </a:t>
            </a:r>
            <a:r>
              <a:rPr lang="en-IN" sz="1600" dirty="0"/>
              <a:t>1) Suppliers by region, country ,city.</a:t>
            </a:r>
          </a:p>
          <a:p>
            <a:pPr marL="0" indent="0">
              <a:buNone/>
            </a:pPr>
            <a:r>
              <a:rPr lang="en-IN" sz="1600" dirty="0"/>
              <a:t>                                                                                                        2) Suppliers by count of category. </a:t>
            </a:r>
          </a:p>
          <a:p>
            <a:pPr marL="0" indent="0">
              <a:buNone/>
            </a:pPr>
            <a:r>
              <a:rPr lang="en-IN" sz="1800" dirty="0"/>
              <a:t>                                                                                           </a:t>
            </a:r>
            <a:r>
              <a:rPr lang="en-IN" sz="1600" dirty="0"/>
              <a:t>3) suppliers have max products by category.</a:t>
            </a:r>
          </a:p>
          <a:p>
            <a:pPr marL="0" indent="0">
              <a:buNone/>
            </a:pPr>
            <a:endParaRPr lang="en-IN" sz="1800" dirty="0"/>
          </a:p>
          <a:p>
            <a:pPr marL="0" indent="0">
              <a:buNone/>
            </a:pPr>
            <a:r>
              <a:rPr lang="en-IN" dirty="0"/>
              <a:t>                                                           </a:t>
            </a:r>
            <a:r>
              <a:rPr lang="en-IN" sz="1600" dirty="0"/>
              <a:t>1)</a:t>
            </a:r>
            <a:r>
              <a:rPr lang="en-US" sz="1600" dirty="0"/>
              <a:t> Customers and Suppliers belong from same country.</a:t>
            </a:r>
            <a:endParaRPr lang="en-IN" sz="1600" dirty="0"/>
          </a:p>
          <a:p>
            <a:pPr marL="0" indent="0">
              <a:buNone/>
            </a:pPr>
            <a:r>
              <a:rPr lang="en-IN" dirty="0"/>
              <a:t>                                                           </a:t>
            </a:r>
            <a:r>
              <a:rPr lang="en-IN" sz="1600" dirty="0"/>
              <a:t>2)  suppliers have max products by category.</a:t>
            </a:r>
          </a:p>
          <a:p>
            <a:pPr marL="0" indent="0">
              <a:buNone/>
            </a:pPr>
            <a:endParaRPr lang="en-IN" sz="1800" dirty="0"/>
          </a:p>
          <a:p>
            <a:pPr marL="0" indent="0">
              <a:buNone/>
            </a:pPr>
            <a:r>
              <a:rPr lang="en-IN" sz="1800" dirty="0"/>
              <a:t>                                                                                         </a:t>
            </a:r>
            <a:r>
              <a:rPr lang="en-IN" sz="1600" dirty="0"/>
              <a:t>1) The numbers of order shipped by each shipper.</a:t>
            </a:r>
          </a:p>
          <a:p>
            <a:pPr marL="0" indent="0">
              <a:buNone/>
            </a:pPr>
            <a:r>
              <a:rPr lang="en-IN" sz="1800" dirty="0"/>
              <a:t>                                                                                         </a:t>
            </a:r>
            <a:r>
              <a:rPr lang="en-IN" sz="1600" dirty="0"/>
              <a:t>2) </a:t>
            </a:r>
            <a:r>
              <a:rPr lang="en-US" sz="1600" dirty="0"/>
              <a:t>Count of orders by each shippers who has shipped order on time vs after require time.           </a:t>
            </a:r>
          </a:p>
          <a:p>
            <a:pPr marL="0" indent="0">
              <a:buNone/>
            </a:pPr>
            <a:r>
              <a:rPr lang="en-US" sz="1800" dirty="0"/>
              <a:t>                                                                                            </a:t>
            </a:r>
          </a:p>
          <a:p>
            <a:pPr marL="0" indent="0">
              <a:buNone/>
            </a:pPr>
            <a:r>
              <a:rPr lang="en-US" sz="1800" dirty="0"/>
              <a:t>                                                                                                </a:t>
            </a:r>
          </a:p>
          <a:p>
            <a:pPr marL="0" indent="0">
              <a:buNone/>
            </a:pPr>
            <a:r>
              <a:rPr lang="en-US" sz="1800" dirty="0"/>
              <a:t>                                                                                              </a:t>
            </a:r>
            <a:r>
              <a:rPr lang="en-IN" sz="1600" dirty="0"/>
              <a:t>1) Average days taken by shipper to ship the order.</a:t>
            </a:r>
          </a:p>
          <a:p>
            <a:pPr marL="0" indent="0">
              <a:buNone/>
            </a:pPr>
            <a:r>
              <a:rPr lang="en-IN" dirty="0"/>
              <a:t>                                                             </a:t>
            </a:r>
            <a:r>
              <a:rPr lang="en-IN" sz="1600" dirty="0"/>
              <a:t>2) Total Number of orders deliver by each shipper.</a:t>
            </a:r>
          </a:p>
          <a:p>
            <a:pPr marL="0" indent="0">
              <a:buNone/>
            </a:pPr>
            <a:endParaRPr lang="en-IN" dirty="0"/>
          </a:p>
        </p:txBody>
      </p:sp>
      <p:sp>
        <p:nvSpPr>
          <p:cNvPr id="4" name="TextBox 3">
            <a:extLst>
              <a:ext uri="{FF2B5EF4-FFF2-40B4-BE49-F238E27FC236}">
                <a16:creationId xmlns:a16="http://schemas.microsoft.com/office/drawing/2014/main" id="{E141CFC1-1C04-353E-849C-FEE7887162C9}"/>
              </a:ext>
            </a:extLst>
          </p:cNvPr>
          <p:cNvSpPr txBox="1"/>
          <p:nvPr/>
        </p:nvSpPr>
        <p:spPr>
          <a:xfrm>
            <a:off x="194568" y="1412822"/>
            <a:ext cx="1758518"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sz="2800" dirty="0">
                <a:solidFill>
                  <a:schemeClr val="tx1"/>
                </a:solidFill>
              </a:rPr>
              <a:t>   Suppliers</a:t>
            </a:r>
            <a:endParaRPr lang="en-IN" sz="2800" dirty="0">
              <a:solidFill>
                <a:schemeClr val="tx1"/>
              </a:solidFill>
            </a:endParaRPr>
          </a:p>
        </p:txBody>
      </p:sp>
      <p:sp>
        <p:nvSpPr>
          <p:cNvPr id="5" name="TextBox 4">
            <a:extLst>
              <a:ext uri="{FF2B5EF4-FFF2-40B4-BE49-F238E27FC236}">
                <a16:creationId xmlns:a16="http://schemas.microsoft.com/office/drawing/2014/main" id="{491B0FD7-92FB-86D0-734A-AFA62ABF3F8A}"/>
              </a:ext>
            </a:extLst>
          </p:cNvPr>
          <p:cNvSpPr txBox="1"/>
          <p:nvPr/>
        </p:nvSpPr>
        <p:spPr>
          <a:xfrm>
            <a:off x="243394" y="4326056"/>
            <a:ext cx="1660865"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Shippers</a:t>
            </a:r>
            <a:endParaRPr lang="en-IN" sz="2800" dirty="0">
              <a:solidFill>
                <a:schemeClr val="tx1"/>
              </a:solidFill>
            </a:endParaRPr>
          </a:p>
        </p:txBody>
      </p:sp>
      <p:sp>
        <p:nvSpPr>
          <p:cNvPr id="6" name="TextBox 5">
            <a:extLst>
              <a:ext uri="{FF2B5EF4-FFF2-40B4-BE49-F238E27FC236}">
                <a16:creationId xmlns:a16="http://schemas.microsoft.com/office/drawing/2014/main" id="{A3DAF217-F6ED-3C9D-0A15-B7603411F698}"/>
              </a:ext>
            </a:extLst>
          </p:cNvPr>
          <p:cNvSpPr txBox="1"/>
          <p:nvPr/>
        </p:nvSpPr>
        <p:spPr>
          <a:xfrm>
            <a:off x="2524214" y="705905"/>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err="1">
                <a:solidFill>
                  <a:schemeClr val="tx1"/>
                </a:solidFill>
              </a:rPr>
              <a:t>PowerBI</a:t>
            </a:r>
            <a:endParaRPr lang="en-IN" sz="2800" dirty="0">
              <a:solidFill>
                <a:schemeClr val="tx1"/>
              </a:solidFill>
            </a:endParaRPr>
          </a:p>
        </p:txBody>
      </p:sp>
      <p:sp>
        <p:nvSpPr>
          <p:cNvPr id="7" name="TextBox 6">
            <a:extLst>
              <a:ext uri="{FF2B5EF4-FFF2-40B4-BE49-F238E27FC236}">
                <a16:creationId xmlns:a16="http://schemas.microsoft.com/office/drawing/2014/main" id="{3143AAEB-F07A-F237-7D07-3F7E96E8A34D}"/>
              </a:ext>
            </a:extLst>
          </p:cNvPr>
          <p:cNvSpPr txBox="1"/>
          <p:nvPr/>
        </p:nvSpPr>
        <p:spPr>
          <a:xfrm>
            <a:off x="2524214" y="3611685"/>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err="1">
                <a:solidFill>
                  <a:schemeClr val="tx1"/>
                </a:solidFill>
              </a:rPr>
              <a:t>PowerBI</a:t>
            </a:r>
            <a:endParaRPr lang="en-IN" sz="2800" dirty="0">
              <a:solidFill>
                <a:schemeClr val="tx1"/>
              </a:solidFill>
            </a:endParaRPr>
          </a:p>
        </p:txBody>
      </p:sp>
      <p:sp>
        <p:nvSpPr>
          <p:cNvPr id="8" name="TextBox 7">
            <a:extLst>
              <a:ext uri="{FF2B5EF4-FFF2-40B4-BE49-F238E27FC236}">
                <a16:creationId xmlns:a16="http://schemas.microsoft.com/office/drawing/2014/main" id="{1DD0B4A5-34BB-840D-F308-F60830564C90}"/>
              </a:ext>
            </a:extLst>
          </p:cNvPr>
          <p:cNvSpPr txBox="1"/>
          <p:nvPr/>
        </p:nvSpPr>
        <p:spPr>
          <a:xfrm>
            <a:off x="2524214" y="5018346"/>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EDA</a:t>
            </a:r>
            <a:endParaRPr lang="en-IN" sz="2800" dirty="0">
              <a:solidFill>
                <a:schemeClr val="tx1"/>
              </a:solidFill>
            </a:endParaRPr>
          </a:p>
        </p:txBody>
      </p:sp>
      <p:sp>
        <p:nvSpPr>
          <p:cNvPr id="9" name="TextBox 8">
            <a:extLst>
              <a:ext uri="{FF2B5EF4-FFF2-40B4-BE49-F238E27FC236}">
                <a16:creationId xmlns:a16="http://schemas.microsoft.com/office/drawing/2014/main" id="{C627D765-396C-D8DD-308B-97F630A9A3F3}"/>
              </a:ext>
            </a:extLst>
          </p:cNvPr>
          <p:cNvSpPr txBox="1"/>
          <p:nvPr/>
        </p:nvSpPr>
        <p:spPr>
          <a:xfrm>
            <a:off x="2524214" y="2289600"/>
            <a:ext cx="1666046"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EDA</a:t>
            </a:r>
            <a:endParaRPr lang="en-IN" sz="2800" dirty="0">
              <a:solidFill>
                <a:schemeClr val="tx1"/>
              </a:solidFill>
            </a:endParaRPr>
          </a:p>
        </p:txBody>
      </p:sp>
      <p:cxnSp>
        <p:nvCxnSpPr>
          <p:cNvPr id="11" name="Straight Connector 10">
            <a:extLst>
              <a:ext uri="{FF2B5EF4-FFF2-40B4-BE49-F238E27FC236}">
                <a16:creationId xmlns:a16="http://schemas.microsoft.com/office/drawing/2014/main" id="{911FDB48-BE3E-223D-0704-6D80399A89E4}"/>
              </a:ext>
            </a:extLst>
          </p:cNvPr>
          <p:cNvCxnSpPr>
            <a:cxnSpLocks/>
          </p:cNvCxnSpPr>
          <p:nvPr/>
        </p:nvCxnSpPr>
        <p:spPr>
          <a:xfrm flipV="1">
            <a:off x="1953086" y="1229125"/>
            <a:ext cx="571128" cy="20384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A68791F-3C5F-8E93-E540-9C34E6AE367D}"/>
              </a:ext>
            </a:extLst>
          </p:cNvPr>
          <p:cNvCxnSpPr>
            <a:cxnSpLocks/>
          </p:cNvCxnSpPr>
          <p:nvPr/>
        </p:nvCxnSpPr>
        <p:spPr>
          <a:xfrm flipH="1" flipV="1">
            <a:off x="1953086" y="1936042"/>
            <a:ext cx="571128" cy="35355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E7FE614-59C8-FFCD-CB99-FDF43022D97A}"/>
              </a:ext>
            </a:extLst>
          </p:cNvPr>
          <p:cNvCxnSpPr>
            <a:cxnSpLocks/>
          </p:cNvCxnSpPr>
          <p:nvPr/>
        </p:nvCxnSpPr>
        <p:spPr>
          <a:xfrm flipH="1">
            <a:off x="1904259" y="4134905"/>
            <a:ext cx="619955" cy="19115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2A1D366-6728-6B3E-B82B-1DD9EAB1BC7C}"/>
              </a:ext>
            </a:extLst>
          </p:cNvPr>
          <p:cNvCxnSpPr>
            <a:cxnSpLocks/>
          </p:cNvCxnSpPr>
          <p:nvPr/>
        </p:nvCxnSpPr>
        <p:spPr>
          <a:xfrm flipH="1" flipV="1">
            <a:off x="1904259" y="4849276"/>
            <a:ext cx="619955" cy="191151"/>
          </a:xfrm>
          <a:prstGeom prst="line">
            <a:avLst/>
          </a:prstGeom>
        </p:spPr>
        <p:style>
          <a:lnRef idx="1">
            <a:schemeClr val="dk1"/>
          </a:lnRef>
          <a:fillRef idx="0">
            <a:schemeClr val="dk1"/>
          </a:fillRef>
          <a:effectRef idx="0">
            <a:schemeClr val="dk1"/>
          </a:effectRef>
          <a:fontRef idx="minor">
            <a:schemeClr val="tx1"/>
          </a:fontRef>
        </p:style>
      </p:cxnSp>
      <p:sp>
        <p:nvSpPr>
          <p:cNvPr id="24" name="Arrow: Right 23">
            <a:extLst>
              <a:ext uri="{FF2B5EF4-FFF2-40B4-BE49-F238E27FC236}">
                <a16:creationId xmlns:a16="http://schemas.microsoft.com/office/drawing/2014/main" id="{2F073DA5-2C44-3AB1-CA19-E1FF57C2B83D}"/>
              </a:ext>
            </a:extLst>
          </p:cNvPr>
          <p:cNvSpPr/>
          <p:nvPr/>
        </p:nvSpPr>
        <p:spPr>
          <a:xfrm>
            <a:off x="4367814" y="878890"/>
            <a:ext cx="301840" cy="1215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E810FF21-F4D9-F6FD-EA14-44246709C766}"/>
              </a:ext>
            </a:extLst>
          </p:cNvPr>
          <p:cNvSpPr/>
          <p:nvPr/>
        </p:nvSpPr>
        <p:spPr>
          <a:xfrm>
            <a:off x="4367814" y="3807669"/>
            <a:ext cx="301840" cy="1215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7C09DE15-2CF3-54B3-D24E-D7D222DC7B9A}"/>
              </a:ext>
            </a:extLst>
          </p:cNvPr>
          <p:cNvSpPr/>
          <p:nvPr/>
        </p:nvSpPr>
        <p:spPr>
          <a:xfrm>
            <a:off x="4367814" y="5219180"/>
            <a:ext cx="301840" cy="1215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72A9884A-CF32-C979-CC8E-3B46CA5DDF09}"/>
              </a:ext>
            </a:extLst>
          </p:cNvPr>
          <p:cNvSpPr/>
          <p:nvPr/>
        </p:nvSpPr>
        <p:spPr>
          <a:xfrm>
            <a:off x="4367814" y="2490434"/>
            <a:ext cx="301840" cy="1215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135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8A1E73-BE8B-83CE-2315-479AB3DC0C00}"/>
              </a:ext>
            </a:extLst>
          </p:cNvPr>
          <p:cNvSpPr>
            <a:spLocks noGrp="1"/>
          </p:cNvSpPr>
          <p:nvPr>
            <p:ph idx="1"/>
          </p:nvPr>
        </p:nvSpPr>
        <p:spPr>
          <a:xfrm>
            <a:off x="0" y="0"/>
            <a:ext cx="12192000" cy="6858000"/>
          </a:xfrm>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B3E0E650-7EAE-1000-87F4-7024A875A4CF}"/>
              </a:ext>
            </a:extLst>
          </p:cNvPr>
          <p:cNvSpPr txBox="1"/>
          <p:nvPr/>
        </p:nvSpPr>
        <p:spPr>
          <a:xfrm>
            <a:off x="4570518" y="-13036"/>
            <a:ext cx="1924977"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dirty="0">
                <a:solidFill>
                  <a:schemeClr val="tx1"/>
                </a:solidFill>
              </a:rPr>
              <a:t>   </a:t>
            </a:r>
            <a:r>
              <a:rPr lang="en-US" sz="2800" dirty="0">
                <a:solidFill>
                  <a:schemeClr val="tx1"/>
                </a:solidFill>
              </a:rPr>
              <a:t>Customers</a:t>
            </a:r>
            <a:endParaRPr lang="en-IN" sz="2800" dirty="0">
              <a:solidFill>
                <a:schemeClr val="tx1"/>
              </a:solidFill>
            </a:endParaRPr>
          </a:p>
        </p:txBody>
      </p:sp>
      <p:pic>
        <p:nvPicPr>
          <p:cNvPr id="6" name="Picture 5">
            <a:extLst>
              <a:ext uri="{FF2B5EF4-FFF2-40B4-BE49-F238E27FC236}">
                <a16:creationId xmlns:a16="http://schemas.microsoft.com/office/drawing/2014/main" id="{933FCEB5-49CA-51EB-9FFE-05D6CC678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5" y="1069167"/>
            <a:ext cx="10440139" cy="4968240"/>
          </a:xfrm>
          <a:prstGeom prst="rect">
            <a:avLst/>
          </a:prstGeom>
        </p:spPr>
      </p:pic>
    </p:spTree>
    <p:extLst>
      <p:ext uri="{BB962C8B-B14F-4D97-AF65-F5344CB8AC3E}">
        <p14:creationId xmlns:p14="http://schemas.microsoft.com/office/powerpoint/2010/main" val="401668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D08FB-6736-D478-4F86-BB844CEC5FF1}"/>
              </a:ext>
            </a:extLst>
          </p:cNvPr>
          <p:cNvSpPr>
            <a:spLocks noGrp="1"/>
          </p:cNvSpPr>
          <p:nvPr>
            <p:ph idx="1"/>
          </p:nvPr>
        </p:nvSpPr>
        <p:spPr>
          <a:xfrm>
            <a:off x="62144" y="0"/>
            <a:ext cx="12129856" cy="6773661"/>
          </a:xfrm>
        </p:spPr>
        <p:txBody>
          <a:bodyPr>
            <a:normAutofit/>
          </a:bodyPr>
          <a:lstStyle/>
          <a:p>
            <a:pPr marL="0" indent="0">
              <a:buNone/>
            </a:pPr>
            <a:endParaRPr lang="en-US" sz="1800" dirty="0"/>
          </a:p>
          <a:p>
            <a:pPr marL="0" indent="0">
              <a:buNone/>
            </a:pPr>
            <a:endParaRPr lang="en-US" sz="1800" dirty="0"/>
          </a:p>
          <a:p>
            <a:pPr marL="342900" indent="-342900">
              <a:buAutoNum type="arabicParenR"/>
            </a:pPr>
            <a:r>
              <a:rPr lang="en-US" sz="1800" dirty="0"/>
              <a:t>Top 5 Loyal customers who placed maximum numbers of orders</a:t>
            </a:r>
          </a:p>
          <a:p>
            <a:pPr marL="0" indent="0">
              <a:buNone/>
            </a:pPr>
            <a:r>
              <a:rPr lang="en-US" sz="1800" dirty="0"/>
              <a:t>                select </a:t>
            </a:r>
          </a:p>
          <a:p>
            <a:pPr marL="0" indent="0" algn="just">
              <a:lnSpc>
                <a:spcPct val="100000"/>
              </a:lnSpc>
              <a:spcBef>
                <a:spcPts val="0"/>
              </a:spcBef>
              <a:buNone/>
            </a:pPr>
            <a:r>
              <a:rPr lang="en-US" sz="1800" dirty="0"/>
              <a:t>                </a:t>
            </a:r>
            <a:r>
              <a:rPr lang="en-US" sz="1800" dirty="0" err="1"/>
              <a:t>c.customerid,c.companyname,o.shipcountry,count</a:t>
            </a:r>
            <a:r>
              <a:rPr lang="en-US" sz="1800" dirty="0"/>
              <a:t>(</a:t>
            </a:r>
            <a:r>
              <a:rPr lang="en-US" sz="1800" dirty="0" err="1"/>
              <a:t>o.OrderID</a:t>
            </a:r>
            <a:r>
              <a:rPr lang="en-US" sz="1800" dirty="0"/>
              <a:t>) as </a:t>
            </a:r>
            <a:r>
              <a:rPr lang="en-US" sz="1800" dirty="0" err="1"/>
              <a:t>CountOfOrders</a:t>
            </a:r>
            <a:r>
              <a:rPr lang="en-US" sz="1800" dirty="0"/>
              <a:t> </a:t>
            </a:r>
          </a:p>
          <a:p>
            <a:pPr marL="0" indent="0">
              <a:lnSpc>
                <a:spcPct val="100000"/>
              </a:lnSpc>
              <a:spcBef>
                <a:spcPts val="0"/>
              </a:spcBef>
              <a:buNone/>
            </a:pPr>
            <a:r>
              <a:rPr lang="en-US" sz="1800" dirty="0"/>
              <a:t>                from customers c </a:t>
            </a:r>
          </a:p>
          <a:p>
            <a:pPr marL="0" indent="0">
              <a:lnSpc>
                <a:spcPct val="100000"/>
              </a:lnSpc>
              <a:spcBef>
                <a:spcPts val="0"/>
              </a:spcBef>
              <a:buNone/>
            </a:pPr>
            <a:r>
              <a:rPr lang="en-US" sz="1800" dirty="0"/>
              <a:t>                inner join orders o on </a:t>
            </a:r>
            <a:r>
              <a:rPr lang="en-US" sz="1800" dirty="0" err="1"/>
              <a:t>o.CustomerID</a:t>
            </a:r>
            <a:r>
              <a:rPr lang="en-US" sz="1800" dirty="0"/>
              <a:t> = </a:t>
            </a:r>
            <a:r>
              <a:rPr lang="en-US" sz="1800" dirty="0" err="1"/>
              <a:t>c.CustomerID</a:t>
            </a:r>
            <a:endParaRPr lang="en-US" sz="1800" dirty="0"/>
          </a:p>
          <a:p>
            <a:pPr marL="0" indent="0">
              <a:lnSpc>
                <a:spcPct val="100000"/>
              </a:lnSpc>
              <a:spcBef>
                <a:spcPts val="0"/>
              </a:spcBef>
              <a:buNone/>
            </a:pPr>
            <a:r>
              <a:rPr lang="en-US" sz="1800" dirty="0"/>
              <a:t>                group by </a:t>
            </a:r>
            <a:r>
              <a:rPr lang="en-US" sz="1800" dirty="0" err="1"/>
              <a:t>c.customerid,c.companyname,o.shipcountry</a:t>
            </a:r>
            <a:endParaRPr lang="en-US" sz="1800" dirty="0"/>
          </a:p>
          <a:p>
            <a:pPr marL="0" indent="0">
              <a:lnSpc>
                <a:spcPct val="100000"/>
              </a:lnSpc>
              <a:spcBef>
                <a:spcPts val="0"/>
              </a:spcBef>
              <a:buNone/>
            </a:pPr>
            <a:r>
              <a:rPr lang="en-US" sz="1800" dirty="0"/>
              <a:t>                order by </a:t>
            </a:r>
            <a:r>
              <a:rPr lang="en-US" sz="1800" dirty="0" err="1"/>
              <a:t>CountOfOrders</a:t>
            </a:r>
            <a:r>
              <a:rPr lang="en-US" sz="1800" dirty="0"/>
              <a:t> desc</a:t>
            </a:r>
          </a:p>
          <a:p>
            <a:pPr marL="0" indent="0">
              <a:lnSpc>
                <a:spcPct val="100000"/>
              </a:lnSpc>
              <a:spcBef>
                <a:spcPts val="0"/>
              </a:spcBef>
              <a:buNone/>
            </a:pPr>
            <a:r>
              <a:rPr lang="en-US" sz="1800" dirty="0"/>
              <a:t>                limit 5;</a:t>
            </a:r>
          </a:p>
          <a:p>
            <a:pPr marL="0" indent="0">
              <a:buNone/>
            </a:pPr>
            <a:endParaRPr lang="en-US" sz="1800" dirty="0"/>
          </a:p>
          <a:p>
            <a:pPr marL="0" indent="0">
              <a:buNone/>
            </a:pPr>
            <a:r>
              <a:rPr lang="en-US" sz="1800" dirty="0"/>
              <a:t>2) Customers and Suppliers belong from same country/city.</a:t>
            </a:r>
          </a:p>
          <a:p>
            <a:pPr marL="0" indent="0">
              <a:buNone/>
            </a:pPr>
            <a:r>
              <a:rPr lang="en-US" sz="1800" dirty="0"/>
              <a:t>              select </a:t>
            </a:r>
          </a:p>
          <a:p>
            <a:pPr marL="0" indent="0">
              <a:buNone/>
            </a:pPr>
            <a:r>
              <a:rPr lang="en-US" sz="1800" dirty="0"/>
              <a:t>              </a:t>
            </a:r>
            <a:r>
              <a:rPr lang="en-US" sz="1800" dirty="0" err="1"/>
              <a:t>cu.CompanyName,s.CompanyName,s.City,cu.City</a:t>
            </a:r>
            <a:endParaRPr lang="en-US" sz="1800" dirty="0"/>
          </a:p>
          <a:p>
            <a:pPr marL="0" indent="0">
              <a:buNone/>
            </a:pPr>
            <a:r>
              <a:rPr lang="en-US" sz="1800" dirty="0"/>
              <a:t>              from customers cu left join orders o on </a:t>
            </a:r>
            <a:r>
              <a:rPr lang="en-US" sz="1800" dirty="0" err="1"/>
              <a:t>o.CustomerID</a:t>
            </a:r>
            <a:r>
              <a:rPr lang="en-US" sz="1800" dirty="0"/>
              <a:t> = </a:t>
            </a:r>
            <a:r>
              <a:rPr lang="en-US" sz="1800" dirty="0" err="1"/>
              <a:t>cu.CustomerID</a:t>
            </a:r>
            <a:endParaRPr lang="en-US" sz="1800" dirty="0"/>
          </a:p>
          <a:p>
            <a:pPr marL="0" indent="0">
              <a:buNone/>
            </a:pPr>
            <a:r>
              <a:rPr lang="en-US" sz="1800" dirty="0"/>
              <a:t>              left join </a:t>
            </a:r>
            <a:r>
              <a:rPr lang="en-US" sz="1800" dirty="0" err="1"/>
              <a:t>order_details</a:t>
            </a:r>
            <a:r>
              <a:rPr lang="en-US" sz="1800" dirty="0"/>
              <a:t> </a:t>
            </a:r>
            <a:r>
              <a:rPr lang="en-US" sz="1800" dirty="0" err="1"/>
              <a:t>ord</a:t>
            </a:r>
            <a:r>
              <a:rPr lang="en-US" sz="1800" dirty="0"/>
              <a:t> on </a:t>
            </a:r>
            <a:r>
              <a:rPr lang="en-US" sz="1800" dirty="0" err="1"/>
              <a:t>ord.OrderID</a:t>
            </a:r>
            <a:r>
              <a:rPr lang="en-US" sz="1800" dirty="0"/>
              <a:t> = </a:t>
            </a:r>
            <a:r>
              <a:rPr lang="en-US" sz="1800" dirty="0" err="1"/>
              <a:t>o.OrderID</a:t>
            </a:r>
            <a:endParaRPr lang="en-US" sz="1800" dirty="0"/>
          </a:p>
          <a:p>
            <a:pPr marL="0" indent="0">
              <a:buNone/>
            </a:pPr>
            <a:r>
              <a:rPr lang="en-US" sz="1800" dirty="0"/>
              <a:t>              left join products p on </a:t>
            </a:r>
            <a:r>
              <a:rPr lang="en-US" sz="1800" dirty="0" err="1"/>
              <a:t>p.ProductID</a:t>
            </a:r>
            <a:r>
              <a:rPr lang="en-US" sz="1800" dirty="0"/>
              <a:t> = ord.</a:t>
            </a:r>
          </a:p>
          <a:p>
            <a:pPr marL="0" indent="0">
              <a:buNone/>
            </a:pPr>
            <a:r>
              <a:rPr lang="en-US" sz="1800" dirty="0"/>
              <a:t>              left join suppliers s on </a:t>
            </a:r>
            <a:r>
              <a:rPr lang="en-US" sz="1800" dirty="0" err="1"/>
              <a:t>s.SupplierID</a:t>
            </a:r>
            <a:r>
              <a:rPr lang="en-US" sz="1800" dirty="0"/>
              <a:t> = </a:t>
            </a:r>
            <a:r>
              <a:rPr lang="en-US" sz="1800" dirty="0" err="1"/>
              <a:t>p.SupplierID</a:t>
            </a:r>
            <a:endParaRPr lang="en-US" sz="1800" dirty="0"/>
          </a:p>
          <a:p>
            <a:pPr marL="0" indent="0">
              <a:buNone/>
            </a:pPr>
            <a:r>
              <a:rPr lang="en-US" sz="1800" dirty="0"/>
              <a:t>              where </a:t>
            </a:r>
            <a:r>
              <a:rPr lang="en-US" sz="1800" dirty="0" err="1"/>
              <a:t>s.City</a:t>
            </a:r>
            <a:r>
              <a:rPr lang="en-US" sz="1800" dirty="0"/>
              <a:t> = </a:t>
            </a:r>
            <a:r>
              <a:rPr lang="en-US" sz="1800" dirty="0" err="1"/>
              <a:t>cu.City</a:t>
            </a:r>
            <a:endParaRPr lang="en-US" sz="1800" dirty="0"/>
          </a:p>
          <a:p>
            <a:pPr marL="0" indent="0">
              <a:buNone/>
            </a:pPr>
            <a:endParaRPr lang="en-IN" sz="1800" dirty="0"/>
          </a:p>
        </p:txBody>
      </p:sp>
      <p:sp>
        <p:nvSpPr>
          <p:cNvPr id="4" name="TextBox 3">
            <a:extLst>
              <a:ext uri="{FF2B5EF4-FFF2-40B4-BE49-F238E27FC236}">
                <a16:creationId xmlns:a16="http://schemas.microsoft.com/office/drawing/2014/main" id="{8C6E2A8A-F097-7AF1-20AD-4265061B6293}"/>
              </a:ext>
            </a:extLst>
          </p:cNvPr>
          <p:cNvSpPr txBox="1"/>
          <p:nvPr/>
        </p:nvSpPr>
        <p:spPr>
          <a:xfrm>
            <a:off x="4643021" y="4440"/>
            <a:ext cx="1924977"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pPr algn="ctr"/>
            <a:r>
              <a:rPr lang="en-US" dirty="0">
                <a:solidFill>
                  <a:schemeClr val="tx1"/>
                </a:solidFill>
              </a:rPr>
              <a:t>   </a:t>
            </a:r>
            <a:r>
              <a:rPr lang="en-US" sz="2800" dirty="0">
                <a:solidFill>
                  <a:schemeClr val="tx1"/>
                </a:solidFill>
              </a:rPr>
              <a:t>Customers</a:t>
            </a:r>
            <a:endParaRPr lang="en-IN" sz="2800" dirty="0">
              <a:solidFill>
                <a:schemeClr val="tx1"/>
              </a:solidFill>
            </a:endParaRPr>
          </a:p>
        </p:txBody>
      </p:sp>
      <p:pic>
        <p:nvPicPr>
          <p:cNvPr id="6" name="Picture 5">
            <a:extLst>
              <a:ext uri="{FF2B5EF4-FFF2-40B4-BE49-F238E27FC236}">
                <a16:creationId xmlns:a16="http://schemas.microsoft.com/office/drawing/2014/main" id="{2C84A187-580B-30D1-81E0-F8BF6ADB1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579" y="1865753"/>
            <a:ext cx="4160520" cy="1120140"/>
          </a:xfrm>
          <a:prstGeom prst="rect">
            <a:avLst/>
          </a:prstGeom>
        </p:spPr>
      </p:pic>
      <p:pic>
        <p:nvPicPr>
          <p:cNvPr id="8" name="Picture 7">
            <a:extLst>
              <a:ext uri="{FF2B5EF4-FFF2-40B4-BE49-F238E27FC236}">
                <a16:creationId xmlns:a16="http://schemas.microsoft.com/office/drawing/2014/main" id="{FCF4C924-5B23-32B0-9B6D-246B97058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6779" y="5094747"/>
            <a:ext cx="4084320" cy="1036320"/>
          </a:xfrm>
          <a:prstGeom prst="rect">
            <a:avLst/>
          </a:prstGeom>
        </p:spPr>
      </p:pic>
    </p:spTree>
    <p:extLst>
      <p:ext uri="{BB962C8B-B14F-4D97-AF65-F5344CB8AC3E}">
        <p14:creationId xmlns:p14="http://schemas.microsoft.com/office/powerpoint/2010/main" val="3504860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1CE8A7-F45D-4F00-2D76-C5940C9FC39A}"/>
              </a:ext>
            </a:extLst>
          </p:cNvPr>
          <p:cNvSpPr>
            <a:spLocks noGrp="1"/>
          </p:cNvSpPr>
          <p:nvPr>
            <p:ph idx="1"/>
          </p:nvPr>
        </p:nvSpPr>
        <p:spPr>
          <a:xfrm>
            <a:off x="0" y="0"/>
            <a:ext cx="12192000" cy="6858000"/>
          </a:xfrm>
        </p:spPr>
        <p:txBody>
          <a:bodyPr>
            <a:normAutofit/>
          </a:bodyPr>
          <a:lstStyle/>
          <a:p>
            <a:pPr marL="0" indent="0">
              <a:buNone/>
            </a:pPr>
            <a:endParaRPr lang="en-US" sz="1800" dirty="0"/>
          </a:p>
          <a:p>
            <a:pPr marL="0" indent="0">
              <a:buNone/>
            </a:pPr>
            <a:endParaRPr lang="en-US" sz="1800" dirty="0"/>
          </a:p>
          <a:p>
            <a:pPr marL="0" indent="0">
              <a:buNone/>
            </a:pPr>
            <a:r>
              <a:rPr lang="en-US" sz="1800" dirty="0"/>
              <a:t>3) Customers who order every month.</a:t>
            </a:r>
          </a:p>
          <a:p>
            <a:pPr marL="0" indent="0">
              <a:buNone/>
            </a:pPr>
            <a:r>
              <a:rPr lang="en-US" sz="1800" dirty="0"/>
              <a:t>    select</a:t>
            </a:r>
          </a:p>
          <a:p>
            <a:pPr marL="0" indent="0">
              <a:buNone/>
            </a:pPr>
            <a:r>
              <a:rPr lang="en-US" sz="1800" dirty="0"/>
              <a:t>    </a:t>
            </a:r>
            <a:r>
              <a:rPr lang="en-US" sz="1800" dirty="0" err="1"/>
              <a:t>customerid</a:t>
            </a:r>
            <a:r>
              <a:rPr lang="en-US" sz="1800" dirty="0"/>
              <a:t>, month(</a:t>
            </a:r>
            <a:r>
              <a:rPr lang="en-US" sz="1800" dirty="0" err="1"/>
              <a:t>orderdate</a:t>
            </a:r>
            <a:r>
              <a:rPr lang="en-US" sz="1800" dirty="0"/>
              <a:t>) </a:t>
            </a:r>
          </a:p>
          <a:p>
            <a:pPr marL="0" indent="0">
              <a:buNone/>
            </a:pPr>
            <a:r>
              <a:rPr lang="en-US" sz="1800" dirty="0"/>
              <a:t>    from orders</a:t>
            </a:r>
          </a:p>
          <a:p>
            <a:pPr marL="0" indent="0">
              <a:buNone/>
            </a:pPr>
            <a:r>
              <a:rPr lang="en-US" sz="1800" dirty="0"/>
              <a:t>   </a:t>
            </a:r>
            <a:r>
              <a:rPr lang="en-US" sz="1800" dirty="0">
                <a:solidFill>
                  <a:srgbClr val="FF0000"/>
                </a:solidFill>
              </a:rPr>
              <a:t>Note: NO Customer has placed order every month.</a:t>
            </a:r>
          </a:p>
          <a:p>
            <a:pPr marL="0" indent="0">
              <a:buNone/>
            </a:pPr>
            <a:endParaRPr lang="en-US" sz="1800" dirty="0"/>
          </a:p>
          <a:p>
            <a:pPr marL="0" indent="0">
              <a:buNone/>
            </a:pPr>
            <a:r>
              <a:rPr lang="en-US" sz="1800" dirty="0"/>
              <a:t>4) Customers who orders from each category.</a:t>
            </a:r>
          </a:p>
          <a:p>
            <a:pPr marL="0" indent="0">
              <a:buNone/>
            </a:pPr>
            <a:r>
              <a:rPr lang="en-US" sz="1800" dirty="0"/>
              <a:t>  Select</a:t>
            </a:r>
          </a:p>
          <a:p>
            <a:pPr marL="0" indent="0">
              <a:buNone/>
            </a:pPr>
            <a:r>
              <a:rPr lang="en-US" sz="1800" dirty="0"/>
              <a:t>  </a:t>
            </a:r>
            <a:r>
              <a:rPr lang="en-US" sz="1800" dirty="0" err="1"/>
              <a:t>cu.customerid,cu.companyname,count</a:t>
            </a:r>
            <a:r>
              <a:rPr lang="en-US" sz="1800" dirty="0"/>
              <a:t>(distinct </a:t>
            </a:r>
            <a:r>
              <a:rPr lang="en-US" sz="1800" dirty="0" err="1"/>
              <a:t>p.CategoryID</a:t>
            </a:r>
            <a:r>
              <a:rPr lang="en-US" sz="1800" dirty="0"/>
              <a:t>) as </a:t>
            </a:r>
            <a:r>
              <a:rPr lang="en-US" sz="1800" dirty="0" err="1"/>
              <a:t>category_count</a:t>
            </a:r>
            <a:r>
              <a:rPr lang="en-US" sz="1800" dirty="0"/>
              <a:t> </a:t>
            </a:r>
          </a:p>
          <a:p>
            <a:pPr marL="0" indent="0">
              <a:buNone/>
            </a:pPr>
            <a:r>
              <a:rPr lang="en-US" sz="1800" dirty="0"/>
              <a:t>  from customers cu  inner join orders o on </a:t>
            </a:r>
            <a:r>
              <a:rPr lang="en-US" sz="1800" dirty="0" err="1"/>
              <a:t>o.CustomerID</a:t>
            </a:r>
            <a:r>
              <a:rPr lang="en-US" sz="1800" dirty="0"/>
              <a:t> = </a:t>
            </a:r>
            <a:r>
              <a:rPr lang="en-US" sz="1800" dirty="0" err="1"/>
              <a:t>cu.CustomerID</a:t>
            </a:r>
            <a:r>
              <a:rPr lang="en-US" sz="1800" dirty="0"/>
              <a:t> </a:t>
            </a:r>
          </a:p>
          <a:p>
            <a:pPr marL="0" indent="0">
              <a:buNone/>
            </a:pPr>
            <a:r>
              <a:rPr lang="en-US" sz="1800" dirty="0"/>
              <a:t>  inner join </a:t>
            </a:r>
            <a:r>
              <a:rPr lang="en-US" sz="1800" dirty="0" err="1"/>
              <a:t>order_details</a:t>
            </a:r>
            <a:r>
              <a:rPr lang="en-US" sz="1800" dirty="0"/>
              <a:t> </a:t>
            </a:r>
            <a:r>
              <a:rPr lang="en-US" sz="1800" dirty="0" err="1"/>
              <a:t>ord</a:t>
            </a:r>
            <a:r>
              <a:rPr lang="en-US" sz="1800" dirty="0"/>
              <a:t> on </a:t>
            </a:r>
            <a:r>
              <a:rPr lang="en-US" sz="1800" dirty="0" err="1"/>
              <a:t>ord.OrderID</a:t>
            </a:r>
            <a:r>
              <a:rPr lang="en-US" sz="1800" dirty="0"/>
              <a:t> = </a:t>
            </a:r>
            <a:r>
              <a:rPr lang="en-US" sz="1800" dirty="0" err="1"/>
              <a:t>o.OrderID</a:t>
            </a:r>
            <a:r>
              <a:rPr lang="en-US" sz="1800" dirty="0"/>
              <a:t> </a:t>
            </a:r>
          </a:p>
          <a:p>
            <a:pPr marL="0" indent="0">
              <a:buNone/>
            </a:pPr>
            <a:r>
              <a:rPr lang="en-US" sz="1800" dirty="0"/>
              <a:t>  inner join products p on </a:t>
            </a:r>
            <a:r>
              <a:rPr lang="en-US" sz="1800" dirty="0" err="1"/>
              <a:t>p.ProductID</a:t>
            </a:r>
            <a:r>
              <a:rPr lang="en-US" sz="1800" dirty="0"/>
              <a:t> = </a:t>
            </a:r>
            <a:r>
              <a:rPr lang="en-US" sz="1800" dirty="0" err="1"/>
              <a:t>ord.productid</a:t>
            </a:r>
            <a:r>
              <a:rPr lang="en-US" sz="1800" dirty="0"/>
              <a:t> </a:t>
            </a:r>
          </a:p>
          <a:p>
            <a:pPr marL="0" indent="0">
              <a:buNone/>
            </a:pPr>
            <a:r>
              <a:rPr lang="en-US" sz="1800" dirty="0"/>
              <a:t>  group by 1,2 </a:t>
            </a:r>
          </a:p>
          <a:p>
            <a:pPr marL="0" indent="0">
              <a:buNone/>
            </a:pPr>
            <a:r>
              <a:rPr lang="en-US" sz="1800" dirty="0"/>
              <a:t>  having </a:t>
            </a:r>
            <a:r>
              <a:rPr lang="en-US" sz="1800" dirty="0" err="1"/>
              <a:t>category_count</a:t>
            </a:r>
            <a:r>
              <a:rPr lang="en-US" sz="1800" dirty="0"/>
              <a:t> = 8</a:t>
            </a:r>
          </a:p>
          <a:p>
            <a:pPr marL="0" indent="0">
              <a:buNone/>
            </a:pPr>
            <a:endParaRPr lang="en-IN" sz="1800" dirty="0"/>
          </a:p>
        </p:txBody>
      </p:sp>
      <p:sp>
        <p:nvSpPr>
          <p:cNvPr id="5" name="Title 4">
            <a:extLst>
              <a:ext uri="{FF2B5EF4-FFF2-40B4-BE49-F238E27FC236}">
                <a16:creationId xmlns:a16="http://schemas.microsoft.com/office/drawing/2014/main" id="{11BB5B64-CECC-E08F-CE57-2157565FCB90}"/>
              </a:ext>
            </a:extLst>
          </p:cNvPr>
          <p:cNvSpPr>
            <a:spLocks noGrp="1"/>
          </p:cNvSpPr>
          <p:nvPr>
            <p:ph type="title"/>
          </p:nvPr>
        </p:nvSpPr>
        <p:spPr>
          <a:xfrm flipV="1">
            <a:off x="838200" y="0"/>
            <a:ext cx="10515600" cy="45719"/>
          </a:xfrm>
        </p:spPr>
        <p:txBody>
          <a:bodyPr>
            <a:normAutofit fontScale="90000"/>
          </a:bodyPr>
          <a:lstStyle/>
          <a:p>
            <a:r>
              <a:rPr lang="en-US" dirty="0"/>
              <a:t>  </a:t>
            </a:r>
            <a:endParaRPr lang="en-IN" dirty="0"/>
          </a:p>
        </p:txBody>
      </p:sp>
      <p:pic>
        <p:nvPicPr>
          <p:cNvPr id="7" name="Picture 6">
            <a:extLst>
              <a:ext uri="{FF2B5EF4-FFF2-40B4-BE49-F238E27FC236}">
                <a16:creationId xmlns:a16="http://schemas.microsoft.com/office/drawing/2014/main" id="{5C0B8074-884C-1192-A4A7-5292CA49C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637" y="841157"/>
            <a:ext cx="3263801" cy="1111929"/>
          </a:xfrm>
          <a:prstGeom prst="rect">
            <a:avLst/>
          </a:prstGeom>
        </p:spPr>
      </p:pic>
      <p:pic>
        <p:nvPicPr>
          <p:cNvPr id="9" name="Picture 8">
            <a:extLst>
              <a:ext uri="{FF2B5EF4-FFF2-40B4-BE49-F238E27FC236}">
                <a16:creationId xmlns:a16="http://schemas.microsoft.com/office/drawing/2014/main" id="{38A29CD8-A92B-5700-393C-5BBC90F82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637" y="3847434"/>
            <a:ext cx="3710866" cy="1950720"/>
          </a:xfrm>
          <a:prstGeom prst="rect">
            <a:avLst/>
          </a:prstGeom>
        </p:spPr>
      </p:pic>
    </p:spTree>
    <p:extLst>
      <p:ext uri="{BB962C8B-B14F-4D97-AF65-F5344CB8AC3E}">
        <p14:creationId xmlns:p14="http://schemas.microsoft.com/office/powerpoint/2010/main" val="69310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114973-3782-BE6B-BAD1-1E14CDE0459A}"/>
              </a:ext>
            </a:extLst>
          </p:cNvPr>
          <p:cNvSpPr>
            <a:spLocks noGrp="1"/>
          </p:cNvSpPr>
          <p:nvPr>
            <p:ph idx="1"/>
          </p:nvPr>
        </p:nvSpPr>
        <p:spPr>
          <a:xfrm>
            <a:off x="0" y="0"/>
            <a:ext cx="12192000" cy="6858000"/>
          </a:xfrm>
        </p:spPr>
        <p:txBody>
          <a:bodyPr/>
          <a:lstStyle/>
          <a:p>
            <a:pPr marL="0" indent="0">
              <a:buNone/>
            </a:pPr>
            <a:r>
              <a:rPr lang="en-US" dirty="0"/>
              <a:t> </a:t>
            </a:r>
            <a:endParaRPr lang="en-IN" dirty="0"/>
          </a:p>
        </p:txBody>
      </p:sp>
      <p:sp>
        <p:nvSpPr>
          <p:cNvPr id="4" name="TextBox 3">
            <a:extLst>
              <a:ext uri="{FF2B5EF4-FFF2-40B4-BE49-F238E27FC236}">
                <a16:creationId xmlns:a16="http://schemas.microsoft.com/office/drawing/2014/main" id="{37160E2E-63A8-4A92-610F-037DFCB83EE0}"/>
              </a:ext>
            </a:extLst>
          </p:cNvPr>
          <p:cNvSpPr txBox="1"/>
          <p:nvPr/>
        </p:nvSpPr>
        <p:spPr>
          <a:xfrm>
            <a:off x="4776185" y="0"/>
            <a:ext cx="1924977"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Orders</a:t>
            </a:r>
            <a:endParaRPr lang="en-IN" sz="2800" dirty="0">
              <a:solidFill>
                <a:schemeClr val="tx1"/>
              </a:solidFill>
            </a:endParaRPr>
          </a:p>
        </p:txBody>
      </p:sp>
      <p:pic>
        <p:nvPicPr>
          <p:cNvPr id="6" name="Picture 5">
            <a:extLst>
              <a:ext uri="{FF2B5EF4-FFF2-40B4-BE49-F238E27FC236}">
                <a16:creationId xmlns:a16="http://schemas.microsoft.com/office/drawing/2014/main" id="{FC412658-4427-C8DB-62F9-17F729495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15" y="944880"/>
            <a:ext cx="10750858" cy="5242856"/>
          </a:xfrm>
          <a:prstGeom prst="rect">
            <a:avLst/>
          </a:prstGeom>
        </p:spPr>
      </p:pic>
    </p:spTree>
    <p:extLst>
      <p:ext uri="{BB962C8B-B14F-4D97-AF65-F5344CB8AC3E}">
        <p14:creationId xmlns:p14="http://schemas.microsoft.com/office/powerpoint/2010/main" val="329892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AB7E8-87A3-65C6-7477-B979E45F79F5}"/>
              </a:ext>
            </a:extLst>
          </p:cNvPr>
          <p:cNvSpPr>
            <a:spLocks noGrp="1"/>
          </p:cNvSpPr>
          <p:nvPr>
            <p:ph idx="1"/>
          </p:nvPr>
        </p:nvSpPr>
        <p:spPr>
          <a:xfrm>
            <a:off x="76940" y="93217"/>
            <a:ext cx="12038120" cy="6671568"/>
          </a:xfrm>
        </p:spPr>
        <p:txBody>
          <a:bodyPr/>
          <a:lstStyle/>
          <a:p>
            <a:pPr marL="0" indent="0">
              <a:buNone/>
            </a:pPr>
            <a:r>
              <a:rPr lang="en-US" dirty="0"/>
              <a:t>    </a:t>
            </a:r>
          </a:p>
          <a:p>
            <a:pPr marL="0" indent="0">
              <a:buNone/>
            </a:pPr>
            <a:r>
              <a:rPr lang="en-US" dirty="0"/>
              <a:t> </a:t>
            </a:r>
          </a:p>
          <a:p>
            <a:pPr marL="0" indent="0">
              <a:buNone/>
            </a:pPr>
            <a:r>
              <a:rPr lang="en-US" sz="1800" dirty="0"/>
              <a:t> 1) Numbers of order delivered on time.</a:t>
            </a:r>
          </a:p>
          <a:p>
            <a:pPr marL="0" indent="0">
              <a:buNone/>
            </a:pPr>
            <a:r>
              <a:rPr lang="en-US" sz="1800" dirty="0"/>
              <a:t>      select count(distinct </a:t>
            </a:r>
            <a:r>
              <a:rPr lang="en-US" sz="1800" dirty="0" err="1"/>
              <a:t>orderid</a:t>
            </a:r>
            <a:r>
              <a:rPr lang="en-US" sz="1800" dirty="0"/>
              <a:t>)</a:t>
            </a:r>
          </a:p>
          <a:p>
            <a:pPr marL="0" indent="0">
              <a:buNone/>
            </a:pPr>
            <a:r>
              <a:rPr lang="en-US" sz="1800" dirty="0"/>
              <a:t>      from orders </a:t>
            </a:r>
          </a:p>
          <a:p>
            <a:pPr marL="0" indent="0">
              <a:buNone/>
            </a:pPr>
            <a:r>
              <a:rPr lang="en-US" sz="1800" dirty="0"/>
              <a:t>      where  </a:t>
            </a:r>
            <a:r>
              <a:rPr lang="en-US" sz="1800" dirty="0" err="1"/>
              <a:t>ShippedDate</a:t>
            </a:r>
            <a:r>
              <a:rPr lang="en-US" sz="1800" dirty="0"/>
              <a:t> &lt;= </a:t>
            </a:r>
            <a:r>
              <a:rPr lang="en-US" sz="1800" dirty="0" err="1"/>
              <a:t>RequiredDate</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2) The numbers of orders from each category. </a:t>
            </a:r>
          </a:p>
          <a:p>
            <a:pPr marL="0" indent="0">
              <a:buNone/>
            </a:pPr>
            <a:r>
              <a:rPr lang="en-US" sz="1800" dirty="0"/>
              <a:t>     Select  </a:t>
            </a:r>
          </a:p>
          <a:p>
            <a:pPr marL="0" indent="0">
              <a:buNone/>
            </a:pPr>
            <a:r>
              <a:rPr lang="en-US" sz="1800" dirty="0"/>
              <a:t>     </a:t>
            </a:r>
            <a:r>
              <a:rPr lang="en-US" sz="1800" dirty="0" err="1"/>
              <a:t>p.CategoryID</a:t>
            </a:r>
            <a:r>
              <a:rPr lang="en-US" sz="1800" dirty="0"/>
              <a:t> ,count(distinct </a:t>
            </a:r>
            <a:r>
              <a:rPr lang="en-US" sz="1800" dirty="0" err="1"/>
              <a:t>o.OrderID</a:t>
            </a:r>
            <a:r>
              <a:rPr lang="en-US" sz="1800" dirty="0"/>
              <a:t>)  </a:t>
            </a:r>
          </a:p>
          <a:p>
            <a:pPr marL="0" indent="0">
              <a:buNone/>
            </a:pPr>
            <a:r>
              <a:rPr lang="en-US" sz="1800" dirty="0"/>
              <a:t>     from orders o    inner join </a:t>
            </a:r>
            <a:r>
              <a:rPr lang="en-US" sz="1800" dirty="0" err="1"/>
              <a:t>order_details</a:t>
            </a:r>
            <a:r>
              <a:rPr lang="en-US" sz="1800" dirty="0"/>
              <a:t> </a:t>
            </a:r>
            <a:r>
              <a:rPr lang="en-US" sz="1800" dirty="0" err="1"/>
              <a:t>ord</a:t>
            </a:r>
            <a:r>
              <a:rPr lang="en-US" sz="1800" dirty="0"/>
              <a:t> on </a:t>
            </a:r>
            <a:r>
              <a:rPr lang="en-US" sz="1800" dirty="0" err="1"/>
              <a:t>ord.OrderID</a:t>
            </a:r>
            <a:r>
              <a:rPr lang="en-US" sz="1800" dirty="0"/>
              <a:t> = </a:t>
            </a:r>
            <a:r>
              <a:rPr lang="en-US" sz="1800" dirty="0" err="1"/>
              <a:t>o.OrderID</a:t>
            </a:r>
            <a:r>
              <a:rPr lang="en-US" sz="1800" dirty="0"/>
              <a:t> </a:t>
            </a:r>
          </a:p>
          <a:p>
            <a:pPr marL="0" indent="0">
              <a:buNone/>
            </a:pPr>
            <a:r>
              <a:rPr lang="en-US" sz="1800" dirty="0"/>
              <a:t>     inner join products p on </a:t>
            </a:r>
            <a:r>
              <a:rPr lang="en-US" sz="1800" dirty="0" err="1"/>
              <a:t>p.ProductID</a:t>
            </a:r>
            <a:r>
              <a:rPr lang="en-US" sz="1800" dirty="0"/>
              <a:t> = </a:t>
            </a:r>
            <a:r>
              <a:rPr lang="en-US" sz="1800" dirty="0" err="1"/>
              <a:t>ord.productid</a:t>
            </a:r>
            <a:r>
              <a:rPr lang="en-US" sz="1800" dirty="0"/>
              <a:t>   </a:t>
            </a:r>
          </a:p>
          <a:p>
            <a:pPr marL="0" indent="0">
              <a:buNone/>
            </a:pPr>
            <a:r>
              <a:rPr lang="en-US" sz="1800" dirty="0"/>
              <a:t>      group by </a:t>
            </a:r>
            <a:r>
              <a:rPr lang="en-US" sz="1800" dirty="0" err="1"/>
              <a:t>p.CategoryID</a:t>
            </a:r>
            <a:r>
              <a:rPr lang="en-US" sz="1800" dirty="0"/>
              <a:t> </a:t>
            </a:r>
            <a:endParaRPr lang="en-IN" sz="1800" dirty="0"/>
          </a:p>
        </p:txBody>
      </p:sp>
      <p:sp>
        <p:nvSpPr>
          <p:cNvPr id="8" name="TextBox 7">
            <a:extLst>
              <a:ext uri="{FF2B5EF4-FFF2-40B4-BE49-F238E27FC236}">
                <a16:creationId xmlns:a16="http://schemas.microsoft.com/office/drawing/2014/main" id="{F83BE665-C29E-6CF5-95EE-0B7D32DFBCF0}"/>
              </a:ext>
            </a:extLst>
          </p:cNvPr>
          <p:cNvSpPr txBox="1"/>
          <p:nvPr/>
        </p:nvSpPr>
        <p:spPr>
          <a:xfrm>
            <a:off x="4412201" y="0"/>
            <a:ext cx="1924977" cy="52322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solidFill>
                  <a:schemeClr val="tx1"/>
                </a:solidFill>
              </a:rPr>
              <a:t>      </a:t>
            </a:r>
            <a:r>
              <a:rPr lang="en-US" sz="2800" dirty="0">
                <a:solidFill>
                  <a:schemeClr val="tx1"/>
                </a:solidFill>
              </a:rPr>
              <a:t>Orders</a:t>
            </a:r>
            <a:endParaRPr lang="en-IN" sz="2800" dirty="0">
              <a:solidFill>
                <a:schemeClr val="tx1"/>
              </a:solidFill>
            </a:endParaRPr>
          </a:p>
        </p:txBody>
      </p:sp>
      <p:pic>
        <p:nvPicPr>
          <p:cNvPr id="10" name="Picture 9">
            <a:extLst>
              <a:ext uri="{FF2B5EF4-FFF2-40B4-BE49-F238E27FC236}">
                <a16:creationId xmlns:a16="http://schemas.microsoft.com/office/drawing/2014/main" id="{C1161390-7719-70C2-3453-5968B390F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2254" y="1253028"/>
            <a:ext cx="2731770" cy="1129351"/>
          </a:xfrm>
          <a:prstGeom prst="rect">
            <a:avLst/>
          </a:prstGeom>
        </p:spPr>
      </p:pic>
      <p:pic>
        <p:nvPicPr>
          <p:cNvPr id="14" name="Picture 13">
            <a:extLst>
              <a:ext uri="{FF2B5EF4-FFF2-40B4-BE49-F238E27FC236}">
                <a16:creationId xmlns:a16="http://schemas.microsoft.com/office/drawing/2014/main" id="{9A431F0F-4374-9B6A-DA00-F7A05448E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254" y="3542190"/>
            <a:ext cx="2731769" cy="2317072"/>
          </a:xfrm>
          <a:prstGeom prst="rect">
            <a:avLst/>
          </a:prstGeom>
        </p:spPr>
      </p:pic>
    </p:spTree>
    <p:extLst>
      <p:ext uri="{BB962C8B-B14F-4D97-AF65-F5344CB8AC3E}">
        <p14:creationId xmlns:p14="http://schemas.microsoft.com/office/powerpoint/2010/main" val="2087524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Widescreen</PresentationFormat>
  <Paragraphs>241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OBJECTIVE</vt:lpstr>
      <vt:lpstr>          NorthWind Traders</vt:lpstr>
      <vt:lpstr>   </vt:lpstr>
      <vt:lpstr>  </vt:lpstr>
      <vt:lpstr>PowerPoint Presentation</vt:lpstr>
      <vt:lpstr>PowerPoint Presentation</vt:lpstr>
      <vt:lpstr>  </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Siddhant Dhurve</dc:creator>
  <cp:lastModifiedBy>Siddhant Dhurve</cp:lastModifiedBy>
  <cp:revision>18</cp:revision>
  <dcterms:created xsi:type="dcterms:W3CDTF">2023-07-28T04:09:22Z</dcterms:created>
  <dcterms:modified xsi:type="dcterms:W3CDTF">2023-07-29T18:22:29Z</dcterms:modified>
</cp:coreProperties>
</file>