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Play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fcomr70G5UVQRm3pjiLb0F670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lay-regular.fntdata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font" Target="fonts/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d014a37f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ad014a37fa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d014a37f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ad014a37fa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d014a37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ad014a37f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ad014a37f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ad014a37fa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ad014a37f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ad014a37fa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ad014a37f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ad014a37fa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ad014a37f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ad014a37fa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/>
          <p:nvPr/>
        </p:nvSpPr>
        <p:spPr>
          <a:xfrm>
            <a:off x="5318308" y="0"/>
            <a:ext cx="6873692" cy="6858000"/>
          </a:xfrm>
          <a:custGeom>
            <a:rect b="b" l="l" r="r" t="t"/>
            <a:pathLst>
              <a:path extrusionOk="0" h="6858000" w="6873692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" name="Google Shape;16;p9"/>
          <p:cNvSpPr txBox="1"/>
          <p:nvPr>
            <p:ph type="ctrTitle"/>
          </p:nvPr>
        </p:nvSpPr>
        <p:spPr>
          <a:xfrm>
            <a:off x="1143000" y="1181098"/>
            <a:ext cx="8986580" cy="2832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143000" y="5463522"/>
            <a:ext cx="8986580" cy="650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" name="Google Shape;21;p9"/>
          <p:cNvCxnSpPr/>
          <p:nvPr/>
        </p:nvCxnSpPr>
        <p:spPr>
          <a:xfrm>
            <a:off x="1188357" y="5151666"/>
            <a:ext cx="9822543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9749268" y="4070878"/>
            <a:ext cx="2442733" cy="2787123"/>
          </a:xfrm>
          <a:custGeom>
            <a:rect b="b" l="l" r="r" t="t"/>
            <a:pathLst>
              <a:path extrusionOk="0" h="2787123" w="244273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" name="Google Shape;7;p8"/>
          <p:cNvSpPr/>
          <p:nvPr/>
        </p:nvSpPr>
        <p:spPr>
          <a:xfrm rot="10800000">
            <a:off x="0" y="0"/>
            <a:ext cx="2442733" cy="2787123"/>
          </a:xfrm>
          <a:custGeom>
            <a:rect b="b" l="l" r="r" t="t"/>
            <a:pathLst>
              <a:path extrusionOk="0" h="2787123" w="244273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8" name="Google Shape;8;p8"/>
          <p:cNvCxnSpPr/>
          <p:nvPr/>
        </p:nvCxnSpPr>
        <p:spPr>
          <a:xfrm>
            <a:off x="1233837" y="6172200"/>
            <a:ext cx="9760638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" name="Google Shape;9;p8"/>
          <p:cNvSpPr txBox="1"/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b="0" i="0" sz="4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8"/>
          <p:cNvSpPr txBox="1"/>
          <p:nvPr>
            <p:ph idx="1" type="body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  <a:defRPr b="0" i="1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None/>
              <a:defRPr b="0" i="1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2" name="Google Shape;102;p1"/>
          <p:cNvSpPr/>
          <p:nvPr/>
        </p:nvSpPr>
        <p:spPr>
          <a:xfrm rot="10800000">
            <a:off x="0" y="0"/>
            <a:ext cx="6885325" cy="6858000"/>
          </a:xfrm>
          <a:custGeom>
            <a:rect b="b" l="l" r="r" t="t"/>
            <a:pathLst>
              <a:path extrusionOk="0" h="6858000" w="6885325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-1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68853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874734" y="6858000"/>
                </a:lnTo>
                <a:lnTo>
                  <a:pt x="6885323" y="4"/>
                </a:lnTo>
                <a:cubicBezTo>
                  <a:pt x="6885323" y="3"/>
                  <a:pt x="6885324" y="3"/>
                  <a:pt x="6885324" y="2"/>
                </a:cubicBez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4" name="Google Shape;104;p1"/>
          <p:cNvSpPr txBox="1"/>
          <p:nvPr>
            <p:ph type="ctrTitle"/>
          </p:nvPr>
        </p:nvSpPr>
        <p:spPr>
          <a:xfrm>
            <a:off x="5219875" y="1833925"/>
            <a:ext cx="63237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5500">
                <a:latin typeface="Calibri"/>
                <a:ea typeface="Calibri"/>
                <a:cs typeface="Calibri"/>
                <a:sym typeface="Calibri"/>
              </a:rPr>
              <a:t>INVENTORY MANAGEMENT</a:t>
            </a:r>
            <a:endParaRPr sz="5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7584775" y="5241250"/>
            <a:ext cx="3958800" cy="1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Aditi Patel, Nishant Patel,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Siddhant Pillai, Vinu Ratnayake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293" y="235016"/>
            <a:ext cx="3750114" cy="1143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DEE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g1ad014a37fa_0_108"/>
          <p:cNvCxnSpPr>
            <a:stCxn id="112" idx="3"/>
          </p:cNvCxnSpPr>
          <p:nvPr/>
        </p:nvCxnSpPr>
        <p:spPr>
          <a:xfrm>
            <a:off x="3181350" y="690951"/>
            <a:ext cx="8686800" cy="0"/>
          </a:xfrm>
          <a:prstGeom prst="straightConnector1">
            <a:avLst/>
          </a:prstGeom>
          <a:noFill/>
          <a:ln cap="flat" cmpd="sng" w="19050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13" name="Google Shape;113;g1ad014a37fa_0_108"/>
          <p:cNvCxnSpPr/>
          <p:nvPr/>
        </p:nvCxnSpPr>
        <p:spPr>
          <a:xfrm>
            <a:off x="11839574" y="690951"/>
            <a:ext cx="0" cy="5760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cxnSp>
        <p:nvCxnSpPr>
          <p:cNvPr id="114" name="Google Shape;114;g1ad014a37fa_0_108"/>
          <p:cNvCxnSpPr/>
          <p:nvPr/>
        </p:nvCxnSpPr>
        <p:spPr>
          <a:xfrm rot="10800000">
            <a:off x="494474" y="6451671"/>
            <a:ext cx="11345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  <p:cxnSp>
        <p:nvCxnSpPr>
          <p:cNvPr id="115" name="Google Shape;115;g1ad014a37fa_0_108"/>
          <p:cNvCxnSpPr/>
          <p:nvPr/>
        </p:nvCxnSpPr>
        <p:spPr>
          <a:xfrm rot="10800000">
            <a:off x="494522" y="1122471"/>
            <a:ext cx="0" cy="532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cxnSp>
      <p:pic>
        <p:nvPicPr>
          <p:cNvPr id="116" name="Google Shape;116;g1ad014a37fa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575" y="288950"/>
            <a:ext cx="2733025" cy="80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dicine with solid fill" id="117" name="Google Shape;117;g1ad014a37fa_0_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89104" y="58778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ad014a37fa_0_108"/>
          <p:cNvSpPr txBox="1"/>
          <p:nvPr/>
        </p:nvSpPr>
        <p:spPr>
          <a:xfrm>
            <a:off x="640763" y="1784300"/>
            <a:ext cx="110412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2857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❖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Pharmlabs is pharmaceutical company that sells medicine to customers over the counter and online. This is a pharmacy inventory system for Pharmlabs which will help automate the pharmacy workflow.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857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❖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give the pharmacy a competitive edge by providing better customer experience and help improve pharmacists' efficiency.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857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❖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contains information about the clients, employees, orders placed by the clients, order details in terms of products as well as the products/medicines the company sells.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857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❖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Data : Synthetic Data created by us. Due to privacy reasons in the Medical Industry, we could not obtain a dataset of clients to go with the drugs ordered.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ad014a37fa_0_108"/>
          <p:cNvSpPr txBox="1"/>
          <p:nvPr/>
        </p:nvSpPr>
        <p:spPr>
          <a:xfrm>
            <a:off x="4529750" y="934700"/>
            <a:ext cx="52272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ABOUT US!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DEE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g1ad014a37fa_0_92"/>
          <p:cNvCxnSpPr>
            <a:stCxn id="125" idx="3"/>
          </p:cNvCxnSpPr>
          <p:nvPr/>
        </p:nvCxnSpPr>
        <p:spPr>
          <a:xfrm>
            <a:off x="3181350" y="690951"/>
            <a:ext cx="8686800" cy="0"/>
          </a:xfrm>
          <a:prstGeom prst="straightConnector1">
            <a:avLst/>
          </a:prstGeom>
          <a:noFill/>
          <a:ln cap="flat" cmpd="sng" w="19050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26" name="Google Shape;126;g1ad014a37fa_0_92"/>
          <p:cNvCxnSpPr/>
          <p:nvPr/>
        </p:nvCxnSpPr>
        <p:spPr>
          <a:xfrm>
            <a:off x="11839574" y="690951"/>
            <a:ext cx="0" cy="5760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cxnSp>
        <p:nvCxnSpPr>
          <p:cNvPr id="127" name="Google Shape;127;g1ad014a37fa_0_92"/>
          <p:cNvCxnSpPr/>
          <p:nvPr/>
        </p:nvCxnSpPr>
        <p:spPr>
          <a:xfrm rot="10800000">
            <a:off x="494474" y="6451671"/>
            <a:ext cx="11345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  <p:cxnSp>
        <p:nvCxnSpPr>
          <p:cNvPr id="128" name="Google Shape;128;g1ad014a37fa_0_92"/>
          <p:cNvCxnSpPr/>
          <p:nvPr/>
        </p:nvCxnSpPr>
        <p:spPr>
          <a:xfrm rot="10800000">
            <a:off x="494522" y="1122471"/>
            <a:ext cx="0" cy="532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cxnSp>
      <p:pic>
        <p:nvPicPr>
          <p:cNvPr id="129" name="Google Shape;129;g1ad014a37fa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575" y="288950"/>
            <a:ext cx="2733025" cy="80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dicine with solid fill" id="130" name="Google Shape;130;g1ad014a37fa_0_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89104" y="58778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1ad014a37fa_0_92"/>
          <p:cNvSpPr txBox="1"/>
          <p:nvPr/>
        </p:nvSpPr>
        <p:spPr>
          <a:xfrm>
            <a:off x="1164400" y="1639625"/>
            <a:ext cx="10005300" cy="6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285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sz="2200">
                <a:solidFill>
                  <a:schemeClr val="dk1"/>
                </a:solidFill>
              </a:rPr>
              <a:t>Create and maintain a database that contains detailed information about each customer, including purchases and other pertinent customer information, calculates the final receipt for each order.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298450" lvl="0" marL="285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sz="2200">
                <a:solidFill>
                  <a:schemeClr val="dk1"/>
                </a:solidFill>
              </a:rPr>
              <a:t>Keep track of order information to keep track of business transactions for the company.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298450" lvl="0" marL="285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sz="2200">
                <a:solidFill>
                  <a:schemeClr val="dk1"/>
                </a:solidFill>
              </a:rPr>
              <a:t>Keep records of employee information, sales made by an employee, salary information such as pay slips and additional benefits. Additionally, provide incentives to employees like pay raises to improve business.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298450" lvl="0" marL="285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❖"/>
            </a:pPr>
            <a:r>
              <a:rPr lang="en-US" sz="2200">
                <a:solidFill>
                  <a:schemeClr val="dk1"/>
                </a:solidFill>
              </a:rPr>
              <a:t>Find the Net Pay received by each employee.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2" name="Google Shape;132;g1ad014a37fa_0_92"/>
          <p:cNvSpPr txBox="1"/>
          <p:nvPr/>
        </p:nvSpPr>
        <p:spPr>
          <a:xfrm>
            <a:off x="2799500" y="872850"/>
            <a:ext cx="70899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MISSION STATEMENT</a:t>
            </a:r>
            <a:endParaRPr b="1" sz="4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DEE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ctrTitle"/>
          </p:nvPr>
        </p:nvSpPr>
        <p:spPr>
          <a:xfrm>
            <a:off x="1595050" y="785702"/>
            <a:ext cx="91440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Calibri"/>
              <a:buNone/>
            </a:pPr>
            <a:r>
              <a:rPr b="1" lang="en-US" sz="4800">
                <a:solidFill>
                  <a:srgbClr val="2F5496"/>
                </a:solidFill>
              </a:rPr>
              <a:t>ER DIAGRAM</a:t>
            </a:r>
            <a:endParaRPr b="1" sz="4800">
              <a:solidFill>
                <a:srgbClr val="2F5496"/>
              </a:solidFill>
            </a:endParaRPr>
          </a:p>
        </p:txBody>
      </p:sp>
      <p:cxnSp>
        <p:nvCxnSpPr>
          <p:cNvPr id="138" name="Google Shape;138;p4"/>
          <p:cNvCxnSpPr>
            <a:stCxn id="139" idx="3"/>
          </p:cNvCxnSpPr>
          <p:nvPr/>
        </p:nvCxnSpPr>
        <p:spPr>
          <a:xfrm>
            <a:off x="3181350" y="690951"/>
            <a:ext cx="8686800" cy="0"/>
          </a:xfrm>
          <a:prstGeom prst="straightConnector1">
            <a:avLst/>
          </a:prstGeom>
          <a:noFill/>
          <a:ln cap="flat" cmpd="sng" w="19050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40" name="Google Shape;140;p4"/>
          <p:cNvCxnSpPr/>
          <p:nvPr/>
        </p:nvCxnSpPr>
        <p:spPr>
          <a:xfrm>
            <a:off x="11839574" y="690951"/>
            <a:ext cx="0" cy="576072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cxnSp>
        <p:nvCxnSpPr>
          <p:cNvPr id="141" name="Google Shape;141;p4"/>
          <p:cNvCxnSpPr/>
          <p:nvPr/>
        </p:nvCxnSpPr>
        <p:spPr>
          <a:xfrm rot="10800000">
            <a:off x="494474" y="6451671"/>
            <a:ext cx="11345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  <p:cxnSp>
        <p:nvCxnSpPr>
          <p:cNvPr id="142" name="Google Shape;142;p4"/>
          <p:cNvCxnSpPr/>
          <p:nvPr/>
        </p:nvCxnSpPr>
        <p:spPr>
          <a:xfrm rot="10800000">
            <a:off x="494522" y="1122363"/>
            <a:ext cx="0" cy="532930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cxnSp>
      <p:pic>
        <p:nvPicPr>
          <p:cNvPr id="143" name="Google Shape;14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575" y="288950"/>
            <a:ext cx="2733025" cy="80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dicine with solid fill" id="144" name="Google Shape;14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89104" y="58778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6488" y="1478202"/>
            <a:ext cx="7520927" cy="491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DEE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d014a37fa_0_1"/>
          <p:cNvSpPr txBox="1"/>
          <p:nvPr>
            <p:ph type="ctrTitle"/>
          </p:nvPr>
        </p:nvSpPr>
        <p:spPr>
          <a:xfrm>
            <a:off x="1437500" y="835627"/>
            <a:ext cx="91440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Calibri"/>
              <a:buNone/>
            </a:pPr>
            <a:r>
              <a:rPr b="1" lang="en-US" sz="4800">
                <a:solidFill>
                  <a:srgbClr val="2F5496"/>
                </a:solidFill>
              </a:rPr>
              <a:t>RELATIONAL SCHEMA</a:t>
            </a:r>
            <a:endParaRPr b="1" sz="4800">
              <a:solidFill>
                <a:srgbClr val="2F5496"/>
              </a:solidFill>
            </a:endParaRPr>
          </a:p>
        </p:txBody>
      </p:sp>
      <p:cxnSp>
        <p:nvCxnSpPr>
          <p:cNvPr id="151" name="Google Shape;151;g1ad014a37fa_0_1"/>
          <p:cNvCxnSpPr>
            <a:stCxn id="152" idx="3"/>
          </p:cNvCxnSpPr>
          <p:nvPr/>
        </p:nvCxnSpPr>
        <p:spPr>
          <a:xfrm>
            <a:off x="3181350" y="690951"/>
            <a:ext cx="8686800" cy="0"/>
          </a:xfrm>
          <a:prstGeom prst="straightConnector1">
            <a:avLst/>
          </a:prstGeom>
          <a:noFill/>
          <a:ln cap="flat" cmpd="sng" w="19050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53" name="Google Shape;153;g1ad014a37fa_0_1"/>
          <p:cNvCxnSpPr/>
          <p:nvPr/>
        </p:nvCxnSpPr>
        <p:spPr>
          <a:xfrm>
            <a:off x="11839574" y="690951"/>
            <a:ext cx="0" cy="5760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cxnSp>
        <p:nvCxnSpPr>
          <p:cNvPr id="154" name="Google Shape;154;g1ad014a37fa_0_1"/>
          <p:cNvCxnSpPr/>
          <p:nvPr/>
        </p:nvCxnSpPr>
        <p:spPr>
          <a:xfrm rot="10800000">
            <a:off x="494474" y="6451671"/>
            <a:ext cx="11345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  <p:cxnSp>
        <p:nvCxnSpPr>
          <p:cNvPr id="155" name="Google Shape;155;g1ad014a37fa_0_1"/>
          <p:cNvCxnSpPr/>
          <p:nvPr/>
        </p:nvCxnSpPr>
        <p:spPr>
          <a:xfrm rot="10800000">
            <a:off x="494522" y="1122471"/>
            <a:ext cx="0" cy="532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cxnSp>
      <p:pic>
        <p:nvPicPr>
          <p:cNvPr id="156" name="Google Shape;156;g1ad014a37fa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575" y="288950"/>
            <a:ext cx="2733025" cy="80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dicine with solid fill" id="157" name="Google Shape;157;g1ad014a37fa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89104" y="58778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ad014a37fa_0_1"/>
          <p:cNvSpPr txBox="1"/>
          <p:nvPr/>
        </p:nvSpPr>
        <p:spPr>
          <a:xfrm>
            <a:off x="1344700" y="1705950"/>
            <a:ext cx="9644700" cy="4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Employee (</a:t>
            </a:r>
            <a:r>
              <a:rPr b="1" lang="en-US" sz="1600" u="sng">
                <a:solidFill>
                  <a:schemeClr val="dk1"/>
                </a:solidFill>
              </a:rPr>
              <a:t>employeeID</a:t>
            </a:r>
            <a:r>
              <a:rPr lang="en-US" sz="1600">
                <a:solidFill>
                  <a:schemeClr val="dk1"/>
                </a:solidFill>
              </a:rPr>
              <a:t>, employeeFirstName, employeeLastName,employeeDOB,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employeeHours, employeeBankDetails, employeSSN, employeeAnnualSalary)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  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Product (</a:t>
            </a:r>
            <a:r>
              <a:rPr b="1" lang="en-US" sz="1600" u="sng">
                <a:solidFill>
                  <a:schemeClr val="dk1"/>
                </a:solidFill>
              </a:rPr>
              <a:t>productID</a:t>
            </a:r>
            <a:r>
              <a:rPr lang="en-US" sz="1600">
                <a:solidFill>
                  <a:schemeClr val="dk1"/>
                </a:solidFill>
              </a:rPr>
              <a:t>, productName, productPrice, productInventoryQuantity)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Client (</a:t>
            </a:r>
            <a:r>
              <a:rPr b="1" lang="en-US" sz="1600" u="sng">
                <a:solidFill>
                  <a:schemeClr val="dk1"/>
                </a:solidFill>
              </a:rPr>
              <a:t>clientID</a:t>
            </a:r>
            <a:r>
              <a:rPr lang="en-US" sz="1600">
                <a:solidFill>
                  <a:schemeClr val="dk1"/>
                </a:solidFill>
              </a:rPr>
              <a:t>, clientFirstName, clientLastName, clientPhoneNumber, clientEmail,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clientAddress)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Order (</a:t>
            </a:r>
            <a:r>
              <a:rPr b="1" lang="en-US" sz="1600" u="sng">
                <a:solidFill>
                  <a:schemeClr val="dk1"/>
                </a:solidFill>
              </a:rPr>
              <a:t>orderID</a:t>
            </a:r>
            <a:r>
              <a:rPr lang="en-US" sz="1600">
                <a:solidFill>
                  <a:schemeClr val="dk1"/>
                </a:solidFill>
              </a:rPr>
              <a:t>, </a:t>
            </a:r>
            <a:r>
              <a:rPr i="1" lang="en-US" sz="1600">
                <a:solidFill>
                  <a:schemeClr val="dk1"/>
                </a:solidFill>
              </a:rPr>
              <a:t>clientID</a:t>
            </a:r>
            <a:r>
              <a:rPr lang="en-US" sz="1600">
                <a:solidFill>
                  <a:schemeClr val="dk1"/>
                </a:solidFill>
              </a:rPr>
              <a:t>, </a:t>
            </a:r>
            <a:r>
              <a:rPr i="1" lang="en-US" sz="1600">
                <a:solidFill>
                  <a:schemeClr val="dk1"/>
                </a:solidFill>
              </a:rPr>
              <a:t>employeeID,</a:t>
            </a:r>
            <a:r>
              <a:rPr lang="en-US" sz="1600">
                <a:solidFill>
                  <a:schemeClr val="dk1"/>
                </a:solidFill>
              </a:rPr>
              <a:t> orderDate, orderPaymentType, orderAmount)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Contain </a:t>
            </a:r>
            <a:r>
              <a:rPr lang="en-US" sz="1600">
                <a:solidFill>
                  <a:schemeClr val="dk1"/>
                </a:solidFill>
              </a:rPr>
              <a:t>(</a:t>
            </a:r>
            <a:r>
              <a:rPr b="1" i="1" lang="en-US" sz="1600" u="sng">
                <a:solidFill>
                  <a:schemeClr val="dk1"/>
                </a:solidFill>
              </a:rPr>
              <a:t>orderID</a:t>
            </a:r>
            <a:r>
              <a:rPr lang="en-US" sz="1600">
                <a:solidFill>
                  <a:schemeClr val="dk1"/>
                </a:solidFill>
              </a:rPr>
              <a:t>, </a:t>
            </a:r>
            <a:r>
              <a:rPr b="1" i="1" lang="en-US" sz="1600" u="sng">
                <a:solidFill>
                  <a:schemeClr val="dk1"/>
                </a:solidFill>
              </a:rPr>
              <a:t>productID,</a:t>
            </a:r>
            <a:r>
              <a:rPr lang="en-US" sz="1600">
                <a:solidFill>
                  <a:schemeClr val="dk1"/>
                </a:solidFill>
              </a:rPr>
              <a:t> containedQuantity)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PayStatement (</a:t>
            </a:r>
            <a:r>
              <a:rPr b="1" lang="en-US" sz="1600" u="sng">
                <a:solidFill>
                  <a:schemeClr val="dk1"/>
                </a:solidFill>
              </a:rPr>
              <a:t>payStatementID</a:t>
            </a:r>
            <a:r>
              <a:rPr lang="en-US" sz="1600">
                <a:solidFill>
                  <a:schemeClr val="dk1"/>
                </a:solidFill>
              </a:rPr>
              <a:t>, </a:t>
            </a:r>
            <a:r>
              <a:rPr i="1" lang="en-US" sz="1600">
                <a:solidFill>
                  <a:schemeClr val="dk1"/>
                </a:solidFill>
              </a:rPr>
              <a:t>employeeID</a:t>
            </a:r>
            <a:r>
              <a:rPr lang="en-US" sz="1600">
                <a:solidFill>
                  <a:schemeClr val="dk1"/>
                </a:solidFill>
              </a:rPr>
              <a:t>, payStatementDate, payStatementAmount,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payStatementTaxDeduction, payStatementType)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FullTimePayStatement (</a:t>
            </a:r>
            <a:r>
              <a:rPr b="1" i="1" lang="en-US" sz="1600" u="sng">
                <a:solidFill>
                  <a:schemeClr val="dk1"/>
                </a:solidFill>
              </a:rPr>
              <a:t>payStatementID</a:t>
            </a:r>
            <a:r>
              <a:rPr lang="en-US" sz="1600">
                <a:solidFill>
                  <a:schemeClr val="dk1"/>
                </a:solidFill>
              </a:rPr>
              <a:t>, dentalDeduction, medicalDeduction, lifeInsuranceDeduction)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PartTimePayStatement (</a:t>
            </a:r>
            <a:r>
              <a:rPr b="1" i="1" lang="en-US" sz="1600" u="sng">
                <a:solidFill>
                  <a:schemeClr val="dk1"/>
                </a:solidFill>
              </a:rPr>
              <a:t>payStatementID</a:t>
            </a:r>
            <a:r>
              <a:rPr lang="en-US" sz="1600">
                <a:solidFill>
                  <a:schemeClr val="dk1"/>
                </a:solidFill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DEE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d014a37fa_0_13"/>
          <p:cNvSpPr txBox="1"/>
          <p:nvPr>
            <p:ph type="ctrTitle"/>
          </p:nvPr>
        </p:nvSpPr>
        <p:spPr>
          <a:xfrm>
            <a:off x="1437500" y="835627"/>
            <a:ext cx="91440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Calibri"/>
              <a:buNone/>
            </a:pPr>
            <a:r>
              <a:rPr b="1" lang="en-US" sz="4800">
                <a:solidFill>
                  <a:srgbClr val="2F5496"/>
                </a:solidFill>
              </a:rPr>
              <a:t>DATABASE DESIGN</a:t>
            </a:r>
            <a:endParaRPr b="1" sz="4800">
              <a:solidFill>
                <a:srgbClr val="2F5496"/>
              </a:solidFill>
            </a:endParaRPr>
          </a:p>
        </p:txBody>
      </p:sp>
      <p:cxnSp>
        <p:nvCxnSpPr>
          <p:cNvPr id="164" name="Google Shape;164;g1ad014a37fa_0_13"/>
          <p:cNvCxnSpPr>
            <a:stCxn id="165" idx="3"/>
          </p:cNvCxnSpPr>
          <p:nvPr/>
        </p:nvCxnSpPr>
        <p:spPr>
          <a:xfrm>
            <a:off x="3181350" y="690951"/>
            <a:ext cx="8686800" cy="0"/>
          </a:xfrm>
          <a:prstGeom prst="straightConnector1">
            <a:avLst/>
          </a:prstGeom>
          <a:noFill/>
          <a:ln cap="flat" cmpd="sng" w="19050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66" name="Google Shape;166;g1ad014a37fa_0_13"/>
          <p:cNvCxnSpPr/>
          <p:nvPr/>
        </p:nvCxnSpPr>
        <p:spPr>
          <a:xfrm>
            <a:off x="11839574" y="690951"/>
            <a:ext cx="0" cy="5760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cxnSp>
        <p:nvCxnSpPr>
          <p:cNvPr id="167" name="Google Shape;167;g1ad014a37fa_0_13"/>
          <p:cNvCxnSpPr/>
          <p:nvPr/>
        </p:nvCxnSpPr>
        <p:spPr>
          <a:xfrm rot="10800000">
            <a:off x="494474" y="6451671"/>
            <a:ext cx="11345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  <p:cxnSp>
        <p:nvCxnSpPr>
          <p:cNvPr id="168" name="Google Shape;168;g1ad014a37fa_0_13"/>
          <p:cNvCxnSpPr/>
          <p:nvPr/>
        </p:nvCxnSpPr>
        <p:spPr>
          <a:xfrm rot="10800000">
            <a:off x="494522" y="1122471"/>
            <a:ext cx="0" cy="532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cxnSp>
      <p:pic>
        <p:nvPicPr>
          <p:cNvPr id="169" name="Google Shape;169;g1ad014a37fa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575" y="288950"/>
            <a:ext cx="2733025" cy="80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dicine with solid fill" id="170" name="Google Shape;170;g1ad014a37fa_0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89104" y="58778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ad014a37fa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2325" y="1709863"/>
            <a:ext cx="4778150" cy="409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ad014a37fa_0_13"/>
          <p:cNvPicPr preferRelativeResize="0"/>
          <p:nvPr/>
        </p:nvPicPr>
        <p:blipFill rotWithShape="1">
          <a:blip r:embed="rId6">
            <a:alphaModFix/>
          </a:blip>
          <a:srcRect b="0" l="0" r="8214" t="0"/>
          <a:stretch/>
        </p:blipFill>
        <p:spPr>
          <a:xfrm>
            <a:off x="569075" y="1753550"/>
            <a:ext cx="6268701" cy="40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DEE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ad014a37fa_0_29"/>
          <p:cNvSpPr txBox="1"/>
          <p:nvPr>
            <p:ph type="ctrTitle"/>
          </p:nvPr>
        </p:nvSpPr>
        <p:spPr>
          <a:xfrm>
            <a:off x="2045100" y="785952"/>
            <a:ext cx="91440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Calibri"/>
              <a:buNone/>
            </a:pPr>
            <a:r>
              <a:rPr b="1" lang="en-US" sz="4800">
                <a:solidFill>
                  <a:srgbClr val="2F5496"/>
                </a:solidFill>
              </a:rPr>
              <a:t>BUSINESS TRANSACTION 1</a:t>
            </a:r>
            <a:endParaRPr b="1" sz="4800">
              <a:solidFill>
                <a:srgbClr val="2F5496"/>
              </a:solidFill>
            </a:endParaRPr>
          </a:p>
        </p:txBody>
      </p:sp>
      <p:cxnSp>
        <p:nvCxnSpPr>
          <p:cNvPr id="178" name="Google Shape;178;g1ad014a37fa_0_29"/>
          <p:cNvCxnSpPr>
            <a:stCxn id="179" idx="3"/>
          </p:cNvCxnSpPr>
          <p:nvPr/>
        </p:nvCxnSpPr>
        <p:spPr>
          <a:xfrm>
            <a:off x="3181350" y="690951"/>
            <a:ext cx="8686800" cy="0"/>
          </a:xfrm>
          <a:prstGeom prst="straightConnector1">
            <a:avLst/>
          </a:prstGeom>
          <a:noFill/>
          <a:ln cap="flat" cmpd="sng" w="19050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80" name="Google Shape;180;g1ad014a37fa_0_29"/>
          <p:cNvCxnSpPr/>
          <p:nvPr/>
        </p:nvCxnSpPr>
        <p:spPr>
          <a:xfrm>
            <a:off x="11839574" y="690951"/>
            <a:ext cx="0" cy="5760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cxnSp>
        <p:nvCxnSpPr>
          <p:cNvPr id="181" name="Google Shape;181;g1ad014a37fa_0_29"/>
          <p:cNvCxnSpPr/>
          <p:nvPr/>
        </p:nvCxnSpPr>
        <p:spPr>
          <a:xfrm rot="10800000">
            <a:off x="494474" y="6451671"/>
            <a:ext cx="11345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  <p:cxnSp>
        <p:nvCxnSpPr>
          <p:cNvPr id="182" name="Google Shape;182;g1ad014a37fa_0_29"/>
          <p:cNvCxnSpPr/>
          <p:nvPr/>
        </p:nvCxnSpPr>
        <p:spPr>
          <a:xfrm rot="10800000">
            <a:off x="494522" y="1122471"/>
            <a:ext cx="0" cy="532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cxnSp>
      <p:pic>
        <p:nvPicPr>
          <p:cNvPr id="183" name="Google Shape;183;g1ad014a37fa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575" y="288950"/>
            <a:ext cx="2733025" cy="80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dicine with solid fill" id="184" name="Google Shape;184;g1ad014a37fa_0_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89104" y="58778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ad014a37fa_0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000" y="1482975"/>
            <a:ext cx="11052088" cy="24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ad014a37fa_0_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9050" y="3967337"/>
            <a:ext cx="8845501" cy="24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DEE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d014a37fa_0_44"/>
          <p:cNvSpPr txBox="1"/>
          <p:nvPr>
            <p:ph type="ctrTitle"/>
          </p:nvPr>
        </p:nvSpPr>
        <p:spPr>
          <a:xfrm>
            <a:off x="2045100" y="785952"/>
            <a:ext cx="91440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Calibri"/>
              <a:buNone/>
            </a:pPr>
            <a:r>
              <a:rPr b="1" lang="en-US" sz="4800">
                <a:solidFill>
                  <a:srgbClr val="2F5496"/>
                </a:solidFill>
              </a:rPr>
              <a:t>BUSINESS TRANSACTION 2</a:t>
            </a:r>
            <a:endParaRPr b="1" sz="4800">
              <a:solidFill>
                <a:srgbClr val="2F5496"/>
              </a:solidFill>
            </a:endParaRPr>
          </a:p>
        </p:txBody>
      </p:sp>
      <p:cxnSp>
        <p:nvCxnSpPr>
          <p:cNvPr id="192" name="Google Shape;192;g1ad014a37fa_0_44"/>
          <p:cNvCxnSpPr>
            <a:stCxn id="193" idx="3"/>
          </p:cNvCxnSpPr>
          <p:nvPr/>
        </p:nvCxnSpPr>
        <p:spPr>
          <a:xfrm>
            <a:off x="3181350" y="690951"/>
            <a:ext cx="8686800" cy="0"/>
          </a:xfrm>
          <a:prstGeom prst="straightConnector1">
            <a:avLst/>
          </a:prstGeom>
          <a:noFill/>
          <a:ln cap="flat" cmpd="sng" w="19050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94" name="Google Shape;194;g1ad014a37fa_0_44"/>
          <p:cNvCxnSpPr/>
          <p:nvPr/>
        </p:nvCxnSpPr>
        <p:spPr>
          <a:xfrm>
            <a:off x="11839574" y="690951"/>
            <a:ext cx="0" cy="5760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cxnSp>
        <p:nvCxnSpPr>
          <p:cNvPr id="195" name="Google Shape;195;g1ad014a37fa_0_44"/>
          <p:cNvCxnSpPr/>
          <p:nvPr/>
        </p:nvCxnSpPr>
        <p:spPr>
          <a:xfrm rot="10800000">
            <a:off x="494474" y="6451671"/>
            <a:ext cx="11345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  <p:cxnSp>
        <p:nvCxnSpPr>
          <p:cNvPr id="196" name="Google Shape;196;g1ad014a37fa_0_44"/>
          <p:cNvCxnSpPr/>
          <p:nvPr/>
        </p:nvCxnSpPr>
        <p:spPr>
          <a:xfrm rot="10800000">
            <a:off x="494522" y="1122471"/>
            <a:ext cx="0" cy="532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cxnSp>
      <p:pic>
        <p:nvPicPr>
          <p:cNvPr id="197" name="Google Shape;197;g1ad014a37fa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575" y="288950"/>
            <a:ext cx="2733025" cy="80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dicine with solid fill" id="198" name="Google Shape;198;g1ad014a37fa_0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89104" y="58778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1ad014a37fa_0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150" y="1589950"/>
            <a:ext cx="11259799" cy="18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1ad014a37fa_0_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9037" y="3468725"/>
            <a:ext cx="4100063" cy="28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DEE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ad014a37fa_0_64"/>
          <p:cNvSpPr txBox="1"/>
          <p:nvPr>
            <p:ph type="ctrTitle"/>
          </p:nvPr>
        </p:nvSpPr>
        <p:spPr>
          <a:xfrm>
            <a:off x="1813175" y="2873177"/>
            <a:ext cx="91440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Calibri"/>
              <a:buNone/>
            </a:pPr>
            <a:r>
              <a:rPr b="1" lang="en-US" sz="4800">
                <a:solidFill>
                  <a:srgbClr val="2F5496"/>
                </a:solidFill>
              </a:rPr>
              <a:t>THANK YOU</a:t>
            </a:r>
            <a:endParaRPr b="1" sz="4800">
              <a:solidFill>
                <a:srgbClr val="2F5496"/>
              </a:solidFill>
            </a:endParaRPr>
          </a:p>
        </p:txBody>
      </p:sp>
      <p:cxnSp>
        <p:nvCxnSpPr>
          <p:cNvPr id="206" name="Google Shape;206;g1ad014a37fa_0_64"/>
          <p:cNvCxnSpPr>
            <a:stCxn id="207" idx="3"/>
          </p:cNvCxnSpPr>
          <p:nvPr/>
        </p:nvCxnSpPr>
        <p:spPr>
          <a:xfrm>
            <a:off x="3181350" y="690951"/>
            <a:ext cx="8686800" cy="0"/>
          </a:xfrm>
          <a:prstGeom prst="straightConnector1">
            <a:avLst/>
          </a:prstGeom>
          <a:noFill/>
          <a:ln cap="flat" cmpd="sng" w="19050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208" name="Google Shape;208;g1ad014a37fa_0_64"/>
          <p:cNvCxnSpPr/>
          <p:nvPr/>
        </p:nvCxnSpPr>
        <p:spPr>
          <a:xfrm>
            <a:off x="11839574" y="690951"/>
            <a:ext cx="0" cy="5760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cxnSp>
        <p:nvCxnSpPr>
          <p:cNvPr id="209" name="Google Shape;209;g1ad014a37fa_0_64"/>
          <p:cNvCxnSpPr/>
          <p:nvPr/>
        </p:nvCxnSpPr>
        <p:spPr>
          <a:xfrm rot="10800000">
            <a:off x="494474" y="6451671"/>
            <a:ext cx="11345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  <p:cxnSp>
        <p:nvCxnSpPr>
          <p:cNvPr id="210" name="Google Shape;210;g1ad014a37fa_0_64"/>
          <p:cNvCxnSpPr/>
          <p:nvPr/>
        </p:nvCxnSpPr>
        <p:spPr>
          <a:xfrm rot="10800000">
            <a:off x="494522" y="1122471"/>
            <a:ext cx="0" cy="532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cxnSp>
      <p:pic>
        <p:nvPicPr>
          <p:cNvPr id="211" name="Google Shape;211;g1ad014a37fa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575" y="288950"/>
            <a:ext cx="2733025" cy="80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dicine with solid fill" id="212" name="Google Shape;212;g1ad014a37fa_0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89104" y="58778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gattaVTI">
  <a:themeElements>
    <a:clrScheme name="Regatta Yellow">
      <a:dk1>
        <a:srgbClr val="000000"/>
      </a:dk1>
      <a:lt1>
        <a:srgbClr val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2022-12-01T15:19:38Z</dcterms:created>
  <dc:creator>Nishant Rajendrakumar Patel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0x0101008717F1A4A81DFE4B88307F6F2D3B56D2</vt:lpwstr>
  </property>
</Properties>
</file>