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59" r:id="rId5"/>
    <p:sldId id="261" r:id="rId6"/>
    <p:sldId id="260" r:id="rId7"/>
    <p:sldId id="268" r:id="rId8"/>
    <p:sldId id="269" r:id="rId9"/>
    <p:sldId id="271" r:id="rId10"/>
    <p:sldId id="274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05863B-9785-019B-AF92-7D979FDF9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FC2DF-3567-AD5A-4127-8FD07F8172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27878-7CBC-43F7-8A14-7AE1BDBB704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8E47B-FCFB-E539-C213-59FA77CCC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Group 11 (AML 556)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7B395-2D9F-3863-06BB-1EFCF722CF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49EA-B309-4B31-84DE-03DA7002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957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A8362-2C3F-4D11-BA64-7413B00D8C7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Group 11 (AML 556)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BDF52-53CE-4515-9626-6DDE3436C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733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9CAA-4E9D-4FEE-D630-AF6B07CDE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33DF0-52A6-4E5F-5F93-5A9432778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3DF3-6FBD-0271-3234-71C4FF96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235-20DD-49D7-BC21-733CCAED0F23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9490-C4B7-3A71-2F7D-6A4005E4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1745-28D6-B29B-CA6A-916DDEED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6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A078-593F-6C2D-C955-CA78BEF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95687-0CBC-81D7-2701-6E769834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1F1C-829D-E87B-D9B9-FA0E619B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A4C3-C957-4051-9C25-56583BC0C295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C04A-2D41-11F5-4AE5-C291DA7B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9DA3-5FCB-ECF1-99D9-37EC1B73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75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99C6D-C7E7-8C49-36E6-F4784B6A6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513D9-8272-14A1-0E4C-61F8D715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B6B6-B601-CD85-E350-12D8C848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E9C-6F6D-4F25-BE8C-3FC266E3B23B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79A85-59FF-AB06-F29F-67B2A5C1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D774B-F5E4-E84D-FC74-C62CADA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0BAF-2DBA-4804-1665-3B33AFFB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8A96-B451-ACB7-0ACA-3C68C15C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137F-D9CF-D793-0A17-50F3535C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2ADC2-717F-D709-7D6C-35156B11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07901-97E5-0195-03E1-B5C6AE3A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4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2B2-5C70-CA8F-45D7-574DFFF7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E55C4-4765-6F59-4963-ABAF9196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17F8-8E50-9035-0D13-38D454C4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777A-A049-4B4D-9B69-78CFAE0E83C0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0414-FE4F-2C48-F209-8C08E8AE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5407-ADDB-DC8F-8FAE-2C38AEFB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2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928E-0879-86F4-26AF-55EBCBF3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082E-9EB2-6AD0-1674-58300FA05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866E-D9C0-4CE6-62EE-9712E1175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12764-9EFC-9D8A-5EF1-3D8D843E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E8B-4E15-4F1E-9804-59084B11FB53}" type="datetime1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198-88E2-E532-A05A-A5C270A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3B5D1-DC6B-55FB-CDCC-A4DBE627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7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8514-36D1-FDFA-DD70-40BF77F0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3395-EECC-DEA0-1D1B-8DD8B92B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EBE03-873A-26F8-2E45-92CD4D0A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BC7FA-F4EF-15ED-A7A3-B78EC74D9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EA427-8041-3257-ED53-23C232CD7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CCAA9-E015-90CD-1522-84A2394B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202-B41D-420B-A9FB-AF66927E33D5}" type="datetime1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0D276-9B65-56D6-3B2B-04E374B6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DDA03-2323-6E74-5D5C-8DA71793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71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1554-9771-9140-257A-E27B825C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0BB3C-B9AB-332C-971C-122A1754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0DA1-ABC6-471D-B59C-969151FD0364}" type="datetime1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0DA65-D567-8A4F-46EE-92979265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31AD2-1A16-D9BF-C5CB-D8F38E90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4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5BAB4-5311-5C95-EAD4-C6909DBF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49D5-EBA6-449A-89E8-B9D331D1923B}" type="datetime1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908D5-4A40-6094-2BE9-BD138A5F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6E090-0309-A080-777F-D289496C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8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C344-734D-463D-82B4-F704A864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A254-A04B-38AD-D17A-0D6B84B87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23C5D-86BB-D84D-9EAE-11262DD7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B8D86-E4D5-3AA7-DC61-EAF62320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0F5C-26BE-4EA2-B537-7657C6913C44}" type="datetime1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8ED04-682A-657B-9B62-C6009D21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54BA-2341-2C97-530A-49F72602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2F5A-9AD1-C6DD-9631-B89B63EF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D892E-8430-2109-32BB-405C695E7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F7C5-034B-FE91-361E-6DC9651B9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B1B08-1680-C9FA-2ECB-D7AB3C87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9A44-E311-4814-BBC5-DFC235FBABE5}" type="datetime1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2C8EA-E3E3-DD89-1935-5A9045D8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4217B-F62E-A4C5-8827-FA4D4C46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41144-FC1B-1F2F-9570-78DF694B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202CC-9540-8993-7470-AB11488A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50A6-0A91-C621-C6CA-7AD0647F6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38EC-246E-4B97-A9C5-8735B94E7D78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6875-650E-E0FD-C9E8-BC8414957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E705-E8D9-1EAA-2F8D-A3782A1D5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5C5A-E906-40FA-9309-40562AD92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7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542E-BB19-F69F-656A-7511FD391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6288"/>
            <a:ext cx="9144000" cy="1317156"/>
          </a:xfrm>
        </p:spPr>
        <p:txBody>
          <a:bodyPr>
            <a:normAutofit/>
          </a:bodyPr>
          <a:lstStyle/>
          <a:p>
            <a:r>
              <a:rPr lang="en-IN" sz="4000" b="1" dirty="0"/>
              <a:t>Applied Machine Learning Final Project:</a:t>
            </a:r>
            <a:br>
              <a:rPr lang="en-IN" sz="4000" b="1" dirty="0"/>
            </a:br>
            <a:r>
              <a:rPr lang="en-IN" sz="4000" b="1" dirty="0"/>
              <a:t>Home Credit Default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44F6C-2A4C-128B-A1F9-7F20DC882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8192" y="4572048"/>
            <a:ext cx="2467304" cy="1831811"/>
          </a:xfrm>
        </p:spPr>
        <p:txBody>
          <a:bodyPr>
            <a:normAutofit/>
          </a:bodyPr>
          <a:lstStyle/>
          <a:p>
            <a:r>
              <a:rPr lang="en-IN" sz="1600" b="1" dirty="0"/>
              <a:t>Group 11</a:t>
            </a:r>
          </a:p>
          <a:p>
            <a:r>
              <a:rPr lang="en-IN" sz="1600" dirty="0"/>
              <a:t>Anuj Mahajan</a:t>
            </a:r>
          </a:p>
          <a:p>
            <a:r>
              <a:rPr lang="en-IN" sz="1600" dirty="0"/>
              <a:t>Shubham Jambhale</a:t>
            </a:r>
          </a:p>
          <a:p>
            <a:r>
              <a:rPr lang="en-IN" sz="1600" dirty="0"/>
              <a:t>Shashwati Diware</a:t>
            </a:r>
          </a:p>
          <a:p>
            <a:r>
              <a:rPr lang="en-IN" sz="1600" dirty="0"/>
              <a:t> Siddhant Patil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DEB4D-0E0B-D628-6639-7268705A7831}"/>
              </a:ext>
            </a:extLst>
          </p:cNvPr>
          <p:cNvSpPr txBox="1"/>
          <p:nvPr/>
        </p:nvSpPr>
        <p:spPr>
          <a:xfrm>
            <a:off x="2387137" y="2694825"/>
            <a:ext cx="679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Indiana University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0E55E-61E1-A88F-4352-C558DD8AFD7B}"/>
              </a:ext>
            </a:extLst>
          </p:cNvPr>
          <p:cNvSpPr txBox="1"/>
          <p:nvPr/>
        </p:nvSpPr>
        <p:spPr>
          <a:xfrm>
            <a:off x="4289261" y="3115219"/>
            <a:ext cx="29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December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5E9C-9B9E-B915-01DD-AEC27D88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67123-5BED-DF2B-D2C6-85EE483D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D814F-FFDC-D077-CFA6-C283A1D8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2F1F-8D79-46A9-99AC-BBF0F6AD12A7}" type="datetime1">
              <a:rPr lang="en-IN" smtClean="0"/>
              <a:t>13-12-2022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0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C597-308B-C16C-C9E0-7ADC9240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Tensor Board: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DC881-1EB3-B85A-2C48-0436576D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FA0F-BE81-4613-B9BB-E17064CC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EF2C6-5F68-8872-8F6E-BD452C7D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1DAE7-774C-6073-9304-35A71778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375191"/>
            <a:ext cx="7489371" cy="481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2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62CA-F9F9-1C65-DBA2-91D35CDE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Result and Discussion: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E818-7A9F-E159-B9E3-81F3CF94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D12A-6ACC-3561-5371-62BE0403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3332-690D-6FE2-B684-1552C6D7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F4A5EA-D81F-9F9E-4738-F79962AE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6" y="1966277"/>
            <a:ext cx="8976048" cy="4201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5C60C-5441-2381-6CCB-E5DF59B22E30}"/>
              </a:ext>
            </a:extLst>
          </p:cNvPr>
          <p:cNvSpPr txBox="1"/>
          <p:nvPr/>
        </p:nvSpPr>
        <p:spPr>
          <a:xfrm>
            <a:off x="1138335" y="1451834"/>
            <a:ext cx="915333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Below are our best submission from each phase 2 ,3, 4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3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F1D8-F544-557F-E9E6-F377F9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5A14-3A34-49DF-8F85-76BB80FB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During Phase 2 we concluded that the best model for this dataset will be logistic regression having the highest accuracy of 91.9 %. </a:t>
            </a:r>
          </a:p>
          <a:p>
            <a:r>
              <a:rPr lang="en-US" sz="1800" dirty="0"/>
              <a:t>In  Phase 3 we conclude that the decision tree model performs the best out of all the other hyper tuned models.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As part of phase 4, we implemented Multi-Layer Perceptron with activation function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ReLu</a:t>
            </a:r>
            <a:r>
              <a:rPr lang="en-US" sz="1800" dirty="0">
                <a:effectLst/>
                <a:ea typeface="Calibri" panose="020F0502020204030204" pitchFamily="34" charset="0"/>
              </a:rPr>
              <a:t> and Sigmoid along with multiple hidden layer settings, we got the result that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ReLu</a:t>
            </a:r>
            <a:r>
              <a:rPr lang="en-US" sz="1800" dirty="0">
                <a:effectLst/>
                <a:ea typeface="Calibri" panose="020F0502020204030204" pitchFamily="34" charset="0"/>
              </a:rPr>
              <a:t> and Sigmoid together can give us the effective result.</a:t>
            </a:r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We have determined that the Multi-Layer Perceptron's accuracy for the provided dataset using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PyTorch</a:t>
            </a:r>
            <a:r>
              <a:rPr lang="en-US" sz="1800" dirty="0">
                <a:effectLst/>
                <a:ea typeface="Calibri" panose="020F0502020204030204" pitchFamily="34" charset="0"/>
              </a:rPr>
              <a:t> was 92.4%, which is extremely effective and generally good. </a:t>
            </a:r>
            <a:endParaRPr lang="en-US" sz="1800" dirty="0"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With all the experiments taken into consideration Decision Tree and Lasso Regression turned out to be the best performing models. Additional experimentation on MLP model could have yielded better results. </a:t>
            </a:r>
          </a:p>
          <a:p>
            <a:endParaRPr lang="en-US" sz="3200" dirty="0">
              <a:latin typeface="Calibri (Body)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A47DD-3A86-9AF5-EF73-ADA8D446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BB20-D673-C0AF-2B93-7BC71EC8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7861-9C1D-CF77-BC4F-222E9391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496C-6A16-9051-0AB8-7CA3E5AD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Team Members: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80A78-693A-E83C-B9C6-185161ABC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948" y="1330085"/>
            <a:ext cx="4812103" cy="509621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9DE8F-6FCE-29A1-FCAE-867BD6BE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84668-861C-ABAE-DA5F-6ADCEBFA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2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7EB090-1F33-A948-C7C4-013B8067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3070-E5E9-4ABD-B952-F2AD6982205E}" type="datetime1">
              <a:rPr lang="en-IN" smtClean="0"/>
              <a:t>13-12-2022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3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8E54-3997-70C5-6E80-08DF13A3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6F00-8BC3-482F-F94F-209EA4CF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0816"/>
          </a:xfrm>
        </p:spPr>
        <p:txBody>
          <a:bodyPr/>
          <a:lstStyle/>
          <a:p>
            <a:r>
              <a:rPr lang="en-IN" sz="2400" dirty="0"/>
              <a:t>Four P’s</a:t>
            </a:r>
          </a:p>
          <a:p>
            <a:r>
              <a:rPr lang="en-IN" sz="2400" dirty="0"/>
              <a:t>Project Description </a:t>
            </a:r>
          </a:p>
          <a:p>
            <a:r>
              <a:rPr lang="en-IN" sz="2400" dirty="0"/>
              <a:t>Overview of modelling Pipelines</a:t>
            </a:r>
          </a:p>
          <a:p>
            <a:r>
              <a:rPr lang="en-US" sz="2400" dirty="0"/>
              <a:t>Modelling Pipeline Flow</a:t>
            </a:r>
            <a:endParaRPr lang="en-IN" sz="2400" dirty="0"/>
          </a:p>
          <a:p>
            <a:r>
              <a:rPr lang="en-IN" sz="2400" dirty="0"/>
              <a:t>Results and discussion (Accuracy, AUC, Kaggle)</a:t>
            </a:r>
          </a:p>
          <a:p>
            <a:r>
              <a:rPr lang="en-IN" sz="2400" dirty="0"/>
              <a:t>Conclusion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79498-49B8-0B84-A5E5-D5D94DE6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80190-BB66-0DEB-F987-2B7BE919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3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5C91A-39C5-0FDA-D32D-B6465707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E82-A2D9-4E99-9E49-93CF1059C8F6}" type="datetime1">
              <a:rPr lang="en-IN" smtClean="0"/>
              <a:t>13-12-2022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5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8AED-4FA4-0E87-29B8-B136A486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Four 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E320-A6C0-F588-A86E-ED8D45AB1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9" y="1253330"/>
            <a:ext cx="11299370" cy="5026171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Past: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cs typeface="Calibri" panose="020F0502020204030204" pitchFamily="34" charset="0"/>
              </a:rPr>
              <a:t>T</a:t>
            </a:r>
            <a:r>
              <a:rPr lang="en-US" sz="1800" b="0" i="0" dirty="0">
                <a:effectLst/>
                <a:cs typeface="Calibri" panose="020F0502020204030204" pitchFamily="34" charset="0"/>
              </a:rPr>
              <a:t>he HCDR Project, which uses a variety of financial and nonfinancial variables to determine whether borrowers will fail or not.</a:t>
            </a:r>
            <a:endParaRPr lang="en-IN" sz="1800" b="0" i="0" dirty="0">
              <a:effectLst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cs typeface="Calibri" panose="020F0502020204030204" pitchFamily="34" charset="0"/>
              </a:rPr>
              <a:t>We performed EDA and </a:t>
            </a:r>
            <a:r>
              <a:rPr lang="en-US" sz="1800" dirty="0"/>
              <a:t>feature engineering</a:t>
            </a:r>
            <a:r>
              <a:rPr lang="en-US" sz="1800" b="0" i="0" dirty="0">
                <a:effectLst/>
                <a:cs typeface="Calibri" panose="020F0502020204030204" pitchFamily="34" charset="0"/>
              </a:rPr>
              <a:t> to develop baseline models (Logistic, Decision, Random Forest, </a:t>
            </a:r>
            <a:r>
              <a:rPr lang="en-US" sz="1800" b="0" i="0" dirty="0" err="1">
                <a:effectLst/>
                <a:cs typeface="Calibri" panose="020F0502020204030204" pitchFamily="34" charset="0"/>
              </a:rPr>
              <a:t>etc</a:t>
            </a:r>
            <a:r>
              <a:rPr lang="en-US" sz="1800" b="0" i="0" dirty="0">
                <a:effectLst/>
                <a:cs typeface="Calibri" panose="020F0502020204030204" pitchFamily="34" charset="0"/>
              </a:rPr>
              <a:t>) to enhance results.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cs typeface="Calibri" panose="020F0502020204030204" pitchFamily="34" charset="0"/>
              </a:rPr>
              <a:t>AUC and the Confusion Matrix were used to assess the 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We tunned the hyperparameters of the models and found the best parameters using Grid Search.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Present: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We built the Multi Linear Perceptron using </a:t>
            </a:r>
            <a:r>
              <a:rPr lang="en-US" sz="2000" dirty="0" err="1"/>
              <a:t>PyTorch</a:t>
            </a:r>
            <a:r>
              <a:rPr lang="en-US" sz="20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D3B45"/>
                </a:solidFill>
                <a:effectLst/>
                <a:latin typeface="Calibri (Body)"/>
              </a:rPr>
              <a:t>In this project, to visualize the results of training in real-time we used Tensor board.</a:t>
            </a:r>
            <a:endParaRPr lang="en-US" sz="2000" dirty="0">
              <a:latin typeface="Calibri (Body)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2B429-FFBE-3E4A-D1A0-51C82669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C2CB8-80E9-4237-E696-28919D31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4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02A338-E7D1-738C-7A77-B3484441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4446-7DC8-44B4-B4FF-3AFC8B6B445B}" type="datetime1">
              <a:rPr lang="en-IN" smtClean="0"/>
              <a:t>13-12-2022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47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9CFA-1C9D-EAA4-82C1-794E6D99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Four P’s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3922-971C-C25B-3844-1554887D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Planned: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In near Future we plan to perform and use </a:t>
            </a:r>
            <a:r>
              <a:rPr lang="en-US" sz="1800" dirty="0"/>
              <a:t>different Activation Functions with various different combinations to attain more reliable and accurate results.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Try to reduce and minimize the loss and error rate as low as possible.</a:t>
            </a:r>
          </a:p>
          <a:p>
            <a:pPr marL="0" indent="0" algn="just">
              <a:buNone/>
            </a:pPr>
            <a:endParaRPr lang="en-IN" sz="1800" dirty="0"/>
          </a:p>
          <a:p>
            <a:r>
              <a:rPr lang="en-IN" dirty="0"/>
              <a:t>Problems: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There was a time </a:t>
            </a:r>
            <a:r>
              <a:rPr lang="en-US" sz="1800" dirty="0"/>
              <a:t>constrain to run more experiments and different combination to achieve our optimal solution.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Some computational barriers restricted us to perform some experiments and run at a larger expense.</a:t>
            </a: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E564F-1CB1-5C0F-9EA8-FAD70710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B5B94-D4E3-5C55-A56C-DE198B64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5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7790B3-78E3-5BAC-294E-36B5E613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1C30-D0C3-4043-88B6-AF6FF263FC6D}" type="datetime1">
              <a:rPr lang="en-IN" smtClean="0"/>
              <a:t>13-12-2022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3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6700-72B4-E05B-B898-17825F97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Project Description: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FAA2-2BAE-720E-51F6-CD403E2C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/>
            <a:r>
              <a:rPr lang="en-US" sz="1900" dirty="0"/>
              <a:t>The object of the Home Credit Default Risk (HCDR) project is to predict the repayment abilities of the financially under-served population.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/>
              <a:t>The well-established prediction is necessary for both Home Credit and borrowers.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/>
              <a:t>Lend money to whom can pay back and give them a chance to build credit.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900" dirty="0"/>
          </a:p>
          <a:p>
            <a:pPr algn="just"/>
            <a:r>
              <a:rPr lang="en-US" sz="1900" b="0" i="0" dirty="0">
                <a:effectLst/>
              </a:rPr>
              <a:t>We trained and assessed a number of potential models before selecting the best one.</a:t>
            </a:r>
            <a:endParaRPr lang="en-US" sz="19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</a:rPr>
              <a:t>Our potential models include Random Forest, Decision Making Trees, Logistic Regression, Lasso Regression and Ridge Regression.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/>
              <a:t>In this Phase we tried different MLP combinations to achieve the current results considering the accuracy and the AUC score.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</a:rPr>
              <a:t>Accu</a:t>
            </a:r>
            <a:r>
              <a:rPr lang="en-US" sz="1900" dirty="0"/>
              <a:t>racy, AUC score, confusion Matrix and </a:t>
            </a:r>
            <a:r>
              <a:rPr lang="en-US" sz="1900"/>
              <a:t>BCE loss </a:t>
            </a:r>
            <a:r>
              <a:rPr lang="en-US" sz="1900" dirty="0"/>
              <a:t>are just a few measures we employ to evaluate the model precisely. </a:t>
            </a:r>
            <a:endParaRPr lang="en-US" sz="1800" dirty="0"/>
          </a:p>
          <a:p>
            <a:pPr marL="457200" lvl="1" indent="0">
              <a:buNone/>
            </a:pPr>
            <a:endParaRPr lang="en-US" sz="1200" b="0" i="0" dirty="0">
              <a:solidFill>
                <a:srgbClr val="252525"/>
              </a:solidFill>
              <a:effectLst/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b="0" i="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81CB7-BB72-4719-AD8C-74EDA9DC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CA4F7-F6FD-C6D3-2BF4-8F13A4F5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6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058241-26F3-8477-0A38-BB711CCA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0CD2-E375-453C-B568-2D0FE25BEA3A}" type="datetime1">
              <a:rPr lang="en-IN" smtClean="0"/>
              <a:t>13-12-2022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86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65EA-DD3D-F779-E27F-BD8CC60C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Modelling Pipeline: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5414-9AF9-156A-8B94-DDCEB4C4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goal is to predict whether the borrower is a defaulter or not. Phase 4 involves working on the Multilayer Perceptron Model with its combinations to achieve desirable results.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Preprocess the entire dataset.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Prepare the MLP model with all its parameters to achieve some output.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Process this Multilayer Perceptron model with different Activation Functions.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Using Activation Functions such as </a:t>
            </a:r>
            <a:r>
              <a:rPr lang="en-US" sz="1800" dirty="0" err="1"/>
              <a:t>Relu</a:t>
            </a:r>
            <a:r>
              <a:rPr lang="en-US" sz="1800" dirty="0"/>
              <a:t> and Sigmoid for the prediction.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At the end, analyze these models' using measures such as Accuracy, AUC, and loss functions.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US" sz="1800" dirty="0"/>
              <a:t>Perform the above steps through multiple iterations.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8F77B-14C0-85B9-12E8-E1D2A92F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E44F-F43F-20A8-17ED-59C3EE9B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24D5-8EF9-1DBE-5E2E-A9F95C5B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5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D911-1222-FDEC-8BA6-64D220C0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Modelling Pipeline Flow: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1725-4FD1-ECED-8FF6-AB03552C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7986-A63B-D153-6DB7-FCB85CD6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A2DF-BFCF-B965-00CF-6038EBB3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8</a:t>
            </a:fld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B817C2-3EEF-EE85-25E3-88B7676AC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8882" y="1223622"/>
            <a:ext cx="8742783" cy="51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5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5E8C-AE83-06AB-B8C5-F5B1E6BD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Result and Discussion: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B0BD9-8E0A-C0B8-DDA5-9B2F832F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40C-7019-4BF5-9092-755D2FE458E6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F3C7-4C9E-7530-170E-CBB945E5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Home Credit Default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BC6C-2D36-5729-FA73-58EECA8A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5C5A-E906-40FA-9309-40562AD92752}" type="slidenum">
              <a:rPr lang="en-IN" smtClean="0"/>
              <a:t>9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BC51C-7084-D696-5ADC-6C57B84E7A11}"/>
              </a:ext>
            </a:extLst>
          </p:cNvPr>
          <p:cNvSpPr txBox="1"/>
          <p:nvPr/>
        </p:nvSpPr>
        <p:spPr>
          <a:xfrm>
            <a:off x="838200" y="1378894"/>
            <a:ext cx="10760529" cy="385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overall accuracy of the decision tree grew significantly and reached 92%. Hyper tuned Decision Tree is the best-fit algorithm since it surpasses other models in Phase 3.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 this Phase 4, we implemented deep learning, and our model was a multi-layer perceptron.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We then generated a visualization of the loss function and accuracy using Tensor Board to visualize our training model.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Our accuracy for the multi-Layer perceptron was out to be 92.4% which is quite efficient and overall good for the given data.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We received Test AUC of 60 % for the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MLP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5C0DBF-DCCC-1F82-5950-49C6457B0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7" y="4680855"/>
            <a:ext cx="4822373" cy="1259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758C4-BEDE-C8CC-F012-CF0E7B7D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4676"/>
            <a:ext cx="5118342" cy="120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618</TotalTime>
  <Words>819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Open Sans</vt:lpstr>
      <vt:lpstr>Symbol</vt:lpstr>
      <vt:lpstr>Times New Roman</vt:lpstr>
      <vt:lpstr>Wingdings</vt:lpstr>
      <vt:lpstr>Office Theme</vt:lpstr>
      <vt:lpstr>Applied Machine Learning Final Project: Home Credit Default Risk</vt:lpstr>
      <vt:lpstr>Team Members:</vt:lpstr>
      <vt:lpstr>Contents</vt:lpstr>
      <vt:lpstr>Four P’s</vt:lpstr>
      <vt:lpstr>Four P’s</vt:lpstr>
      <vt:lpstr>Project Description:</vt:lpstr>
      <vt:lpstr>Modelling Pipeline:</vt:lpstr>
      <vt:lpstr>Modelling Pipeline Flow: </vt:lpstr>
      <vt:lpstr>Result and Discussion:</vt:lpstr>
      <vt:lpstr>Tensor Board:</vt:lpstr>
      <vt:lpstr>Result and Discussion: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Final Project: Home Credit Default Risk</dc:title>
  <dc:creator>Shashwati</dc:creator>
  <cp:lastModifiedBy>Patil, Siddhant</cp:lastModifiedBy>
  <cp:revision>29</cp:revision>
  <dcterms:created xsi:type="dcterms:W3CDTF">2022-11-29T06:31:14Z</dcterms:created>
  <dcterms:modified xsi:type="dcterms:W3CDTF">2022-12-14T03:41:15Z</dcterms:modified>
</cp:coreProperties>
</file>