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0"/>
  </p:notesMasterIdLst>
  <p:sldIdLst>
    <p:sldId id="256" r:id="rId2"/>
    <p:sldId id="258" r:id="rId3"/>
    <p:sldId id="259" r:id="rId4"/>
    <p:sldId id="262" r:id="rId5"/>
    <p:sldId id="260" r:id="rId6"/>
    <p:sldId id="264" r:id="rId7"/>
    <p:sldId id="268" r:id="rId8"/>
    <p:sldId id="265" r:id="rId9"/>
    <p:sldId id="269" r:id="rId10"/>
    <p:sldId id="261" r:id="rId11"/>
    <p:sldId id="270" r:id="rId12"/>
    <p:sldId id="263" r:id="rId13"/>
    <p:sldId id="277" r:id="rId14"/>
    <p:sldId id="272" r:id="rId15"/>
    <p:sldId id="273" r:id="rId16"/>
    <p:sldId id="271" r:id="rId17"/>
    <p:sldId id="286" r:id="rId18"/>
    <p:sldId id="276" r:id="rId19"/>
    <p:sldId id="279" r:id="rId20"/>
    <p:sldId id="287" r:id="rId21"/>
    <p:sldId id="278" r:id="rId22"/>
    <p:sldId id="288" r:id="rId23"/>
    <p:sldId id="289" r:id="rId24"/>
    <p:sldId id="290" r:id="rId25"/>
    <p:sldId id="291" r:id="rId26"/>
    <p:sldId id="292" r:id="rId27"/>
    <p:sldId id="27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EAA7F-321A-475D-BAEC-661ACB19A0B6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2C000-2B1B-4CAA-B293-EDD066C1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5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2C000-2B1B-4CAA-B293-EDD066C164E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0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89052D-D68F-461E-B014-12E57E504D78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687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6C9F-2340-4DD0-8B4B-92ECEF2A2423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BAFE-665B-4A70-97A1-F37A799481A7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9ECC-648C-4A92-B0D7-F1FFA8F02B03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FFF755-92AF-4862-AD54-AA5A97D28594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9223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F57D-2F40-474B-BF9E-7E104812BEC2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FBFD-14CC-4139-BFC7-8B6FD62120A0}" type="datetime1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1EAE-BDDD-4772-A586-BAFDDC99F18B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5EF-210A-49D9-B7B4-9D81C0087107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AA85D-5F4E-4CBD-A607-7C9085151D83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8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BFA05-127B-458D-ABF2-14FDD902BCB8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228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37E7CA-CBBE-4B8D-A476-82E8274A219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291D4F-8EF7-49A8-88A2-6217B3076D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41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799" y="2982255"/>
            <a:ext cx="9742956" cy="176754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tencil" panose="040409050D0802020404" pitchFamily="82" charset="0"/>
              </a:rPr>
              <a:t>ANDROID </a:t>
            </a:r>
            <a:r>
              <a:rPr lang="en-US" dirty="0">
                <a:solidFill>
                  <a:srgbClr val="FF0000"/>
                </a:solidFill>
                <a:latin typeface="Stencil" panose="040409050D0802020404" pitchFamily="82" charset="0"/>
              </a:rPr>
              <a:t>PIN</a:t>
            </a:r>
            <a:r>
              <a:rPr lang="en-US" dirty="0">
                <a:solidFill>
                  <a:schemeClr val="tx1"/>
                </a:solidFill>
                <a:latin typeface="Stencil" panose="040409050D0802020404" pitchFamily="82" charset="0"/>
              </a:rPr>
              <a:t> CRACKING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464" y="4916070"/>
            <a:ext cx="5074935" cy="1537316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Nidheesh Panchal 	(2016UCP1008)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Siddhant Gupta 	(2016UCP1455)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Rahul Jangir 	(2016UCP1396)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75342" y="4749801"/>
            <a:ext cx="3043194" cy="93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Guided by:</a:t>
            </a:r>
          </a:p>
          <a:p>
            <a:pPr algn="l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b="1" dirty="0">
                <a:solidFill>
                  <a:schemeClr val="tx1"/>
                </a:solidFill>
              </a:rPr>
              <a:t>Dr Vijay Laxmi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27E96-1A12-4C57-A516-705C51DF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42F56-06CD-4C52-B677-119C428AE33C}"/>
              </a:ext>
            </a:extLst>
          </p:cNvPr>
          <p:cNvSpPr txBox="1"/>
          <p:nvPr/>
        </p:nvSpPr>
        <p:spPr>
          <a:xfrm>
            <a:off x="1567069" y="1723707"/>
            <a:ext cx="90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Malaviya National Institute technology, Jaipur</a:t>
            </a:r>
          </a:p>
        </p:txBody>
      </p:sp>
      <p:pic>
        <p:nvPicPr>
          <p:cNvPr id="2050" name="Picture 2" descr="Malaviya National Institute of Technology, Jaipur - Wikipedia">
            <a:extLst>
              <a:ext uri="{FF2B5EF4-FFF2-40B4-BE49-F238E27FC236}">
                <a16:creationId xmlns:a16="http://schemas.microsoft.com/office/drawing/2014/main" id="{6824768F-2C7A-4CE3-890F-699DF564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07" y="63354"/>
            <a:ext cx="1677540" cy="16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for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6195391" cy="4128052"/>
          </a:xfrm>
        </p:spPr>
        <p:txBody>
          <a:bodyPr/>
          <a:lstStyle/>
          <a:p>
            <a:r>
              <a:rPr lang="en-US" dirty="0"/>
              <a:t>An Android application was built </a:t>
            </a:r>
            <a:r>
              <a:rPr lang="en-US" dirty="0">
                <a:solidFill>
                  <a:schemeClr val="tx1"/>
                </a:solidFill>
              </a:rPr>
              <a:t>to collect motion sensor data</a:t>
            </a:r>
            <a:r>
              <a:rPr lang="en-US" dirty="0"/>
              <a:t> for model training. </a:t>
            </a:r>
          </a:p>
          <a:p>
            <a:r>
              <a:rPr lang="en-US" dirty="0"/>
              <a:t>Application named as </a:t>
            </a:r>
            <a:r>
              <a:rPr lang="en-US" sz="2200" b="1" dirty="0">
                <a:solidFill>
                  <a:srgbClr val="FF0000"/>
                </a:solidFill>
              </a:rPr>
              <a:t>Train</a:t>
            </a:r>
            <a:r>
              <a:rPr lang="en-US" dirty="0"/>
              <a:t>.</a:t>
            </a:r>
          </a:p>
          <a:p>
            <a:r>
              <a:rPr lang="en-US" dirty="0"/>
              <a:t>Android application was chosen over web browser because </a:t>
            </a:r>
            <a:r>
              <a:rPr lang="en-US" dirty="0">
                <a:solidFill>
                  <a:schemeClr val="tx1"/>
                </a:solidFill>
              </a:rPr>
              <a:t>sampling rates </a:t>
            </a:r>
            <a:r>
              <a:rPr lang="en-US" dirty="0"/>
              <a:t>available in browsers are much lower than those in mobile application.</a:t>
            </a:r>
          </a:p>
          <a:p>
            <a:r>
              <a:rPr lang="en-US" dirty="0"/>
              <a:t>Buttons arranged at similar position as a phone PIN keyboard.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00" y="685800"/>
            <a:ext cx="2755900" cy="5511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134D-B1BD-42BF-A54D-E6575A21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36F6-28B8-4234-B493-729832BA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91878" cy="944217"/>
          </a:xfrm>
        </p:spPr>
        <p:txBody>
          <a:bodyPr>
            <a:noAutofit/>
          </a:bodyPr>
          <a:lstStyle/>
          <a:p>
            <a:r>
              <a:rPr lang="en-US" dirty="0"/>
              <a:t>Data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B85F-A090-49A7-BCB7-A973843A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5427"/>
            <a:ext cx="9601200" cy="4658138"/>
          </a:xfrm>
        </p:spPr>
        <p:txBody>
          <a:bodyPr>
            <a:noAutofit/>
          </a:bodyPr>
          <a:lstStyle/>
          <a:p>
            <a:r>
              <a:rPr lang="en-US" dirty="0"/>
              <a:t>A user is made to either sit or stand and hold the phone in right hand in one identical position and use only right thumb (in-hand data).</a:t>
            </a:r>
          </a:p>
          <a:p>
            <a:r>
              <a:rPr lang="en-US" dirty="0"/>
              <a:t>Putting the phone on a flat stationary surface (on-table data). </a:t>
            </a:r>
          </a:p>
          <a:p>
            <a:r>
              <a:rPr lang="en-US" dirty="0"/>
              <a:t>A single file is created for each key press. </a:t>
            </a:r>
          </a:p>
          <a:p>
            <a:r>
              <a:rPr lang="en-US" dirty="0"/>
              <a:t>Random keys are pressed.</a:t>
            </a:r>
          </a:p>
          <a:p>
            <a:r>
              <a:rPr lang="en-US" dirty="0"/>
              <a:t>The app </a:t>
            </a:r>
            <a:r>
              <a:rPr lang="en-US" dirty="0">
                <a:solidFill>
                  <a:schemeClr val="tx1"/>
                </a:solidFill>
              </a:rPr>
              <a:t>collects 4 types </a:t>
            </a:r>
            <a:r>
              <a:rPr lang="en-US" dirty="0"/>
              <a:t>of sensor data</a:t>
            </a:r>
          </a:p>
          <a:p>
            <a:pPr lvl="1"/>
            <a:r>
              <a:rPr lang="en-US" dirty="0"/>
              <a:t>Accelerometer </a:t>
            </a:r>
            <a:r>
              <a:rPr lang="en-US" dirty="0">
                <a:solidFill>
                  <a:srgbClr val="FF0000"/>
                </a:solidFill>
              </a:rPr>
              <a:t>with</a:t>
            </a:r>
            <a:r>
              <a:rPr lang="en-US" dirty="0"/>
              <a:t> gravity</a:t>
            </a:r>
          </a:p>
          <a:p>
            <a:pPr lvl="1"/>
            <a:r>
              <a:rPr lang="en-US" dirty="0"/>
              <a:t>Accelerometer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gravity</a:t>
            </a:r>
          </a:p>
          <a:p>
            <a:pPr lvl="1"/>
            <a:r>
              <a:rPr lang="en-US" dirty="0"/>
              <a:t>Gyroscope</a:t>
            </a:r>
          </a:p>
          <a:p>
            <a:pPr lvl="1"/>
            <a:r>
              <a:rPr lang="en-US" dirty="0"/>
              <a:t>Gravity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DBA73-F699-470F-88FD-40B619E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D272-2078-46E7-A91D-CDE9A970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7AA2-9615-4977-95FE-0F2B6E98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4939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The raw data collected from the application contains multiple rows of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X, Y, Z coordinate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 and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timestamp of </a:t>
            </a:r>
            <a:r>
              <a:rPr lang="en-US" i="1" dirty="0">
                <a:solidFill>
                  <a:srgbClr val="FF0000"/>
                </a:solidFill>
              </a:rPr>
              <a:t>onKeyDown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 err="1">
                <a:solidFill>
                  <a:srgbClr val="FF0000"/>
                </a:solidFill>
              </a:rPr>
              <a:t>onKeyUp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actions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number key</a:t>
            </a:r>
            <a:r>
              <a:rPr lang="en-US" dirty="0">
                <a:solidFill>
                  <a:schemeClr val="tx1"/>
                </a:solidFill>
              </a:rPr>
              <a:t> that was pressed was saved in file name.</a:t>
            </a:r>
          </a:p>
          <a:p>
            <a:r>
              <a:rPr lang="en-US" dirty="0"/>
              <a:t>Three ways of </a:t>
            </a: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were used and accuracies obtained from different classification models were compared. (window of 25 and 30 values).</a:t>
            </a:r>
          </a:p>
          <a:p>
            <a:pPr lvl="1"/>
            <a:r>
              <a:rPr lang="en-US" i="0" dirty="0"/>
              <a:t>Windowing</a:t>
            </a:r>
          </a:p>
          <a:p>
            <a:pPr lvl="1"/>
            <a:r>
              <a:rPr lang="en-IN" i="0" dirty="0"/>
              <a:t>Three values</a:t>
            </a:r>
          </a:p>
          <a:p>
            <a:pPr lvl="1"/>
            <a:r>
              <a:rPr lang="en-US" i="0" dirty="0"/>
              <a:t>Three values from uniform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5A58D-D692-4B73-8075-5CFE3944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398DF-7AB9-45C5-829F-CA860768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721"/>
          <a:stretch/>
        </p:blipFill>
        <p:spPr>
          <a:xfrm>
            <a:off x="1360168" y="2152443"/>
            <a:ext cx="6898793" cy="10891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468BFC-B099-4175-B847-728045E2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055704" cy="705678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7EBEA-55FD-47D6-BF93-816295FA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84" y="4318759"/>
            <a:ext cx="6893077" cy="8578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95A02-D6E0-49D2-9F90-272EE0DC2DE1}"/>
              </a:ext>
            </a:extLst>
          </p:cNvPr>
          <p:cNvSpPr txBox="1"/>
          <p:nvPr/>
        </p:nvSpPr>
        <p:spPr>
          <a:xfrm>
            <a:off x="4028661" y="3200333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675CF-214E-41D2-AEAF-82D654D8FBAD}"/>
              </a:ext>
            </a:extLst>
          </p:cNvPr>
          <p:cNvSpPr txBox="1"/>
          <p:nvPr/>
        </p:nvSpPr>
        <p:spPr>
          <a:xfrm>
            <a:off x="3899452" y="5176631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AD8BA-9F21-42B3-8ED6-1071B2AC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10-5522-47AA-93A8-94C5470A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>
            <a:noAutofit/>
          </a:bodyPr>
          <a:lstStyle/>
          <a:p>
            <a:r>
              <a:rPr lang="en-IN" dirty="0"/>
              <a:t>Classification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DD93-BCF1-4EA8-A918-AD512E5E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3680"/>
            <a:ext cx="9601200" cy="4101990"/>
          </a:xfrm>
        </p:spPr>
        <p:txBody>
          <a:bodyPr>
            <a:normAutofit/>
          </a:bodyPr>
          <a:lstStyle/>
          <a:p>
            <a:r>
              <a:rPr lang="en-IN" dirty="0"/>
              <a:t>Following models were used for classification. 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Naïve Bayes</a:t>
            </a:r>
          </a:p>
          <a:p>
            <a:pPr lvl="1"/>
            <a:r>
              <a:rPr lang="en-IN" dirty="0"/>
              <a:t>KNN</a:t>
            </a:r>
          </a:p>
          <a:p>
            <a:pPr lvl="1"/>
            <a:r>
              <a:rPr lang="en-IN" dirty="0"/>
              <a:t>SVM</a:t>
            </a:r>
          </a:p>
          <a:p>
            <a:pPr lvl="1"/>
            <a:r>
              <a:rPr lang="en-IN" dirty="0"/>
              <a:t>Multioutput</a:t>
            </a:r>
          </a:p>
          <a:p>
            <a:r>
              <a:rPr lang="en-IN" dirty="0"/>
              <a:t>Taking all types of pre-processed dataset and taking that as input to all models running in same configuration for each (to do justice to the comparison).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CD02-3F92-49CB-8A5E-371B0F31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4ED4-6415-4E50-9973-38B1832D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7903-E08C-4DBC-A178-09423DB7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1747"/>
            <a:ext cx="9601200" cy="2121140"/>
          </a:xfrm>
        </p:spPr>
        <p:txBody>
          <a:bodyPr>
            <a:noAutofit/>
          </a:bodyPr>
          <a:lstStyle/>
          <a:p>
            <a:r>
              <a:rPr lang="en-US" dirty="0"/>
              <a:t>It was observed that motion detected by the </a:t>
            </a:r>
            <a:r>
              <a:rPr lang="en-US" dirty="0">
                <a:solidFill>
                  <a:srgbClr val="FF0000"/>
                </a:solidFill>
              </a:rPr>
              <a:t>gravity sensor </a:t>
            </a:r>
            <a:r>
              <a:rPr lang="en-US" dirty="0"/>
              <a:t>did not show remarkable changes in sensor data values, hence did not contribute to give accurate prediction. (</a:t>
            </a:r>
            <a:r>
              <a:rPr lang="en-US" dirty="0">
                <a:solidFill>
                  <a:srgbClr val="FF0000"/>
                </a:solidFill>
              </a:rPr>
              <a:t>16%</a:t>
            </a:r>
            <a:r>
              <a:rPr lang="en-US" dirty="0"/>
              <a:t>). </a:t>
            </a:r>
          </a:p>
          <a:p>
            <a:r>
              <a:rPr lang="en-US" dirty="0"/>
              <a:t>The following table shows maximum accuracy among all 3 types of processing methods. On-table data = 400 key press. In-hand data = 400 key press.</a:t>
            </a:r>
          </a:p>
          <a:p>
            <a:r>
              <a:rPr lang="en-US" dirty="0"/>
              <a:t>The processed input file are from accelerometer and gyroscope. (individually)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B1F6-4FA5-40F3-931D-D76D7094C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46293"/>
            <a:ext cx="9753600" cy="1899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D493E8-C5AA-4629-BBC1-9976A30F3448}"/>
              </a:ext>
            </a:extLst>
          </p:cNvPr>
          <p:cNvSpPr txBox="1">
            <a:spLocks/>
          </p:cNvSpPr>
          <p:nvPr/>
        </p:nvSpPr>
        <p:spPr>
          <a:xfrm>
            <a:off x="1371600" y="6172200"/>
            <a:ext cx="5320748" cy="55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Processed file is split in 80:20 for train and test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3EAD-87DA-4FAC-936B-439BA964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2CE-808F-47BB-BFEF-C994810F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Multioutput</a:t>
            </a:r>
            <a:r>
              <a:rPr lang="en-US" b="1" dirty="0"/>
              <a:t> </a:t>
            </a:r>
            <a:r>
              <a:rPr lang="en-US" dirty="0"/>
              <a:t>Classification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E3819-B294-49FC-BF21-EFF6B37CF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993302"/>
              </p:ext>
            </p:extLst>
          </p:nvPr>
        </p:nvGraphicFramePr>
        <p:xfrm>
          <a:off x="2835965" y="4644003"/>
          <a:ext cx="6732104" cy="201454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9334">
                  <a:extLst>
                    <a:ext uri="{9D8B030D-6E8A-4147-A177-3AD203B41FA5}">
                      <a16:colId xmlns:a16="http://schemas.microsoft.com/office/drawing/2014/main" val="1301105105"/>
                    </a:ext>
                  </a:extLst>
                </a:gridCol>
                <a:gridCol w="1017912">
                  <a:extLst>
                    <a:ext uri="{9D8B030D-6E8A-4147-A177-3AD203B41FA5}">
                      <a16:colId xmlns:a16="http://schemas.microsoft.com/office/drawing/2014/main" val="3926113220"/>
                    </a:ext>
                  </a:extLst>
                </a:gridCol>
                <a:gridCol w="1243473">
                  <a:extLst>
                    <a:ext uri="{9D8B030D-6E8A-4147-A177-3AD203B41FA5}">
                      <a16:colId xmlns:a16="http://schemas.microsoft.com/office/drawing/2014/main" val="2121157190"/>
                    </a:ext>
                  </a:extLst>
                </a:gridCol>
                <a:gridCol w="1017912">
                  <a:extLst>
                    <a:ext uri="{9D8B030D-6E8A-4147-A177-3AD203B41FA5}">
                      <a16:colId xmlns:a16="http://schemas.microsoft.com/office/drawing/2014/main" val="1581229117"/>
                    </a:ext>
                  </a:extLst>
                </a:gridCol>
                <a:gridCol w="1243473">
                  <a:extLst>
                    <a:ext uri="{9D8B030D-6E8A-4147-A177-3AD203B41FA5}">
                      <a16:colId xmlns:a16="http://schemas.microsoft.com/office/drawing/2014/main" val="2870743850"/>
                    </a:ext>
                  </a:extLst>
                </a:gridCol>
              </a:tblGrid>
              <a:tr h="33575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Multioutput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23300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Type of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 err="1">
                          <a:effectLst/>
                        </a:rPr>
                        <a:t>Acc</a:t>
                      </a:r>
                      <a:r>
                        <a:rPr lang="en-IN" sz="2000" dirty="0">
                          <a:effectLst/>
                        </a:rPr>
                        <a:t>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Gyro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7995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First 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List of 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First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List of 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26602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On-table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62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61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173098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In-hand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49.64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72.34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59.57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73.75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98162"/>
                  </a:ext>
                </a:extLst>
              </a:tr>
              <a:tr h="33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Hybrid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43.56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61.82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>
                          <a:effectLst/>
                        </a:rPr>
                        <a:t>51.45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6105" algn="l"/>
                          <a:tab pos="457200" algn="l"/>
                        </a:tabLst>
                      </a:pPr>
                      <a:r>
                        <a:rPr lang="en-IN" sz="2000" dirty="0">
                          <a:effectLst/>
                        </a:rPr>
                        <a:t>67.63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1322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D2B45-B00A-42DD-B900-4DC33374B59D}"/>
              </a:ext>
            </a:extLst>
          </p:cNvPr>
          <p:cNvSpPr txBox="1">
            <a:spLocks/>
          </p:cNvSpPr>
          <p:nvPr/>
        </p:nvSpPr>
        <p:spPr>
          <a:xfrm>
            <a:off x="1371600" y="1529079"/>
            <a:ext cx="9601200" cy="3114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multioutput classification, 4 outputs are obtained and the accuracy is calculated as: </a:t>
            </a:r>
          </a:p>
          <a:p>
            <a:pPr marL="0" indent="0">
              <a:buNone/>
            </a:pPr>
            <a:r>
              <a:rPr lang="en-US" dirty="0"/>
              <a:t>number of times the actual key pressed label is present in this list of 4 outputs/size of test data</a:t>
            </a:r>
          </a:p>
          <a:p>
            <a:r>
              <a:rPr lang="en-US" dirty="0"/>
              <a:t>“List of 4” column in the following table, displays this accuracy measurement and “First 2” column displays accuracy of the actual key press present in the first 2 position from the list of 4.</a:t>
            </a:r>
          </a:p>
          <a:p>
            <a:r>
              <a:rPr lang="en-US" dirty="0"/>
              <a:t>The following table shows maximum accuracy among all 3 types of processing methods.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54E0B-C0C3-47DF-84F2-5AD42E36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2C92-45CE-45A4-84A0-600E9EE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99BF-19DB-4B49-A07B-6E5FF6F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35357"/>
            <a:ext cx="8342243" cy="1485900"/>
          </a:xfrm>
        </p:spPr>
        <p:txBody>
          <a:bodyPr>
            <a:normAutofit fontScale="32500" lnSpcReduction="20000"/>
          </a:bodyPr>
          <a:lstStyle/>
          <a:p>
            <a:r>
              <a:rPr lang="en-IN" sz="8800" dirty="0"/>
              <a:t>Learning from results from the previous method.</a:t>
            </a:r>
          </a:p>
          <a:p>
            <a:r>
              <a:rPr lang="en-IN" sz="8800" dirty="0"/>
              <a:t>New data collection, processing and classification models used.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68345-0963-4B04-B64C-1D21F397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08F9D8-F618-4200-9304-8ADCB48BD334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481930" cy="904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collection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6D4ED-B6B8-4E99-85D1-26D5AE4C7F60}"/>
              </a:ext>
            </a:extLst>
          </p:cNvPr>
          <p:cNvSpPr txBox="1">
            <a:spLocks/>
          </p:cNvSpPr>
          <p:nvPr/>
        </p:nvSpPr>
        <p:spPr>
          <a:xfrm>
            <a:off x="1311965" y="2788423"/>
            <a:ext cx="9601200" cy="289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Collected </a:t>
            </a:r>
            <a:r>
              <a:rPr lang="en-US" sz="2200" dirty="0">
                <a:solidFill>
                  <a:srgbClr val="FF0000"/>
                </a:solidFill>
              </a:rPr>
              <a:t>2700 files </a:t>
            </a:r>
            <a:r>
              <a:rPr lang="en-US" sz="2200" dirty="0"/>
              <a:t>from the user in similar method in such a way that each digit (0-9) appear after each other.</a:t>
            </a:r>
          </a:p>
          <a:p>
            <a:r>
              <a:rPr lang="en-US" sz="2200" dirty="0"/>
              <a:t>These allowed to record motion that </a:t>
            </a:r>
            <a:r>
              <a:rPr lang="en-US" sz="2200" dirty="0">
                <a:solidFill>
                  <a:srgbClr val="FF0000"/>
                </a:solidFill>
              </a:rPr>
              <a:t>mimics the actual motion </a:t>
            </a:r>
            <a:r>
              <a:rPr lang="en-US" sz="2200" dirty="0"/>
              <a:t>moving from one key to other.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9737E-69A5-4FF9-AEFF-2B5F99F4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D85B99-AD55-4FBC-9918-62EE59FD32A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481930" cy="904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0C9FFA-3637-4DC1-A94F-C2A0B260E274}"/>
              </a:ext>
            </a:extLst>
          </p:cNvPr>
          <p:cNvSpPr txBox="1">
            <a:spLocks/>
          </p:cNvSpPr>
          <p:nvPr/>
        </p:nvSpPr>
        <p:spPr>
          <a:xfrm>
            <a:off x="1371600" y="1696279"/>
            <a:ext cx="9601200" cy="49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Observing that the window of key press can be maximum up to </a:t>
            </a:r>
            <a:r>
              <a:rPr lang="en-US" dirty="0">
                <a:solidFill>
                  <a:srgbClr val="FF0000"/>
                </a:solidFill>
              </a:rPr>
              <a:t>100ms</a:t>
            </a:r>
            <a:r>
              <a:rPr lang="en-US" dirty="0"/>
              <a:t>, we extend the window size to accommodate all relevant data of the path.</a:t>
            </a:r>
          </a:p>
          <a:p>
            <a:r>
              <a:rPr lang="en-US" dirty="0"/>
              <a:t>Using individually all other 3 types of sensor data and combining each accelerometer type with gyroscope.</a:t>
            </a:r>
          </a:p>
          <a:p>
            <a:r>
              <a:rPr lang="en-US" dirty="0"/>
              <a:t>Processing methods are as follows:</a:t>
            </a:r>
          </a:p>
          <a:p>
            <a:pPr lvl="1"/>
            <a:r>
              <a:rPr lang="en-US" dirty="0"/>
              <a:t>Window of size 200 and 400</a:t>
            </a:r>
          </a:p>
          <a:p>
            <a:pPr lvl="1"/>
            <a:r>
              <a:rPr lang="en-US" dirty="0"/>
              <a:t>Uniform time then take window (200, 400)</a:t>
            </a:r>
          </a:p>
          <a:p>
            <a:pPr lvl="1"/>
            <a:r>
              <a:rPr lang="en-US" dirty="0"/>
              <a:t>Uniform time, remove initial values and take window (200, 400)</a:t>
            </a:r>
          </a:p>
          <a:p>
            <a:r>
              <a:rPr lang="en-US" dirty="0"/>
              <a:t>The window of </a:t>
            </a:r>
            <a:r>
              <a:rPr lang="en-US" dirty="0" err="1"/>
              <a:t>onKeyUp</a:t>
            </a:r>
            <a:r>
              <a:rPr lang="en-US" dirty="0"/>
              <a:t> and </a:t>
            </a:r>
            <a:r>
              <a:rPr lang="en-US" dirty="0" err="1"/>
              <a:t>onKeyDown</a:t>
            </a:r>
            <a:r>
              <a:rPr lang="en-US" dirty="0"/>
              <a:t> is positioned in 2 ways: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At 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E9A3D-7EEF-4451-B2AA-74C1DC2E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22883"/>
            <a:ext cx="9601200" cy="2990021"/>
          </a:xfrm>
        </p:spPr>
        <p:txBody>
          <a:bodyPr>
            <a:noAutofit/>
          </a:bodyPr>
          <a:lstStyle/>
          <a:p>
            <a:r>
              <a:rPr lang="en-US" sz="2200" dirty="0"/>
              <a:t>Numeric </a:t>
            </a:r>
            <a:r>
              <a:rPr lang="en-US" sz="2200" dirty="0">
                <a:solidFill>
                  <a:srgbClr val="FF0000"/>
                </a:solidFill>
              </a:rPr>
              <a:t>PINs</a:t>
            </a:r>
            <a:r>
              <a:rPr lang="en-US" sz="2200" dirty="0"/>
              <a:t> of a smartphone to be </a:t>
            </a:r>
            <a:r>
              <a:rPr lang="en-US" sz="2200" dirty="0">
                <a:solidFill>
                  <a:srgbClr val="FF0000"/>
                </a:solidFill>
              </a:rPr>
              <a:t>predicted</a:t>
            </a:r>
            <a:r>
              <a:rPr lang="en-US" sz="2200" dirty="0"/>
              <a:t> by an attacker </a:t>
            </a:r>
            <a:r>
              <a:rPr lang="en-US" sz="2200" dirty="0">
                <a:solidFill>
                  <a:srgbClr val="FF0000"/>
                </a:solidFill>
              </a:rPr>
              <a:t>using motion data</a:t>
            </a:r>
            <a:r>
              <a:rPr lang="en-US" sz="2200" dirty="0"/>
              <a:t>.</a:t>
            </a:r>
          </a:p>
          <a:p>
            <a:r>
              <a:rPr lang="en-US" sz="2200" dirty="0"/>
              <a:t>Zero-permission </a:t>
            </a:r>
            <a:r>
              <a:rPr lang="en-US" sz="2200" dirty="0">
                <a:solidFill>
                  <a:srgbClr val="FF0000"/>
                </a:solidFill>
              </a:rPr>
              <a:t>motion sensors play crucial role </a:t>
            </a:r>
            <a:r>
              <a:rPr lang="en-US" sz="2200" dirty="0"/>
              <a:t>in exploiting this vulnerability.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Website</a:t>
            </a:r>
            <a:r>
              <a:rPr lang="en-US" sz="2200" dirty="0"/>
              <a:t> opened in</a:t>
            </a:r>
            <a:r>
              <a:rPr lang="en-US" sz="2200" dirty="0">
                <a:solidFill>
                  <a:srgbClr val="FF0000"/>
                </a:solidFill>
              </a:rPr>
              <a:t> a browser</a:t>
            </a:r>
            <a:r>
              <a:rPr lang="en-US" sz="2200" dirty="0"/>
              <a:t> or an </a:t>
            </a:r>
            <a:r>
              <a:rPr lang="en-US" sz="2200" dirty="0">
                <a:solidFill>
                  <a:srgbClr val="FF0000"/>
                </a:solidFill>
              </a:rPr>
              <a:t>application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in background </a:t>
            </a:r>
            <a:r>
              <a:rPr lang="en-US" sz="2200" dirty="0"/>
              <a:t>can collect data.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pattern</a:t>
            </a:r>
            <a:r>
              <a:rPr lang="en-US" sz="2200" dirty="0"/>
              <a:t> of each key press is observed and a suitable </a:t>
            </a:r>
            <a:r>
              <a:rPr lang="en-US" sz="2200" dirty="0">
                <a:solidFill>
                  <a:srgbClr val="FF0000"/>
                </a:solidFill>
              </a:rPr>
              <a:t>model</a:t>
            </a:r>
            <a:r>
              <a:rPr lang="en-US" sz="2200" dirty="0"/>
              <a:t> is trained to identify </a:t>
            </a:r>
            <a:r>
              <a:rPr lang="en-US" sz="2200" dirty="0">
                <a:solidFill>
                  <a:srgbClr val="FF0000"/>
                </a:solidFill>
              </a:rPr>
              <a:t>individual digits</a:t>
            </a:r>
            <a:r>
              <a:rPr lang="en-US" sz="22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43C6-28E9-4F56-AA96-40A4B4AC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BA21-C40A-4342-B640-9A73D290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SVM</a:t>
            </a:r>
          </a:p>
          <a:p>
            <a:r>
              <a:rPr lang="en-IN" dirty="0"/>
              <a:t>Multi-Layer Perceptron</a:t>
            </a:r>
          </a:p>
          <a:p>
            <a:r>
              <a:rPr lang="en-IN"/>
              <a:t>Deep learning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B6339C-A267-4FB4-972D-DEAD435D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>
            <a:noAutofit/>
          </a:bodyPr>
          <a:lstStyle/>
          <a:p>
            <a:r>
              <a:rPr lang="en-IN" dirty="0"/>
              <a:t>Classification models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36F7D1-CD3C-42D4-A469-75F87E71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66F134-7012-4639-84F1-24B3C862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076122" cy="917713"/>
          </a:xfrm>
        </p:spPr>
        <p:txBody>
          <a:bodyPr>
            <a:noAutofit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BB099-438A-4310-9CC2-7063B82C1D4B}"/>
              </a:ext>
            </a:extLst>
          </p:cNvPr>
          <p:cNvSpPr/>
          <p:nvPr/>
        </p:nvSpPr>
        <p:spPr>
          <a:xfrm>
            <a:off x="1371599" y="1603513"/>
            <a:ext cx="9031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following table shows maximum accuracy among all types of processing methods.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It was observed that combining the Accelerometer and Gyroscope sensor data gave better accuracies compared to individual processed data.</a:t>
            </a:r>
            <a:endParaRPr lang="en-I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ED6A6B-D6B8-4F26-8C1B-52CE0F374DFF}"/>
              </a:ext>
            </a:extLst>
          </p:cNvPr>
          <p:cNvSpPr txBox="1">
            <a:spLocks/>
          </p:cNvSpPr>
          <p:nvPr/>
        </p:nvSpPr>
        <p:spPr>
          <a:xfrm>
            <a:off x="1371599" y="6304722"/>
            <a:ext cx="5320748" cy="553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Processed file is split in </a:t>
            </a:r>
            <a:r>
              <a:rPr lang="en-US" sz="1800" dirty="0">
                <a:solidFill>
                  <a:srgbClr val="FF0000"/>
                </a:solidFill>
              </a:rPr>
              <a:t>75:25</a:t>
            </a:r>
            <a:r>
              <a:rPr lang="en-US" sz="1800" dirty="0"/>
              <a:t> for train and test data.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E8E1B2-FAD8-40E1-8AFF-D57E779A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15893"/>
              </p:ext>
            </p:extLst>
          </p:nvPr>
        </p:nvGraphicFramePr>
        <p:xfrm>
          <a:off x="1371599" y="2992608"/>
          <a:ext cx="9713844" cy="31803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29948">
                  <a:extLst>
                    <a:ext uri="{9D8B030D-6E8A-4147-A177-3AD203B41FA5}">
                      <a16:colId xmlns:a16="http://schemas.microsoft.com/office/drawing/2014/main" val="940720816"/>
                    </a:ext>
                  </a:extLst>
                </a:gridCol>
                <a:gridCol w="1745604">
                  <a:extLst>
                    <a:ext uri="{9D8B030D-6E8A-4147-A177-3AD203B41FA5}">
                      <a16:colId xmlns:a16="http://schemas.microsoft.com/office/drawing/2014/main" val="2819711184"/>
                    </a:ext>
                  </a:extLst>
                </a:gridCol>
                <a:gridCol w="1434918">
                  <a:extLst>
                    <a:ext uri="{9D8B030D-6E8A-4147-A177-3AD203B41FA5}">
                      <a16:colId xmlns:a16="http://schemas.microsoft.com/office/drawing/2014/main" val="3299685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7838428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4158444566"/>
                    </a:ext>
                  </a:extLst>
                </a:gridCol>
              </a:tblGrid>
              <a:tr h="528713">
                <a:tc row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Type of processing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Accuracy (%)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485058"/>
                  </a:ext>
                </a:extLst>
              </a:tr>
              <a:tr h="10420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Acc w/o grav (size)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Gyro (size)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33353"/>
                  </a:ext>
                </a:extLst>
              </a:tr>
              <a:tr h="318309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Logistic Regression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Window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64.29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835050"/>
                  </a:ext>
                </a:extLst>
              </a:tr>
              <a:tr h="318309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SVM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Uniform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58.55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773167"/>
                  </a:ext>
                </a:extLst>
              </a:tr>
              <a:tr h="318309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MLP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Window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66.38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029386"/>
                  </a:ext>
                </a:extLst>
              </a:tr>
              <a:tr h="318309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Deep learning model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Window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64.99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31713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5E3F8-B237-49C8-8DE8-34580CF1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1EE0-9F4D-44BE-8D6F-D255C891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D125-65B1-45AB-9FFB-70FAEA3D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IN" dirty="0"/>
              <a:t>“</a:t>
            </a:r>
            <a:r>
              <a:rPr lang="en-IN" dirty="0">
                <a:solidFill>
                  <a:srgbClr val="FF0000"/>
                </a:solidFill>
              </a:rPr>
              <a:t>Pin the PIN</a:t>
            </a:r>
            <a:r>
              <a:rPr lang="en-IN" dirty="0"/>
              <a:t>” app keeps a </a:t>
            </a:r>
            <a:r>
              <a:rPr lang="en-IN" dirty="0">
                <a:solidFill>
                  <a:srgbClr val="FF0000"/>
                </a:solidFill>
              </a:rPr>
              <a:t>service</a:t>
            </a:r>
            <a:r>
              <a:rPr lang="en-IN" dirty="0"/>
              <a:t> running in the </a:t>
            </a:r>
            <a:r>
              <a:rPr lang="en-IN" dirty="0">
                <a:solidFill>
                  <a:srgbClr val="FF0000"/>
                </a:solidFill>
              </a:rPr>
              <a:t>background</a:t>
            </a:r>
            <a:r>
              <a:rPr lang="en-IN" dirty="0"/>
              <a:t> that records sensor data.</a:t>
            </a:r>
          </a:p>
          <a:p>
            <a:r>
              <a:rPr lang="en-IN" dirty="0">
                <a:solidFill>
                  <a:srgbClr val="FF0000"/>
                </a:solidFill>
              </a:rPr>
              <a:t>Records </a:t>
            </a:r>
            <a:r>
              <a:rPr lang="en-IN" dirty="0"/>
              <a:t>when the phone is </a:t>
            </a:r>
            <a:r>
              <a:rPr lang="en-IN" dirty="0">
                <a:solidFill>
                  <a:srgbClr val="FF0000"/>
                </a:solidFill>
              </a:rPr>
              <a:t>locked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screen is on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rgbClr val="FF0000"/>
                </a:solidFill>
              </a:rPr>
              <a:t>Saves</a:t>
            </a:r>
            <a:r>
              <a:rPr lang="en-IN" dirty="0"/>
              <a:t> the file when the phone is </a:t>
            </a:r>
            <a:r>
              <a:rPr lang="en-IN" dirty="0">
                <a:solidFill>
                  <a:srgbClr val="FF0000"/>
                </a:solidFill>
              </a:rPr>
              <a:t>unlocked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rgbClr val="FF0000"/>
                </a:solidFill>
              </a:rPr>
              <a:t>Uploads</a:t>
            </a:r>
            <a:r>
              <a:rPr lang="en-IN" dirty="0"/>
              <a:t> the file to </a:t>
            </a:r>
            <a:r>
              <a:rPr lang="en-IN" dirty="0">
                <a:solidFill>
                  <a:srgbClr val="FF0000"/>
                </a:solidFill>
              </a:rPr>
              <a:t>Google Firebase storage</a:t>
            </a: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934D0-B9B6-435D-A924-159D3262C0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27"/>
          <a:stretch>
            <a:fillRect/>
          </a:stretch>
        </p:blipFill>
        <p:spPr bwMode="auto">
          <a:xfrm>
            <a:off x="4342841" y="3699627"/>
            <a:ext cx="3506318" cy="2960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DCE49-7018-42AC-BA94-1588355BDFCA}"/>
              </a:ext>
            </a:extLst>
          </p:cNvPr>
          <p:cNvCxnSpPr>
            <a:cxnSpLocks/>
          </p:cNvCxnSpPr>
          <p:nvPr/>
        </p:nvCxnSpPr>
        <p:spPr>
          <a:xfrm>
            <a:off x="6679096" y="5632174"/>
            <a:ext cx="152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FE61D-C5AE-453D-B740-10FDA484A2F3}"/>
              </a:ext>
            </a:extLst>
          </p:cNvPr>
          <p:cNvSpPr txBox="1"/>
          <p:nvPr/>
        </p:nvSpPr>
        <p:spPr>
          <a:xfrm>
            <a:off x="8348870" y="5327374"/>
            <a:ext cx="247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running in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1B7C-401E-416A-B348-B53F441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17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1FEF-7D73-4F07-8161-CDDC8FA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Exploitation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754C95-102F-4426-B4EF-ECEA7BB52474}"/>
              </a:ext>
            </a:extLst>
          </p:cNvPr>
          <p:cNvGrpSpPr/>
          <p:nvPr/>
        </p:nvGrpSpPr>
        <p:grpSpPr>
          <a:xfrm>
            <a:off x="1984540" y="2263561"/>
            <a:ext cx="8809355" cy="2330877"/>
            <a:chOff x="2011044" y="3950653"/>
            <a:chExt cx="8809355" cy="23308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CEAFA8-5175-4AF0-B140-40A471892FA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11044" y="3950653"/>
              <a:ext cx="8809355" cy="233087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F418CF-954D-4740-8B43-846B37D9C019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00" y="4221673"/>
              <a:ext cx="184275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FD0215-7C0F-4E2A-A72D-F52EA228869C}"/>
              </a:ext>
            </a:extLst>
          </p:cNvPr>
          <p:cNvSpPr txBox="1"/>
          <p:nvPr/>
        </p:nvSpPr>
        <p:spPr>
          <a:xfrm>
            <a:off x="5070625" y="4686299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Google firebase storage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470A7F-5932-4802-9740-94775CB5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0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E31DD4-0A41-46D3-B09B-E8FCDB9C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IN" dirty="0"/>
              <a:t>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32D9D-80AE-4BFF-94D4-9433FFBCA940}"/>
              </a:ext>
            </a:extLst>
          </p:cNvPr>
          <p:cNvPicPr/>
          <p:nvPr/>
        </p:nvPicPr>
        <p:blipFill>
          <a:blip r:embed="rId2"/>
          <a:srcRect l="10514" t="5616" r="1996" b="12500"/>
          <a:stretch>
            <a:fillRect/>
          </a:stretch>
        </p:blipFill>
        <p:spPr bwMode="auto">
          <a:xfrm>
            <a:off x="1662539" y="1874837"/>
            <a:ext cx="4309345" cy="26055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03683-C9B4-4E1D-9810-C218EADD09D8}"/>
              </a:ext>
            </a:extLst>
          </p:cNvPr>
          <p:cNvPicPr/>
          <p:nvPr/>
        </p:nvPicPr>
        <p:blipFill>
          <a:blip r:embed="rId3"/>
          <a:srcRect l="11988" t="3491" r="1322" b="12701"/>
          <a:stretch>
            <a:fillRect/>
          </a:stretch>
        </p:blipFill>
        <p:spPr bwMode="auto">
          <a:xfrm>
            <a:off x="6946596" y="1874837"/>
            <a:ext cx="4026204" cy="26055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BBAE6-EF0B-4172-9342-5E93F0BFC3FD}"/>
              </a:ext>
            </a:extLst>
          </p:cNvPr>
          <p:cNvSpPr txBox="1"/>
          <p:nvPr/>
        </p:nvSpPr>
        <p:spPr>
          <a:xfrm>
            <a:off x="1964330" y="4744278"/>
            <a:ext cx="370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of one unlock with 4-digit 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9BF6-CAF9-43B0-9F9E-BAC1670AD4B1}"/>
              </a:ext>
            </a:extLst>
          </p:cNvPr>
          <p:cNvSpPr txBox="1"/>
          <p:nvPr/>
        </p:nvSpPr>
        <p:spPr>
          <a:xfrm>
            <a:off x="7197159" y="4717773"/>
            <a:ext cx="352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Getting timestamp from the spikes</a:t>
            </a:r>
          </a:p>
          <a:p>
            <a:r>
              <a:rPr lang="en-IN" dirty="0"/>
              <a:t>(black dot shows timestamp)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272B3-4C4A-44D3-A795-0514B27804F3}"/>
              </a:ext>
            </a:extLst>
          </p:cNvPr>
          <p:cNvSpPr txBox="1"/>
          <p:nvPr/>
        </p:nvSpPr>
        <p:spPr>
          <a:xfrm>
            <a:off x="1636643" y="5816120"/>
            <a:ext cx="891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Same processing method is used as the model which will predict the key pressed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FC080-88C3-4144-8CC9-526EF34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32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5D5-2F95-491E-84B6-8A9A4CCC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03C212-A5F6-4A93-92AC-AAFC91D9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3143"/>
              </p:ext>
            </p:extLst>
          </p:nvPr>
        </p:nvGraphicFramePr>
        <p:xfrm>
          <a:off x="1371600" y="2571212"/>
          <a:ext cx="9733720" cy="31203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59419">
                  <a:extLst>
                    <a:ext uri="{9D8B030D-6E8A-4147-A177-3AD203B41FA5}">
                      <a16:colId xmlns:a16="http://schemas.microsoft.com/office/drawing/2014/main" val="2432149926"/>
                    </a:ext>
                  </a:extLst>
                </a:gridCol>
                <a:gridCol w="775385">
                  <a:extLst>
                    <a:ext uri="{9D8B030D-6E8A-4147-A177-3AD203B41FA5}">
                      <a16:colId xmlns:a16="http://schemas.microsoft.com/office/drawing/2014/main" val="858699017"/>
                    </a:ext>
                  </a:extLst>
                </a:gridCol>
                <a:gridCol w="776461">
                  <a:extLst>
                    <a:ext uri="{9D8B030D-6E8A-4147-A177-3AD203B41FA5}">
                      <a16:colId xmlns:a16="http://schemas.microsoft.com/office/drawing/2014/main" val="3443373242"/>
                    </a:ext>
                  </a:extLst>
                </a:gridCol>
                <a:gridCol w="776461">
                  <a:extLst>
                    <a:ext uri="{9D8B030D-6E8A-4147-A177-3AD203B41FA5}">
                      <a16:colId xmlns:a16="http://schemas.microsoft.com/office/drawing/2014/main" val="1067819705"/>
                    </a:ext>
                  </a:extLst>
                </a:gridCol>
                <a:gridCol w="776461">
                  <a:extLst>
                    <a:ext uri="{9D8B030D-6E8A-4147-A177-3AD203B41FA5}">
                      <a16:colId xmlns:a16="http://schemas.microsoft.com/office/drawing/2014/main" val="1846745623"/>
                    </a:ext>
                  </a:extLst>
                </a:gridCol>
                <a:gridCol w="776461">
                  <a:extLst>
                    <a:ext uri="{9D8B030D-6E8A-4147-A177-3AD203B41FA5}">
                      <a16:colId xmlns:a16="http://schemas.microsoft.com/office/drawing/2014/main" val="3103612101"/>
                    </a:ext>
                  </a:extLst>
                </a:gridCol>
                <a:gridCol w="776461">
                  <a:extLst>
                    <a:ext uri="{9D8B030D-6E8A-4147-A177-3AD203B41FA5}">
                      <a16:colId xmlns:a16="http://schemas.microsoft.com/office/drawing/2014/main" val="2561335891"/>
                    </a:ext>
                  </a:extLst>
                </a:gridCol>
                <a:gridCol w="777536">
                  <a:extLst>
                    <a:ext uri="{9D8B030D-6E8A-4147-A177-3AD203B41FA5}">
                      <a16:colId xmlns:a16="http://schemas.microsoft.com/office/drawing/2014/main" val="1786627394"/>
                    </a:ext>
                  </a:extLst>
                </a:gridCol>
                <a:gridCol w="813025">
                  <a:extLst>
                    <a:ext uri="{9D8B030D-6E8A-4147-A177-3AD203B41FA5}">
                      <a16:colId xmlns:a16="http://schemas.microsoft.com/office/drawing/2014/main" val="1990704065"/>
                    </a:ext>
                  </a:extLst>
                </a:gridCol>
                <a:gridCol w="813025">
                  <a:extLst>
                    <a:ext uri="{9D8B030D-6E8A-4147-A177-3AD203B41FA5}">
                      <a16:colId xmlns:a16="http://schemas.microsoft.com/office/drawing/2014/main" val="1766375761"/>
                    </a:ext>
                  </a:extLst>
                </a:gridCol>
                <a:gridCol w="813025">
                  <a:extLst>
                    <a:ext uri="{9D8B030D-6E8A-4147-A177-3AD203B41FA5}">
                      <a16:colId xmlns:a16="http://schemas.microsoft.com/office/drawing/2014/main" val="2197577826"/>
                    </a:ext>
                  </a:extLst>
                </a:gridCol>
              </a:tblGrid>
              <a:tr h="418025">
                <a:tc row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1 digit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2 digits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3 digits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 digits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Accuracies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87178"/>
                  </a:ext>
                </a:extLst>
              </a:tr>
              <a:tr h="4180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G1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G1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G1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G2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G1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G2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29800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Logistic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29.5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97223"/>
                  </a:ext>
                </a:extLst>
              </a:tr>
              <a:tr h="536133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SVM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39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99503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MLP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24.5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646818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Deep Learning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7.5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8995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DAC127-4672-4C69-815C-1D0126F67D04}"/>
              </a:ext>
            </a:extLst>
          </p:cNvPr>
          <p:cNvSpPr/>
          <p:nvPr/>
        </p:nvSpPr>
        <p:spPr>
          <a:xfrm>
            <a:off x="1371600" y="5691518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(G1 </a:t>
            </a:r>
            <a:r>
              <a:rPr lang="en-US" dirty="0"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Guess 1) (G2 </a:t>
            </a:r>
            <a:r>
              <a:rPr lang="en-US" dirty="0"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Guess 2)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6C02C-2CBC-496C-A3D4-9FE181889317}"/>
              </a:ext>
            </a:extLst>
          </p:cNvPr>
          <p:cNvSpPr txBox="1"/>
          <p:nvPr/>
        </p:nvSpPr>
        <p:spPr>
          <a:xfrm>
            <a:off x="1371600" y="1708557"/>
            <a:ext cx="9322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file: </a:t>
            </a:r>
            <a:r>
              <a:rPr lang="en-US" sz="2000" dirty="0"/>
              <a:t>Accelerometer</a:t>
            </a:r>
            <a:r>
              <a:rPr lang="en-US" dirty="0"/>
              <a:t> without gravity and Gyroscope sensor data with 200 window size of each and combined in a row to form feature vectors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23541-94F2-428F-A45C-8201CDAE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CC0B-48EA-49DF-8D51-44606ED8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81160-EFE3-4982-9F4C-271B2A04432C}"/>
              </a:ext>
            </a:extLst>
          </p:cNvPr>
          <p:cNvSpPr/>
          <p:nvPr/>
        </p:nvSpPr>
        <p:spPr>
          <a:xfrm>
            <a:off x="1609497" y="5714710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Extending the dataset to 6450 files to train models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6B5C6-3FF2-4360-87E7-9187CED1A7F1}"/>
              </a:ext>
            </a:extLst>
          </p:cNvPr>
          <p:cNvSpPr/>
          <p:nvPr/>
        </p:nvSpPr>
        <p:spPr>
          <a:xfrm>
            <a:off x="1609497" y="5310915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(G1 </a:t>
            </a:r>
            <a:r>
              <a:rPr lang="en-US" dirty="0"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Guess 1) (G2 </a:t>
            </a:r>
            <a:r>
              <a:rPr lang="en-US" dirty="0"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Guess 2)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AC6918-A6D6-438F-9563-36ED733CD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9937"/>
              </p:ext>
            </p:extLst>
          </p:nvPr>
        </p:nvGraphicFramePr>
        <p:xfrm>
          <a:off x="1371600" y="1854656"/>
          <a:ext cx="10171041" cy="31486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42960">
                  <a:extLst>
                    <a:ext uri="{9D8B030D-6E8A-4147-A177-3AD203B41FA5}">
                      <a16:colId xmlns:a16="http://schemas.microsoft.com/office/drawing/2014/main" val="1972282908"/>
                    </a:ext>
                  </a:extLst>
                </a:gridCol>
                <a:gridCol w="810222">
                  <a:extLst>
                    <a:ext uri="{9D8B030D-6E8A-4147-A177-3AD203B41FA5}">
                      <a16:colId xmlns:a16="http://schemas.microsoft.com/office/drawing/2014/main" val="4208371324"/>
                    </a:ext>
                  </a:extLst>
                </a:gridCol>
                <a:gridCol w="811346">
                  <a:extLst>
                    <a:ext uri="{9D8B030D-6E8A-4147-A177-3AD203B41FA5}">
                      <a16:colId xmlns:a16="http://schemas.microsoft.com/office/drawing/2014/main" val="1297001479"/>
                    </a:ext>
                  </a:extLst>
                </a:gridCol>
                <a:gridCol w="811346">
                  <a:extLst>
                    <a:ext uri="{9D8B030D-6E8A-4147-A177-3AD203B41FA5}">
                      <a16:colId xmlns:a16="http://schemas.microsoft.com/office/drawing/2014/main" val="1953082141"/>
                    </a:ext>
                  </a:extLst>
                </a:gridCol>
                <a:gridCol w="811346">
                  <a:extLst>
                    <a:ext uri="{9D8B030D-6E8A-4147-A177-3AD203B41FA5}">
                      <a16:colId xmlns:a16="http://schemas.microsoft.com/office/drawing/2014/main" val="603205409"/>
                    </a:ext>
                  </a:extLst>
                </a:gridCol>
                <a:gridCol w="811346">
                  <a:extLst>
                    <a:ext uri="{9D8B030D-6E8A-4147-A177-3AD203B41FA5}">
                      <a16:colId xmlns:a16="http://schemas.microsoft.com/office/drawing/2014/main" val="3466062939"/>
                    </a:ext>
                  </a:extLst>
                </a:gridCol>
                <a:gridCol w="811346">
                  <a:extLst>
                    <a:ext uri="{9D8B030D-6E8A-4147-A177-3AD203B41FA5}">
                      <a16:colId xmlns:a16="http://schemas.microsoft.com/office/drawing/2014/main" val="3119085872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3789024379"/>
                    </a:ext>
                  </a:extLst>
                </a:gridCol>
                <a:gridCol w="849553">
                  <a:extLst>
                    <a:ext uri="{9D8B030D-6E8A-4147-A177-3AD203B41FA5}">
                      <a16:colId xmlns:a16="http://schemas.microsoft.com/office/drawing/2014/main" val="676454736"/>
                    </a:ext>
                  </a:extLst>
                </a:gridCol>
                <a:gridCol w="849553">
                  <a:extLst>
                    <a:ext uri="{9D8B030D-6E8A-4147-A177-3AD203B41FA5}">
                      <a16:colId xmlns:a16="http://schemas.microsoft.com/office/drawing/2014/main" val="2685780674"/>
                    </a:ext>
                  </a:extLst>
                </a:gridCol>
                <a:gridCol w="849553">
                  <a:extLst>
                    <a:ext uri="{9D8B030D-6E8A-4147-A177-3AD203B41FA5}">
                      <a16:colId xmlns:a16="http://schemas.microsoft.com/office/drawing/2014/main" val="2473977449"/>
                    </a:ext>
                  </a:extLst>
                </a:gridCol>
              </a:tblGrid>
              <a:tr h="365856">
                <a:tc row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 digit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 digits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3 digits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 digits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Accuracies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26169"/>
                  </a:ext>
                </a:extLst>
              </a:tr>
              <a:tr h="4213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G1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G2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613122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Logistic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29.5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9009348"/>
                  </a:ext>
                </a:extLst>
              </a:tr>
              <a:tr h="601147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SVM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528140"/>
                  </a:ext>
                </a:extLst>
              </a:tr>
              <a:tr h="553188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MLP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25.5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41.5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0158317"/>
                  </a:ext>
                </a:extLst>
              </a:tr>
              <a:tr h="600946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Deep Learning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tabLst>
                          <a:tab pos="586105" algn="l"/>
                        </a:tabLst>
                      </a:pPr>
                      <a:r>
                        <a:rPr lang="en-US" sz="2000" dirty="0">
                          <a:effectLst/>
                        </a:rPr>
                        <a:t>24.5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66355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703E5-CD88-49D2-B201-DA684C62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D65D-863E-47C2-96F4-7821BE2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4383" cy="98397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0594-02C9-4C1D-8A50-93E2D024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4425"/>
            <a:ext cx="9823174" cy="5304183"/>
          </a:xfrm>
        </p:spPr>
        <p:txBody>
          <a:bodyPr>
            <a:noAutofit/>
          </a:bodyPr>
          <a:lstStyle/>
          <a:p>
            <a:r>
              <a:rPr lang="en-US" dirty="0"/>
              <a:t>Exploring the sensors used on smartphones and exploiting the vulnerability, it is possible to develop a single-digit classification methodology to recover PIN from maliciously captured sensor data. </a:t>
            </a:r>
          </a:p>
          <a:p>
            <a:r>
              <a:rPr lang="en-US" dirty="0"/>
              <a:t>Using different types of preprocessing methods and different classification models to classify a single digit, the maximum accuracy achieved for </a:t>
            </a:r>
            <a:r>
              <a:rPr lang="en-US" dirty="0">
                <a:solidFill>
                  <a:srgbClr val="FF0000"/>
                </a:solidFill>
              </a:rPr>
              <a:t>on-hand data </a:t>
            </a:r>
            <a:r>
              <a:rPr lang="en-US" dirty="0"/>
              <a:t>collection method is </a:t>
            </a:r>
            <a:r>
              <a:rPr lang="en-US" dirty="0">
                <a:solidFill>
                  <a:srgbClr val="FF0000"/>
                </a:solidFill>
              </a:rPr>
              <a:t>42.5%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random forest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in-hand data</a:t>
            </a:r>
            <a:r>
              <a:rPr lang="en-US" dirty="0"/>
              <a:t> collection method is </a:t>
            </a:r>
            <a:r>
              <a:rPr lang="en-US" dirty="0">
                <a:solidFill>
                  <a:srgbClr val="FF0000"/>
                </a:solidFill>
              </a:rPr>
              <a:t>42.47%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SVM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merged data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39.89%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KNN</a:t>
            </a:r>
            <a:r>
              <a:rPr lang="en-US" dirty="0"/>
              <a:t>.</a:t>
            </a:r>
          </a:p>
          <a:p>
            <a:r>
              <a:rPr lang="en-US" dirty="0"/>
              <a:t>Using new data collection and processing methods where the </a:t>
            </a:r>
            <a:r>
              <a:rPr lang="en-US" dirty="0">
                <a:solidFill>
                  <a:srgbClr val="FF0000"/>
                </a:solidFill>
              </a:rPr>
              <a:t>combination</a:t>
            </a:r>
            <a:r>
              <a:rPr lang="en-US" dirty="0"/>
              <a:t> of both sensor type, accelerometer without gravity and gyroscope with a </a:t>
            </a:r>
            <a:r>
              <a:rPr lang="en-US" dirty="0">
                <a:solidFill>
                  <a:srgbClr val="FF0000"/>
                </a:solidFill>
              </a:rPr>
              <a:t>window of 200</a:t>
            </a:r>
            <a:r>
              <a:rPr lang="en-US" dirty="0"/>
              <a:t> each gives a good accuracy for </a:t>
            </a:r>
            <a:r>
              <a:rPr lang="en-US" dirty="0">
                <a:solidFill>
                  <a:srgbClr val="FF0000"/>
                </a:solidFill>
              </a:rPr>
              <a:t>Logistic Regression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64.29%</a:t>
            </a:r>
            <a:r>
              <a:rPr lang="en-US" dirty="0"/>
              <a:t>) and </a:t>
            </a:r>
            <a:r>
              <a:rPr lang="en-US" dirty="0">
                <a:solidFill>
                  <a:srgbClr val="FF0000"/>
                </a:solidFill>
              </a:rPr>
              <a:t>Deep learning model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64.99%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Out of 50 </a:t>
            </a:r>
            <a:r>
              <a:rPr lang="en-US" dirty="0"/>
              <a:t>4-digit PINs, we can predict at least </a:t>
            </a:r>
            <a:r>
              <a:rPr lang="en-US" dirty="0">
                <a:solidFill>
                  <a:srgbClr val="FF0000"/>
                </a:solidFill>
              </a:rPr>
              <a:t>one digit correct for 38</a:t>
            </a:r>
            <a:r>
              <a:rPr lang="en-US" dirty="0"/>
              <a:t> 4-digit PINs.</a:t>
            </a:r>
          </a:p>
          <a:p>
            <a:r>
              <a:rPr lang="en-US" dirty="0"/>
              <a:t>The maximum prediction accuracy of </a:t>
            </a:r>
            <a:r>
              <a:rPr lang="en-US" dirty="0">
                <a:solidFill>
                  <a:srgbClr val="FF0000"/>
                </a:solidFill>
              </a:rPr>
              <a:t>29.5%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200 digits </a:t>
            </a: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Logistic regression </a:t>
            </a:r>
            <a:r>
              <a:rPr lang="en-US" dirty="0"/>
              <a:t>model. 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FF0000"/>
                </a:solidFill>
              </a:rPr>
              <a:t>improve</a:t>
            </a:r>
            <a:r>
              <a:rPr lang="en-US" dirty="0"/>
              <a:t> the model by </a:t>
            </a:r>
            <a:r>
              <a:rPr lang="en-US" dirty="0">
                <a:solidFill>
                  <a:srgbClr val="FF0000"/>
                </a:solidFill>
              </a:rPr>
              <a:t>adding more data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8230C-17BE-483F-A2B8-03CF7AF4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C95DB-22E5-49DB-B582-7DB27BCD2656}"/>
              </a:ext>
            </a:extLst>
          </p:cNvPr>
          <p:cNvSpPr txBox="1"/>
          <p:nvPr/>
        </p:nvSpPr>
        <p:spPr>
          <a:xfrm>
            <a:off x="4043680" y="2499360"/>
            <a:ext cx="4338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7DD0-ECC4-4193-9B34-696808E799A1}"/>
              </a:ext>
            </a:extLst>
          </p:cNvPr>
          <p:cNvSpPr txBox="1">
            <a:spLocks/>
          </p:cNvSpPr>
          <p:nvPr/>
        </p:nvSpPr>
        <p:spPr>
          <a:xfrm>
            <a:off x="4355792" y="3150303"/>
            <a:ext cx="3714096" cy="72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  <a:latin typeface="Stencil" panose="040409050D0802020404" pitchFamily="82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02160-5270-402A-80C0-496C90BD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40522"/>
            <a:ext cx="9601200" cy="4536831"/>
          </a:xfrm>
        </p:spPr>
        <p:txBody>
          <a:bodyPr>
            <a:noAutofit/>
          </a:bodyPr>
          <a:lstStyle/>
          <a:p>
            <a:r>
              <a:rPr lang="en-US" dirty="0"/>
              <a:t>Two major smartphone operating systems are </a:t>
            </a:r>
            <a:r>
              <a:rPr lang="en-US" dirty="0">
                <a:solidFill>
                  <a:srgbClr val="FF0000"/>
                </a:solidFill>
              </a:rPr>
              <a:t>Android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iOS</a:t>
            </a:r>
            <a:r>
              <a:rPr lang="en-US" dirty="0"/>
              <a:t>.</a:t>
            </a:r>
          </a:p>
          <a:p>
            <a:r>
              <a:rPr lang="en-US" dirty="0"/>
              <a:t>Market share of </a:t>
            </a:r>
            <a:r>
              <a:rPr lang="en-US" dirty="0">
                <a:solidFill>
                  <a:srgbClr val="FF0000"/>
                </a:solidFill>
              </a:rPr>
              <a:t>Android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iOS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73%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27%</a:t>
            </a:r>
            <a:r>
              <a:rPr lang="en-US" dirty="0"/>
              <a:t>, respectively.</a:t>
            </a:r>
          </a:p>
          <a:p>
            <a:r>
              <a:rPr lang="en-US" dirty="0"/>
              <a:t>Targeting Android devices means </a:t>
            </a:r>
            <a:r>
              <a:rPr lang="en-US" dirty="0">
                <a:solidFill>
                  <a:srgbClr val="FF0000"/>
                </a:solidFill>
              </a:rPr>
              <a:t>covering larger portion </a:t>
            </a:r>
            <a:r>
              <a:rPr lang="en-US" dirty="0"/>
              <a:t>of all smartphones.</a:t>
            </a:r>
          </a:p>
          <a:p>
            <a:r>
              <a:rPr lang="en-IN" dirty="0"/>
              <a:t>When screen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dirty="0">
                <a:solidFill>
                  <a:srgbClr val="FF0000"/>
                </a:solidFill>
              </a:rPr>
              <a:t>touched </a:t>
            </a:r>
            <a:r>
              <a:rPr lang="en-IN" dirty="0"/>
              <a:t>on </a:t>
            </a:r>
            <a:r>
              <a:rPr lang="en-IN" dirty="0">
                <a:solidFill>
                  <a:srgbClr val="FF0000"/>
                </a:solidFill>
              </a:rPr>
              <a:t>specific portions</a:t>
            </a:r>
            <a:r>
              <a:rPr lang="en-IN" dirty="0"/>
              <a:t>, a </a:t>
            </a:r>
            <a:r>
              <a:rPr lang="en-IN" dirty="0">
                <a:solidFill>
                  <a:srgbClr val="FF0000"/>
                </a:solidFill>
              </a:rPr>
              <a:t>unique spike </a:t>
            </a:r>
            <a:r>
              <a:rPr lang="en-IN" dirty="0"/>
              <a:t>is created by the motion</a:t>
            </a:r>
          </a:p>
          <a:p>
            <a:r>
              <a:rPr lang="en-IN" dirty="0"/>
              <a:t>Extracting such information and using it to know which part of the screen was touched.</a:t>
            </a:r>
          </a:p>
          <a:p>
            <a:r>
              <a:rPr lang="en-IN" dirty="0"/>
              <a:t>Using it as a </a:t>
            </a:r>
            <a:r>
              <a:rPr lang="en-IN" dirty="0">
                <a:solidFill>
                  <a:srgbClr val="FF0000"/>
                </a:solidFill>
              </a:rPr>
              <a:t>dataset</a:t>
            </a:r>
            <a:r>
              <a:rPr lang="en-IN" dirty="0"/>
              <a:t> to feed into a </a:t>
            </a:r>
            <a:r>
              <a:rPr lang="en-IN" dirty="0">
                <a:solidFill>
                  <a:srgbClr val="FF0000"/>
                </a:solidFill>
              </a:rPr>
              <a:t>supervised multiclass machine learning </a:t>
            </a:r>
            <a:r>
              <a:rPr lang="en-IN" dirty="0"/>
              <a:t>(ML) </a:t>
            </a:r>
            <a:r>
              <a:rPr lang="en-IN" dirty="0">
                <a:solidFill>
                  <a:srgbClr val="FF0000"/>
                </a:solidFill>
              </a:rPr>
              <a:t>model</a:t>
            </a:r>
            <a:r>
              <a:rPr lang="en-IN" dirty="0"/>
              <a:t>. </a:t>
            </a:r>
          </a:p>
          <a:p>
            <a:r>
              <a:rPr lang="en-IN" dirty="0"/>
              <a:t>Tells which part of the screen was touched where that particular number key is present when the user is entering the PIN.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45E2-40A3-412E-92F3-508B679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EFCB-3BD2-4332-A98D-9598C350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Android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ACD4-66DD-4D09-A165-28B14DDA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3391"/>
            <a:ext cx="10051773" cy="3886200"/>
          </a:xfrm>
        </p:spPr>
        <p:txBody>
          <a:bodyPr>
            <a:noAutofit/>
          </a:bodyPr>
          <a:lstStyle/>
          <a:p>
            <a:r>
              <a:rPr lang="en-US" dirty="0"/>
              <a:t>Motion Sensors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Accelerometer</a:t>
            </a:r>
            <a:r>
              <a:rPr lang="en-IN" dirty="0"/>
              <a:t> Sensor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Gyroscope</a:t>
            </a:r>
            <a:r>
              <a:rPr lang="en-IN" dirty="0"/>
              <a:t> Sensor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Gravity</a:t>
            </a:r>
            <a:r>
              <a:rPr lang="en-IN" dirty="0"/>
              <a:t> Sensor</a:t>
            </a:r>
            <a:endParaRPr lang="en-US" dirty="0"/>
          </a:p>
          <a:p>
            <a:r>
              <a:rPr lang="en-US" dirty="0"/>
              <a:t>Environmental Sensors</a:t>
            </a:r>
          </a:p>
          <a:p>
            <a:r>
              <a:rPr lang="en-US" dirty="0"/>
              <a:t>Position Sensors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sensors are used for various activities like auto screen rotation, step counter etc.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These</a:t>
            </a:r>
            <a:r>
              <a:rPr lang="en-US" dirty="0"/>
              <a:t> pool of sensors may </a:t>
            </a:r>
            <a:r>
              <a:rPr lang="en-US" dirty="0">
                <a:solidFill>
                  <a:srgbClr val="FF0000"/>
                </a:solidFill>
              </a:rPr>
              <a:t>unintentionally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leak </a:t>
            </a:r>
            <a:r>
              <a:rPr lang="en-US" dirty="0">
                <a:solidFill>
                  <a:schemeClr val="tx1"/>
                </a:solidFill>
              </a:rPr>
              <a:t>sensitive information as it requires no permission from user.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7122-F3AC-4499-B23A-8F777559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003774" cy="811696"/>
          </a:xfrm>
        </p:spPr>
        <p:txBody>
          <a:bodyPr>
            <a:noAutofit/>
          </a:bodyPr>
          <a:lstStyle/>
          <a:p>
            <a:r>
              <a:rPr lang="en-US" dirty="0"/>
              <a:t>Basic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591" y="2305878"/>
            <a:ext cx="9707217" cy="2829339"/>
          </a:xfrm>
        </p:spPr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>
                <a:solidFill>
                  <a:schemeClr val="tx1"/>
                </a:solidFill>
              </a:rPr>
              <a:t>enters PIN on numerical keypad </a:t>
            </a:r>
            <a:r>
              <a:rPr lang="en-US" dirty="0"/>
              <a:t>where each possible number is in the range of (0-9).</a:t>
            </a:r>
          </a:p>
          <a:p>
            <a:r>
              <a:rPr lang="en-US" dirty="0"/>
              <a:t>While entering the numbers, user </a:t>
            </a:r>
            <a:r>
              <a:rPr lang="en-US" dirty="0">
                <a:solidFill>
                  <a:schemeClr val="tx1"/>
                </a:solidFill>
              </a:rPr>
              <a:t>moves fingers </a:t>
            </a:r>
            <a:r>
              <a:rPr lang="en-US" dirty="0"/>
              <a:t>to reach the number.</a:t>
            </a:r>
          </a:p>
          <a:p>
            <a:r>
              <a:rPr lang="en-US" dirty="0"/>
              <a:t>Smartphone will </a:t>
            </a:r>
            <a:r>
              <a:rPr lang="en-US" dirty="0">
                <a:solidFill>
                  <a:srgbClr val="FF0000"/>
                </a:solidFill>
              </a:rPr>
              <a:t>tilt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rotate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. </a:t>
            </a:r>
          </a:p>
          <a:p>
            <a:r>
              <a:rPr lang="en-US" dirty="0"/>
              <a:t>These movements are minute but </a:t>
            </a:r>
            <a:r>
              <a:rPr lang="en-US" dirty="0">
                <a:solidFill>
                  <a:schemeClr val="tx1"/>
                </a:solidFill>
              </a:rPr>
              <a:t>could be easily </a:t>
            </a:r>
            <a:r>
              <a:rPr lang="en-US" dirty="0">
                <a:solidFill>
                  <a:srgbClr val="FF0000"/>
                </a:solidFill>
              </a:rPr>
              <a:t>captured</a:t>
            </a:r>
            <a:r>
              <a:rPr lang="en-US" dirty="0">
                <a:solidFill>
                  <a:schemeClr val="tx1"/>
                </a:solidFill>
              </a:rPr>
              <a:t> by motion sensors.</a:t>
            </a:r>
          </a:p>
          <a:p>
            <a:r>
              <a:rPr lang="en-US" dirty="0"/>
              <a:t>Type of sensors that captures such motion are </a:t>
            </a:r>
            <a:r>
              <a:rPr lang="en-US" dirty="0">
                <a:solidFill>
                  <a:srgbClr val="FF0000"/>
                </a:solidFill>
              </a:rPr>
              <a:t>Motion Sensors</a:t>
            </a:r>
            <a:r>
              <a:rPr lang="en-US" dirty="0"/>
              <a:t> (Accelerometer, Gyroscope and Gravity)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0959-6A56-4A24-8087-083547E6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264-B423-41DC-935E-5A0A1DC9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6287"/>
            <a:ext cx="9601200" cy="1485900"/>
          </a:xfrm>
        </p:spPr>
        <p:txBody>
          <a:bodyPr/>
          <a:lstStyle/>
          <a:p>
            <a:r>
              <a:rPr lang="en-US" dirty="0"/>
              <a:t>Motion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E442-ED98-4618-B7E0-A131F528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4" y="2150165"/>
            <a:ext cx="2557669" cy="2557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0BA24-637A-4D24-A6E1-F7546FE4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91" y="2150165"/>
            <a:ext cx="2532866" cy="2532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57CE8-8BE5-4DC9-8EF3-9C52F932CBB1}"/>
              </a:ext>
            </a:extLst>
          </p:cNvPr>
          <p:cNvSpPr txBox="1"/>
          <p:nvPr/>
        </p:nvSpPr>
        <p:spPr>
          <a:xfrm>
            <a:off x="3392557" y="4779138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Accelerometer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49360-B0EC-404C-97D5-FC61DEC3153E}"/>
              </a:ext>
            </a:extLst>
          </p:cNvPr>
          <p:cNvSpPr txBox="1"/>
          <p:nvPr/>
        </p:nvSpPr>
        <p:spPr>
          <a:xfrm>
            <a:off x="7865164" y="470783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Gyroscope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8A0BF-6FE8-43C3-A752-0EB5FB85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9CA5F7-2D3D-4A33-B5FE-21157DB8D6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2" y="1020417"/>
            <a:ext cx="2994991" cy="5314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20E0D-442F-4CF5-B5DE-DC7472711AA7}"/>
              </a:ext>
            </a:extLst>
          </p:cNvPr>
          <p:cNvSpPr txBox="1"/>
          <p:nvPr/>
        </p:nvSpPr>
        <p:spPr>
          <a:xfrm>
            <a:off x="1476625" y="1705451"/>
            <a:ext cx="614503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Sudden </a:t>
            </a:r>
            <a:r>
              <a:rPr lang="en-IN" sz="2000" dirty="0">
                <a:solidFill>
                  <a:srgbClr val="FF0000"/>
                </a:solidFill>
              </a:rPr>
              <a:t>spike</a:t>
            </a:r>
            <a:r>
              <a:rPr lang="en-IN" sz="2000" dirty="0"/>
              <a:t> is seen in the graph when the screen is touched.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</a:t>
            </a:r>
            <a:r>
              <a:rPr lang="en-IN" sz="2000" dirty="0">
                <a:solidFill>
                  <a:srgbClr val="FF0000"/>
                </a:solidFill>
              </a:rPr>
              <a:t>top</a:t>
            </a:r>
            <a:r>
              <a:rPr lang="en-IN" sz="2000" dirty="0"/>
              <a:t> graph shows the </a:t>
            </a:r>
            <a:r>
              <a:rPr lang="en-IN" sz="2000" dirty="0">
                <a:solidFill>
                  <a:srgbClr val="FF0000"/>
                </a:solidFill>
              </a:rPr>
              <a:t>gyroscope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FF0000"/>
                </a:solidFill>
              </a:rPr>
              <a:t>bottom</a:t>
            </a:r>
            <a:r>
              <a:rPr lang="en-IN" sz="2000" dirty="0"/>
              <a:t> graph shows </a:t>
            </a:r>
            <a:r>
              <a:rPr lang="en-IN" sz="2000" dirty="0">
                <a:solidFill>
                  <a:srgbClr val="FF0000"/>
                </a:solidFill>
              </a:rPr>
              <a:t>accelerometer</a:t>
            </a:r>
            <a:r>
              <a:rPr lang="en-IN" sz="2000" dirty="0"/>
              <a:t> sensor data plotted against time.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Red</a:t>
            </a:r>
            <a:r>
              <a:rPr lang="en-IN" sz="2000" dirty="0"/>
              <a:t>: x-coordinate</a:t>
            </a:r>
          </a:p>
          <a:p>
            <a:r>
              <a:rPr lang="en-IN" sz="2000" dirty="0">
                <a:solidFill>
                  <a:srgbClr val="0070C0"/>
                </a:solidFill>
              </a:rPr>
              <a:t>Blue</a:t>
            </a:r>
            <a:r>
              <a:rPr lang="en-IN" sz="2000" dirty="0"/>
              <a:t>: y-coordinate</a:t>
            </a:r>
          </a:p>
          <a:p>
            <a:r>
              <a:rPr lang="en-IN" sz="2000" dirty="0">
                <a:solidFill>
                  <a:srgbClr val="00B050"/>
                </a:solidFill>
              </a:rPr>
              <a:t>Green</a:t>
            </a:r>
            <a:r>
              <a:rPr lang="en-IN" sz="2000" dirty="0"/>
              <a:t>: z-coordinate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458590-0C4A-4997-AC3C-DB801C07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18" y="687456"/>
            <a:ext cx="5413513" cy="665922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Behaviour</a:t>
            </a:r>
            <a:r>
              <a:rPr lang="en-US" sz="4900" dirty="0"/>
              <a:t> of Sensors</a:t>
            </a:r>
            <a:br>
              <a:rPr lang="en-US" sz="3500" dirty="0"/>
            </a:br>
            <a:r>
              <a:rPr lang="en-US" sz="2000" dirty="0"/>
              <a:t>      </a:t>
            </a:r>
            <a:endParaRPr lang="en-US" sz="3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21899-77C5-4320-9EEC-1E83AF24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181D-E04D-40E1-ACF6-1124237C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229061" cy="745435"/>
          </a:xfrm>
        </p:spPr>
        <p:txBody>
          <a:bodyPr>
            <a:normAutofit/>
          </a:bodyPr>
          <a:lstStyle/>
          <a:p>
            <a:r>
              <a:rPr lang="en-IN" dirty="0"/>
              <a:t>Behaviour</a:t>
            </a:r>
            <a:r>
              <a:rPr lang="en-US" dirty="0"/>
              <a:t> of Sensors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FB6DB-659A-4460-8749-07EC68C31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8" r="42934"/>
          <a:stretch/>
        </p:blipFill>
        <p:spPr>
          <a:xfrm>
            <a:off x="3185899" y="2592172"/>
            <a:ext cx="5820201" cy="358002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8C3E48-DEAD-41BB-A76F-7DBAB97520E4}"/>
              </a:ext>
            </a:extLst>
          </p:cNvPr>
          <p:cNvSpPr txBox="1">
            <a:spLocks/>
          </p:cNvSpPr>
          <p:nvPr/>
        </p:nvSpPr>
        <p:spPr>
          <a:xfrm>
            <a:off x="1419638" y="1835425"/>
            <a:ext cx="7132983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We can see different patterns when different keys are pressed.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FAD819-4993-4C84-BE8D-D22BFCE4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B2EF-F04D-4116-9166-55E766BB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4843670" cy="904461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3A56-BEC5-4F5C-960A-C1CBDFC9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30556"/>
            <a:ext cx="9852991" cy="2577548"/>
          </a:xfrm>
        </p:spPr>
        <p:txBody>
          <a:bodyPr>
            <a:normAutofit/>
          </a:bodyPr>
          <a:lstStyle/>
          <a:p>
            <a:r>
              <a:rPr lang="en-US" sz="2200" dirty="0"/>
              <a:t>We propose a method to </a:t>
            </a:r>
            <a:r>
              <a:rPr lang="en-US" sz="2200" dirty="0">
                <a:solidFill>
                  <a:srgbClr val="FF0000"/>
                </a:solidFill>
              </a:rPr>
              <a:t>identify individual digits</a:t>
            </a:r>
            <a:r>
              <a:rPr lang="en-US" sz="2200" dirty="0"/>
              <a:t> of a PIN.</a:t>
            </a:r>
          </a:p>
          <a:p>
            <a:r>
              <a:rPr lang="en-US" sz="2200" dirty="0"/>
              <a:t>Using an Android application for data collection.</a:t>
            </a:r>
          </a:p>
          <a:p>
            <a:r>
              <a:rPr lang="en-US" sz="2200" dirty="0"/>
              <a:t>Processing raw data for input to Machine Learning model to predict individual digits.</a:t>
            </a:r>
          </a:p>
          <a:p>
            <a:r>
              <a:rPr lang="en-US" sz="2200" dirty="0"/>
              <a:t>Building background service for actual exploitation.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6AE3F-4DC6-405A-9D3C-6B4EF2D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1D4F-8EF7-49A8-88A2-6217B3076D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6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2321</TotalTime>
  <Words>1645</Words>
  <Application>Microsoft Office PowerPoint</Application>
  <PresentationFormat>Widescreen</PresentationFormat>
  <Paragraphs>350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Franklin Gothic Book</vt:lpstr>
      <vt:lpstr>Stencil</vt:lpstr>
      <vt:lpstr>Times New Roman</vt:lpstr>
      <vt:lpstr>Wingdings</vt:lpstr>
      <vt:lpstr>Crop</vt:lpstr>
      <vt:lpstr>ANDROID PIN CRACKING</vt:lpstr>
      <vt:lpstr>Abstract</vt:lpstr>
      <vt:lpstr>Introduction</vt:lpstr>
      <vt:lpstr>Types of Android Sensors</vt:lpstr>
      <vt:lpstr>Basic Theory</vt:lpstr>
      <vt:lpstr>Motion Sensors</vt:lpstr>
      <vt:lpstr>Behaviour of Sensors       </vt:lpstr>
      <vt:lpstr>Behaviour of Sensors</vt:lpstr>
      <vt:lpstr>Proposed Method</vt:lpstr>
      <vt:lpstr>Application for collection</vt:lpstr>
      <vt:lpstr>Data collection </vt:lpstr>
      <vt:lpstr>Preprocessing </vt:lpstr>
      <vt:lpstr>Preprocessing</vt:lpstr>
      <vt:lpstr>Classification models</vt:lpstr>
      <vt:lpstr>Experimental Results </vt:lpstr>
      <vt:lpstr>Multioutput Classification Results</vt:lpstr>
      <vt:lpstr>Method 2</vt:lpstr>
      <vt:lpstr>PowerPoint Presentation</vt:lpstr>
      <vt:lpstr>PowerPoint Presentation</vt:lpstr>
      <vt:lpstr>Classification models</vt:lpstr>
      <vt:lpstr>Experimental Results </vt:lpstr>
      <vt:lpstr>Exploitation </vt:lpstr>
      <vt:lpstr>Exploitation</vt:lpstr>
      <vt:lpstr>Exploitation</vt:lpstr>
      <vt:lpstr>Experimental Results</vt:lpstr>
      <vt:lpstr>Experimental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PIN CRACKING</dc:title>
  <dc:creator>Windows User</dc:creator>
  <cp:lastModifiedBy>Nidheesh Panchal</cp:lastModifiedBy>
  <cp:revision>207</cp:revision>
  <dcterms:created xsi:type="dcterms:W3CDTF">2020-04-06T09:55:49Z</dcterms:created>
  <dcterms:modified xsi:type="dcterms:W3CDTF">2020-05-21T03:41:16Z</dcterms:modified>
</cp:coreProperties>
</file>