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8" r:id="rId3"/>
    <p:sldId id="259" r:id="rId4"/>
    <p:sldId id="262" r:id="rId5"/>
    <p:sldId id="257" r:id="rId6"/>
    <p:sldId id="260" r:id="rId7"/>
    <p:sldId id="264" r:id="rId8"/>
    <p:sldId id="266" r:id="rId9"/>
    <p:sldId id="265" r:id="rId10"/>
    <p:sldId id="267" r:id="rId11"/>
    <p:sldId id="268" r:id="rId12"/>
    <p:sldId id="269" r:id="rId13"/>
    <p:sldId id="261" r:id="rId14"/>
    <p:sldId id="270" r:id="rId15"/>
    <p:sldId id="263" r:id="rId16"/>
    <p:sldId id="277" r:id="rId17"/>
    <p:sldId id="272" r:id="rId18"/>
    <p:sldId id="273" r:id="rId19"/>
    <p:sldId id="271" r:id="rId20"/>
    <p:sldId id="276" r:id="rId21"/>
    <p:sldId id="279" r:id="rId22"/>
    <p:sldId id="278" r:id="rId23"/>
    <p:sldId id="283" r:id="rId24"/>
    <p:sldId id="284" r:id="rId25"/>
    <p:sldId id="281" r:id="rId26"/>
    <p:sldId id="282" r:id="rId27"/>
    <p:sldId id="275" r:id="rId28"/>
    <p:sldId id="285" r:id="rId29"/>
    <p:sldId id="27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618288B-9772-47C4-A6D7-C46000CDA8A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2291D4F-8EF7-49A8-88A2-6217B3076DE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96872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88B-9772-47C4-A6D7-C46000CDA8A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1D4F-8EF7-49A8-88A2-6217B3076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8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88B-9772-47C4-A6D7-C46000CDA8A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1D4F-8EF7-49A8-88A2-6217B3076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45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88B-9772-47C4-A6D7-C46000CDA8A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1D4F-8EF7-49A8-88A2-6217B3076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1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18288B-9772-47C4-A6D7-C46000CDA8A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291D4F-8EF7-49A8-88A2-6217B3076D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92236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88B-9772-47C4-A6D7-C46000CDA8A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1D4F-8EF7-49A8-88A2-6217B3076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9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88B-9772-47C4-A6D7-C46000CDA8A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1D4F-8EF7-49A8-88A2-6217B3076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2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88B-9772-47C4-A6D7-C46000CDA8A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1D4F-8EF7-49A8-88A2-6217B3076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88B-9772-47C4-A6D7-C46000CDA8A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1D4F-8EF7-49A8-88A2-6217B3076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9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18288B-9772-47C4-A6D7-C46000CDA8A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291D4F-8EF7-49A8-88A2-6217B3076D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484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18288B-9772-47C4-A6D7-C46000CDA8A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291D4F-8EF7-49A8-88A2-6217B3076D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2288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618288B-9772-47C4-A6D7-C46000CDA8A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2291D4F-8EF7-49A8-88A2-6217B3076D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741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4564" y="2410755"/>
            <a:ext cx="9742956" cy="1767546"/>
          </a:xfrm>
        </p:spPr>
        <p:txBody>
          <a:bodyPr/>
          <a:lstStyle/>
          <a:p>
            <a:r>
              <a:rPr lang="en-US" sz="9600" dirty="0">
                <a:solidFill>
                  <a:schemeClr val="tx1"/>
                </a:solidFill>
                <a:latin typeface="Stencil" panose="040409050D0802020404" pitchFamily="82" charset="0"/>
              </a:rPr>
              <a:t>ANDROID </a:t>
            </a:r>
            <a:r>
              <a:rPr lang="en-US" sz="9600" dirty="0">
                <a:solidFill>
                  <a:srgbClr val="FF0000"/>
                </a:solidFill>
                <a:latin typeface="Stencil" panose="040409050D0802020404" pitchFamily="82" charset="0"/>
              </a:rPr>
              <a:t>PIN</a:t>
            </a:r>
            <a:r>
              <a:rPr lang="en-US" sz="9600" dirty="0">
                <a:solidFill>
                  <a:schemeClr val="tx1"/>
                </a:solidFill>
                <a:latin typeface="Stencil" panose="040409050D0802020404" pitchFamily="82" charset="0"/>
              </a:rPr>
              <a:t> CRACKING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3464" y="4749801"/>
            <a:ext cx="5074935" cy="1537316"/>
          </a:xfrm>
        </p:spPr>
        <p:txBody>
          <a:bodyPr>
            <a:normAutofit/>
          </a:bodyPr>
          <a:lstStyle/>
          <a:p>
            <a:pPr algn="l"/>
            <a:r>
              <a:rPr lang="en-US" sz="1800" i="1" dirty="0">
                <a:solidFill>
                  <a:schemeClr val="tx1"/>
                </a:solidFill>
              </a:rPr>
              <a:t>Presented by: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Nidheesh Panchal 	(2016UCP1008)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Siddhant Gupta 	(2016UCP1455)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Rahul Jangir 	(2016UCP1396)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975342" y="4749801"/>
            <a:ext cx="3043194" cy="935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1800" i="1" dirty="0">
                <a:solidFill>
                  <a:schemeClr val="tx1"/>
                </a:solidFill>
              </a:rPr>
              <a:t>Guided by:</a:t>
            </a:r>
          </a:p>
          <a:p>
            <a:pPr algn="l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1800" b="1" dirty="0">
                <a:solidFill>
                  <a:schemeClr val="tx1"/>
                </a:solidFill>
              </a:rPr>
              <a:t>Dr. Vijay Laxmi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92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58590-0C4A-4997-AC3C-DB801C071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Gravitation Sensor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65300"/>
            <a:ext cx="4838700" cy="33500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Description:</a:t>
            </a:r>
          </a:p>
          <a:p>
            <a:pPr marL="0" indent="0">
              <a:buNone/>
            </a:pPr>
            <a:r>
              <a:rPr lang="en-US" dirty="0"/>
              <a:t>Measures the </a:t>
            </a:r>
            <a:r>
              <a:rPr lang="en-US" dirty="0">
                <a:solidFill>
                  <a:srgbClr val="FF0000"/>
                </a:solidFill>
              </a:rPr>
              <a:t>force of gravity in m/s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/>
              <a:t> that is applied to a device on all three physical axes (x, y, z).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Uses:</a:t>
            </a:r>
          </a:p>
          <a:p>
            <a:pPr marL="0" indent="0">
              <a:buNone/>
            </a:pPr>
            <a:r>
              <a:rPr lang="en-US" dirty="0"/>
              <a:t>Motion detection (</a:t>
            </a:r>
            <a:r>
              <a:rPr lang="en-US" dirty="0">
                <a:solidFill>
                  <a:srgbClr val="FF0000"/>
                </a:solidFill>
              </a:rPr>
              <a:t>shake, tilt</a:t>
            </a:r>
            <a:r>
              <a:rPr lang="en-US" dirty="0"/>
              <a:t>).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2EDB60AB-47A2-41DB-86CB-65DE09A2BC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" t="4646" r="45719"/>
          <a:stretch/>
        </p:blipFill>
        <p:spPr>
          <a:xfrm>
            <a:off x="6845300" y="1765299"/>
            <a:ext cx="4445552" cy="449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03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9CA5F7-2D3D-4A33-B5FE-21157DB8D6F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382" y="1020417"/>
            <a:ext cx="2994991" cy="53141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420E0D-442F-4CF5-B5DE-DC7472711AA7}"/>
              </a:ext>
            </a:extLst>
          </p:cNvPr>
          <p:cNvSpPr txBox="1"/>
          <p:nvPr/>
        </p:nvSpPr>
        <p:spPr>
          <a:xfrm>
            <a:off x="1476625" y="1705451"/>
            <a:ext cx="614503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Sudden </a:t>
            </a:r>
            <a:r>
              <a:rPr lang="en-IN" sz="2000" dirty="0">
                <a:solidFill>
                  <a:srgbClr val="FF0000"/>
                </a:solidFill>
              </a:rPr>
              <a:t>spike</a:t>
            </a:r>
            <a:r>
              <a:rPr lang="en-IN" sz="2000" dirty="0"/>
              <a:t> is seen in the graph when the screen is touched.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The </a:t>
            </a:r>
            <a:r>
              <a:rPr lang="en-IN" sz="2000" dirty="0">
                <a:solidFill>
                  <a:srgbClr val="FF0000"/>
                </a:solidFill>
              </a:rPr>
              <a:t>top</a:t>
            </a:r>
            <a:r>
              <a:rPr lang="en-IN" sz="2000" dirty="0"/>
              <a:t> graph shows the </a:t>
            </a:r>
            <a:r>
              <a:rPr lang="en-IN" sz="2000" dirty="0">
                <a:solidFill>
                  <a:srgbClr val="FF0000"/>
                </a:solidFill>
              </a:rPr>
              <a:t>gyroscope</a:t>
            </a:r>
            <a:r>
              <a:rPr lang="en-IN" sz="2000" dirty="0"/>
              <a:t> and </a:t>
            </a:r>
            <a:r>
              <a:rPr lang="en-IN" sz="2000" dirty="0">
                <a:solidFill>
                  <a:srgbClr val="FF0000"/>
                </a:solidFill>
              </a:rPr>
              <a:t>bottom</a:t>
            </a:r>
            <a:r>
              <a:rPr lang="en-IN" sz="2000" dirty="0"/>
              <a:t> graph shows </a:t>
            </a:r>
            <a:r>
              <a:rPr lang="en-IN" sz="2000" dirty="0">
                <a:solidFill>
                  <a:srgbClr val="FF0000"/>
                </a:solidFill>
              </a:rPr>
              <a:t>accelerometer</a:t>
            </a:r>
            <a:r>
              <a:rPr lang="en-IN" sz="2000" dirty="0"/>
              <a:t> sensor data plotted against time.</a:t>
            </a:r>
          </a:p>
          <a:p>
            <a:endParaRPr lang="en-IN" sz="2000" dirty="0"/>
          </a:p>
          <a:p>
            <a:r>
              <a:rPr lang="en-IN" sz="2000" dirty="0">
                <a:solidFill>
                  <a:srgbClr val="FF0000"/>
                </a:solidFill>
              </a:rPr>
              <a:t>Red</a:t>
            </a:r>
            <a:r>
              <a:rPr lang="en-IN" sz="2000" dirty="0"/>
              <a:t>: x-coordinate</a:t>
            </a:r>
          </a:p>
          <a:p>
            <a:r>
              <a:rPr lang="en-IN" sz="2000" dirty="0">
                <a:solidFill>
                  <a:srgbClr val="0070C0"/>
                </a:solidFill>
              </a:rPr>
              <a:t>Blue</a:t>
            </a:r>
            <a:r>
              <a:rPr lang="en-IN" sz="2000" dirty="0"/>
              <a:t>: y-coordinate</a:t>
            </a:r>
          </a:p>
          <a:p>
            <a:r>
              <a:rPr lang="en-IN" sz="2000" dirty="0">
                <a:solidFill>
                  <a:srgbClr val="00B050"/>
                </a:solidFill>
              </a:rPr>
              <a:t>Green</a:t>
            </a:r>
            <a:r>
              <a:rPr lang="en-IN" sz="2000" dirty="0"/>
              <a:t>: z-coordinate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D458590-0C4A-4997-AC3C-DB801C071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418" y="687456"/>
            <a:ext cx="5413513" cy="665922"/>
          </a:xfrm>
        </p:spPr>
        <p:txBody>
          <a:bodyPr>
            <a:normAutofit fontScale="90000"/>
          </a:bodyPr>
          <a:lstStyle/>
          <a:p>
            <a:r>
              <a:rPr lang="en-IN" sz="4900" dirty="0"/>
              <a:t>Behaviour</a:t>
            </a:r>
            <a:r>
              <a:rPr lang="en-US" sz="4900" dirty="0"/>
              <a:t> of Sensors</a:t>
            </a:r>
            <a:br>
              <a:rPr lang="en-US" sz="3500" dirty="0"/>
            </a:br>
            <a:r>
              <a:rPr lang="en-US" sz="2000" dirty="0"/>
              <a:t>      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4087550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B2EF-F04D-4116-9166-55E766BBD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4843670" cy="904461"/>
          </a:xfrm>
        </p:spPr>
        <p:txBody>
          <a:bodyPr/>
          <a:lstStyle/>
          <a:p>
            <a:r>
              <a:rPr lang="en-US" dirty="0"/>
              <a:t>Proposed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43A56-BEC5-4F5C-960A-C1CBDFC94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630556"/>
            <a:ext cx="9852991" cy="2577548"/>
          </a:xfrm>
        </p:spPr>
        <p:txBody>
          <a:bodyPr>
            <a:normAutofit/>
          </a:bodyPr>
          <a:lstStyle/>
          <a:p>
            <a:r>
              <a:rPr lang="en-US" dirty="0"/>
              <a:t>After observing the results from the experiments performed, we propose a method to </a:t>
            </a:r>
            <a:r>
              <a:rPr lang="en-US" dirty="0">
                <a:solidFill>
                  <a:srgbClr val="FF0000"/>
                </a:solidFill>
              </a:rPr>
              <a:t>identify individual digits</a:t>
            </a:r>
            <a:r>
              <a:rPr lang="en-US" dirty="0"/>
              <a:t> of a PIN.</a:t>
            </a:r>
          </a:p>
          <a:p>
            <a:r>
              <a:rPr lang="en-US" dirty="0"/>
              <a:t>Using an application for data collection.</a:t>
            </a:r>
          </a:p>
          <a:p>
            <a:r>
              <a:rPr lang="en-US" dirty="0"/>
              <a:t>Processing raw data and as input to Machine Learning model to predict individual digits.</a:t>
            </a:r>
          </a:p>
        </p:txBody>
      </p:sp>
    </p:spTree>
    <p:extLst>
      <p:ext uri="{BB962C8B-B14F-4D97-AF65-F5344CB8AC3E}">
        <p14:creationId xmlns:p14="http://schemas.microsoft.com/office/powerpoint/2010/main" val="1607936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286000"/>
            <a:ext cx="6195391" cy="4128052"/>
          </a:xfrm>
        </p:spPr>
        <p:txBody>
          <a:bodyPr/>
          <a:lstStyle/>
          <a:p>
            <a:r>
              <a:rPr lang="en-US" dirty="0"/>
              <a:t>An Android application was built </a:t>
            </a:r>
            <a:r>
              <a:rPr lang="en-US" dirty="0">
                <a:solidFill>
                  <a:schemeClr val="tx1"/>
                </a:solidFill>
              </a:rPr>
              <a:t>to collect motion sensor data</a:t>
            </a:r>
            <a:r>
              <a:rPr lang="en-US" dirty="0"/>
              <a:t> for model training. </a:t>
            </a:r>
          </a:p>
          <a:p>
            <a:r>
              <a:rPr lang="en-US" dirty="0"/>
              <a:t>Application named as </a:t>
            </a:r>
            <a:r>
              <a:rPr lang="en-US" sz="2200" b="1" dirty="0">
                <a:solidFill>
                  <a:srgbClr val="FF0000"/>
                </a:solidFill>
              </a:rPr>
              <a:t>Train</a:t>
            </a:r>
            <a:r>
              <a:rPr lang="en-US" dirty="0"/>
              <a:t>.</a:t>
            </a:r>
          </a:p>
          <a:p>
            <a:r>
              <a:rPr lang="en-US" dirty="0"/>
              <a:t>Android application was chosen over web browser because </a:t>
            </a:r>
            <a:r>
              <a:rPr lang="en-US" dirty="0">
                <a:solidFill>
                  <a:schemeClr val="tx1"/>
                </a:solidFill>
              </a:rPr>
              <a:t>sampling rates </a:t>
            </a:r>
            <a:r>
              <a:rPr lang="en-US" dirty="0"/>
              <a:t>available in browsers are much lower than those in mobile application.</a:t>
            </a:r>
          </a:p>
          <a:p>
            <a:r>
              <a:rPr lang="en-US" dirty="0"/>
              <a:t>Buttons arranged at similar position as a phone PIN keyboard.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900" y="685800"/>
            <a:ext cx="27559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42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236F6-28B8-4234-B493-729832BA8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591878" cy="944217"/>
          </a:xfrm>
        </p:spPr>
        <p:txBody>
          <a:bodyPr>
            <a:noAutofit/>
          </a:bodyPr>
          <a:lstStyle/>
          <a:p>
            <a:r>
              <a:rPr lang="en-US" dirty="0"/>
              <a:t>Data collection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8B85F-A090-49A7-BCB7-A973843A3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35427"/>
            <a:ext cx="9601200" cy="4658138"/>
          </a:xfrm>
        </p:spPr>
        <p:txBody>
          <a:bodyPr>
            <a:noAutofit/>
          </a:bodyPr>
          <a:lstStyle/>
          <a:p>
            <a:r>
              <a:rPr lang="en-US" dirty="0"/>
              <a:t>Starting with a basic </a:t>
            </a:r>
            <a:r>
              <a:rPr lang="en-US" dirty="0">
                <a:solidFill>
                  <a:srgbClr val="FF0000"/>
                </a:solidFill>
              </a:rPr>
              <a:t>data collection</a:t>
            </a:r>
            <a:r>
              <a:rPr lang="en-US" dirty="0"/>
              <a:t> method from a single user. Using the android application “</a:t>
            </a:r>
            <a:r>
              <a:rPr lang="en-US" dirty="0">
                <a:solidFill>
                  <a:schemeClr val="tx1"/>
                </a:solidFill>
              </a:rPr>
              <a:t>Train</a:t>
            </a:r>
            <a:r>
              <a:rPr lang="en-US" dirty="0"/>
              <a:t>”.</a:t>
            </a:r>
          </a:p>
          <a:p>
            <a:r>
              <a:rPr lang="en-US" dirty="0"/>
              <a:t>A user is made to either sit or stand and hold the phone in right hand in one identical position and use only right thumb (in-hand data).</a:t>
            </a:r>
          </a:p>
          <a:p>
            <a:r>
              <a:rPr lang="en-US" dirty="0"/>
              <a:t>Putting the phone on a flat stationary surface (on-table data). </a:t>
            </a:r>
          </a:p>
          <a:p>
            <a:r>
              <a:rPr lang="en-US" dirty="0"/>
              <a:t>A single file is created for each key press. </a:t>
            </a:r>
          </a:p>
          <a:p>
            <a:r>
              <a:rPr lang="en-US" dirty="0"/>
              <a:t>Random keys are pressed.</a:t>
            </a:r>
          </a:p>
          <a:p>
            <a:r>
              <a:rPr lang="en-US" dirty="0"/>
              <a:t>The app </a:t>
            </a:r>
            <a:r>
              <a:rPr lang="en-US" dirty="0">
                <a:solidFill>
                  <a:schemeClr val="tx1"/>
                </a:solidFill>
              </a:rPr>
              <a:t>collects 4 types </a:t>
            </a:r>
            <a:r>
              <a:rPr lang="en-US" dirty="0"/>
              <a:t>of sensor data</a:t>
            </a:r>
          </a:p>
          <a:p>
            <a:pPr lvl="1"/>
            <a:r>
              <a:rPr lang="en-US" dirty="0"/>
              <a:t>Accelerometer </a:t>
            </a:r>
            <a:r>
              <a:rPr lang="en-US" dirty="0">
                <a:solidFill>
                  <a:srgbClr val="FF0000"/>
                </a:solidFill>
              </a:rPr>
              <a:t>with</a:t>
            </a:r>
            <a:r>
              <a:rPr lang="en-US" dirty="0"/>
              <a:t> gravity</a:t>
            </a:r>
          </a:p>
          <a:p>
            <a:pPr lvl="1"/>
            <a:r>
              <a:rPr lang="en-US" dirty="0"/>
              <a:t>Accelerometer </a:t>
            </a:r>
            <a:r>
              <a:rPr lang="en-US" dirty="0">
                <a:solidFill>
                  <a:srgbClr val="FF0000"/>
                </a:solidFill>
              </a:rPr>
              <a:t>without</a:t>
            </a:r>
            <a:r>
              <a:rPr lang="en-US" dirty="0"/>
              <a:t> gravity</a:t>
            </a:r>
          </a:p>
          <a:p>
            <a:pPr lvl="1"/>
            <a:r>
              <a:rPr lang="en-US" dirty="0"/>
              <a:t>Gyroscope</a:t>
            </a:r>
          </a:p>
          <a:p>
            <a:pPr lvl="1"/>
            <a:r>
              <a:rPr lang="en-US" dirty="0"/>
              <a:t>Gravity</a:t>
            </a:r>
          </a:p>
        </p:txBody>
      </p:sp>
    </p:spTree>
    <p:extLst>
      <p:ext uri="{BB962C8B-B14F-4D97-AF65-F5344CB8AC3E}">
        <p14:creationId xmlns:p14="http://schemas.microsoft.com/office/powerpoint/2010/main" val="3536782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4D272-2078-46E7-A91D-CDE9A970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37AA2-9615-4977-95FE-0F2B6E982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14939"/>
            <a:ext cx="9601200" cy="3581400"/>
          </a:xfrm>
        </p:spPr>
        <p:txBody>
          <a:bodyPr>
            <a:normAutofit/>
          </a:bodyPr>
          <a:lstStyle/>
          <a:p>
            <a:r>
              <a:rPr lang="en-US" dirty="0"/>
              <a:t>The raw data collected from the application contains multiple rows of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X, Y, Z coordinate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values and </a:t>
            </a:r>
            <a:r>
              <a:rPr lang="en-US" dirty="0">
                <a:solidFill>
                  <a:srgbClr val="FF0000"/>
                </a:solidFill>
              </a:rPr>
              <a:t>time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chemeClr val="tx1"/>
                </a:solidFill>
              </a:rPr>
              <a:t>The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timestamp of </a:t>
            </a:r>
            <a:r>
              <a:rPr lang="en-US" i="1" dirty="0">
                <a:solidFill>
                  <a:srgbClr val="FF0000"/>
                </a:solidFill>
              </a:rPr>
              <a:t>onKeyDown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i="1" dirty="0" err="1">
                <a:solidFill>
                  <a:srgbClr val="FF0000"/>
                </a:solidFill>
              </a:rPr>
              <a:t>onKeyUp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actions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and the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number key</a:t>
            </a:r>
            <a:r>
              <a:rPr lang="en-US" dirty="0">
                <a:solidFill>
                  <a:schemeClr val="tx1"/>
                </a:solidFill>
              </a:rPr>
              <a:t> that was pressed was saved in file name.</a:t>
            </a:r>
          </a:p>
          <a:p>
            <a:r>
              <a:rPr lang="en-US" dirty="0"/>
              <a:t>Three ways of </a:t>
            </a:r>
            <a:r>
              <a:rPr lang="en-US" dirty="0">
                <a:solidFill>
                  <a:srgbClr val="FF0000"/>
                </a:solidFill>
              </a:rPr>
              <a:t>data processing</a:t>
            </a:r>
            <a:r>
              <a:rPr lang="en-US" dirty="0"/>
              <a:t> were used and accuracies obtained from different classification models were compared. (window of 25 and 30 values).</a:t>
            </a:r>
          </a:p>
          <a:p>
            <a:pPr lvl="1"/>
            <a:r>
              <a:rPr lang="en-US" i="0" dirty="0"/>
              <a:t>Windowing</a:t>
            </a:r>
          </a:p>
          <a:p>
            <a:pPr lvl="1"/>
            <a:r>
              <a:rPr lang="en-IN" i="0" dirty="0"/>
              <a:t>Three values</a:t>
            </a:r>
          </a:p>
          <a:p>
            <a:pPr lvl="1"/>
            <a:r>
              <a:rPr lang="en-US" i="0" dirty="0"/>
              <a:t>Three values from uniform data.</a:t>
            </a:r>
          </a:p>
        </p:txBody>
      </p:sp>
    </p:spTree>
    <p:extLst>
      <p:ext uri="{BB962C8B-B14F-4D97-AF65-F5344CB8AC3E}">
        <p14:creationId xmlns:p14="http://schemas.microsoft.com/office/powerpoint/2010/main" val="2283202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7398DF-7AB9-45C5-829F-CA860768F0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721"/>
          <a:stretch/>
        </p:blipFill>
        <p:spPr>
          <a:xfrm>
            <a:off x="1360168" y="2152443"/>
            <a:ext cx="6898793" cy="108916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9468BFC-B099-4175-B847-728045E28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055704" cy="705678"/>
          </a:xfrm>
        </p:spPr>
        <p:txBody>
          <a:bodyPr/>
          <a:lstStyle/>
          <a:p>
            <a:r>
              <a:rPr lang="en-US" dirty="0"/>
              <a:t>Preprocessing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87EBEA-55FD-47D6-BF93-816295FA2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884" y="4318759"/>
            <a:ext cx="6893077" cy="85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62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4C10-5522-47AA-93A8-94C5470A3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7880"/>
          </a:xfrm>
        </p:spPr>
        <p:txBody>
          <a:bodyPr>
            <a:noAutofit/>
          </a:bodyPr>
          <a:lstStyle/>
          <a:p>
            <a:r>
              <a:rPr lang="en-IN" dirty="0"/>
              <a:t>Classification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ADD93-BCF1-4EA8-A918-AD512E5E8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3680"/>
            <a:ext cx="9601200" cy="4101990"/>
          </a:xfrm>
        </p:spPr>
        <p:txBody>
          <a:bodyPr>
            <a:normAutofit/>
          </a:bodyPr>
          <a:lstStyle/>
          <a:p>
            <a:r>
              <a:rPr lang="en-IN" dirty="0"/>
              <a:t>Following models were used for classification. </a:t>
            </a:r>
          </a:p>
          <a:p>
            <a:pPr lvl="1"/>
            <a:r>
              <a:rPr lang="en-IN" dirty="0"/>
              <a:t>Random Forest</a:t>
            </a:r>
          </a:p>
          <a:p>
            <a:pPr lvl="1"/>
            <a:r>
              <a:rPr lang="en-IN" dirty="0"/>
              <a:t>Decision Tree</a:t>
            </a:r>
          </a:p>
          <a:p>
            <a:pPr lvl="1"/>
            <a:r>
              <a:rPr lang="en-IN" dirty="0"/>
              <a:t>Logistic Regression</a:t>
            </a:r>
          </a:p>
          <a:p>
            <a:pPr lvl="1"/>
            <a:r>
              <a:rPr lang="en-IN" dirty="0"/>
              <a:t>Naïve Bayes</a:t>
            </a:r>
          </a:p>
          <a:p>
            <a:pPr lvl="1"/>
            <a:r>
              <a:rPr lang="en-IN" dirty="0"/>
              <a:t>KNN</a:t>
            </a:r>
          </a:p>
          <a:p>
            <a:pPr lvl="1"/>
            <a:r>
              <a:rPr lang="en-IN" dirty="0"/>
              <a:t>SVM</a:t>
            </a:r>
          </a:p>
          <a:p>
            <a:pPr lvl="1"/>
            <a:r>
              <a:rPr lang="en-IN" dirty="0"/>
              <a:t>Multioutput</a:t>
            </a:r>
          </a:p>
          <a:p>
            <a:r>
              <a:rPr lang="en-IN" dirty="0"/>
              <a:t>Taking all types of pre-processed dataset and taking that as input to all models running in same configuration for each (to do justice to the comparison).</a:t>
            </a:r>
          </a:p>
        </p:txBody>
      </p:sp>
    </p:spTree>
    <p:extLst>
      <p:ext uri="{BB962C8B-B14F-4D97-AF65-F5344CB8AC3E}">
        <p14:creationId xmlns:p14="http://schemas.microsoft.com/office/powerpoint/2010/main" val="3017141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D4ED4-6415-4E50-9973-38B1832DE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97903-E08C-4DBC-A178-09423DB72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61747"/>
            <a:ext cx="9601200" cy="2121140"/>
          </a:xfrm>
        </p:spPr>
        <p:txBody>
          <a:bodyPr>
            <a:noAutofit/>
          </a:bodyPr>
          <a:lstStyle/>
          <a:p>
            <a:r>
              <a:rPr lang="en-US" dirty="0"/>
              <a:t>It was observed that motion detected by the </a:t>
            </a:r>
            <a:r>
              <a:rPr lang="en-US" dirty="0">
                <a:solidFill>
                  <a:srgbClr val="FF0000"/>
                </a:solidFill>
              </a:rPr>
              <a:t>gravity sensor </a:t>
            </a:r>
            <a:r>
              <a:rPr lang="en-US" dirty="0"/>
              <a:t>did not show remarkable changes in sensor data values, hence did not contribute to give accurate prediction. (</a:t>
            </a:r>
            <a:r>
              <a:rPr lang="en-US" dirty="0">
                <a:solidFill>
                  <a:srgbClr val="FF0000"/>
                </a:solidFill>
              </a:rPr>
              <a:t>16%</a:t>
            </a:r>
            <a:r>
              <a:rPr lang="en-US" dirty="0"/>
              <a:t>). </a:t>
            </a:r>
          </a:p>
          <a:p>
            <a:r>
              <a:rPr lang="en-US" dirty="0"/>
              <a:t>The following table shows maximum accuracy among all 3 types of processing methods. On-table data = 400 key press. In-hand data = 400 key press.</a:t>
            </a:r>
          </a:p>
          <a:p>
            <a:r>
              <a:rPr lang="en-US" dirty="0"/>
              <a:t>The processed input file are from accelerometer and gyroscope. (individually)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9B1F6-4FA5-40F3-931D-D76D7094C35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146293"/>
            <a:ext cx="9753600" cy="18999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D493E8-C5AA-4629-BBC1-9976A30F3448}"/>
              </a:ext>
            </a:extLst>
          </p:cNvPr>
          <p:cNvSpPr txBox="1">
            <a:spLocks/>
          </p:cNvSpPr>
          <p:nvPr/>
        </p:nvSpPr>
        <p:spPr>
          <a:xfrm>
            <a:off x="1371600" y="6172200"/>
            <a:ext cx="5320748" cy="5532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Processed file is split in 80:20 for train and test data.</a:t>
            </a:r>
          </a:p>
        </p:txBody>
      </p:sp>
    </p:spTree>
    <p:extLst>
      <p:ext uri="{BB962C8B-B14F-4D97-AF65-F5344CB8AC3E}">
        <p14:creationId xmlns:p14="http://schemas.microsoft.com/office/powerpoint/2010/main" val="1330816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32CE-808F-47BB-BFEF-C994810F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Multioutput</a:t>
            </a:r>
            <a:r>
              <a:rPr lang="en-US" b="1" dirty="0"/>
              <a:t> </a:t>
            </a:r>
            <a:r>
              <a:rPr lang="en-US" dirty="0"/>
              <a:t>Classification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9FE3819-B294-49FC-BF21-EFF6B37CFF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9993302"/>
              </p:ext>
            </p:extLst>
          </p:nvPr>
        </p:nvGraphicFramePr>
        <p:xfrm>
          <a:off x="2835965" y="4644003"/>
          <a:ext cx="6732104" cy="201454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209334">
                  <a:extLst>
                    <a:ext uri="{9D8B030D-6E8A-4147-A177-3AD203B41FA5}">
                      <a16:colId xmlns:a16="http://schemas.microsoft.com/office/drawing/2014/main" val="1301105105"/>
                    </a:ext>
                  </a:extLst>
                </a:gridCol>
                <a:gridCol w="1017912">
                  <a:extLst>
                    <a:ext uri="{9D8B030D-6E8A-4147-A177-3AD203B41FA5}">
                      <a16:colId xmlns:a16="http://schemas.microsoft.com/office/drawing/2014/main" val="3926113220"/>
                    </a:ext>
                  </a:extLst>
                </a:gridCol>
                <a:gridCol w="1243473">
                  <a:extLst>
                    <a:ext uri="{9D8B030D-6E8A-4147-A177-3AD203B41FA5}">
                      <a16:colId xmlns:a16="http://schemas.microsoft.com/office/drawing/2014/main" val="2121157190"/>
                    </a:ext>
                  </a:extLst>
                </a:gridCol>
                <a:gridCol w="1017912">
                  <a:extLst>
                    <a:ext uri="{9D8B030D-6E8A-4147-A177-3AD203B41FA5}">
                      <a16:colId xmlns:a16="http://schemas.microsoft.com/office/drawing/2014/main" val="1581229117"/>
                    </a:ext>
                  </a:extLst>
                </a:gridCol>
                <a:gridCol w="1243473">
                  <a:extLst>
                    <a:ext uri="{9D8B030D-6E8A-4147-A177-3AD203B41FA5}">
                      <a16:colId xmlns:a16="http://schemas.microsoft.com/office/drawing/2014/main" val="2870743850"/>
                    </a:ext>
                  </a:extLst>
                </a:gridCol>
              </a:tblGrid>
              <a:tr h="335758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effectLst/>
                        <a:latin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586105" algn="l"/>
                          <a:tab pos="457200" algn="l"/>
                        </a:tabLst>
                      </a:pPr>
                      <a:r>
                        <a:rPr lang="en-IN" sz="2000" dirty="0">
                          <a:effectLst/>
                        </a:rPr>
                        <a:t>Multioutput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123300"/>
                  </a:ext>
                </a:extLst>
              </a:tr>
              <a:tr h="3357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586105" algn="l"/>
                          <a:tab pos="457200" algn="l"/>
                        </a:tabLst>
                      </a:pPr>
                      <a:r>
                        <a:rPr lang="en-IN" sz="2000" dirty="0">
                          <a:effectLst/>
                        </a:rPr>
                        <a:t>Type of data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586105" algn="l"/>
                          <a:tab pos="457200" algn="l"/>
                        </a:tabLst>
                      </a:pPr>
                      <a:r>
                        <a:rPr lang="en-IN" sz="2000" dirty="0" err="1">
                          <a:effectLst/>
                        </a:rPr>
                        <a:t>Acc</a:t>
                      </a:r>
                      <a:r>
                        <a:rPr lang="en-IN" sz="2000" dirty="0">
                          <a:effectLst/>
                        </a:rPr>
                        <a:t> (%)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586105" algn="l"/>
                          <a:tab pos="457200" algn="l"/>
                        </a:tabLst>
                      </a:pPr>
                      <a:r>
                        <a:rPr lang="en-IN" sz="2000" dirty="0">
                          <a:effectLst/>
                        </a:rPr>
                        <a:t>Gyro (%)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977995"/>
                  </a:ext>
                </a:extLst>
              </a:tr>
              <a:tr h="335758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effectLst/>
                        <a:latin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586105" algn="l"/>
                          <a:tab pos="457200" algn="l"/>
                        </a:tabLst>
                      </a:pPr>
                      <a:r>
                        <a:rPr lang="en-IN" sz="2000" dirty="0">
                          <a:effectLst/>
                        </a:rPr>
                        <a:t>First 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586105" algn="l"/>
                          <a:tab pos="457200" algn="l"/>
                        </a:tabLst>
                      </a:pPr>
                      <a:r>
                        <a:rPr lang="en-IN" sz="2000">
                          <a:effectLst/>
                        </a:rPr>
                        <a:t>List of 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586105" algn="l"/>
                          <a:tab pos="457200" algn="l"/>
                        </a:tabLst>
                      </a:pPr>
                      <a:r>
                        <a:rPr lang="en-IN" sz="2000">
                          <a:effectLst/>
                        </a:rPr>
                        <a:t>First 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586105" algn="l"/>
                          <a:tab pos="457200" algn="l"/>
                        </a:tabLst>
                      </a:pPr>
                      <a:r>
                        <a:rPr lang="en-IN" sz="2000">
                          <a:effectLst/>
                        </a:rPr>
                        <a:t>List of 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526602"/>
                  </a:ext>
                </a:extLst>
              </a:tr>
              <a:tr h="3357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586105" algn="l"/>
                          <a:tab pos="457200" algn="l"/>
                        </a:tabLst>
                      </a:pPr>
                      <a:r>
                        <a:rPr lang="en-IN" sz="2000" dirty="0">
                          <a:effectLst/>
                        </a:rPr>
                        <a:t>On-table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586105" algn="l"/>
                          <a:tab pos="457200" algn="l"/>
                        </a:tabLst>
                      </a:pPr>
                      <a:r>
                        <a:rPr lang="en-IN" sz="2000" dirty="0">
                          <a:effectLst/>
                        </a:rPr>
                        <a:t>41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586105" algn="l"/>
                          <a:tab pos="457200" algn="l"/>
                        </a:tabLst>
                      </a:pPr>
                      <a:r>
                        <a:rPr lang="en-IN" sz="2000" dirty="0">
                          <a:effectLst/>
                        </a:rPr>
                        <a:t>62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586105" algn="l"/>
                          <a:tab pos="457200" algn="l"/>
                        </a:tabLst>
                      </a:pPr>
                      <a:r>
                        <a:rPr lang="en-IN" sz="2000">
                          <a:effectLst/>
                        </a:rPr>
                        <a:t>44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586105" algn="l"/>
                          <a:tab pos="457200" algn="l"/>
                        </a:tabLst>
                      </a:pPr>
                      <a:r>
                        <a:rPr lang="en-IN" sz="2000">
                          <a:effectLst/>
                        </a:rPr>
                        <a:t>61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173098"/>
                  </a:ext>
                </a:extLst>
              </a:tr>
              <a:tr h="3357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586105" algn="l"/>
                          <a:tab pos="457200" algn="l"/>
                        </a:tabLst>
                      </a:pPr>
                      <a:r>
                        <a:rPr lang="en-IN" sz="2000">
                          <a:effectLst/>
                        </a:rPr>
                        <a:t>In-hand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586105" algn="l"/>
                          <a:tab pos="457200" algn="l"/>
                        </a:tabLst>
                      </a:pPr>
                      <a:r>
                        <a:rPr lang="en-IN" sz="2000">
                          <a:effectLst/>
                        </a:rPr>
                        <a:t>49.64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586105" algn="l"/>
                          <a:tab pos="457200" algn="l"/>
                        </a:tabLst>
                      </a:pPr>
                      <a:r>
                        <a:rPr lang="en-IN" sz="2000">
                          <a:effectLst/>
                        </a:rPr>
                        <a:t>72.34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586105" algn="l"/>
                          <a:tab pos="457200" algn="l"/>
                        </a:tabLst>
                      </a:pPr>
                      <a:r>
                        <a:rPr lang="en-IN" sz="2000" dirty="0">
                          <a:effectLst/>
                        </a:rPr>
                        <a:t>59.57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586105" algn="l"/>
                          <a:tab pos="457200" algn="l"/>
                        </a:tabLst>
                      </a:pPr>
                      <a:r>
                        <a:rPr lang="en-IN" sz="2000" dirty="0">
                          <a:effectLst/>
                        </a:rPr>
                        <a:t>73.75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7498162"/>
                  </a:ext>
                </a:extLst>
              </a:tr>
              <a:tr h="3357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586105" algn="l"/>
                          <a:tab pos="457200" algn="l"/>
                        </a:tabLst>
                      </a:pPr>
                      <a:r>
                        <a:rPr lang="en-IN" sz="2000">
                          <a:effectLst/>
                        </a:rPr>
                        <a:t>Hybrid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586105" algn="l"/>
                          <a:tab pos="457200" algn="l"/>
                        </a:tabLst>
                      </a:pPr>
                      <a:r>
                        <a:rPr lang="en-IN" sz="2000">
                          <a:effectLst/>
                        </a:rPr>
                        <a:t>43.56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586105" algn="l"/>
                          <a:tab pos="457200" algn="l"/>
                        </a:tabLst>
                      </a:pPr>
                      <a:r>
                        <a:rPr lang="en-IN" sz="2000">
                          <a:effectLst/>
                        </a:rPr>
                        <a:t>61.82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586105" algn="l"/>
                          <a:tab pos="457200" algn="l"/>
                        </a:tabLst>
                      </a:pPr>
                      <a:r>
                        <a:rPr lang="en-IN" sz="2000">
                          <a:effectLst/>
                        </a:rPr>
                        <a:t>51.45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586105" algn="l"/>
                          <a:tab pos="457200" algn="l"/>
                        </a:tabLst>
                      </a:pPr>
                      <a:r>
                        <a:rPr lang="en-IN" sz="2000" dirty="0">
                          <a:effectLst/>
                        </a:rPr>
                        <a:t>67.63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313222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3D2B45-B00A-42DD-B900-4DC33374B59D}"/>
              </a:ext>
            </a:extLst>
          </p:cNvPr>
          <p:cNvSpPr txBox="1">
            <a:spLocks/>
          </p:cNvSpPr>
          <p:nvPr/>
        </p:nvSpPr>
        <p:spPr>
          <a:xfrm>
            <a:off x="1371600" y="1529079"/>
            <a:ext cx="9601200" cy="31149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multioutput classification, 4 outputs are obtained and the accuracy is calculated as: </a:t>
            </a:r>
          </a:p>
          <a:p>
            <a:pPr marL="0" indent="0">
              <a:buNone/>
            </a:pPr>
            <a:r>
              <a:rPr lang="en-US" dirty="0"/>
              <a:t>number of times the actual key pressed label is present in this list of 4 outputs/size of test data</a:t>
            </a:r>
          </a:p>
          <a:p>
            <a:r>
              <a:rPr lang="en-US" dirty="0"/>
              <a:t>“List of 4” column in the following table, displays this accuracy measurement and “First 2” column displays accuracy of the actual key press present in the first 2 position from the list of 4.</a:t>
            </a:r>
          </a:p>
          <a:p>
            <a:r>
              <a:rPr lang="en-US" dirty="0"/>
              <a:t>The following table shows maximum accuracy among all 3 types of processing methods.</a:t>
            </a:r>
          </a:p>
        </p:txBody>
      </p:sp>
    </p:spTree>
    <p:extLst>
      <p:ext uri="{BB962C8B-B14F-4D97-AF65-F5344CB8AC3E}">
        <p14:creationId xmlns:p14="http://schemas.microsoft.com/office/powerpoint/2010/main" val="39984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22883"/>
            <a:ext cx="9601200" cy="2990021"/>
          </a:xfrm>
        </p:spPr>
        <p:txBody>
          <a:bodyPr>
            <a:normAutofit/>
          </a:bodyPr>
          <a:lstStyle/>
          <a:p>
            <a:r>
              <a:rPr lang="en-US" dirty="0"/>
              <a:t>Numeric </a:t>
            </a:r>
            <a:r>
              <a:rPr lang="en-US" dirty="0">
                <a:solidFill>
                  <a:srgbClr val="FF0000"/>
                </a:solidFill>
              </a:rPr>
              <a:t>PINs</a:t>
            </a:r>
            <a:r>
              <a:rPr lang="en-US" dirty="0"/>
              <a:t> of a smartphone to be </a:t>
            </a:r>
            <a:r>
              <a:rPr lang="en-US" dirty="0">
                <a:solidFill>
                  <a:srgbClr val="FF0000"/>
                </a:solidFill>
              </a:rPr>
              <a:t>predicted</a:t>
            </a:r>
            <a:r>
              <a:rPr lang="en-US" dirty="0"/>
              <a:t> by an attacker </a:t>
            </a:r>
            <a:r>
              <a:rPr lang="en-US" dirty="0">
                <a:solidFill>
                  <a:srgbClr val="FF0000"/>
                </a:solidFill>
              </a:rPr>
              <a:t>using motion data</a:t>
            </a:r>
            <a:r>
              <a:rPr lang="en-US" dirty="0"/>
              <a:t>.</a:t>
            </a:r>
          </a:p>
          <a:p>
            <a:r>
              <a:rPr lang="en-US" dirty="0"/>
              <a:t>Zero-permission </a:t>
            </a:r>
            <a:r>
              <a:rPr lang="en-US" dirty="0">
                <a:solidFill>
                  <a:srgbClr val="FF0000"/>
                </a:solidFill>
              </a:rPr>
              <a:t>motion sensors play crucial role </a:t>
            </a:r>
            <a:r>
              <a:rPr lang="en-US" dirty="0"/>
              <a:t>in exploiting this vulnerability.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Website</a:t>
            </a:r>
            <a:r>
              <a:rPr lang="en-US" dirty="0"/>
              <a:t> opened in</a:t>
            </a:r>
            <a:r>
              <a:rPr lang="en-US" dirty="0">
                <a:solidFill>
                  <a:srgbClr val="FF0000"/>
                </a:solidFill>
              </a:rPr>
              <a:t> a browser</a:t>
            </a:r>
            <a:r>
              <a:rPr lang="en-US" dirty="0"/>
              <a:t> or an </a:t>
            </a:r>
            <a:r>
              <a:rPr lang="en-US" dirty="0">
                <a:solidFill>
                  <a:srgbClr val="FF0000"/>
                </a:solidFill>
              </a:rPr>
              <a:t>application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in background </a:t>
            </a:r>
            <a:r>
              <a:rPr lang="en-US" dirty="0"/>
              <a:t>can collect data.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pattern</a:t>
            </a:r>
            <a:r>
              <a:rPr lang="en-US" dirty="0"/>
              <a:t> of each key press is observed and a suitable </a:t>
            </a:r>
            <a:r>
              <a:rPr lang="en-US" dirty="0">
                <a:solidFill>
                  <a:srgbClr val="FF0000"/>
                </a:solidFill>
              </a:rPr>
              <a:t>model</a:t>
            </a:r>
            <a:r>
              <a:rPr lang="en-US" dirty="0"/>
              <a:t> is trained to identify </a:t>
            </a:r>
            <a:r>
              <a:rPr lang="en-US" dirty="0">
                <a:solidFill>
                  <a:srgbClr val="FF0000"/>
                </a:solidFill>
              </a:rPr>
              <a:t>individual digits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25398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908F9D8-F618-4200-9304-8ADCB48BD334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481930" cy="9044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Different data collection method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76D4ED-B6B8-4E99-85D1-26D5AE4C7F60}"/>
              </a:ext>
            </a:extLst>
          </p:cNvPr>
          <p:cNvSpPr txBox="1">
            <a:spLocks/>
          </p:cNvSpPr>
          <p:nvPr/>
        </p:nvSpPr>
        <p:spPr>
          <a:xfrm>
            <a:off x="1371600" y="2311344"/>
            <a:ext cx="9601200" cy="2896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Observing that this basic data collection method showed potential that these accuracies can be improved.</a:t>
            </a:r>
          </a:p>
          <a:p>
            <a:r>
              <a:rPr lang="en-US" dirty="0"/>
              <a:t>We collected 2700 files from the user in similar method in such a way that each digit (0-9) appear after each other.</a:t>
            </a:r>
          </a:p>
          <a:p>
            <a:r>
              <a:rPr lang="en-US" dirty="0"/>
              <a:t>These allowed to record motion that mimics the actual motion moving from one key to other.</a:t>
            </a:r>
          </a:p>
        </p:txBody>
      </p:sp>
    </p:spTree>
    <p:extLst>
      <p:ext uri="{BB962C8B-B14F-4D97-AF65-F5344CB8AC3E}">
        <p14:creationId xmlns:p14="http://schemas.microsoft.com/office/powerpoint/2010/main" val="3798069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D85B99-AD55-4FBC-9918-62EE59FD32A7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481930" cy="9044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Different processing methods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C0C9FFA-3637-4DC1-A94F-C2A0B260E274}"/>
              </a:ext>
            </a:extLst>
          </p:cNvPr>
          <p:cNvSpPr txBox="1">
            <a:spLocks/>
          </p:cNvSpPr>
          <p:nvPr/>
        </p:nvSpPr>
        <p:spPr>
          <a:xfrm>
            <a:off x="1371600" y="1590261"/>
            <a:ext cx="9601200" cy="49430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Observing that the window of key press can be maximum up to 100ms, we extend the window size to accommodate all relevant data of the path.</a:t>
            </a:r>
          </a:p>
          <a:p>
            <a:r>
              <a:rPr lang="en-US" dirty="0"/>
              <a:t>Discarding the gravity sensor data as it did not give remarkable spike on key press.</a:t>
            </a:r>
          </a:p>
          <a:p>
            <a:r>
              <a:rPr lang="en-US" dirty="0"/>
              <a:t>Using individually all other 3 types of sensor data and combining each accelerometer type with gyroscope</a:t>
            </a:r>
          </a:p>
          <a:p>
            <a:r>
              <a:rPr lang="en-US" dirty="0"/>
              <a:t>Processing methods are as follows:</a:t>
            </a:r>
          </a:p>
          <a:p>
            <a:pPr lvl="1"/>
            <a:r>
              <a:rPr lang="en-US" dirty="0"/>
              <a:t>Window of 200 and 400</a:t>
            </a:r>
          </a:p>
          <a:p>
            <a:pPr lvl="1"/>
            <a:r>
              <a:rPr lang="en-US" dirty="0"/>
              <a:t>Uniform time (every millisecond) then take window (200, 400)</a:t>
            </a:r>
          </a:p>
          <a:p>
            <a:pPr lvl="1"/>
            <a:r>
              <a:rPr lang="en-US" dirty="0"/>
              <a:t>Uniform time (every millisecond), remove initial values and take window (200, 400)</a:t>
            </a:r>
          </a:p>
          <a:p>
            <a:r>
              <a:rPr lang="en-US" dirty="0"/>
              <a:t>The window of </a:t>
            </a:r>
            <a:r>
              <a:rPr lang="en-US" dirty="0" err="1"/>
              <a:t>onkey</a:t>
            </a:r>
            <a:r>
              <a:rPr lang="en-US" dirty="0"/>
              <a:t> up and </a:t>
            </a:r>
            <a:r>
              <a:rPr lang="en-US" dirty="0" err="1"/>
              <a:t>onkeydown</a:t>
            </a:r>
            <a:r>
              <a:rPr lang="en-US" dirty="0"/>
              <a:t> is positioned in 2 ways:</a:t>
            </a:r>
          </a:p>
          <a:p>
            <a:pPr lvl="1"/>
            <a:r>
              <a:rPr lang="en-US" dirty="0"/>
              <a:t>Center</a:t>
            </a:r>
          </a:p>
          <a:p>
            <a:pPr lvl="1"/>
            <a:r>
              <a:rPr lang="en-US" dirty="0"/>
              <a:t>At the end</a:t>
            </a:r>
          </a:p>
        </p:txBody>
      </p:sp>
    </p:spTree>
    <p:extLst>
      <p:ext uri="{BB962C8B-B14F-4D97-AF65-F5344CB8AC3E}">
        <p14:creationId xmlns:p14="http://schemas.microsoft.com/office/powerpoint/2010/main" val="3434736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1D7384-C2AB-41B9-87B9-E0547ACB3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446925"/>
              </p:ext>
            </p:extLst>
          </p:nvPr>
        </p:nvGraphicFramePr>
        <p:xfrm>
          <a:off x="2720147" y="2926952"/>
          <a:ext cx="6751706" cy="3459431"/>
        </p:xfrm>
        <a:graphic>
          <a:graphicData uri="http://schemas.openxmlformats.org/drawingml/2006/table">
            <a:tbl>
              <a:tblPr/>
              <a:tblGrid>
                <a:gridCol w="717093">
                  <a:extLst>
                    <a:ext uri="{9D8B030D-6E8A-4147-A177-3AD203B41FA5}">
                      <a16:colId xmlns:a16="http://schemas.microsoft.com/office/drawing/2014/main" val="30603208"/>
                    </a:ext>
                  </a:extLst>
                </a:gridCol>
                <a:gridCol w="1025995">
                  <a:extLst>
                    <a:ext uri="{9D8B030D-6E8A-4147-A177-3AD203B41FA5}">
                      <a16:colId xmlns:a16="http://schemas.microsoft.com/office/drawing/2014/main" val="1166967261"/>
                    </a:ext>
                  </a:extLst>
                </a:gridCol>
                <a:gridCol w="1268703">
                  <a:extLst>
                    <a:ext uri="{9D8B030D-6E8A-4147-A177-3AD203B41FA5}">
                      <a16:colId xmlns:a16="http://schemas.microsoft.com/office/drawing/2014/main" val="3453269357"/>
                    </a:ext>
                  </a:extLst>
                </a:gridCol>
                <a:gridCol w="1489347">
                  <a:extLst>
                    <a:ext uri="{9D8B030D-6E8A-4147-A177-3AD203B41FA5}">
                      <a16:colId xmlns:a16="http://schemas.microsoft.com/office/drawing/2014/main" val="1700622708"/>
                    </a:ext>
                  </a:extLst>
                </a:gridCol>
                <a:gridCol w="1138936">
                  <a:extLst>
                    <a:ext uri="{9D8B030D-6E8A-4147-A177-3AD203B41FA5}">
                      <a16:colId xmlns:a16="http://schemas.microsoft.com/office/drawing/2014/main" val="1814268164"/>
                    </a:ext>
                  </a:extLst>
                </a:gridCol>
                <a:gridCol w="1111632">
                  <a:extLst>
                    <a:ext uri="{9D8B030D-6E8A-4147-A177-3AD203B41FA5}">
                      <a16:colId xmlns:a16="http://schemas.microsoft.com/office/drawing/2014/main" val="3374890857"/>
                    </a:ext>
                  </a:extLst>
                </a:gridCol>
              </a:tblGrid>
              <a:tr h="286214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 Guess(%)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Second Guess(%)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 (rows)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835087"/>
                  </a:ext>
                </a:extLst>
              </a:tr>
              <a:tr h="286214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Gyro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678149"/>
                  </a:ext>
                </a:extLst>
              </a:tr>
              <a:tr h="28621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359408"/>
                  </a:ext>
                </a:extLst>
              </a:tr>
              <a:tr h="28621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8805101"/>
                  </a:ext>
                </a:extLst>
              </a:tr>
              <a:tr h="89953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Multilayer Perceptron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 Iterations, </a:t>
                      </a:r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</a:t>
                      </a:r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- Identity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512794"/>
                  </a:ext>
                </a:extLst>
              </a:tr>
              <a:tr h="8489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 Iterations, </a:t>
                      </a:r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</a:t>
                      </a:r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- Logistics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102152"/>
                  </a:ext>
                </a:extLst>
              </a:tr>
              <a:tr h="428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 Iterations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671514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1566F134-7012-4639-84F1-24B3C8627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6076122" cy="917713"/>
          </a:xfrm>
        </p:spPr>
        <p:txBody>
          <a:bodyPr>
            <a:noAutofit/>
          </a:bodyPr>
          <a:lstStyle/>
          <a:p>
            <a:r>
              <a:rPr lang="en-US" dirty="0"/>
              <a:t>Experimental Results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4BB099-438A-4310-9CC2-7063B82C1D4B}"/>
              </a:ext>
            </a:extLst>
          </p:cNvPr>
          <p:cNvSpPr/>
          <p:nvPr/>
        </p:nvSpPr>
        <p:spPr>
          <a:xfrm>
            <a:off x="1371599" y="1603513"/>
            <a:ext cx="90313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The following table shows maximum accuracy among all types of processing methods.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It was observed that combining the Accelerometer and Gyroscope sensor data gave better accuracies compared to individual processed data.</a:t>
            </a:r>
            <a:endParaRPr lang="en-IN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ED6A6B-D6B8-4F26-8C1B-52CE0F374DFF}"/>
              </a:ext>
            </a:extLst>
          </p:cNvPr>
          <p:cNvSpPr txBox="1">
            <a:spLocks/>
          </p:cNvSpPr>
          <p:nvPr/>
        </p:nvSpPr>
        <p:spPr>
          <a:xfrm>
            <a:off x="1371599" y="6451479"/>
            <a:ext cx="5320748" cy="5532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Processed file is split in 75:25 for train and test data.</a:t>
            </a:r>
          </a:p>
        </p:txBody>
      </p:sp>
    </p:spTree>
    <p:extLst>
      <p:ext uri="{BB962C8B-B14F-4D97-AF65-F5344CB8AC3E}">
        <p14:creationId xmlns:p14="http://schemas.microsoft.com/office/powerpoint/2010/main" val="179850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E855-BB79-48E5-BF39-5D40FE3E1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C9AB6-67D4-49B0-B4C7-78606AA5E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75183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deep Learning Model implemented from scratch, with 5 layers each of dimensions [ number of features of x , 20 , 7 , 5 , 1]  gives accuracy  of 18%. </a:t>
            </a:r>
          </a:p>
          <a:p>
            <a:pPr marL="0" indent="0">
              <a:buNone/>
            </a:pPr>
            <a:r>
              <a:rPr lang="en-US" dirty="0"/>
              <a:t>The deep Learning model is Then implemented with </a:t>
            </a:r>
            <a:r>
              <a:rPr lang="en-US" dirty="0" err="1"/>
              <a:t>keras</a:t>
            </a:r>
            <a:r>
              <a:rPr lang="en-US" dirty="0"/>
              <a:t>, with </a:t>
            </a:r>
            <a:r>
              <a:rPr lang="en-US" dirty="0" err="1"/>
              <a:t>tensorflow</a:t>
            </a:r>
            <a:r>
              <a:rPr lang="en-US" dirty="0"/>
              <a:t> backend. </a:t>
            </a:r>
          </a:p>
          <a:p>
            <a:pPr marL="0" indent="0">
              <a:buNone/>
            </a:pPr>
            <a:r>
              <a:rPr lang="en-US" dirty="0"/>
              <a:t>We are using mini batch gradient descent, k fold cross validation with shuffling of data, Adam optimizer, Activation functions used in hidden layers = relu and in outer layers = softmax.</a:t>
            </a:r>
          </a:p>
          <a:p>
            <a:r>
              <a:rPr lang="en-US" dirty="0"/>
              <a:t>With nodes in first layer = 4, number of iterations = 200, batch size = 10 , splits of data = 90:10 The maximum accuracy is 40.31(hybrid data), while accuracy decreased for In hand data to 35.75. </a:t>
            </a:r>
          </a:p>
          <a:p>
            <a:r>
              <a:rPr lang="en-US" dirty="0"/>
              <a:t>While without using any hidden layer(similar to logistic regression) The accuracy In hand data is 40.4, and hybrid data is 27.385.</a:t>
            </a:r>
          </a:p>
        </p:txBody>
      </p:sp>
    </p:spTree>
    <p:extLst>
      <p:ext uri="{BB962C8B-B14F-4D97-AF65-F5344CB8AC3E}">
        <p14:creationId xmlns:p14="http://schemas.microsoft.com/office/powerpoint/2010/main" val="1429885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02AFC-A144-4FCF-BDF7-DCE90B18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E7ED1-0909-49D7-955C-6EB29CA7E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08909"/>
            <a:ext cx="9601200" cy="4163291"/>
          </a:xfrm>
        </p:spPr>
        <p:txBody>
          <a:bodyPr/>
          <a:lstStyle/>
          <a:p>
            <a:r>
              <a:rPr lang="en-US" dirty="0"/>
              <a:t>Increasing The nodes in Hidden units to 8 Increase The accuracy of in hand data to 40.12 and decreasing the accuracy of hybrid data to 35.49.</a:t>
            </a:r>
          </a:p>
          <a:p>
            <a:r>
              <a:rPr lang="en-US" dirty="0"/>
              <a:t>Increasing The nodes in Hidden units to 8 and decreasing the mini batch size to 5 Increase The accuracy of in hand data to 39.57 and decreasing the accuracy of hybrid data to 34.96.</a:t>
            </a:r>
          </a:p>
          <a:p>
            <a:r>
              <a:rPr lang="en-US" dirty="0"/>
              <a:t>Increasing number of epochs with nodes in one hidden unit = 4, changes accuracy slightly, for hybrid it is 40.46 , and in hand data 36.12.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483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F0572-0AAC-4A08-8F10-6AE0E954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C3987-958F-4D53-9DBD-CF804ADE7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68569"/>
            <a:ext cx="9601200" cy="5361709"/>
          </a:xfrm>
        </p:spPr>
        <p:txBody>
          <a:bodyPr>
            <a:normAutofit/>
          </a:bodyPr>
          <a:lstStyle/>
          <a:p>
            <a:r>
              <a:rPr lang="en-US" dirty="0"/>
              <a:t>Deep Learning model have different hyperparameters, changing which can increase or decrease our model performance. </a:t>
            </a:r>
          </a:p>
          <a:p>
            <a:pPr marL="0" indent="0">
              <a:buNone/>
            </a:pPr>
            <a:r>
              <a:rPr lang="en-US" dirty="0"/>
              <a:t>Here we are using Adam’s optimizer function, relu activation function in hidden Layers and softmax activation function in output layer. We are using k fold cross validation with shuffling. And mini batch gradient descent.</a:t>
            </a:r>
          </a:p>
          <a:p>
            <a:r>
              <a:rPr lang="en-US" dirty="0"/>
              <a:t>When number of nodes in hidden layers = 4, mini batch size = 10 , number of iterations = 200 , and splitting the data set into 90:10 the max accuracy is 67.47.</a:t>
            </a:r>
          </a:p>
          <a:p>
            <a:r>
              <a:rPr lang="en-US" dirty="0"/>
              <a:t>When number of nodes in hidden layers = 8, mini batch size = 10 , number of iterations = 200 , and splitting the data set into 90:10 the max accuracy is 65.27.</a:t>
            </a:r>
          </a:p>
          <a:p>
            <a:r>
              <a:rPr lang="en-US" dirty="0"/>
              <a:t>When number of nodes in hidden layers = 8, mini batch size = 10 , number of iterations = 200 , and splitting the data set into 80:20 the max accuracy is 62.69.</a:t>
            </a:r>
          </a:p>
          <a:p>
            <a:r>
              <a:rPr lang="en-US" dirty="0"/>
              <a:t>When number of nodes in hidden layers = 4, mini batch size = 10 , number of iterations = 400 , and splitting the data set into 90:10 the max accuracy is 65.65.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26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D9828-3BD3-4F80-B6CC-824331B71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7473"/>
          </a:xfrm>
        </p:spPr>
        <p:txBody>
          <a:bodyPr/>
          <a:lstStyle/>
          <a:p>
            <a:r>
              <a:rPr lang="en-US" dirty="0"/>
              <a:t>Deep Learning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2FF87-DFB8-46A2-B616-E0ADEA881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22141"/>
            <a:ext cx="9601200" cy="4274127"/>
          </a:xfrm>
        </p:spPr>
        <p:txBody>
          <a:bodyPr/>
          <a:lstStyle/>
          <a:p>
            <a:r>
              <a:rPr lang="en-US" dirty="0"/>
              <a:t>When number of nodes in hidden layers = 3, mini batch size = 10 , number of iterations = 200 , and splitting the data set into 90:10 the max accuracy is 67.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So, here we can see that increasing iterations from 200 to 400 decreases the accuracy</a:t>
            </a:r>
          </a:p>
          <a:p>
            <a:pPr marL="0" indent="0">
              <a:buNone/>
            </a:pPr>
            <a:r>
              <a:rPr lang="en-US" dirty="0"/>
              <a:t>Of the model. The best splitting of data is 90:10. Number of nodes in first hidden layers when increased or decreased decreases the maximum accuracy, so we choose 4 as default node in our model. </a:t>
            </a:r>
          </a:p>
        </p:txBody>
      </p:sp>
    </p:spTree>
    <p:extLst>
      <p:ext uri="{BB962C8B-B14F-4D97-AF65-F5344CB8AC3E}">
        <p14:creationId xmlns:p14="http://schemas.microsoft.com/office/powerpoint/2010/main" val="1542695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D65D-863E-47C2-96F4-7821BE259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094383" cy="983974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D0594-02C9-4C1D-8A50-93E2D0243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21903"/>
            <a:ext cx="9823174" cy="5304183"/>
          </a:xfrm>
        </p:spPr>
        <p:txBody>
          <a:bodyPr>
            <a:noAutofit/>
          </a:bodyPr>
          <a:lstStyle/>
          <a:p>
            <a:r>
              <a:rPr lang="en-US" dirty="0"/>
              <a:t>Exploring the sensors used on smartphones and exploiting the vulnerability, it is possible to develop a single-digit classification methodology to recover PIN from maliciously captured sensor data. </a:t>
            </a:r>
          </a:p>
          <a:p>
            <a:r>
              <a:rPr lang="en-US" dirty="0"/>
              <a:t>Using different types of preprocessing methods and different classification models to classify a single digit, the maximum accuracy achieved for </a:t>
            </a:r>
            <a:r>
              <a:rPr lang="en-US" dirty="0">
                <a:solidFill>
                  <a:srgbClr val="FF0000"/>
                </a:solidFill>
              </a:rPr>
              <a:t>on-hand data </a:t>
            </a:r>
            <a:r>
              <a:rPr lang="en-US" dirty="0"/>
              <a:t>collection method is </a:t>
            </a:r>
            <a:r>
              <a:rPr lang="en-US" dirty="0">
                <a:solidFill>
                  <a:srgbClr val="FF0000"/>
                </a:solidFill>
              </a:rPr>
              <a:t>42.5%</a:t>
            </a:r>
            <a:r>
              <a:rPr lang="en-US" dirty="0"/>
              <a:t> with </a:t>
            </a:r>
            <a:r>
              <a:rPr lang="en-US" dirty="0">
                <a:solidFill>
                  <a:srgbClr val="FF0000"/>
                </a:solidFill>
              </a:rPr>
              <a:t>random forest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in-hand data</a:t>
            </a:r>
            <a:r>
              <a:rPr lang="en-US" dirty="0"/>
              <a:t> collection method is </a:t>
            </a:r>
            <a:r>
              <a:rPr lang="en-US" dirty="0">
                <a:solidFill>
                  <a:srgbClr val="FF0000"/>
                </a:solidFill>
              </a:rPr>
              <a:t>42.47%</a:t>
            </a:r>
            <a:r>
              <a:rPr lang="en-US" dirty="0"/>
              <a:t> with </a:t>
            </a:r>
            <a:r>
              <a:rPr lang="en-US" dirty="0">
                <a:solidFill>
                  <a:srgbClr val="FF0000"/>
                </a:solidFill>
              </a:rPr>
              <a:t>SVM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merged data </a:t>
            </a:r>
            <a:r>
              <a:rPr lang="en-US" dirty="0"/>
              <a:t>is </a:t>
            </a:r>
            <a:r>
              <a:rPr lang="en-US" dirty="0">
                <a:solidFill>
                  <a:srgbClr val="FF0000"/>
                </a:solidFill>
              </a:rPr>
              <a:t>39.89%</a:t>
            </a:r>
            <a:r>
              <a:rPr lang="en-US" dirty="0"/>
              <a:t> with </a:t>
            </a:r>
            <a:r>
              <a:rPr lang="en-US" dirty="0">
                <a:solidFill>
                  <a:srgbClr val="FF0000"/>
                </a:solidFill>
              </a:rPr>
              <a:t>KNN</a:t>
            </a:r>
            <a:r>
              <a:rPr lang="en-US" dirty="0"/>
              <a:t>.</a:t>
            </a:r>
          </a:p>
          <a:p>
            <a:r>
              <a:rPr lang="en-US" dirty="0"/>
              <a:t>Using new data collection and processing methods where the </a:t>
            </a:r>
            <a:r>
              <a:rPr lang="en-US" dirty="0">
                <a:solidFill>
                  <a:srgbClr val="FF0000"/>
                </a:solidFill>
              </a:rPr>
              <a:t>accelerometer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gyroscope data </a:t>
            </a:r>
            <a:r>
              <a:rPr lang="en-US" dirty="0"/>
              <a:t>are </a:t>
            </a:r>
            <a:r>
              <a:rPr lang="en-US" dirty="0">
                <a:solidFill>
                  <a:srgbClr val="FF0000"/>
                </a:solidFill>
              </a:rPr>
              <a:t>combined</a:t>
            </a:r>
            <a:r>
              <a:rPr lang="en-US" dirty="0"/>
              <a:t> to form input, maximum accuracy observed is </a:t>
            </a:r>
            <a:r>
              <a:rPr lang="en-US" dirty="0">
                <a:solidFill>
                  <a:srgbClr val="FF0000"/>
                </a:solidFill>
              </a:rPr>
              <a:t>66.71% </a:t>
            </a:r>
            <a:r>
              <a:rPr lang="en-US" dirty="0">
                <a:solidFill>
                  <a:schemeClr val="tx1"/>
                </a:solidFill>
              </a:rPr>
              <a:t>in </a:t>
            </a:r>
            <a:r>
              <a:rPr lang="en-US" dirty="0">
                <a:solidFill>
                  <a:srgbClr val="FF0000"/>
                </a:solidFill>
              </a:rPr>
              <a:t>Multilayer Perceptron model</a:t>
            </a:r>
            <a:r>
              <a:rPr lang="en-US" dirty="0">
                <a:solidFill>
                  <a:schemeClr val="tx1"/>
                </a:solidFill>
              </a:rPr>
              <a:t> with activation function as </a:t>
            </a:r>
            <a:r>
              <a:rPr lang="en-US" dirty="0">
                <a:solidFill>
                  <a:srgbClr val="FF0000"/>
                </a:solidFill>
              </a:rPr>
              <a:t>identity</a:t>
            </a:r>
            <a:r>
              <a:rPr lang="en-US" dirty="0">
                <a:solidFill>
                  <a:schemeClr val="tx1"/>
                </a:solidFill>
              </a:rPr>
              <a:t> and maximum iterations equal to </a:t>
            </a:r>
            <a:r>
              <a:rPr lang="en-US" dirty="0">
                <a:solidFill>
                  <a:srgbClr val="FF0000"/>
                </a:solidFill>
              </a:rPr>
              <a:t>1500</a:t>
            </a:r>
            <a:r>
              <a:rPr lang="en-US" dirty="0"/>
              <a:t>.</a:t>
            </a:r>
          </a:p>
          <a:p>
            <a:r>
              <a:rPr lang="en-US" dirty="0"/>
              <a:t>The deep learning model results show potential of improvement and will be worked on.</a:t>
            </a:r>
          </a:p>
          <a:p>
            <a:r>
              <a:rPr lang="en-US" dirty="0"/>
              <a:t>The next steps include, using any different possible </a:t>
            </a:r>
            <a:r>
              <a:rPr lang="en-US" dirty="0">
                <a:solidFill>
                  <a:srgbClr val="FF0000"/>
                </a:solidFill>
              </a:rPr>
              <a:t>classification model or training method or parameters </a:t>
            </a:r>
            <a:r>
              <a:rPr lang="en-US" dirty="0"/>
              <a:t>and then selecting the best out of the lot. Training the model with the collected data and creating either an Android background </a:t>
            </a:r>
            <a:r>
              <a:rPr lang="en-US" dirty="0">
                <a:solidFill>
                  <a:srgbClr val="FF0000"/>
                </a:solidFill>
              </a:rPr>
              <a:t>app service</a:t>
            </a:r>
            <a:r>
              <a:rPr lang="en-US" dirty="0"/>
              <a:t> to exploit sensor data or host a </a:t>
            </a:r>
            <a:r>
              <a:rPr lang="en-US" dirty="0">
                <a:solidFill>
                  <a:srgbClr val="FF0000"/>
                </a:solidFill>
              </a:rPr>
              <a:t>website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09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0516B9-9663-4C92-A14D-21F83FE5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6672470" cy="983974"/>
          </a:xfrm>
        </p:spPr>
        <p:txBody>
          <a:bodyPr>
            <a:noAutofit/>
          </a:bodyPr>
          <a:lstStyle/>
          <a:p>
            <a:r>
              <a:rPr lang="en-US" dirty="0"/>
              <a:t>Individual Contribution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D3EC6B-4AE6-450A-89EB-4DE9EACD2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3817"/>
            <a:ext cx="9823174" cy="5304183"/>
          </a:xfrm>
        </p:spPr>
        <p:txBody>
          <a:bodyPr>
            <a:noAutofit/>
          </a:bodyPr>
          <a:lstStyle/>
          <a:p>
            <a:r>
              <a:rPr lang="en-US" dirty="0"/>
              <a:t>Nidheesh Panchal</a:t>
            </a:r>
          </a:p>
          <a:p>
            <a:pPr lvl="1"/>
            <a:r>
              <a:rPr lang="en-US" dirty="0"/>
              <a:t>Helped in building “</a:t>
            </a:r>
            <a:r>
              <a:rPr lang="en-US" dirty="0" err="1"/>
              <a:t>GyroAccApp</a:t>
            </a:r>
            <a:r>
              <a:rPr lang="en-US" dirty="0"/>
              <a:t>” Android applications.</a:t>
            </a:r>
          </a:p>
          <a:p>
            <a:pPr lvl="1"/>
            <a:r>
              <a:rPr lang="en-US" dirty="0"/>
              <a:t>Data processing methods</a:t>
            </a:r>
          </a:p>
          <a:p>
            <a:pPr lvl="1"/>
            <a:r>
              <a:rPr lang="en-US" dirty="0"/>
              <a:t>Different classification model selection and testing</a:t>
            </a:r>
          </a:p>
          <a:p>
            <a:pPr lvl="1"/>
            <a:endParaRPr lang="en-US" dirty="0"/>
          </a:p>
          <a:p>
            <a:r>
              <a:rPr lang="en-US" dirty="0"/>
              <a:t>Siddhant Gupta</a:t>
            </a:r>
          </a:p>
          <a:p>
            <a:pPr lvl="1"/>
            <a:r>
              <a:rPr lang="en-US" dirty="0"/>
              <a:t>Designed “Train” application</a:t>
            </a:r>
          </a:p>
          <a:p>
            <a:pPr lvl="1"/>
            <a:r>
              <a:rPr lang="en-US" dirty="0"/>
              <a:t>Data collection</a:t>
            </a:r>
          </a:p>
          <a:p>
            <a:pPr lvl="1"/>
            <a:r>
              <a:rPr lang="en-US" dirty="0"/>
              <a:t>Deep learning model and testing</a:t>
            </a:r>
          </a:p>
          <a:p>
            <a:pPr lvl="1"/>
            <a:endParaRPr lang="en-US" dirty="0"/>
          </a:p>
          <a:p>
            <a:r>
              <a:rPr lang="en-US" dirty="0"/>
              <a:t>Rahul Jangir</a:t>
            </a:r>
          </a:p>
          <a:p>
            <a:pPr lvl="1"/>
            <a:r>
              <a:rPr lang="en-US" dirty="0"/>
              <a:t>Built “Train” and “</a:t>
            </a:r>
            <a:r>
              <a:rPr lang="en-US" dirty="0" err="1"/>
              <a:t>GyroAccApp</a:t>
            </a:r>
            <a:r>
              <a:rPr lang="en-US" dirty="0"/>
              <a:t>” Android application.</a:t>
            </a:r>
          </a:p>
          <a:p>
            <a:pPr lvl="1"/>
            <a:r>
              <a:rPr lang="en-US" dirty="0"/>
              <a:t>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3659899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C95DB-22E5-49DB-B582-7DB27BCD2656}"/>
              </a:ext>
            </a:extLst>
          </p:cNvPr>
          <p:cNvSpPr txBox="1"/>
          <p:nvPr/>
        </p:nvSpPr>
        <p:spPr>
          <a:xfrm>
            <a:off x="4043680" y="2499360"/>
            <a:ext cx="4338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0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067DD0-ECC4-4193-9B34-696808E799A1}"/>
              </a:ext>
            </a:extLst>
          </p:cNvPr>
          <p:cNvSpPr txBox="1">
            <a:spLocks/>
          </p:cNvSpPr>
          <p:nvPr/>
        </p:nvSpPr>
        <p:spPr>
          <a:xfrm>
            <a:off x="4355792" y="3150303"/>
            <a:ext cx="3714096" cy="72944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tx1"/>
                </a:solidFill>
                <a:latin typeface="Stencil" panose="040409050D0802020404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4018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Android?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686050"/>
            <a:ext cx="9601200" cy="1485900"/>
          </a:xfrm>
        </p:spPr>
        <p:txBody>
          <a:bodyPr/>
          <a:lstStyle/>
          <a:p>
            <a:r>
              <a:rPr lang="en-US" dirty="0"/>
              <a:t>Two major smartphone operating systems are </a:t>
            </a:r>
            <a:r>
              <a:rPr lang="en-US" dirty="0">
                <a:solidFill>
                  <a:srgbClr val="FF0000"/>
                </a:solidFill>
              </a:rPr>
              <a:t>Android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iOS</a:t>
            </a:r>
            <a:r>
              <a:rPr lang="en-US" dirty="0"/>
              <a:t>.</a:t>
            </a:r>
          </a:p>
          <a:p>
            <a:r>
              <a:rPr lang="en-US" dirty="0"/>
              <a:t>Market share of </a:t>
            </a:r>
            <a:r>
              <a:rPr lang="en-US" dirty="0">
                <a:solidFill>
                  <a:srgbClr val="FF0000"/>
                </a:solidFill>
              </a:rPr>
              <a:t>Android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iOS</a:t>
            </a:r>
            <a:r>
              <a:rPr lang="en-US" dirty="0"/>
              <a:t> is </a:t>
            </a:r>
            <a:r>
              <a:rPr lang="en-US" dirty="0">
                <a:solidFill>
                  <a:srgbClr val="FF0000"/>
                </a:solidFill>
              </a:rPr>
              <a:t>81.7%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17.9%</a:t>
            </a:r>
            <a:r>
              <a:rPr lang="en-US" dirty="0"/>
              <a:t>, respectively.</a:t>
            </a:r>
          </a:p>
          <a:p>
            <a:r>
              <a:rPr lang="en-US" dirty="0"/>
              <a:t>Targeting Android devices means </a:t>
            </a:r>
            <a:r>
              <a:rPr lang="en-US" dirty="0">
                <a:solidFill>
                  <a:srgbClr val="FF0000"/>
                </a:solidFill>
              </a:rPr>
              <a:t>covering larger portion </a:t>
            </a:r>
            <a:r>
              <a:rPr lang="en-US" dirty="0"/>
              <a:t>of all smartphones.</a:t>
            </a:r>
          </a:p>
        </p:txBody>
      </p:sp>
    </p:spTree>
    <p:extLst>
      <p:ext uri="{BB962C8B-B14F-4D97-AF65-F5344CB8AC3E}">
        <p14:creationId xmlns:p14="http://schemas.microsoft.com/office/powerpoint/2010/main" val="74213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DEFCB-3BD2-4332-A98D-9598C3507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Android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DACD4-66DD-4D09-A165-28B14DDA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051773" cy="3886200"/>
          </a:xfrm>
        </p:spPr>
        <p:txBody>
          <a:bodyPr>
            <a:noAutofit/>
          </a:bodyPr>
          <a:lstStyle/>
          <a:p>
            <a:r>
              <a:rPr lang="en-US" dirty="0"/>
              <a:t>Motion Sensors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Accelerometer</a:t>
            </a:r>
            <a:r>
              <a:rPr lang="en-IN" dirty="0"/>
              <a:t> Sensor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Gyroscope</a:t>
            </a:r>
            <a:r>
              <a:rPr lang="en-IN" dirty="0"/>
              <a:t> Sensor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Gravity</a:t>
            </a:r>
            <a:r>
              <a:rPr lang="en-IN" dirty="0"/>
              <a:t> Sensor</a:t>
            </a:r>
            <a:endParaRPr lang="en-US" dirty="0"/>
          </a:p>
          <a:p>
            <a:r>
              <a:rPr lang="en-US" dirty="0"/>
              <a:t>Environmental Sensors</a:t>
            </a:r>
          </a:p>
          <a:p>
            <a:r>
              <a:rPr lang="en-US" dirty="0"/>
              <a:t>Position Sensors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These sensors are used for various activities like auto screen rotation, </a:t>
            </a:r>
            <a:r>
              <a:rPr lang="en-US"/>
              <a:t>step counter </a:t>
            </a:r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4879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6473687" cy="798443"/>
          </a:xfrm>
        </p:spPr>
        <p:txBody>
          <a:bodyPr/>
          <a:lstStyle/>
          <a:p>
            <a:r>
              <a:rPr lang="en-US" dirty="0"/>
              <a:t>Zero-permission Sensors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405269"/>
            <a:ext cx="9601200" cy="2763078"/>
          </a:xfrm>
        </p:spPr>
        <p:txBody>
          <a:bodyPr/>
          <a:lstStyle/>
          <a:p>
            <a:r>
              <a:rPr lang="en-US" dirty="0"/>
              <a:t>Range of </a:t>
            </a:r>
            <a:r>
              <a:rPr lang="en-US" dirty="0">
                <a:solidFill>
                  <a:srgbClr val="FF0000"/>
                </a:solidFill>
              </a:rPr>
              <a:t>zero-permission sensors</a:t>
            </a:r>
            <a:r>
              <a:rPr lang="en-US" dirty="0"/>
              <a:t> are found in modern smartphones to enhance user experience. e.g. – Proximity, Gyroscope, Accelerometer sensor</a:t>
            </a:r>
          </a:p>
          <a:p>
            <a:r>
              <a:rPr lang="en-US" dirty="0">
                <a:solidFill>
                  <a:schemeClr val="tx1"/>
                </a:solidFill>
              </a:rPr>
              <a:t>These</a:t>
            </a:r>
            <a:r>
              <a:rPr lang="en-US" dirty="0"/>
              <a:t> pool of sensors may </a:t>
            </a:r>
            <a:r>
              <a:rPr lang="en-US" dirty="0">
                <a:solidFill>
                  <a:srgbClr val="FF0000"/>
                </a:solidFill>
              </a:rPr>
              <a:t>unintentionally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leak </a:t>
            </a:r>
            <a:r>
              <a:rPr lang="en-US" dirty="0">
                <a:solidFill>
                  <a:schemeClr val="tx1"/>
                </a:solidFill>
              </a:rPr>
              <a:t>sensitive information</a:t>
            </a:r>
            <a:r>
              <a:rPr lang="en-US" dirty="0"/>
              <a:t>.</a:t>
            </a:r>
          </a:p>
          <a:p>
            <a:r>
              <a:rPr lang="en-US" dirty="0"/>
              <a:t>These sensors are </a:t>
            </a:r>
            <a:r>
              <a:rPr lang="en-US" dirty="0">
                <a:solidFill>
                  <a:schemeClr val="tx1"/>
                </a:solidFill>
              </a:rPr>
              <a:t>accessible</a:t>
            </a:r>
            <a:r>
              <a:rPr lang="en-US" dirty="0">
                <a:solidFill>
                  <a:srgbClr val="FF0000"/>
                </a:solidFill>
              </a:rPr>
              <a:t> without user permissions</a:t>
            </a:r>
            <a:r>
              <a:rPr lang="en-US" dirty="0"/>
              <a:t>, so </a:t>
            </a:r>
            <a:r>
              <a:rPr lang="en-US" dirty="0">
                <a:solidFill>
                  <a:schemeClr val="tx1"/>
                </a:solidFill>
              </a:rPr>
              <a:t>an attacker can take</a:t>
            </a:r>
            <a:r>
              <a:rPr lang="en-US" dirty="0">
                <a:solidFill>
                  <a:srgbClr val="FF0000"/>
                </a:solidFill>
              </a:rPr>
              <a:t> advantage </a:t>
            </a:r>
            <a:r>
              <a:rPr lang="en-US" dirty="0">
                <a:solidFill>
                  <a:schemeClr val="tx1"/>
                </a:solidFill>
              </a:rPr>
              <a:t>of an </a:t>
            </a:r>
            <a:r>
              <a:rPr lang="en-US" dirty="0">
                <a:solidFill>
                  <a:srgbClr val="FF0000"/>
                </a:solidFill>
              </a:rPr>
              <a:t>unaware user</a:t>
            </a:r>
            <a:r>
              <a:rPr lang="en-US" dirty="0"/>
              <a:t>.</a:t>
            </a:r>
          </a:p>
          <a:p>
            <a:r>
              <a:rPr lang="en-US" dirty="0"/>
              <a:t>Sensors can reveal </a:t>
            </a:r>
            <a:r>
              <a:rPr lang="en-US" dirty="0">
                <a:solidFill>
                  <a:srgbClr val="FF0000"/>
                </a:solidFill>
              </a:rPr>
              <a:t>privacy-related information</a:t>
            </a:r>
            <a:r>
              <a:rPr lang="en-US" dirty="0"/>
              <a:t> about the user, such as personal identification number (</a:t>
            </a:r>
            <a:r>
              <a:rPr lang="en-US" dirty="0">
                <a:solidFill>
                  <a:srgbClr val="FF0000"/>
                </a:solidFill>
              </a:rPr>
              <a:t>PIN</a:t>
            </a:r>
            <a:r>
              <a:rPr lang="en-US" dirty="0"/>
              <a:t>) or movement patterns.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138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7003774" cy="811696"/>
          </a:xfrm>
        </p:spPr>
        <p:txBody>
          <a:bodyPr>
            <a:noAutofit/>
          </a:bodyPr>
          <a:lstStyle/>
          <a:p>
            <a:r>
              <a:rPr lang="en-US" dirty="0"/>
              <a:t>Basic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8591" y="2305878"/>
            <a:ext cx="9707217" cy="2829339"/>
          </a:xfrm>
        </p:spPr>
        <p:txBody>
          <a:bodyPr>
            <a:normAutofit/>
          </a:bodyPr>
          <a:lstStyle/>
          <a:p>
            <a:r>
              <a:rPr lang="en-US" dirty="0"/>
              <a:t>User </a:t>
            </a:r>
            <a:r>
              <a:rPr lang="en-US" dirty="0">
                <a:solidFill>
                  <a:schemeClr val="tx1"/>
                </a:solidFill>
              </a:rPr>
              <a:t>enters PIN on numerical keypad </a:t>
            </a:r>
            <a:r>
              <a:rPr lang="en-US" dirty="0"/>
              <a:t>where each possible number is in the range of (0-9).</a:t>
            </a:r>
          </a:p>
          <a:p>
            <a:r>
              <a:rPr lang="en-US" dirty="0"/>
              <a:t>While entering the numbers, user </a:t>
            </a:r>
            <a:r>
              <a:rPr lang="en-US" dirty="0">
                <a:solidFill>
                  <a:schemeClr val="tx1"/>
                </a:solidFill>
              </a:rPr>
              <a:t>moves fingers </a:t>
            </a:r>
            <a:r>
              <a:rPr lang="en-US" dirty="0"/>
              <a:t>to reach the number.</a:t>
            </a:r>
          </a:p>
          <a:p>
            <a:r>
              <a:rPr lang="en-US" dirty="0"/>
              <a:t>Smartphone will </a:t>
            </a:r>
            <a:r>
              <a:rPr lang="en-US" dirty="0">
                <a:solidFill>
                  <a:srgbClr val="FF0000"/>
                </a:solidFill>
              </a:rPr>
              <a:t>tilt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rotate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move</a:t>
            </a:r>
            <a:r>
              <a:rPr lang="en-US" dirty="0"/>
              <a:t>. </a:t>
            </a:r>
          </a:p>
          <a:p>
            <a:r>
              <a:rPr lang="en-US" dirty="0"/>
              <a:t>These movements are minute but </a:t>
            </a:r>
            <a:r>
              <a:rPr lang="en-US" dirty="0">
                <a:solidFill>
                  <a:schemeClr val="tx1"/>
                </a:solidFill>
              </a:rPr>
              <a:t>could be easily </a:t>
            </a:r>
            <a:r>
              <a:rPr lang="en-US" dirty="0">
                <a:solidFill>
                  <a:srgbClr val="FF0000"/>
                </a:solidFill>
              </a:rPr>
              <a:t>captured</a:t>
            </a:r>
            <a:r>
              <a:rPr lang="en-US" dirty="0">
                <a:solidFill>
                  <a:schemeClr val="tx1"/>
                </a:solidFill>
              </a:rPr>
              <a:t> by motion sensors.</a:t>
            </a:r>
          </a:p>
          <a:p>
            <a:r>
              <a:rPr lang="en-US" dirty="0"/>
              <a:t>Type of sensors that captures such motion are </a:t>
            </a:r>
            <a:r>
              <a:rPr lang="en-US" dirty="0">
                <a:solidFill>
                  <a:srgbClr val="FF0000"/>
                </a:solidFill>
              </a:rPr>
              <a:t>Motion Sensors</a:t>
            </a:r>
            <a:r>
              <a:rPr lang="en-US" dirty="0"/>
              <a:t> (Accelerometer, Gyroscope and Gravity)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C6264-B423-41DC-935E-5A0A1DC90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Accelerometer Sensor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27199"/>
            <a:ext cx="5227983" cy="4209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Description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Measures the </a:t>
            </a:r>
            <a:r>
              <a:rPr lang="en-US" dirty="0">
                <a:solidFill>
                  <a:srgbClr val="FF0000"/>
                </a:solidFill>
              </a:rPr>
              <a:t>acceleration force in m/s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/>
              <a:t> that is applied to a device on all three physical axes (x, y, and z), may or may not include the force of gravity.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Uses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Linear motion detection (</a:t>
            </a:r>
            <a:r>
              <a:rPr lang="en-US" dirty="0">
                <a:solidFill>
                  <a:srgbClr val="FF0000"/>
                </a:solidFill>
              </a:rPr>
              <a:t>shake, tilt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DBEFCE-B113-47B0-B365-B801AF2294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2" r="48613" b="-603"/>
          <a:stretch/>
        </p:blipFill>
        <p:spPr>
          <a:xfrm>
            <a:off x="7175704" y="2824510"/>
            <a:ext cx="3644696" cy="38255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8DE442-ED98-4618-B7E0-A131F5282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731" y="149915"/>
            <a:ext cx="2557669" cy="255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46CC-E6CA-4E5A-AB8B-A22FBCCFE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Gyroscope Sensor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49027"/>
            <a:ext cx="4749800" cy="320126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Description:</a:t>
            </a:r>
          </a:p>
          <a:p>
            <a:pPr marL="0" indent="0">
              <a:buNone/>
            </a:pPr>
            <a:r>
              <a:rPr lang="en-US" dirty="0"/>
              <a:t>Measures a </a:t>
            </a:r>
            <a:r>
              <a:rPr lang="en-US" dirty="0">
                <a:solidFill>
                  <a:srgbClr val="FF0000"/>
                </a:solidFill>
              </a:rPr>
              <a:t>device's rate of rotation in rad/s</a:t>
            </a:r>
            <a:r>
              <a:rPr lang="en-US" dirty="0"/>
              <a:t> around each of the three physical axes (x, y, and z).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Uses:</a:t>
            </a:r>
          </a:p>
          <a:p>
            <a:pPr marL="0" indent="0">
              <a:buNone/>
            </a:pPr>
            <a:r>
              <a:rPr lang="en-US" dirty="0"/>
              <a:t>Rotation detection (</a:t>
            </a:r>
            <a:r>
              <a:rPr lang="en-US" dirty="0">
                <a:solidFill>
                  <a:srgbClr val="FF0000"/>
                </a:solidFill>
              </a:rPr>
              <a:t>spin, turn</a:t>
            </a:r>
            <a:r>
              <a:rPr lang="en-US" dirty="0"/>
              <a:t>).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A92C92D-9C09-47BB-B036-3D0C49D004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8" r="39815"/>
          <a:stretch/>
        </p:blipFill>
        <p:spPr>
          <a:xfrm>
            <a:off x="6783385" y="2748191"/>
            <a:ext cx="4037015" cy="39474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5575AA-3102-4667-BD79-27FDC448D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534" y="162317"/>
            <a:ext cx="2532866" cy="253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45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E181D-E04D-40E1-ACF6-1124237CB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7229061" cy="745435"/>
          </a:xfrm>
        </p:spPr>
        <p:txBody>
          <a:bodyPr>
            <a:normAutofit/>
          </a:bodyPr>
          <a:lstStyle/>
          <a:p>
            <a:r>
              <a:rPr lang="en-US" dirty="0"/>
              <a:t>Gyroscope Sensor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2FB6DB-659A-4460-8749-07EC68C31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78" r="42934"/>
          <a:stretch/>
        </p:blipFill>
        <p:spPr>
          <a:xfrm>
            <a:off x="3185899" y="2592172"/>
            <a:ext cx="5820201" cy="358002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D8C3E48-DEAD-41BB-A76F-7DBAB97520E4}"/>
              </a:ext>
            </a:extLst>
          </p:cNvPr>
          <p:cNvSpPr txBox="1">
            <a:spLocks/>
          </p:cNvSpPr>
          <p:nvPr/>
        </p:nvSpPr>
        <p:spPr>
          <a:xfrm>
            <a:off x="1419638" y="1835425"/>
            <a:ext cx="7132983" cy="516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We can see different patterns when different keys are pressed.</a:t>
            </a:r>
          </a:p>
        </p:txBody>
      </p:sp>
    </p:spTree>
    <p:extLst>
      <p:ext uri="{BB962C8B-B14F-4D97-AF65-F5344CB8AC3E}">
        <p14:creationId xmlns:p14="http://schemas.microsoft.com/office/powerpoint/2010/main" val="31103322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1063</TotalTime>
  <Words>2098</Words>
  <Application>Microsoft Office PowerPoint</Application>
  <PresentationFormat>Widescreen</PresentationFormat>
  <Paragraphs>233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Calibri</vt:lpstr>
      <vt:lpstr>Franklin Gothic Book</vt:lpstr>
      <vt:lpstr>Stencil</vt:lpstr>
      <vt:lpstr>Times New Roman</vt:lpstr>
      <vt:lpstr>Wingdings</vt:lpstr>
      <vt:lpstr>Crop</vt:lpstr>
      <vt:lpstr>ANDROID PIN CRACKING</vt:lpstr>
      <vt:lpstr>Abstract</vt:lpstr>
      <vt:lpstr>Why Android?</vt:lpstr>
      <vt:lpstr>Types of Android Sensors</vt:lpstr>
      <vt:lpstr>Zero-permission Sensors</vt:lpstr>
      <vt:lpstr>Basic Theory</vt:lpstr>
      <vt:lpstr>Accelerometer Sensor</vt:lpstr>
      <vt:lpstr>Gyroscope Sensor</vt:lpstr>
      <vt:lpstr>Gyroscope Sensor</vt:lpstr>
      <vt:lpstr>Gravitation Sensor</vt:lpstr>
      <vt:lpstr>Behaviour of Sensors       </vt:lpstr>
      <vt:lpstr>Proposed Method</vt:lpstr>
      <vt:lpstr>Android Application</vt:lpstr>
      <vt:lpstr>Data collection </vt:lpstr>
      <vt:lpstr>Preprocessing </vt:lpstr>
      <vt:lpstr>Preprocessing</vt:lpstr>
      <vt:lpstr>Classification models</vt:lpstr>
      <vt:lpstr>Experimental Results </vt:lpstr>
      <vt:lpstr>Multioutput Classification Results</vt:lpstr>
      <vt:lpstr>PowerPoint Presentation</vt:lpstr>
      <vt:lpstr>PowerPoint Presentation</vt:lpstr>
      <vt:lpstr>Experimental Results </vt:lpstr>
      <vt:lpstr>Deep Learning Results</vt:lpstr>
      <vt:lpstr>Deep Learning Results</vt:lpstr>
      <vt:lpstr>Deep Learning Results </vt:lpstr>
      <vt:lpstr>Deep Learning Results</vt:lpstr>
      <vt:lpstr>Conclusion</vt:lpstr>
      <vt:lpstr>Individual Contribution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PIN CRACKING</dc:title>
  <dc:creator>Windows User</dc:creator>
  <cp:lastModifiedBy>Nidheesh Panchal</cp:lastModifiedBy>
  <cp:revision>175</cp:revision>
  <dcterms:created xsi:type="dcterms:W3CDTF">2020-04-06T09:55:49Z</dcterms:created>
  <dcterms:modified xsi:type="dcterms:W3CDTF">2020-04-28T14:26:43Z</dcterms:modified>
</cp:coreProperties>
</file>