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59" r:id="rId4"/>
    <p:sldId id="262" r:id="rId5"/>
    <p:sldId id="257" r:id="rId6"/>
    <p:sldId id="260" r:id="rId7"/>
    <p:sldId id="264" r:id="rId8"/>
    <p:sldId id="265" r:id="rId9"/>
    <p:sldId id="266" r:id="rId10"/>
    <p:sldId id="267" r:id="rId11"/>
    <p:sldId id="268" r:id="rId12"/>
    <p:sldId id="269" r:id="rId13"/>
    <p:sldId id="261" r:id="rId14"/>
    <p:sldId id="270" r:id="rId15"/>
    <p:sldId id="263" r:id="rId16"/>
    <p:sldId id="272" r:id="rId17"/>
    <p:sldId id="273" r:id="rId18"/>
    <p:sldId id="271"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2" d="100"/>
          <a:sy n="72"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618288B-9772-47C4-A6D7-C46000CDA8A2}" type="datetimeFigureOut">
              <a:rPr lang="en-US" smtClean="0"/>
              <a:t>4/7/2020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2291D4F-8EF7-49A8-88A2-6217B3076DE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968729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8288B-9772-47C4-A6D7-C46000CDA8A2}"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91D4F-8EF7-49A8-88A2-6217B3076DEB}" type="slidenum">
              <a:rPr lang="en-US" smtClean="0"/>
              <a:t>‹#›</a:t>
            </a:fld>
            <a:endParaRPr lang="en-US"/>
          </a:p>
        </p:txBody>
      </p:sp>
    </p:spTree>
    <p:extLst>
      <p:ext uri="{BB962C8B-B14F-4D97-AF65-F5344CB8AC3E}">
        <p14:creationId xmlns:p14="http://schemas.microsoft.com/office/powerpoint/2010/main" val="424438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8288B-9772-47C4-A6D7-C46000CDA8A2}"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91D4F-8EF7-49A8-88A2-6217B3076DEB}" type="slidenum">
              <a:rPr lang="en-US" smtClean="0"/>
              <a:t>‹#›</a:t>
            </a:fld>
            <a:endParaRPr lang="en-US"/>
          </a:p>
        </p:txBody>
      </p:sp>
    </p:spTree>
    <p:extLst>
      <p:ext uri="{BB962C8B-B14F-4D97-AF65-F5344CB8AC3E}">
        <p14:creationId xmlns:p14="http://schemas.microsoft.com/office/powerpoint/2010/main" val="13449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8288B-9772-47C4-A6D7-C46000CDA8A2}"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91D4F-8EF7-49A8-88A2-6217B3076DEB}" type="slidenum">
              <a:rPr lang="en-US" smtClean="0"/>
              <a:t>‹#›</a:t>
            </a:fld>
            <a:endParaRPr lang="en-US"/>
          </a:p>
        </p:txBody>
      </p:sp>
    </p:spTree>
    <p:extLst>
      <p:ext uri="{BB962C8B-B14F-4D97-AF65-F5344CB8AC3E}">
        <p14:creationId xmlns:p14="http://schemas.microsoft.com/office/powerpoint/2010/main" val="13876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618288B-9772-47C4-A6D7-C46000CDA8A2}" type="datetimeFigureOut">
              <a:rPr lang="en-US" smtClean="0"/>
              <a:t>4/7/2020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2291D4F-8EF7-49A8-88A2-6217B3076DE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922360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8288B-9772-47C4-A6D7-C46000CDA8A2}"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91D4F-8EF7-49A8-88A2-6217B3076DEB}" type="slidenum">
              <a:rPr lang="en-US" smtClean="0"/>
              <a:t>‹#›</a:t>
            </a:fld>
            <a:endParaRPr lang="en-US"/>
          </a:p>
        </p:txBody>
      </p:sp>
    </p:spTree>
    <p:extLst>
      <p:ext uri="{BB962C8B-B14F-4D97-AF65-F5344CB8AC3E}">
        <p14:creationId xmlns:p14="http://schemas.microsoft.com/office/powerpoint/2010/main" val="117609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8288B-9772-47C4-A6D7-C46000CDA8A2}"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91D4F-8EF7-49A8-88A2-6217B3076DEB}" type="slidenum">
              <a:rPr lang="en-US" smtClean="0"/>
              <a:t>‹#›</a:t>
            </a:fld>
            <a:endParaRPr lang="en-US"/>
          </a:p>
        </p:txBody>
      </p:sp>
    </p:spTree>
    <p:extLst>
      <p:ext uri="{BB962C8B-B14F-4D97-AF65-F5344CB8AC3E}">
        <p14:creationId xmlns:p14="http://schemas.microsoft.com/office/powerpoint/2010/main" val="303852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8288B-9772-47C4-A6D7-C46000CDA8A2}"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91D4F-8EF7-49A8-88A2-6217B3076DEB}" type="slidenum">
              <a:rPr lang="en-US" smtClean="0"/>
              <a:t>‹#›</a:t>
            </a:fld>
            <a:endParaRPr lang="en-US"/>
          </a:p>
        </p:txBody>
      </p:sp>
    </p:spTree>
    <p:extLst>
      <p:ext uri="{BB962C8B-B14F-4D97-AF65-F5344CB8AC3E}">
        <p14:creationId xmlns:p14="http://schemas.microsoft.com/office/powerpoint/2010/main" val="13949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8288B-9772-47C4-A6D7-C46000CDA8A2}"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91D4F-8EF7-49A8-88A2-6217B3076DEB}" type="slidenum">
              <a:rPr lang="en-US" smtClean="0"/>
              <a:t>‹#›</a:t>
            </a:fld>
            <a:endParaRPr lang="en-US"/>
          </a:p>
        </p:txBody>
      </p:sp>
    </p:spTree>
    <p:extLst>
      <p:ext uri="{BB962C8B-B14F-4D97-AF65-F5344CB8AC3E}">
        <p14:creationId xmlns:p14="http://schemas.microsoft.com/office/powerpoint/2010/main" val="146429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618288B-9772-47C4-A6D7-C46000CDA8A2}" type="datetimeFigureOut">
              <a:rPr lang="en-US" smtClean="0"/>
              <a:t>4/7/2020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2291D4F-8EF7-49A8-88A2-6217B3076DE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84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618288B-9772-47C4-A6D7-C46000CDA8A2}" type="datetimeFigureOut">
              <a:rPr lang="en-US" smtClean="0"/>
              <a:t>4/7/2020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2291D4F-8EF7-49A8-88A2-6217B3076DE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228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618288B-9772-47C4-A6D7-C46000CDA8A2}" type="datetimeFigureOut">
              <a:rPr lang="en-US" smtClean="0"/>
              <a:t>4/7/2020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2291D4F-8EF7-49A8-88A2-6217B3076DE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74161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564" y="2410755"/>
            <a:ext cx="9742956" cy="1767546"/>
          </a:xfrm>
        </p:spPr>
        <p:txBody>
          <a:bodyPr/>
          <a:lstStyle/>
          <a:p>
            <a:r>
              <a:rPr lang="en-US" sz="9600" dirty="0">
                <a:solidFill>
                  <a:schemeClr val="tx1"/>
                </a:solidFill>
                <a:latin typeface="Stencil" panose="040409050D0802020404" pitchFamily="82" charset="0"/>
              </a:rPr>
              <a:t>ANDROID </a:t>
            </a:r>
            <a:r>
              <a:rPr lang="en-US" sz="9600" dirty="0">
                <a:solidFill>
                  <a:srgbClr val="FF0000"/>
                </a:solidFill>
                <a:latin typeface="Stencil" panose="040409050D0802020404" pitchFamily="82" charset="0"/>
              </a:rPr>
              <a:t>PIN</a:t>
            </a:r>
            <a:r>
              <a:rPr lang="en-US" sz="9600" dirty="0">
                <a:solidFill>
                  <a:schemeClr val="tx1"/>
                </a:solidFill>
                <a:latin typeface="Stencil" panose="040409050D0802020404" pitchFamily="82" charset="0"/>
              </a:rPr>
              <a:t> CRACKING</a:t>
            </a:r>
          </a:p>
        </p:txBody>
      </p:sp>
      <p:sp>
        <p:nvSpPr>
          <p:cNvPr id="3" name="Subtitle 2"/>
          <p:cNvSpPr>
            <a:spLocks noGrp="1"/>
          </p:cNvSpPr>
          <p:nvPr>
            <p:ph type="subTitle" idx="1"/>
          </p:nvPr>
        </p:nvSpPr>
        <p:spPr>
          <a:xfrm>
            <a:off x="1173464" y="4749801"/>
            <a:ext cx="5074935" cy="1537316"/>
          </a:xfrm>
        </p:spPr>
        <p:txBody>
          <a:bodyPr>
            <a:normAutofit/>
          </a:bodyPr>
          <a:lstStyle/>
          <a:p>
            <a:pPr algn="l"/>
            <a:r>
              <a:rPr lang="en-US" sz="1800" i="1" dirty="0">
                <a:solidFill>
                  <a:schemeClr val="tx1"/>
                </a:solidFill>
              </a:rPr>
              <a:t>Presented by:</a:t>
            </a:r>
          </a:p>
          <a:p>
            <a:pPr algn="l"/>
            <a:r>
              <a:rPr lang="en-US" sz="1800" b="1" dirty="0">
                <a:solidFill>
                  <a:schemeClr val="tx1"/>
                </a:solidFill>
              </a:rPr>
              <a:t>Nidheesh Panchal 	(2016UCP1008)</a:t>
            </a:r>
          </a:p>
          <a:p>
            <a:pPr algn="l"/>
            <a:r>
              <a:rPr lang="en-US" sz="1800" b="1" dirty="0">
                <a:solidFill>
                  <a:schemeClr val="tx1"/>
                </a:solidFill>
              </a:rPr>
              <a:t>Siddhant Gupta 	(2016UCP1455)</a:t>
            </a:r>
          </a:p>
          <a:p>
            <a:pPr algn="l"/>
            <a:r>
              <a:rPr lang="en-US" sz="1800" b="1" dirty="0">
                <a:solidFill>
                  <a:schemeClr val="tx1"/>
                </a:solidFill>
              </a:rPr>
              <a:t>Rahul Jangir 	(2016UCP1396)</a:t>
            </a:r>
          </a:p>
        </p:txBody>
      </p:sp>
      <p:sp>
        <p:nvSpPr>
          <p:cNvPr id="4" name="Subtitle 2"/>
          <p:cNvSpPr txBox="1">
            <a:spLocks/>
          </p:cNvSpPr>
          <p:nvPr/>
        </p:nvSpPr>
        <p:spPr>
          <a:xfrm>
            <a:off x="7975342" y="4749801"/>
            <a:ext cx="3043194" cy="935382"/>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n-US" dirty="0">
                <a:solidFill>
                  <a:schemeClr val="accent6">
                    <a:lumMod val="50000"/>
                  </a:schemeClr>
                </a:solidFill>
              </a:rPr>
              <a:t>	</a:t>
            </a:r>
            <a:r>
              <a:rPr lang="en-US" sz="1800" i="1" dirty="0">
                <a:solidFill>
                  <a:schemeClr val="tx1"/>
                </a:solidFill>
              </a:rPr>
              <a:t>Guided by:</a:t>
            </a:r>
          </a:p>
          <a:p>
            <a:pPr algn="l"/>
            <a:r>
              <a:rPr lang="en-US" i="1" dirty="0">
                <a:solidFill>
                  <a:schemeClr val="accent6">
                    <a:lumMod val="50000"/>
                  </a:schemeClr>
                </a:solidFill>
              </a:rPr>
              <a:t>	</a:t>
            </a:r>
            <a:r>
              <a:rPr lang="en-US" sz="1800" b="1" dirty="0">
                <a:solidFill>
                  <a:schemeClr val="tx1"/>
                </a:solidFill>
              </a:rPr>
              <a:t>Dr. Vijay Laxmi</a:t>
            </a:r>
            <a:endParaRPr lang="en-US" b="1" dirty="0">
              <a:solidFill>
                <a:schemeClr val="tx1"/>
              </a:solidFill>
            </a:endParaRPr>
          </a:p>
        </p:txBody>
      </p:sp>
    </p:spTree>
    <p:extLst>
      <p:ext uri="{BB962C8B-B14F-4D97-AF65-F5344CB8AC3E}">
        <p14:creationId xmlns:p14="http://schemas.microsoft.com/office/powerpoint/2010/main" val="38069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8590-0C4A-4997-AC3C-DB801C071E6E}"/>
              </a:ext>
            </a:extLst>
          </p:cNvPr>
          <p:cNvSpPr>
            <a:spLocks noGrp="1"/>
          </p:cNvSpPr>
          <p:nvPr>
            <p:ph type="title"/>
          </p:nvPr>
        </p:nvSpPr>
        <p:spPr/>
        <p:txBody>
          <a:bodyPr/>
          <a:lstStyle/>
          <a:p>
            <a:r>
              <a:rPr lang="en-US" dirty="0"/>
              <a:t>Gravitation Sensor</a:t>
            </a:r>
          </a:p>
        </p:txBody>
      </p:sp>
      <p:sp>
        <p:nvSpPr>
          <p:cNvPr id="3" name="Content Placeholder 2"/>
          <p:cNvSpPr>
            <a:spLocks noGrp="1"/>
          </p:cNvSpPr>
          <p:nvPr>
            <p:ph idx="1"/>
          </p:nvPr>
        </p:nvSpPr>
        <p:spPr>
          <a:xfrm>
            <a:off x="1371600" y="1765300"/>
            <a:ext cx="4838700" cy="3350039"/>
          </a:xfrm>
        </p:spPr>
        <p:txBody>
          <a:bodyPr/>
          <a:lstStyle/>
          <a:p>
            <a:pPr marL="0" indent="0">
              <a:buNone/>
            </a:pPr>
            <a:r>
              <a:rPr lang="en-US" dirty="0">
                <a:solidFill>
                  <a:schemeClr val="accent6">
                    <a:lumMod val="50000"/>
                  </a:schemeClr>
                </a:solidFill>
              </a:rPr>
              <a:t>Description:</a:t>
            </a:r>
          </a:p>
          <a:p>
            <a:pPr marL="0" indent="0">
              <a:buNone/>
            </a:pPr>
            <a:r>
              <a:rPr lang="en-US" dirty="0"/>
              <a:t>Measures the </a:t>
            </a:r>
            <a:r>
              <a:rPr lang="en-US" dirty="0">
                <a:solidFill>
                  <a:srgbClr val="FF0000"/>
                </a:solidFill>
              </a:rPr>
              <a:t>force of gravity in m/s</a:t>
            </a:r>
            <a:r>
              <a:rPr lang="en-US" baseline="30000" dirty="0">
                <a:solidFill>
                  <a:srgbClr val="FF0000"/>
                </a:solidFill>
              </a:rPr>
              <a:t>2</a:t>
            </a:r>
            <a:r>
              <a:rPr lang="en-US" dirty="0"/>
              <a:t> that is applied to a device on all three physical axes (x, y, z).</a:t>
            </a:r>
          </a:p>
          <a:p>
            <a:pPr marL="0" indent="0">
              <a:buNone/>
            </a:pPr>
            <a:endParaRPr lang="en-US" dirty="0"/>
          </a:p>
          <a:p>
            <a:pPr marL="0" indent="0">
              <a:buNone/>
            </a:pPr>
            <a:r>
              <a:rPr lang="en-US" dirty="0">
                <a:solidFill>
                  <a:schemeClr val="accent6">
                    <a:lumMod val="50000"/>
                  </a:schemeClr>
                </a:solidFill>
              </a:rPr>
              <a:t>Uses:</a:t>
            </a:r>
          </a:p>
          <a:p>
            <a:pPr marL="0" indent="0">
              <a:buNone/>
            </a:pPr>
            <a:r>
              <a:rPr lang="en-US" dirty="0"/>
              <a:t>Motion detection (</a:t>
            </a:r>
            <a:r>
              <a:rPr lang="en-US" dirty="0">
                <a:solidFill>
                  <a:srgbClr val="FF0000"/>
                </a:solidFill>
              </a:rPr>
              <a:t>shake, tilt</a:t>
            </a:r>
            <a:r>
              <a:rPr lang="en-US" dirty="0"/>
              <a:t>).</a:t>
            </a:r>
          </a:p>
        </p:txBody>
      </p:sp>
      <p:pic>
        <p:nvPicPr>
          <p:cNvPr id="6" name="Content Placeholder 4">
            <a:extLst>
              <a:ext uri="{FF2B5EF4-FFF2-40B4-BE49-F238E27FC236}">
                <a16:creationId xmlns:a16="http://schemas.microsoft.com/office/drawing/2014/main" id="{2EDB60AB-47A2-41DB-86CB-65DE09A2BCEE}"/>
              </a:ext>
            </a:extLst>
          </p:cNvPr>
          <p:cNvPicPr>
            <a:picLocks noChangeAspect="1"/>
          </p:cNvPicPr>
          <p:nvPr/>
        </p:nvPicPr>
        <p:blipFill rotWithShape="1">
          <a:blip r:embed="rId2">
            <a:extLst>
              <a:ext uri="{28A0092B-C50C-407E-A947-70E740481C1C}">
                <a14:useLocalDpi xmlns:a14="http://schemas.microsoft.com/office/drawing/2010/main" val="0"/>
              </a:ext>
            </a:extLst>
          </a:blip>
          <a:srcRect l="2680" t="4646" r="45719"/>
          <a:stretch/>
        </p:blipFill>
        <p:spPr>
          <a:xfrm>
            <a:off x="6845300" y="1765299"/>
            <a:ext cx="4445552" cy="4498229"/>
          </a:xfrm>
          <a:prstGeom prst="rect">
            <a:avLst/>
          </a:prstGeom>
        </p:spPr>
      </p:pic>
    </p:spTree>
    <p:extLst>
      <p:ext uri="{BB962C8B-B14F-4D97-AF65-F5344CB8AC3E}">
        <p14:creationId xmlns:p14="http://schemas.microsoft.com/office/powerpoint/2010/main" val="360080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9CA5F7-2D3D-4A33-B5FE-21157DB8D6F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28382" y="1020417"/>
            <a:ext cx="2994991" cy="5314122"/>
          </a:xfrm>
          <a:prstGeom prst="rect">
            <a:avLst/>
          </a:prstGeom>
        </p:spPr>
      </p:pic>
      <p:sp>
        <p:nvSpPr>
          <p:cNvPr id="5" name="TextBox 4">
            <a:extLst>
              <a:ext uri="{FF2B5EF4-FFF2-40B4-BE49-F238E27FC236}">
                <a16:creationId xmlns:a16="http://schemas.microsoft.com/office/drawing/2014/main" id="{F0420E0D-442F-4CF5-B5DE-DC7472711AA7}"/>
              </a:ext>
            </a:extLst>
          </p:cNvPr>
          <p:cNvSpPr txBox="1"/>
          <p:nvPr/>
        </p:nvSpPr>
        <p:spPr>
          <a:xfrm>
            <a:off x="1476625" y="1705451"/>
            <a:ext cx="6145031" cy="3447098"/>
          </a:xfrm>
          <a:prstGeom prst="rect">
            <a:avLst/>
          </a:prstGeom>
          <a:noFill/>
        </p:spPr>
        <p:txBody>
          <a:bodyPr wrap="square" rtlCol="0">
            <a:spAutoFit/>
          </a:bodyPr>
          <a:lstStyle/>
          <a:p>
            <a:pPr marL="342900" indent="-342900">
              <a:buFont typeface="Wingdings" panose="05000000000000000000" pitchFamily="2" charset="2"/>
              <a:buChar char="§"/>
            </a:pPr>
            <a:r>
              <a:rPr lang="en-IN" sz="2000" dirty="0"/>
              <a:t>Sudden </a:t>
            </a:r>
            <a:r>
              <a:rPr lang="en-IN" sz="2000" dirty="0">
                <a:solidFill>
                  <a:srgbClr val="FF0000"/>
                </a:solidFill>
              </a:rPr>
              <a:t>spike</a:t>
            </a:r>
            <a:r>
              <a:rPr lang="en-IN" sz="2000" dirty="0"/>
              <a:t> is seen in the graph when the screen is touched.</a:t>
            </a:r>
          </a:p>
          <a:p>
            <a:endParaRPr lang="en-US" sz="2000" dirty="0"/>
          </a:p>
          <a:p>
            <a:pPr marL="342900" indent="-342900">
              <a:buFont typeface="Wingdings" panose="05000000000000000000" pitchFamily="2" charset="2"/>
              <a:buChar char="§"/>
            </a:pPr>
            <a:r>
              <a:rPr lang="en-IN" sz="2000" dirty="0"/>
              <a:t>The </a:t>
            </a:r>
            <a:r>
              <a:rPr lang="en-IN" sz="2000" dirty="0">
                <a:solidFill>
                  <a:srgbClr val="FF0000"/>
                </a:solidFill>
              </a:rPr>
              <a:t>top</a:t>
            </a:r>
            <a:r>
              <a:rPr lang="en-IN" sz="2000" dirty="0"/>
              <a:t> graph shows the </a:t>
            </a:r>
            <a:r>
              <a:rPr lang="en-IN" sz="2000" dirty="0">
                <a:solidFill>
                  <a:srgbClr val="FF0000"/>
                </a:solidFill>
              </a:rPr>
              <a:t>gyroscope</a:t>
            </a:r>
            <a:r>
              <a:rPr lang="en-IN" sz="2000" dirty="0"/>
              <a:t> and </a:t>
            </a:r>
            <a:r>
              <a:rPr lang="en-IN" sz="2000" dirty="0">
                <a:solidFill>
                  <a:srgbClr val="FF0000"/>
                </a:solidFill>
              </a:rPr>
              <a:t>bottom</a:t>
            </a:r>
            <a:r>
              <a:rPr lang="en-IN" sz="2000" dirty="0"/>
              <a:t> graph shows </a:t>
            </a:r>
            <a:r>
              <a:rPr lang="en-IN" sz="2000" dirty="0">
                <a:solidFill>
                  <a:srgbClr val="FF0000"/>
                </a:solidFill>
              </a:rPr>
              <a:t>accelerometer</a:t>
            </a:r>
            <a:r>
              <a:rPr lang="en-IN" sz="2000" dirty="0"/>
              <a:t> sensor data plotted against time.</a:t>
            </a:r>
          </a:p>
          <a:p>
            <a:endParaRPr lang="en-IN" sz="2000" dirty="0"/>
          </a:p>
          <a:p>
            <a:r>
              <a:rPr lang="en-IN" sz="2000" dirty="0">
                <a:solidFill>
                  <a:srgbClr val="FF0000"/>
                </a:solidFill>
              </a:rPr>
              <a:t>Red</a:t>
            </a:r>
            <a:r>
              <a:rPr lang="en-IN" sz="2000" dirty="0"/>
              <a:t>: x-coordinate</a:t>
            </a:r>
          </a:p>
          <a:p>
            <a:r>
              <a:rPr lang="en-IN" sz="2000" dirty="0">
                <a:solidFill>
                  <a:srgbClr val="0070C0"/>
                </a:solidFill>
              </a:rPr>
              <a:t>Blue</a:t>
            </a:r>
            <a:r>
              <a:rPr lang="en-IN" sz="2000" dirty="0"/>
              <a:t>: y-coordinate</a:t>
            </a:r>
          </a:p>
          <a:p>
            <a:r>
              <a:rPr lang="en-IN" sz="2000" dirty="0">
                <a:solidFill>
                  <a:srgbClr val="00B050"/>
                </a:solidFill>
              </a:rPr>
              <a:t>Green</a:t>
            </a:r>
            <a:r>
              <a:rPr lang="en-IN" sz="2000" dirty="0"/>
              <a:t>: z-coordinate</a:t>
            </a:r>
            <a:endParaRPr lang="en-US" sz="2000" dirty="0"/>
          </a:p>
          <a:p>
            <a:endParaRPr lang="en-US" sz="2000" dirty="0"/>
          </a:p>
        </p:txBody>
      </p:sp>
      <p:sp>
        <p:nvSpPr>
          <p:cNvPr id="7" name="Title 1">
            <a:extLst>
              <a:ext uri="{FF2B5EF4-FFF2-40B4-BE49-F238E27FC236}">
                <a16:creationId xmlns:a16="http://schemas.microsoft.com/office/drawing/2014/main" id="{6D458590-0C4A-4997-AC3C-DB801C071E6E}"/>
              </a:ext>
            </a:extLst>
          </p:cNvPr>
          <p:cNvSpPr>
            <a:spLocks noGrp="1"/>
          </p:cNvSpPr>
          <p:nvPr>
            <p:ph type="title"/>
          </p:nvPr>
        </p:nvSpPr>
        <p:spPr>
          <a:xfrm>
            <a:off x="1401418" y="687456"/>
            <a:ext cx="5413513" cy="665922"/>
          </a:xfrm>
        </p:spPr>
        <p:txBody>
          <a:bodyPr>
            <a:normAutofit fontScale="90000"/>
          </a:bodyPr>
          <a:lstStyle/>
          <a:p>
            <a:r>
              <a:rPr lang="en-US" sz="4900" dirty="0"/>
              <a:t>Behavior of Sensors</a:t>
            </a:r>
            <a:br>
              <a:rPr lang="en-US" sz="3500" dirty="0"/>
            </a:br>
            <a:r>
              <a:rPr lang="en-US" sz="2000" dirty="0"/>
              <a:t>      </a:t>
            </a:r>
            <a:endParaRPr lang="en-US" sz="3500" dirty="0"/>
          </a:p>
        </p:txBody>
      </p:sp>
    </p:spTree>
    <p:extLst>
      <p:ext uri="{BB962C8B-B14F-4D97-AF65-F5344CB8AC3E}">
        <p14:creationId xmlns:p14="http://schemas.microsoft.com/office/powerpoint/2010/main" val="408755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B2EF-F04D-4116-9166-55E766BBD3A0}"/>
              </a:ext>
            </a:extLst>
          </p:cNvPr>
          <p:cNvSpPr>
            <a:spLocks noGrp="1"/>
          </p:cNvSpPr>
          <p:nvPr>
            <p:ph type="title"/>
          </p:nvPr>
        </p:nvSpPr>
        <p:spPr>
          <a:xfrm>
            <a:off x="1371600" y="685799"/>
            <a:ext cx="4843670" cy="904461"/>
          </a:xfrm>
        </p:spPr>
        <p:txBody>
          <a:bodyPr/>
          <a:lstStyle/>
          <a:p>
            <a:r>
              <a:rPr lang="en-US" dirty="0"/>
              <a:t>Proposed Method</a:t>
            </a:r>
          </a:p>
        </p:txBody>
      </p:sp>
      <p:sp>
        <p:nvSpPr>
          <p:cNvPr id="3" name="Content Placeholder 2">
            <a:extLst>
              <a:ext uri="{FF2B5EF4-FFF2-40B4-BE49-F238E27FC236}">
                <a16:creationId xmlns:a16="http://schemas.microsoft.com/office/drawing/2014/main" id="{60943A56-BEC5-4F5C-960A-C1CBDFC9472F}"/>
              </a:ext>
            </a:extLst>
          </p:cNvPr>
          <p:cNvSpPr>
            <a:spLocks noGrp="1"/>
          </p:cNvSpPr>
          <p:nvPr>
            <p:ph idx="1"/>
          </p:nvPr>
        </p:nvSpPr>
        <p:spPr>
          <a:xfrm>
            <a:off x="1371600" y="3279913"/>
            <a:ext cx="9852991" cy="1288774"/>
          </a:xfrm>
        </p:spPr>
        <p:txBody>
          <a:bodyPr/>
          <a:lstStyle/>
          <a:p>
            <a:r>
              <a:rPr lang="en-US" dirty="0"/>
              <a:t>After observing the results from the experiments performed, we propose a method to </a:t>
            </a:r>
            <a:r>
              <a:rPr lang="en-US" dirty="0">
                <a:solidFill>
                  <a:srgbClr val="FF0000"/>
                </a:solidFill>
              </a:rPr>
              <a:t>identify individual digits</a:t>
            </a:r>
            <a:r>
              <a:rPr lang="en-US" dirty="0"/>
              <a:t> of a PIN. </a:t>
            </a:r>
          </a:p>
        </p:txBody>
      </p:sp>
    </p:spTree>
    <p:extLst>
      <p:ext uri="{BB962C8B-B14F-4D97-AF65-F5344CB8AC3E}">
        <p14:creationId xmlns:p14="http://schemas.microsoft.com/office/powerpoint/2010/main" val="160793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Application</a:t>
            </a:r>
          </a:p>
        </p:txBody>
      </p:sp>
      <p:sp>
        <p:nvSpPr>
          <p:cNvPr id="3" name="Content Placeholder 2"/>
          <p:cNvSpPr>
            <a:spLocks noGrp="1"/>
          </p:cNvSpPr>
          <p:nvPr>
            <p:ph idx="1"/>
          </p:nvPr>
        </p:nvSpPr>
        <p:spPr>
          <a:xfrm>
            <a:off x="1371599" y="2286000"/>
            <a:ext cx="6195391" cy="2577548"/>
          </a:xfrm>
        </p:spPr>
        <p:txBody>
          <a:bodyPr/>
          <a:lstStyle/>
          <a:p>
            <a:r>
              <a:rPr lang="en-US" dirty="0"/>
              <a:t>An Android application was built </a:t>
            </a:r>
            <a:r>
              <a:rPr lang="en-US" dirty="0">
                <a:solidFill>
                  <a:schemeClr val="tx1"/>
                </a:solidFill>
              </a:rPr>
              <a:t>to collect motion sensor data</a:t>
            </a:r>
            <a:r>
              <a:rPr lang="en-US" dirty="0"/>
              <a:t> for model training. </a:t>
            </a:r>
          </a:p>
          <a:p>
            <a:r>
              <a:rPr lang="en-US" dirty="0"/>
              <a:t>Application named as </a:t>
            </a:r>
            <a:r>
              <a:rPr lang="en-US" sz="2200" b="1" dirty="0">
                <a:solidFill>
                  <a:srgbClr val="FF0000"/>
                </a:solidFill>
              </a:rPr>
              <a:t>Train</a:t>
            </a:r>
            <a:r>
              <a:rPr lang="en-US" dirty="0"/>
              <a:t>.</a:t>
            </a:r>
          </a:p>
          <a:p>
            <a:r>
              <a:rPr lang="en-US" dirty="0"/>
              <a:t>Android application was chosen over web browser because </a:t>
            </a:r>
            <a:r>
              <a:rPr lang="en-US" dirty="0">
                <a:solidFill>
                  <a:schemeClr val="tx1"/>
                </a:solidFill>
              </a:rPr>
              <a:t>sampling rates </a:t>
            </a:r>
            <a:r>
              <a:rPr lang="en-US" dirty="0"/>
              <a:t>available in browsers are much lower than those in mobile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0" y="685800"/>
            <a:ext cx="2755900" cy="5511800"/>
          </a:xfrm>
          <a:prstGeom prst="rect">
            <a:avLst/>
          </a:prstGeom>
        </p:spPr>
      </p:pic>
    </p:spTree>
    <p:extLst>
      <p:ext uri="{BB962C8B-B14F-4D97-AF65-F5344CB8AC3E}">
        <p14:creationId xmlns:p14="http://schemas.microsoft.com/office/powerpoint/2010/main" val="415664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36F6-28B8-4234-B493-729832BA8F83}"/>
              </a:ext>
            </a:extLst>
          </p:cNvPr>
          <p:cNvSpPr>
            <a:spLocks noGrp="1"/>
          </p:cNvSpPr>
          <p:nvPr>
            <p:ph type="title"/>
          </p:nvPr>
        </p:nvSpPr>
        <p:spPr/>
        <p:txBody>
          <a:bodyPr/>
          <a:lstStyle/>
          <a:p>
            <a:r>
              <a:rPr lang="en-US" b="1" dirty="0"/>
              <a:t>Data collection</a:t>
            </a:r>
            <a:br>
              <a:rPr lang="en-US" b="1" dirty="0"/>
            </a:br>
            <a:endParaRPr lang="en-US" dirty="0"/>
          </a:p>
        </p:txBody>
      </p:sp>
      <p:sp>
        <p:nvSpPr>
          <p:cNvPr id="3" name="Content Placeholder 2">
            <a:extLst>
              <a:ext uri="{FF2B5EF4-FFF2-40B4-BE49-F238E27FC236}">
                <a16:creationId xmlns:a16="http://schemas.microsoft.com/office/drawing/2014/main" id="{B1F8B85F-A090-49A7-BCB7-A973843A39A7}"/>
              </a:ext>
            </a:extLst>
          </p:cNvPr>
          <p:cNvSpPr>
            <a:spLocks noGrp="1"/>
          </p:cNvSpPr>
          <p:nvPr>
            <p:ph idx="1"/>
          </p:nvPr>
        </p:nvSpPr>
        <p:spPr>
          <a:xfrm>
            <a:off x="1371600" y="1835426"/>
            <a:ext cx="9601200" cy="3581400"/>
          </a:xfrm>
        </p:spPr>
        <p:txBody>
          <a:bodyPr/>
          <a:lstStyle/>
          <a:p>
            <a:r>
              <a:rPr lang="en-US" dirty="0"/>
              <a:t>Starting with a basic and simple </a:t>
            </a:r>
            <a:r>
              <a:rPr lang="en-US" dirty="0">
                <a:solidFill>
                  <a:srgbClr val="FF0000"/>
                </a:solidFill>
              </a:rPr>
              <a:t>data collection</a:t>
            </a:r>
            <a:r>
              <a:rPr lang="en-US" dirty="0"/>
              <a:t> from a single user. Using the android application “</a:t>
            </a:r>
            <a:r>
              <a:rPr lang="en-US" dirty="0">
                <a:solidFill>
                  <a:schemeClr val="tx1"/>
                </a:solidFill>
              </a:rPr>
              <a:t>Train</a:t>
            </a:r>
            <a:r>
              <a:rPr lang="en-US" dirty="0"/>
              <a:t>”.</a:t>
            </a:r>
          </a:p>
          <a:p>
            <a:r>
              <a:rPr lang="en-US" dirty="0"/>
              <a:t>A user is made to either sit or stand and hold the phone in right hand in one identical position every time. </a:t>
            </a:r>
          </a:p>
          <a:p>
            <a:r>
              <a:rPr lang="en-US" dirty="0"/>
              <a:t>The app </a:t>
            </a:r>
            <a:r>
              <a:rPr lang="en-US" dirty="0">
                <a:solidFill>
                  <a:schemeClr val="tx1"/>
                </a:solidFill>
              </a:rPr>
              <a:t>collects 4 types </a:t>
            </a:r>
            <a:r>
              <a:rPr lang="en-US" dirty="0"/>
              <a:t>of sensor data</a:t>
            </a:r>
          </a:p>
          <a:p>
            <a:pPr lvl="1"/>
            <a:r>
              <a:rPr lang="en-US" dirty="0"/>
              <a:t>Accelerometer </a:t>
            </a:r>
            <a:r>
              <a:rPr lang="en-US" dirty="0">
                <a:solidFill>
                  <a:srgbClr val="FF0000"/>
                </a:solidFill>
              </a:rPr>
              <a:t>with</a:t>
            </a:r>
            <a:r>
              <a:rPr lang="en-US" dirty="0"/>
              <a:t> gravity</a:t>
            </a:r>
          </a:p>
          <a:p>
            <a:pPr lvl="1"/>
            <a:r>
              <a:rPr lang="en-US" dirty="0"/>
              <a:t>Accelerometer </a:t>
            </a:r>
            <a:r>
              <a:rPr lang="en-US" dirty="0">
                <a:solidFill>
                  <a:srgbClr val="FF0000"/>
                </a:solidFill>
              </a:rPr>
              <a:t>without</a:t>
            </a:r>
            <a:r>
              <a:rPr lang="en-US" dirty="0"/>
              <a:t> gravity</a:t>
            </a:r>
          </a:p>
          <a:p>
            <a:pPr lvl="1"/>
            <a:r>
              <a:rPr lang="en-US" dirty="0"/>
              <a:t>Gyroscope</a:t>
            </a:r>
          </a:p>
          <a:p>
            <a:pPr lvl="1"/>
            <a:r>
              <a:rPr lang="en-US" dirty="0"/>
              <a:t>Gravity</a:t>
            </a:r>
          </a:p>
        </p:txBody>
      </p:sp>
    </p:spTree>
    <p:extLst>
      <p:ext uri="{BB962C8B-B14F-4D97-AF65-F5344CB8AC3E}">
        <p14:creationId xmlns:p14="http://schemas.microsoft.com/office/powerpoint/2010/main" val="353678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D272-2078-46E7-A91D-CDE9A970CBF3}"/>
              </a:ext>
            </a:extLst>
          </p:cNvPr>
          <p:cNvSpPr>
            <a:spLocks noGrp="1"/>
          </p:cNvSpPr>
          <p:nvPr>
            <p:ph type="title"/>
          </p:nvPr>
        </p:nvSpPr>
        <p:spPr/>
        <p:txBody>
          <a:bodyPr/>
          <a:lstStyle/>
          <a:p>
            <a:r>
              <a:rPr lang="en-US" b="1" dirty="0"/>
              <a:t>Preprocessing</a:t>
            </a:r>
            <a:br>
              <a:rPr lang="en-US" b="1" dirty="0"/>
            </a:br>
            <a:endParaRPr lang="en-US" dirty="0"/>
          </a:p>
        </p:txBody>
      </p:sp>
      <p:sp>
        <p:nvSpPr>
          <p:cNvPr id="3" name="Content Placeholder 2">
            <a:extLst>
              <a:ext uri="{FF2B5EF4-FFF2-40B4-BE49-F238E27FC236}">
                <a16:creationId xmlns:a16="http://schemas.microsoft.com/office/drawing/2014/main" id="{1C937AA2-9615-4977-95FE-0F2B6E98240A}"/>
              </a:ext>
            </a:extLst>
          </p:cNvPr>
          <p:cNvSpPr>
            <a:spLocks noGrp="1"/>
          </p:cNvSpPr>
          <p:nvPr>
            <p:ph idx="1"/>
          </p:nvPr>
        </p:nvSpPr>
        <p:spPr>
          <a:xfrm>
            <a:off x="1371600" y="1914939"/>
            <a:ext cx="9601200" cy="3581400"/>
          </a:xfrm>
        </p:spPr>
        <p:txBody>
          <a:bodyPr/>
          <a:lstStyle/>
          <a:p>
            <a:r>
              <a:rPr lang="en-US" dirty="0"/>
              <a:t>The raw data collected from the application contains multiple rows of</a:t>
            </a:r>
            <a:r>
              <a:rPr lang="en-US" dirty="0">
                <a:solidFill>
                  <a:srgbClr val="7030A0"/>
                </a:solidFill>
              </a:rPr>
              <a:t> </a:t>
            </a:r>
            <a:r>
              <a:rPr lang="en-US" dirty="0">
                <a:solidFill>
                  <a:srgbClr val="FF0000"/>
                </a:solidFill>
              </a:rPr>
              <a:t>X, Y, Z coordinate</a:t>
            </a:r>
            <a:r>
              <a:rPr lang="en-US" dirty="0">
                <a:solidFill>
                  <a:srgbClr val="7030A0"/>
                </a:solidFill>
              </a:rPr>
              <a:t> </a:t>
            </a:r>
            <a:r>
              <a:rPr lang="en-US" dirty="0"/>
              <a:t>values and </a:t>
            </a:r>
            <a:r>
              <a:rPr lang="en-US" dirty="0">
                <a:solidFill>
                  <a:srgbClr val="FF0000"/>
                </a:solidFill>
              </a:rPr>
              <a:t>time</a:t>
            </a:r>
            <a:r>
              <a:rPr lang="en-US" dirty="0"/>
              <a:t>. </a:t>
            </a:r>
          </a:p>
          <a:p>
            <a:r>
              <a:rPr lang="en-US" dirty="0">
                <a:solidFill>
                  <a:schemeClr val="tx1"/>
                </a:solidFill>
              </a:rPr>
              <a:t>Collected</a:t>
            </a:r>
            <a:r>
              <a:rPr lang="en-US" dirty="0">
                <a:solidFill>
                  <a:schemeClr val="accent6">
                    <a:lumMod val="75000"/>
                  </a:schemeClr>
                </a:solidFill>
              </a:rPr>
              <a:t> </a:t>
            </a:r>
            <a:r>
              <a:rPr lang="en-US" dirty="0">
                <a:solidFill>
                  <a:schemeClr val="tx1"/>
                </a:solidFill>
              </a:rPr>
              <a:t>the</a:t>
            </a:r>
            <a:r>
              <a:rPr lang="en-US" dirty="0">
                <a:solidFill>
                  <a:schemeClr val="accent6">
                    <a:lumMod val="75000"/>
                  </a:schemeClr>
                </a:solidFill>
              </a:rPr>
              <a:t> </a:t>
            </a:r>
            <a:r>
              <a:rPr lang="en-US" dirty="0">
                <a:solidFill>
                  <a:schemeClr val="tx1"/>
                </a:solidFill>
              </a:rPr>
              <a:t>timestamp of </a:t>
            </a:r>
            <a:r>
              <a:rPr lang="en-US" i="1" dirty="0">
                <a:solidFill>
                  <a:srgbClr val="FF0000"/>
                </a:solidFill>
              </a:rPr>
              <a:t>onKeyDown</a:t>
            </a:r>
            <a:r>
              <a:rPr lang="en-US" dirty="0">
                <a:solidFill>
                  <a:schemeClr val="tx1"/>
                </a:solidFill>
              </a:rPr>
              <a:t> and </a:t>
            </a:r>
            <a:r>
              <a:rPr lang="en-US" i="1" dirty="0" err="1">
                <a:solidFill>
                  <a:srgbClr val="FF0000"/>
                </a:solidFill>
              </a:rPr>
              <a:t>onKeyUp</a:t>
            </a:r>
            <a:r>
              <a:rPr lang="en-US" i="1" dirty="0">
                <a:solidFill>
                  <a:schemeClr val="accent6">
                    <a:lumMod val="75000"/>
                  </a:schemeClr>
                </a:solidFill>
              </a:rPr>
              <a:t> </a:t>
            </a:r>
            <a:r>
              <a:rPr lang="en-US" i="1" dirty="0">
                <a:solidFill>
                  <a:schemeClr val="tx1"/>
                </a:solidFill>
              </a:rPr>
              <a:t>actions</a:t>
            </a:r>
            <a:r>
              <a:rPr lang="en-US" dirty="0">
                <a:solidFill>
                  <a:schemeClr val="accent6">
                    <a:lumMod val="75000"/>
                  </a:schemeClr>
                </a:solidFill>
              </a:rPr>
              <a:t> </a:t>
            </a:r>
            <a:r>
              <a:rPr lang="en-US" dirty="0">
                <a:solidFill>
                  <a:schemeClr val="tx1"/>
                </a:solidFill>
              </a:rPr>
              <a:t>and the</a:t>
            </a:r>
            <a:r>
              <a:rPr lang="en-US" dirty="0">
                <a:solidFill>
                  <a:schemeClr val="accent6">
                    <a:lumMod val="75000"/>
                  </a:schemeClr>
                </a:solidFill>
              </a:rPr>
              <a:t> </a:t>
            </a:r>
            <a:r>
              <a:rPr lang="en-US" dirty="0">
                <a:solidFill>
                  <a:srgbClr val="FF0000"/>
                </a:solidFill>
              </a:rPr>
              <a:t>number key</a:t>
            </a:r>
            <a:r>
              <a:rPr lang="en-US" dirty="0">
                <a:solidFill>
                  <a:schemeClr val="tx1"/>
                </a:solidFill>
              </a:rPr>
              <a:t> that was pressed.</a:t>
            </a:r>
          </a:p>
          <a:p>
            <a:r>
              <a:rPr lang="en-US" dirty="0"/>
              <a:t>Three ways of </a:t>
            </a:r>
            <a:r>
              <a:rPr lang="en-US" dirty="0">
                <a:solidFill>
                  <a:srgbClr val="FF0000"/>
                </a:solidFill>
              </a:rPr>
              <a:t>data processing</a:t>
            </a:r>
            <a:r>
              <a:rPr lang="en-US" dirty="0"/>
              <a:t> were used and compared the accuracy with different classification model.</a:t>
            </a:r>
          </a:p>
          <a:p>
            <a:pPr lvl="1"/>
            <a:r>
              <a:rPr lang="en-US" i="0" dirty="0"/>
              <a:t>Windowing</a:t>
            </a:r>
          </a:p>
          <a:p>
            <a:pPr lvl="1"/>
            <a:r>
              <a:rPr lang="en-IN" i="0" dirty="0"/>
              <a:t>Three values</a:t>
            </a:r>
          </a:p>
          <a:p>
            <a:pPr lvl="1"/>
            <a:r>
              <a:rPr lang="en-US" i="0" dirty="0"/>
              <a:t>Three values from uniform data.</a:t>
            </a:r>
          </a:p>
        </p:txBody>
      </p:sp>
    </p:spTree>
    <p:extLst>
      <p:ext uri="{BB962C8B-B14F-4D97-AF65-F5344CB8AC3E}">
        <p14:creationId xmlns:p14="http://schemas.microsoft.com/office/powerpoint/2010/main" val="228320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C10-5522-47AA-93A8-94C5470A3D05}"/>
              </a:ext>
            </a:extLst>
          </p:cNvPr>
          <p:cNvSpPr>
            <a:spLocks noGrp="1"/>
          </p:cNvSpPr>
          <p:nvPr>
            <p:ph type="title"/>
          </p:nvPr>
        </p:nvSpPr>
        <p:spPr>
          <a:xfrm>
            <a:off x="1371600" y="685800"/>
            <a:ext cx="9601200" cy="817880"/>
          </a:xfrm>
        </p:spPr>
        <p:txBody>
          <a:bodyPr>
            <a:noAutofit/>
          </a:bodyPr>
          <a:lstStyle/>
          <a:p>
            <a:r>
              <a:rPr lang="en-IN" b="1" dirty="0"/>
              <a:t>Classification model</a:t>
            </a:r>
            <a:endParaRPr lang="en-US" dirty="0"/>
          </a:p>
        </p:txBody>
      </p:sp>
      <p:sp>
        <p:nvSpPr>
          <p:cNvPr id="3" name="Content Placeholder 2">
            <a:extLst>
              <a:ext uri="{FF2B5EF4-FFF2-40B4-BE49-F238E27FC236}">
                <a16:creationId xmlns:a16="http://schemas.microsoft.com/office/drawing/2014/main" id="{ECCADD93-BCF1-4EA8-A918-AD512E5E8591}"/>
              </a:ext>
            </a:extLst>
          </p:cNvPr>
          <p:cNvSpPr>
            <a:spLocks noGrp="1"/>
          </p:cNvSpPr>
          <p:nvPr>
            <p:ph idx="1"/>
          </p:nvPr>
        </p:nvSpPr>
        <p:spPr>
          <a:xfrm>
            <a:off x="1371600" y="1503680"/>
            <a:ext cx="9601200" cy="4101990"/>
          </a:xfrm>
        </p:spPr>
        <p:txBody>
          <a:bodyPr>
            <a:normAutofit/>
          </a:bodyPr>
          <a:lstStyle/>
          <a:p>
            <a:r>
              <a:rPr lang="en-IN" dirty="0"/>
              <a:t>Following models are used for classification. </a:t>
            </a:r>
          </a:p>
          <a:p>
            <a:pPr lvl="1"/>
            <a:r>
              <a:rPr lang="en-IN" dirty="0"/>
              <a:t>Random Forest</a:t>
            </a:r>
          </a:p>
          <a:p>
            <a:pPr lvl="1"/>
            <a:r>
              <a:rPr lang="en-IN" dirty="0"/>
              <a:t>Decision Tree</a:t>
            </a:r>
          </a:p>
          <a:p>
            <a:pPr lvl="1"/>
            <a:r>
              <a:rPr lang="en-IN" dirty="0"/>
              <a:t>Logistic Regression</a:t>
            </a:r>
          </a:p>
          <a:p>
            <a:pPr lvl="1"/>
            <a:r>
              <a:rPr lang="en-IN" dirty="0"/>
              <a:t>Naïve Bayes</a:t>
            </a:r>
          </a:p>
          <a:p>
            <a:pPr lvl="1"/>
            <a:r>
              <a:rPr lang="en-IN" dirty="0"/>
              <a:t>KNN</a:t>
            </a:r>
          </a:p>
          <a:p>
            <a:pPr lvl="1"/>
            <a:r>
              <a:rPr lang="en-IN" dirty="0"/>
              <a:t>SVM</a:t>
            </a:r>
          </a:p>
          <a:p>
            <a:pPr lvl="1"/>
            <a:r>
              <a:rPr lang="en-IN" dirty="0"/>
              <a:t>Multioutput</a:t>
            </a:r>
          </a:p>
          <a:p>
            <a:r>
              <a:rPr lang="en-IN" dirty="0"/>
              <a:t>Taking all types of pre-processed dataset and taking that as input to all models running in same configuration for each(to do justice to the comparison), comparison is done.</a:t>
            </a:r>
          </a:p>
        </p:txBody>
      </p:sp>
      <p:sp>
        <p:nvSpPr>
          <p:cNvPr id="4" name="TextBox 3">
            <a:extLst>
              <a:ext uri="{FF2B5EF4-FFF2-40B4-BE49-F238E27FC236}">
                <a16:creationId xmlns:a16="http://schemas.microsoft.com/office/drawing/2014/main" id="{4A650908-51DF-45DF-95EC-44F643DD16BB}"/>
              </a:ext>
            </a:extLst>
          </p:cNvPr>
          <p:cNvSpPr txBox="1"/>
          <p:nvPr/>
        </p:nvSpPr>
        <p:spPr>
          <a:xfrm>
            <a:off x="1371600" y="5605670"/>
            <a:ext cx="9190383" cy="923330"/>
          </a:xfrm>
          <a:prstGeom prst="rect">
            <a:avLst/>
          </a:prstGeom>
          <a:noFill/>
        </p:spPr>
        <p:txBody>
          <a:bodyPr wrap="square" rtlCol="0">
            <a:spAutoFit/>
          </a:bodyPr>
          <a:lstStyle/>
          <a:p>
            <a:r>
              <a:rPr lang="en-IN" i="1" dirty="0"/>
              <a:t>Using the </a:t>
            </a:r>
            <a:r>
              <a:rPr lang="en-IN" i="1" dirty="0" err="1">
                <a:solidFill>
                  <a:srgbClr val="FF0000"/>
                </a:solidFill>
              </a:rPr>
              <a:t>sklearn</a:t>
            </a:r>
            <a:r>
              <a:rPr lang="en-IN" i="1" dirty="0"/>
              <a:t> library for python, the listed classifiers are implemented and the results are compared.</a:t>
            </a:r>
            <a:endParaRPr lang="en-US" i="1" dirty="0"/>
          </a:p>
          <a:p>
            <a:endParaRPr lang="en-US" dirty="0"/>
          </a:p>
        </p:txBody>
      </p:sp>
    </p:spTree>
    <p:extLst>
      <p:ext uri="{BB962C8B-B14F-4D97-AF65-F5344CB8AC3E}">
        <p14:creationId xmlns:p14="http://schemas.microsoft.com/office/powerpoint/2010/main" val="301714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4ED4-6415-4E50-9973-38B1832DE788}"/>
              </a:ext>
            </a:extLst>
          </p:cNvPr>
          <p:cNvSpPr>
            <a:spLocks noGrp="1"/>
          </p:cNvSpPr>
          <p:nvPr>
            <p:ph type="title"/>
          </p:nvPr>
        </p:nvSpPr>
        <p:spPr/>
        <p:txBody>
          <a:bodyPr/>
          <a:lstStyle/>
          <a:p>
            <a:r>
              <a:rPr lang="en-US" b="1" dirty="0"/>
              <a:t>Experimental Results</a:t>
            </a:r>
            <a:br>
              <a:rPr lang="en-US" b="1" dirty="0"/>
            </a:br>
            <a:endParaRPr lang="en-US" dirty="0"/>
          </a:p>
        </p:txBody>
      </p:sp>
      <p:sp>
        <p:nvSpPr>
          <p:cNvPr id="3" name="Content Placeholder 2">
            <a:extLst>
              <a:ext uri="{FF2B5EF4-FFF2-40B4-BE49-F238E27FC236}">
                <a16:creationId xmlns:a16="http://schemas.microsoft.com/office/drawing/2014/main" id="{5D197903-E08C-4DBC-A178-09423DB72830}"/>
              </a:ext>
            </a:extLst>
          </p:cNvPr>
          <p:cNvSpPr>
            <a:spLocks noGrp="1"/>
          </p:cNvSpPr>
          <p:nvPr>
            <p:ph idx="1"/>
          </p:nvPr>
        </p:nvSpPr>
        <p:spPr>
          <a:xfrm>
            <a:off x="1371600" y="1529080"/>
            <a:ext cx="9601200" cy="2433320"/>
          </a:xfrm>
        </p:spPr>
        <p:txBody>
          <a:bodyPr>
            <a:noAutofit/>
          </a:bodyPr>
          <a:lstStyle/>
          <a:p>
            <a:r>
              <a:rPr lang="en-US" dirty="0"/>
              <a:t>It was observed that motion detected by the </a:t>
            </a:r>
            <a:r>
              <a:rPr lang="en-US" dirty="0">
                <a:solidFill>
                  <a:srgbClr val="FF0000"/>
                </a:solidFill>
              </a:rPr>
              <a:t>gravity sensor </a:t>
            </a:r>
            <a:r>
              <a:rPr lang="en-US" dirty="0"/>
              <a:t>did not show remarkable changes in sensor data values, hence did not contribute to give accurate prediction. (</a:t>
            </a:r>
            <a:r>
              <a:rPr lang="en-US" dirty="0">
                <a:solidFill>
                  <a:srgbClr val="FF0000"/>
                </a:solidFill>
              </a:rPr>
              <a:t>16%</a:t>
            </a:r>
            <a:r>
              <a:rPr lang="en-US" dirty="0"/>
              <a:t>). </a:t>
            </a:r>
          </a:p>
          <a:p>
            <a:r>
              <a:rPr lang="en-US" dirty="0"/>
              <a:t>The sensor data from the sensor type </a:t>
            </a:r>
            <a:r>
              <a:rPr lang="en-US" dirty="0">
                <a:solidFill>
                  <a:srgbClr val="FF0000"/>
                </a:solidFill>
              </a:rPr>
              <a:t>accelerometer without gravity </a:t>
            </a:r>
            <a:r>
              <a:rPr lang="en-US" dirty="0"/>
              <a:t>also did not give accurate results (</a:t>
            </a:r>
            <a:r>
              <a:rPr lang="en-US" dirty="0">
                <a:solidFill>
                  <a:srgbClr val="FF0000"/>
                </a:solidFill>
              </a:rPr>
              <a:t>12.3%</a:t>
            </a:r>
            <a:r>
              <a:rPr lang="en-US" dirty="0"/>
              <a:t>). </a:t>
            </a:r>
          </a:p>
          <a:p>
            <a:r>
              <a:rPr lang="en-US" dirty="0"/>
              <a:t>The following table shows maximum accuracy among all types of processing methods.</a:t>
            </a:r>
          </a:p>
          <a:p>
            <a:endParaRPr lang="en-US" dirty="0"/>
          </a:p>
        </p:txBody>
      </p:sp>
      <p:pic>
        <p:nvPicPr>
          <p:cNvPr id="4" name="Picture 3">
            <a:extLst>
              <a:ext uri="{FF2B5EF4-FFF2-40B4-BE49-F238E27FC236}">
                <a16:creationId xmlns:a16="http://schemas.microsoft.com/office/drawing/2014/main" id="{1249B1F6-4FA5-40F3-931D-D76D7094C3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146293"/>
            <a:ext cx="9753600" cy="1899920"/>
          </a:xfrm>
          <a:prstGeom prst="rect">
            <a:avLst/>
          </a:prstGeom>
          <a:noFill/>
          <a:ln>
            <a:noFill/>
          </a:ln>
        </p:spPr>
      </p:pic>
    </p:spTree>
    <p:extLst>
      <p:ext uri="{BB962C8B-B14F-4D97-AF65-F5344CB8AC3E}">
        <p14:creationId xmlns:p14="http://schemas.microsoft.com/office/powerpoint/2010/main" val="1330816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32CE-808F-47BB-BFEF-C994810FB94F}"/>
              </a:ext>
            </a:extLst>
          </p:cNvPr>
          <p:cNvSpPr>
            <a:spLocks noGrp="1"/>
          </p:cNvSpPr>
          <p:nvPr>
            <p:ph type="title"/>
          </p:nvPr>
        </p:nvSpPr>
        <p:spPr/>
        <p:txBody>
          <a:bodyPr/>
          <a:lstStyle/>
          <a:p>
            <a:r>
              <a:rPr lang="en-US" dirty="0"/>
              <a:t>Multioutput Classification Results</a:t>
            </a:r>
          </a:p>
        </p:txBody>
      </p:sp>
      <p:graphicFrame>
        <p:nvGraphicFramePr>
          <p:cNvPr id="4" name="Content Placeholder 3">
            <a:extLst>
              <a:ext uri="{FF2B5EF4-FFF2-40B4-BE49-F238E27FC236}">
                <a16:creationId xmlns:a16="http://schemas.microsoft.com/office/drawing/2014/main" id="{F9FE3819-B294-49FC-BF21-EFF6B37CFF2E}"/>
              </a:ext>
            </a:extLst>
          </p:cNvPr>
          <p:cNvGraphicFramePr>
            <a:graphicFrameLocks noGrp="1"/>
          </p:cNvGraphicFramePr>
          <p:nvPr>
            <p:ph idx="1"/>
            <p:extLst>
              <p:ext uri="{D42A27DB-BD31-4B8C-83A1-F6EECF244321}">
                <p14:modId xmlns:p14="http://schemas.microsoft.com/office/powerpoint/2010/main" val="2423816818"/>
              </p:ext>
            </p:extLst>
          </p:nvPr>
        </p:nvGraphicFramePr>
        <p:xfrm>
          <a:off x="2416312" y="3800725"/>
          <a:ext cx="7511775" cy="2857830"/>
        </p:xfrm>
        <a:graphic>
          <a:graphicData uri="http://schemas.openxmlformats.org/drawingml/2006/table">
            <a:tbl>
              <a:tblPr firstRow="1" firstCol="1" bandRow="1">
                <a:tableStyleId>{2D5ABB26-0587-4C30-8999-92F81FD0307C}</a:tableStyleId>
              </a:tblPr>
              <a:tblGrid>
                <a:gridCol w="2465205">
                  <a:extLst>
                    <a:ext uri="{9D8B030D-6E8A-4147-A177-3AD203B41FA5}">
                      <a16:colId xmlns:a16="http://schemas.microsoft.com/office/drawing/2014/main" val="1301105105"/>
                    </a:ext>
                  </a:extLst>
                </a:gridCol>
                <a:gridCol w="1135801">
                  <a:extLst>
                    <a:ext uri="{9D8B030D-6E8A-4147-A177-3AD203B41FA5}">
                      <a16:colId xmlns:a16="http://schemas.microsoft.com/office/drawing/2014/main" val="3926113220"/>
                    </a:ext>
                  </a:extLst>
                </a:gridCol>
                <a:gridCol w="1387484">
                  <a:extLst>
                    <a:ext uri="{9D8B030D-6E8A-4147-A177-3AD203B41FA5}">
                      <a16:colId xmlns:a16="http://schemas.microsoft.com/office/drawing/2014/main" val="2121157190"/>
                    </a:ext>
                  </a:extLst>
                </a:gridCol>
                <a:gridCol w="1135801">
                  <a:extLst>
                    <a:ext uri="{9D8B030D-6E8A-4147-A177-3AD203B41FA5}">
                      <a16:colId xmlns:a16="http://schemas.microsoft.com/office/drawing/2014/main" val="1581229117"/>
                    </a:ext>
                  </a:extLst>
                </a:gridCol>
                <a:gridCol w="1387484">
                  <a:extLst>
                    <a:ext uri="{9D8B030D-6E8A-4147-A177-3AD203B41FA5}">
                      <a16:colId xmlns:a16="http://schemas.microsoft.com/office/drawing/2014/main" val="2870743850"/>
                    </a:ext>
                  </a:extLst>
                </a:gridCol>
              </a:tblGrid>
              <a:tr h="476305">
                <a:tc>
                  <a:txBody>
                    <a:bodyPr/>
                    <a:lstStyle/>
                    <a:p>
                      <a:pPr algn="ctr"/>
                      <a:endParaRPr lang="en-US" sz="2000" dirty="0">
                        <a:effectLst/>
                        <a:latin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lnSpc>
                          <a:spcPct val="107000"/>
                        </a:lnSpc>
                        <a:spcBef>
                          <a:spcPts val="0"/>
                        </a:spcBef>
                        <a:spcAft>
                          <a:spcPts val="600"/>
                        </a:spcAft>
                        <a:tabLst>
                          <a:tab pos="586105" algn="l"/>
                          <a:tab pos="457200" algn="l"/>
                        </a:tabLst>
                      </a:pPr>
                      <a:r>
                        <a:rPr lang="en-IN" sz="2000" dirty="0">
                          <a:effectLst/>
                        </a:rPr>
                        <a:t>Multioutput</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0123300"/>
                  </a:ext>
                </a:extLst>
              </a:tr>
              <a:tr h="476305">
                <a:tc>
                  <a:txBody>
                    <a:bodyPr/>
                    <a:lstStyle/>
                    <a:p>
                      <a:pPr marL="0" marR="0" algn="ctr">
                        <a:lnSpc>
                          <a:spcPct val="107000"/>
                        </a:lnSpc>
                        <a:spcBef>
                          <a:spcPts val="0"/>
                        </a:spcBef>
                        <a:spcAft>
                          <a:spcPts val="600"/>
                        </a:spcAft>
                        <a:tabLst>
                          <a:tab pos="586105" algn="l"/>
                          <a:tab pos="457200" algn="l"/>
                        </a:tabLst>
                      </a:pPr>
                      <a:r>
                        <a:rPr lang="en-IN" sz="2000" dirty="0">
                          <a:effectLst/>
                        </a:rPr>
                        <a:t>Type of data</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07000"/>
                        </a:lnSpc>
                        <a:spcBef>
                          <a:spcPts val="0"/>
                        </a:spcBef>
                        <a:spcAft>
                          <a:spcPts val="600"/>
                        </a:spcAft>
                        <a:tabLst>
                          <a:tab pos="586105" algn="l"/>
                          <a:tab pos="457200" algn="l"/>
                        </a:tabLst>
                      </a:pPr>
                      <a:r>
                        <a:rPr lang="en-IN" sz="2000" dirty="0" err="1">
                          <a:effectLst/>
                        </a:rPr>
                        <a:t>Acc</a:t>
                      </a:r>
                      <a:r>
                        <a:rPr lang="en-IN" sz="2000" dirty="0">
                          <a:effectLst/>
                        </a:rPr>
                        <a:t> (%)</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600"/>
                        </a:spcAft>
                        <a:tabLst>
                          <a:tab pos="586105" algn="l"/>
                          <a:tab pos="457200" algn="l"/>
                        </a:tabLst>
                      </a:pPr>
                      <a:r>
                        <a:rPr lang="en-IN" sz="2000" dirty="0">
                          <a:effectLst/>
                        </a:rPr>
                        <a:t>Gyro (%)</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832977995"/>
                  </a:ext>
                </a:extLst>
              </a:tr>
              <a:tr h="476305">
                <a:tc>
                  <a:txBody>
                    <a:bodyPr/>
                    <a:lstStyle/>
                    <a:p>
                      <a:pPr algn="ctr"/>
                      <a:endParaRPr lang="en-US" sz="2000" dirty="0">
                        <a:effectLst/>
                        <a:latin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dirty="0">
                          <a:effectLst/>
                        </a:rPr>
                        <a:t>First 2</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List of 4</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First 2</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List of 4</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526602"/>
                  </a:ext>
                </a:extLst>
              </a:tr>
              <a:tr h="476305">
                <a:tc>
                  <a:txBody>
                    <a:bodyPr/>
                    <a:lstStyle/>
                    <a:p>
                      <a:pPr marL="0" marR="0" algn="ctr">
                        <a:lnSpc>
                          <a:spcPct val="107000"/>
                        </a:lnSpc>
                        <a:spcBef>
                          <a:spcPts val="0"/>
                        </a:spcBef>
                        <a:spcAft>
                          <a:spcPts val="600"/>
                        </a:spcAft>
                        <a:tabLst>
                          <a:tab pos="586105" algn="l"/>
                          <a:tab pos="457200" algn="l"/>
                        </a:tabLst>
                      </a:pPr>
                      <a:r>
                        <a:rPr lang="en-IN" sz="2000">
                          <a:effectLst/>
                        </a:rPr>
                        <a:t>On-table</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dirty="0">
                          <a:effectLst/>
                        </a:rPr>
                        <a:t>41</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dirty="0">
                          <a:effectLst/>
                        </a:rPr>
                        <a:t>62</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44</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61</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8173098"/>
                  </a:ext>
                </a:extLst>
              </a:tr>
              <a:tr h="476305">
                <a:tc>
                  <a:txBody>
                    <a:bodyPr/>
                    <a:lstStyle/>
                    <a:p>
                      <a:pPr marL="0" marR="0" algn="ctr">
                        <a:lnSpc>
                          <a:spcPct val="107000"/>
                        </a:lnSpc>
                        <a:spcBef>
                          <a:spcPts val="0"/>
                        </a:spcBef>
                        <a:spcAft>
                          <a:spcPts val="600"/>
                        </a:spcAft>
                        <a:tabLst>
                          <a:tab pos="586105" algn="l"/>
                          <a:tab pos="457200" algn="l"/>
                        </a:tabLst>
                      </a:pPr>
                      <a:r>
                        <a:rPr lang="en-IN" sz="2000">
                          <a:effectLst/>
                        </a:rPr>
                        <a:t>In-hand</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49.64</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72.34</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dirty="0">
                          <a:effectLst/>
                        </a:rPr>
                        <a:t>59.57</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dirty="0">
                          <a:effectLst/>
                        </a:rPr>
                        <a:t>73.75</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498162"/>
                  </a:ext>
                </a:extLst>
              </a:tr>
              <a:tr h="476305">
                <a:tc>
                  <a:txBody>
                    <a:bodyPr/>
                    <a:lstStyle/>
                    <a:p>
                      <a:pPr marL="0" marR="0" algn="ctr">
                        <a:lnSpc>
                          <a:spcPct val="107000"/>
                        </a:lnSpc>
                        <a:spcBef>
                          <a:spcPts val="0"/>
                        </a:spcBef>
                        <a:spcAft>
                          <a:spcPts val="600"/>
                        </a:spcAft>
                        <a:tabLst>
                          <a:tab pos="586105" algn="l"/>
                          <a:tab pos="457200" algn="l"/>
                        </a:tabLst>
                      </a:pPr>
                      <a:r>
                        <a:rPr lang="en-IN" sz="2000">
                          <a:effectLst/>
                        </a:rPr>
                        <a:t>Hybrid</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43.56</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61.82</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a:effectLst/>
                        </a:rPr>
                        <a:t>51.45</a:t>
                      </a:r>
                      <a:endParaRPr lang="en-US" sz="200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tabLst>
                          <a:tab pos="586105" algn="l"/>
                          <a:tab pos="457200" algn="l"/>
                        </a:tabLst>
                      </a:pPr>
                      <a:r>
                        <a:rPr lang="en-IN" sz="2000" dirty="0">
                          <a:effectLst/>
                        </a:rPr>
                        <a:t>67.63</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313222"/>
                  </a:ext>
                </a:extLst>
              </a:tr>
            </a:tbl>
          </a:graphicData>
        </a:graphic>
      </p:graphicFrame>
      <p:sp>
        <p:nvSpPr>
          <p:cNvPr id="5" name="Content Placeholder 2">
            <a:extLst>
              <a:ext uri="{FF2B5EF4-FFF2-40B4-BE49-F238E27FC236}">
                <a16:creationId xmlns:a16="http://schemas.microsoft.com/office/drawing/2014/main" id="{803D2B45-B00A-42DD-B900-4DC33374B59D}"/>
              </a:ext>
            </a:extLst>
          </p:cNvPr>
          <p:cNvSpPr txBox="1">
            <a:spLocks/>
          </p:cNvSpPr>
          <p:nvPr/>
        </p:nvSpPr>
        <p:spPr>
          <a:xfrm>
            <a:off x="1371600" y="1529079"/>
            <a:ext cx="9601200" cy="227164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In multioutput classification, 4 outputs are obtained and the accuracy is calculated as: number of times the actual key pressed label is present in this list of 4 outputs divided by size of test data. “List of 4” column in the following table, displays this accuracy measurement and “First 2” column displays accuracy of the actual key press present in the first 2 position from the list of 4.</a:t>
            </a:r>
          </a:p>
          <a:p>
            <a:r>
              <a:rPr lang="en-US" dirty="0"/>
              <a:t>The following table shows maximum accuracy among all types of processing methods.</a:t>
            </a:r>
          </a:p>
          <a:p>
            <a:endParaRPr lang="en-US" dirty="0"/>
          </a:p>
        </p:txBody>
      </p:sp>
    </p:spTree>
    <p:extLst>
      <p:ext uri="{BB962C8B-B14F-4D97-AF65-F5344CB8AC3E}">
        <p14:creationId xmlns:p14="http://schemas.microsoft.com/office/powerpoint/2010/main" val="399849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D65D-863E-47C2-96F4-7821BE2591AC}"/>
              </a:ext>
            </a:extLst>
          </p:cNvPr>
          <p:cNvSpPr>
            <a:spLocks noGrp="1"/>
          </p:cNvSpPr>
          <p:nvPr>
            <p:ph type="title"/>
          </p:nvPr>
        </p:nvSpPr>
        <p:spPr>
          <a:xfrm>
            <a:off x="1371600" y="685800"/>
            <a:ext cx="3094383" cy="983974"/>
          </a:xfrm>
        </p:spPr>
        <p:txBody>
          <a:bodyPr/>
          <a:lstStyle/>
          <a:p>
            <a:r>
              <a:rPr lang="en-US" dirty="0"/>
              <a:t>Conclusion</a:t>
            </a:r>
          </a:p>
        </p:txBody>
      </p:sp>
      <p:sp>
        <p:nvSpPr>
          <p:cNvPr id="3" name="Content Placeholder 2">
            <a:extLst>
              <a:ext uri="{FF2B5EF4-FFF2-40B4-BE49-F238E27FC236}">
                <a16:creationId xmlns:a16="http://schemas.microsoft.com/office/drawing/2014/main" id="{97AD0594-02C9-4C1D-8A50-93E2D0243EBF}"/>
              </a:ext>
            </a:extLst>
          </p:cNvPr>
          <p:cNvSpPr>
            <a:spLocks noGrp="1"/>
          </p:cNvSpPr>
          <p:nvPr>
            <p:ph idx="1"/>
          </p:nvPr>
        </p:nvSpPr>
        <p:spPr>
          <a:xfrm>
            <a:off x="1371600" y="2171700"/>
            <a:ext cx="9601200" cy="3581400"/>
          </a:xfrm>
        </p:spPr>
        <p:txBody>
          <a:bodyPr/>
          <a:lstStyle/>
          <a:p>
            <a:r>
              <a:rPr lang="en-US" dirty="0"/>
              <a:t>Exploring the sensors used on smartphones and exploiting the vulnerability, it is possible to develop a single-digit classification methodology to recover PIN from maliciously captured sensor data. </a:t>
            </a:r>
          </a:p>
          <a:p>
            <a:r>
              <a:rPr lang="en-US" dirty="0"/>
              <a:t>Using different types of preprocessing methods and different classification models to classify a single digit, the maximum accuracy achieved for </a:t>
            </a:r>
            <a:r>
              <a:rPr lang="en-US" dirty="0">
                <a:solidFill>
                  <a:srgbClr val="FF0000"/>
                </a:solidFill>
              </a:rPr>
              <a:t>on-hand data </a:t>
            </a:r>
            <a:r>
              <a:rPr lang="en-US" dirty="0"/>
              <a:t>collection method is </a:t>
            </a:r>
            <a:r>
              <a:rPr lang="en-US" dirty="0">
                <a:solidFill>
                  <a:srgbClr val="FF0000"/>
                </a:solidFill>
              </a:rPr>
              <a:t>42.5%</a:t>
            </a:r>
            <a:r>
              <a:rPr lang="en-US" dirty="0"/>
              <a:t> with </a:t>
            </a:r>
            <a:r>
              <a:rPr lang="en-US" dirty="0">
                <a:solidFill>
                  <a:srgbClr val="FF0000"/>
                </a:solidFill>
              </a:rPr>
              <a:t>random forest</a:t>
            </a:r>
            <a:r>
              <a:rPr lang="en-US" dirty="0"/>
              <a:t>, </a:t>
            </a:r>
            <a:r>
              <a:rPr lang="en-US" dirty="0">
                <a:solidFill>
                  <a:srgbClr val="FF0000"/>
                </a:solidFill>
              </a:rPr>
              <a:t>in-hand data</a:t>
            </a:r>
            <a:r>
              <a:rPr lang="en-US" dirty="0"/>
              <a:t> collection method is </a:t>
            </a:r>
            <a:r>
              <a:rPr lang="en-US" dirty="0">
                <a:solidFill>
                  <a:srgbClr val="FF0000"/>
                </a:solidFill>
              </a:rPr>
              <a:t>42.47%</a:t>
            </a:r>
            <a:r>
              <a:rPr lang="en-US" dirty="0"/>
              <a:t> with </a:t>
            </a:r>
            <a:r>
              <a:rPr lang="en-US" dirty="0">
                <a:solidFill>
                  <a:srgbClr val="FF0000"/>
                </a:solidFill>
              </a:rPr>
              <a:t>SVM</a:t>
            </a:r>
            <a:r>
              <a:rPr lang="en-US" dirty="0"/>
              <a:t> and </a:t>
            </a:r>
            <a:r>
              <a:rPr lang="en-US" dirty="0">
                <a:solidFill>
                  <a:srgbClr val="FF0000"/>
                </a:solidFill>
              </a:rPr>
              <a:t>merged data </a:t>
            </a:r>
            <a:r>
              <a:rPr lang="en-US" dirty="0"/>
              <a:t>is </a:t>
            </a:r>
            <a:r>
              <a:rPr lang="en-US" dirty="0">
                <a:solidFill>
                  <a:srgbClr val="FF0000"/>
                </a:solidFill>
              </a:rPr>
              <a:t>39.89%</a:t>
            </a:r>
            <a:r>
              <a:rPr lang="en-US" dirty="0"/>
              <a:t> with </a:t>
            </a:r>
            <a:r>
              <a:rPr lang="en-US" dirty="0">
                <a:solidFill>
                  <a:srgbClr val="FF0000"/>
                </a:solidFill>
              </a:rPr>
              <a:t>KNN</a:t>
            </a:r>
            <a:r>
              <a:rPr lang="en-US" dirty="0"/>
              <a:t>.</a:t>
            </a:r>
          </a:p>
          <a:p>
            <a:r>
              <a:rPr lang="en-US" dirty="0"/>
              <a:t>The next steps include, finding new </a:t>
            </a:r>
            <a:r>
              <a:rPr lang="en-US" dirty="0">
                <a:solidFill>
                  <a:srgbClr val="FF0000"/>
                </a:solidFill>
              </a:rPr>
              <a:t>preprocessing method</a:t>
            </a:r>
            <a:r>
              <a:rPr lang="en-US" dirty="0"/>
              <a:t>, </a:t>
            </a:r>
            <a:r>
              <a:rPr lang="en-US" dirty="0">
                <a:solidFill>
                  <a:srgbClr val="FF0000"/>
                </a:solidFill>
              </a:rPr>
              <a:t>classification model </a:t>
            </a:r>
            <a:r>
              <a:rPr lang="en-US" dirty="0"/>
              <a:t>and then selecting the best out of the lot. Training the model with the collected data and creating either an Android background </a:t>
            </a:r>
            <a:r>
              <a:rPr lang="en-US" dirty="0">
                <a:solidFill>
                  <a:srgbClr val="FF0000"/>
                </a:solidFill>
              </a:rPr>
              <a:t>app service</a:t>
            </a:r>
            <a:r>
              <a:rPr lang="en-US" dirty="0"/>
              <a:t> to exploit sensor data or host a </a:t>
            </a:r>
            <a:r>
              <a:rPr lang="en-US" dirty="0">
                <a:solidFill>
                  <a:srgbClr val="FF0000"/>
                </a:solidFill>
              </a:rPr>
              <a:t>website</a:t>
            </a:r>
            <a:r>
              <a:rPr lang="en-US" dirty="0"/>
              <a:t>.</a:t>
            </a:r>
          </a:p>
          <a:p>
            <a:endParaRPr lang="en-US" dirty="0"/>
          </a:p>
        </p:txBody>
      </p:sp>
    </p:spTree>
    <p:extLst>
      <p:ext uri="{BB962C8B-B14F-4D97-AF65-F5344CB8AC3E}">
        <p14:creationId xmlns:p14="http://schemas.microsoft.com/office/powerpoint/2010/main" val="25903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295400" y="2522883"/>
            <a:ext cx="9601200" cy="2990021"/>
          </a:xfrm>
        </p:spPr>
        <p:txBody>
          <a:bodyPr>
            <a:normAutofit/>
          </a:bodyPr>
          <a:lstStyle/>
          <a:p>
            <a:r>
              <a:rPr lang="en-US" dirty="0"/>
              <a:t>Numeric </a:t>
            </a:r>
            <a:r>
              <a:rPr lang="en-US" dirty="0">
                <a:solidFill>
                  <a:srgbClr val="FF0000"/>
                </a:solidFill>
              </a:rPr>
              <a:t>PINs</a:t>
            </a:r>
            <a:r>
              <a:rPr lang="en-US" dirty="0"/>
              <a:t> of a smartphone to be </a:t>
            </a:r>
            <a:r>
              <a:rPr lang="en-US" dirty="0">
                <a:solidFill>
                  <a:srgbClr val="FF0000"/>
                </a:solidFill>
              </a:rPr>
              <a:t>predicted</a:t>
            </a:r>
            <a:r>
              <a:rPr lang="en-US" dirty="0"/>
              <a:t> by an attacker </a:t>
            </a:r>
            <a:r>
              <a:rPr lang="en-US" dirty="0">
                <a:solidFill>
                  <a:srgbClr val="FF0000"/>
                </a:solidFill>
              </a:rPr>
              <a:t>using motion data</a:t>
            </a:r>
            <a:r>
              <a:rPr lang="en-US" dirty="0"/>
              <a:t>.</a:t>
            </a:r>
          </a:p>
          <a:p>
            <a:r>
              <a:rPr lang="en-US" dirty="0"/>
              <a:t>Zero-permission </a:t>
            </a:r>
            <a:r>
              <a:rPr lang="en-US" dirty="0">
                <a:solidFill>
                  <a:srgbClr val="FF0000"/>
                </a:solidFill>
              </a:rPr>
              <a:t>motion sensors play crucial role </a:t>
            </a:r>
            <a:r>
              <a:rPr lang="en-US" dirty="0"/>
              <a:t>in exploiting this vulnerability.</a:t>
            </a:r>
          </a:p>
          <a:p>
            <a:r>
              <a:rPr lang="en-US" dirty="0">
                <a:solidFill>
                  <a:srgbClr val="FF0000"/>
                </a:solidFill>
              </a:rPr>
              <a:t>No</a:t>
            </a:r>
            <a:r>
              <a:rPr lang="en-US" dirty="0">
                <a:solidFill>
                  <a:schemeClr val="tx1"/>
                </a:solidFill>
              </a:rPr>
              <a:t> </a:t>
            </a:r>
            <a:r>
              <a:rPr lang="en-US" dirty="0">
                <a:solidFill>
                  <a:srgbClr val="FF0000"/>
                </a:solidFill>
              </a:rPr>
              <a:t>special permissions</a:t>
            </a:r>
            <a:r>
              <a:rPr lang="en-US" dirty="0">
                <a:solidFill>
                  <a:schemeClr val="tx1"/>
                </a:solidFill>
              </a:rPr>
              <a:t> required for accessing motion sensors.</a:t>
            </a:r>
          </a:p>
          <a:p>
            <a:r>
              <a:rPr lang="en-US" dirty="0">
                <a:solidFill>
                  <a:srgbClr val="FF0000"/>
                </a:solidFill>
              </a:rPr>
              <a:t>Website</a:t>
            </a:r>
            <a:r>
              <a:rPr lang="en-US" dirty="0"/>
              <a:t> opened in</a:t>
            </a:r>
            <a:r>
              <a:rPr lang="en-US" dirty="0">
                <a:solidFill>
                  <a:srgbClr val="FF0000"/>
                </a:solidFill>
              </a:rPr>
              <a:t> a browser</a:t>
            </a:r>
            <a:r>
              <a:rPr lang="en-US" dirty="0"/>
              <a:t> or an </a:t>
            </a:r>
            <a:r>
              <a:rPr lang="en-US" dirty="0">
                <a:solidFill>
                  <a:srgbClr val="FF0000"/>
                </a:solidFill>
              </a:rPr>
              <a:t>application</a:t>
            </a:r>
            <a:r>
              <a:rPr lang="en-US" dirty="0"/>
              <a:t> </a:t>
            </a:r>
            <a:r>
              <a:rPr lang="en-US" dirty="0">
                <a:solidFill>
                  <a:srgbClr val="FF0000"/>
                </a:solidFill>
              </a:rPr>
              <a:t>in background </a:t>
            </a:r>
            <a:r>
              <a:rPr lang="en-US" dirty="0"/>
              <a:t>can collect data.</a:t>
            </a:r>
          </a:p>
          <a:p>
            <a:r>
              <a:rPr lang="en-US" dirty="0"/>
              <a:t>The </a:t>
            </a:r>
            <a:r>
              <a:rPr lang="en-US" dirty="0">
                <a:solidFill>
                  <a:srgbClr val="FF0000"/>
                </a:solidFill>
              </a:rPr>
              <a:t>pattern</a:t>
            </a:r>
            <a:r>
              <a:rPr lang="en-US" dirty="0"/>
              <a:t> of each key press is observed and a suitable </a:t>
            </a:r>
            <a:r>
              <a:rPr lang="en-US" dirty="0">
                <a:solidFill>
                  <a:srgbClr val="FF0000"/>
                </a:solidFill>
              </a:rPr>
              <a:t>model</a:t>
            </a:r>
            <a:r>
              <a:rPr lang="en-US" dirty="0"/>
              <a:t> is trained to identify </a:t>
            </a:r>
            <a:r>
              <a:rPr lang="en-US" dirty="0">
                <a:solidFill>
                  <a:srgbClr val="FF0000"/>
                </a:solidFill>
              </a:rPr>
              <a:t>individual digits</a:t>
            </a:r>
            <a:r>
              <a:rPr lang="en-US" dirty="0"/>
              <a:t>. </a:t>
            </a:r>
          </a:p>
        </p:txBody>
      </p:sp>
    </p:spTree>
    <p:extLst>
      <p:ext uri="{BB962C8B-B14F-4D97-AF65-F5344CB8AC3E}">
        <p14:creationId xmlns:p14="http://schemas.microsoft.com/office/powerpoint/2010/main" val="2625398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2C95DB-22E5-49DB-B582-7DB27BCD2656}"/>
              </a:ext>
            </a:extLst>
          </p:cNvPr>
          <p:cNvSpPr txBox="1"/>
          <p:nvPr/>
        </p:nvSpPr>
        <p:spPr>
          <a:xfrm>
            <a:off x="4043680" y="2499360"/>
            <a:ext cx="4338320" cy="1015663"/>
          </a:xfrm>
          <a:prstGeom prst="rect">
            <a:avLst/>
          </a:prstGeom>
          <a:noFill/>
        </p:spPr>
        <p:txBody>
          <a:bodyPr wrap="square" rtlCol="0">
            <a:spAutoFit/>
          </a:bodyPr>
          <a:lstStyle/>
          <a:p>
            <a:endParaRPr lang="en-US" sz="6000" b="1" dirty="0"/>
          </a:p>
        </p:txBody>
      </p:sp>
      <p:sp>
        <p:nvSpPr>
          <p:cNvPr id="4" name="Title 1">
            <a:extLst>
              <a:ext uri="{FF2B5EF4-FFF2-40B4-BE49-F238E27FC236}">
                <a16:creationId xmlns:a16="http://schemas.microsoft.com/office/drawing/2014/main" id="{21067DD0-ECC4-4193-9B34-696808E799A1}"/>
              </a:ext>
            </a:extLst>
          </p:cNvPr>
          <p:cNvSpPr txBox="1">
            <a:spLocks/>
          </p:cNvSpPr>
          <p:nvPr/>
        </p:nvSpPr>
        <p:spPr>
          <a:xfrm>
            <a:off x="4355792" y="3150303"/>
            <a:ext cx="3714096" cy="729440"/>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800" dirty="0">
                <a:solidFill>
                  <a:schemeClr val="tx1"/>
                </a:solidFill>
                <a:latin typeface="Stencil" panose="040409050D0802020404" pitchFamily="82" charset="0"/>
              </a:rPr>
              <a:t>Thank you</a:t>
            </a:r>
          </a:p>
        </p:txBody>
      </p:sp>
    </p:spTree>
    <p:extLst>
      <p:ext uri="{BB962C8B-B14F-4D97-AF65-F5344CB8AC3E}">
        <p14:creationId xmlns:p14="http://schemas.microsoft.com/office/powerpoint/2010/main" val="234018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Android?</a:t>
            </a:r>
          </a:p>
        </p:txBody>
      </p:sp>
      <p:sp>
        <p:nvSpPr>
          <p:cNvPr id="3" name="Content Placeholder 2"/>
          <p:cNvSpPr>
            <a:spLocks noGrp="1"/>
          </p:cNvSpPr>
          <p:nvPr>
            <p:ph idx="1"/>
          </p:nvPr>
        </p:nvSpPr>
        <p:spPr>
          <a:xfrm>
            <a:off x="1295400" y="2686050"/>
            <a:ext cx="9601200" cy="1485900"/>
          </a:xfrm>
        </p:spPr>
        <p:txBody>
          <a:bodyPr/>
          <a:lstStyle/>
          <a:p>
            <a:r>
              <a:rPr lang="en-US" dirty="0"/>
              <a:t>Two major smartphone operating systems are </a:t>
            </a:r>
            <a:r>
              <a:rPr lang="en-US" dirty="0">
                <a:solidFill>
                  <a:srgbClr val="FF0000"/>
                </a:solidFill>
              </a:rPr>
              <a:t>Android</a:t>
            </a:r>
            <a:r>
              <a:rPr lang="en-US" dirty="0"/>
              <a:t> and </a:t>
            </a:r>
            <a:r>
              <a:rPr lang="en-US" dirty="0">
                <a:solidFill>
                  <a:srgbClr val="FF0000"/>
                </a:solidFill>
              </a:rPr>
              <a:t>iOS</a:t>
            </a:r>
            <a:r>
              <a:rPr lang="en-US" dirty="0"/>
              <a:t>.</a:t>
            </a:r>
          </a:p>
          <a:p>
            <a:r>
              <a:rPr lang="en-US" dirty="0"/>
              <a:t>Market share of </a:t>
            </a:r>
            <a:r>
              <a:rPr lang="en-US" dirty="0">
                <a:solidFill>
                  <a:srgbClr val="FF0000"/>
                </a:solidFill>
              </a:rPr>
              <a:t>Android </a:t>
            </a:r>
            <a:r>
              <a:rPr lang="en-US" dirty="0"/>
              <a:t>and </a:t>
            </a:r>
            <a:r>
              <a:rPr lang="en-US" dirty="0">
                <a:solidFill>
                  <a:srgbClr val="FF0000"/>
                </a:solidFill>
              </a:rPr>
              <a:t>iOS</a:t>
            </a:r>
            <a:r>
              <a:rPr lang="en-US" dirty="0"/>
              <a:t> is </a:t>
            </a:r>
            <a:r>
              <a:rPr lang="en-US" dirty="0">
                <a:solidFill>
                  <a:srgbClr val="FF0000"/>
                </a:solidFill>
              </a:rPr>
              <a:t>81.7%</a:t>
            </a:r>
            <a:r>
              <a:rPr lang="en-US" dirty="0"/>
              <a:t> and </a:t>
            </a:r>
            <a:r>
              <a:rPr lang="en-US" dirty="0">
                <a:solidFill>
                  <a:srgbClr val="FF0000"/>
                </a:solidFill>
              </a:rPr>
              <a:t>17.9%</a:t>
            </a:r>
            <a:r>
              <a:rPr lang="en-US" dirty="0"/>
              <a:t>, respectively.</a:t>
            </a:r>
          </a:p>
          <a:p>
            <a:r>
              <a:rPr lang="en-US" dirty="0"/>
              <a:t>Targeting Android devices means </a:t>
            </a:r>
            <a:r>
              <a:rPr lang="en-US" dirty="0">
                <a:solidFill>
                  <a:srgbClr val="FF0000"/>
                </a:solidFill>
              </a:rPr>
              <a:t>covering larger portion </a:t>
            </a:r>
            <a:r>
              <a:rPr lang="en-US" dirty="0"/>
              <a:t>of all smartphones.</a:t>
            </a:r>
          </a:p>
        </p:txBody>
      </p:sp>
    </p:spTree>
    <p:extLst>
      <p:ext uri="{BB962C8B-B14F-4D97-AF65-F5344CB8AC3E}">
        <p14:creationId xmlns:p14="http://schemas.microsoft.com/office/powerpoint/2010/main" val="74213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EFCB-3BD2-4332-A98D-9598C3507713}"/>
              </a:ext>
            </a:extLst>
          </p:cNvPr>
          <p:cNvSpPr>
            <a:spLocks noGrp="1"/>
          </p:cNvSpPr>
          <p:nvPr>
            <p:ph type="title"/>
          </p:nvPr>
        </p:nvSpPr>
        <p:spPr/>
        <p:txBody>
          <a:bodyPr/>
          <a:lstStyle/>
          <a:p>
            <a:r>
              <a:rPr lang="en-US" dirty="0"/>
              <a:t>Android Sensors</a:t>
            </a:r>
          </a:p>
        </p:txBody>
      </p:sp>
      <p:sp>
        <p:nvSpPr>
          <p:cNvPr id="3" name="Content Placeholder 2">
            <a:extLst>
              <a:ext uri="{FF2B5EF4-FFF2-40B4-BE49-F238E27FC236}">
                <a16:creationId xmlns:a16="http://schemas.microsoft.com/office/drawing/2014/main" id="{65ADACD4-66DD-4D09-A165-28B14DDAA97A}"/>
              </a:ext>
            </a:extLst>
          </p:cNvPr>
          <p:cNvSpPr>
            <a:spLocks noGrp="1"/>
          </p:cNvSpPr>
          <p:nvPr>
            <p:ph idx="1"/>
          </p:nvPr>
        </p:nvSpPr>
        <p:spPr>
          <a:xfrm>
            <a:off x="1371601" y="2286000"/>
            <a:ext cx="3969026" cy="3399183"/>
          </a:xfrm>
        </p:spPr>
        <p:txBody>
          <a:bodyPr/>
          <a:lstStyle/>
          <a:p>
            <a:r>
              <a:rPr lang="en-US" dirty="0"/>
              <a:t>Motion Sensors</a:t>
            </a:r>
          </a:p>
          <a:p>
            <a:pPr lvl="1"/>
            <a:r>
              <a:rPr lang="en-IN" dirty="0">
                <a:solidFill>
                  <a:srgbClr val="FF0000"/>
                </a:solidFill>
              </a:rPr>
              <a:t>Position</a:t>
            </a:r>
            <a:r>
              <a:rPr lang="en-IN" dirty="0"/>
              <a:t> Sensor</a:t>
            </a:r>
          </a:p>
          <a:p>
            <a:pPr lvl="1"/>
            <a:r>
              <a:rPr lang="en-IN" dirty="0">
                <a:solidFill>
                  <a:srgbClr val="FF0000"/>
                </a:solidFill>
              </a:rPr>
              <a:t>Accelerometer</a:t>
            </a:r>
            <a:r>
              <a:rPr lang="en-IN" dirty="0"/>
              <a:t> Sensor</a:t>
            </a:r>
          </a:p>
          <a:p>
            <a:pPr lvl="1"/>
            <a:r>
              <a:rPr lang="en-IN" dirty="0">
                <a:solidFill>
                  <a:srgbClr val="FF0000"/>
                </a:solidFill>
              </a:rPr>
              <a:t>Gyroscope</a:t>
            </a:r>
            <a:r>
              <a:rPr lang="en-IN" dirty="0"/>
              <a:t> Sensor</a:t>
            </a:r>
          </a:p>
          <a:p>
            <a:pPr lvl="1"/>
            <a:r>
              <a:rPr lang="en-IN" dirty="0">
                <a:solidFill>
                  <a:srgbClr val="FF0000"/>
                </a:solidFill>
              </a:rPr>
              <a:t>Gravity</a:t>
            </a:r>
            <a:r>
              <a:rPr lang="en-IN" dirty="0"/>
              <a:t> Sensor</a:t>
            </a:r>
            <a:endParaRPr lang="en-US" dirty="0"/>
          </a:p>
          <a:p>
            <a:r>
              <a:rPr lang="en-US" dirty="0"/>
              <a:t>Environmental Sensors</a:t>
            </a:r>
          </a:p>
          <a:p>
            <a:r>
              <a:rPr lang="en-US" dirty="0"/>
              <a:t>Position Sensors</a:t>
            </a:r>
          </a:p>
        </p:txBody>
      </p:sp>
    </p:spTree>
    <p:extLst>
      <p:ext uri="{BB962C8B-B14F-4D97-AF65-F5344CB8AC3E}">
        <p14:creationId xmlns:p14="http://schemas.microsoft.com/office/powerpoint/2010/main" val="44879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6473687" cy="798443"/>
          </a:xfrm>
        </p:spPr>
        <p:txBody>
          <a:bodyPr/>
          <a:lstStyle/>
          <a:p>
            <a:r>
              <a:rPr lang="en-US" dirty="0"/>
              <a:t>Zero-permission Sensors</a:t>
            </a:r>
          </a:p>
        </p:txBody>
      </p:sp>
      <p:sp>
        <p:nvSpPr>
          <p:cNvPr id="3" name="Content Placeholder 2"/>
          <p:cNvSpPr>
            <a:spLocks noGrp="1"/>
          </p:cNvSpPr>
          <p:nvPr>
            <p:ph idx="1"/>
          </p:nvPr>
        </p:nvSpPr>
        <p:spPr>
          <a:xfrm>
            <a:off x="1295400" y="2405269"/>
            <a:ext cx="9601200" cy="2763078"/>
          </a:xfrm>
        </p:spPr>
        <p:txBody>
          <a:bodyPr/>
          <a:lstStyle/>
          <a:p>
            <a:r>
              <a:rPr lang="en-US" dirty="0"/>
              <a:t>Range of </a:t>
            </a:r>
            <a:r>
              <a:rPr lang="en-US" dirty="0">
                <a:solidFill>
                  <a:srgbClr val="FF0000"/>
                </a:solidFill>
              </a:rPr>
              <a:t>zero-permission sensors</a:t>
            </a:r>
            <a:r>
              <a:rPr lang="en-US" dirty="0"/>
              <a:t> are found in modern smartphones to enhance user experience. e.g. – Proximity, Gyroscope, Accelerometer, etc.</a:t>
            </a:r>
          </a:p>
          <a:p>
            <a:r>
              <a:rPr lang="en-US" dirty="0">
                <a:solidFill>
                  <a:schemeClr val="tx1"/>
                </a:solidFill>
              </a:rPr>
              <a:t>These</a:t>
            </a:r>
            <a:r>
              <a:rPr lang="en-US" dirty="0"/>
              <a:t> pool of sensors may </a:t>
            </a:r>
            <a:r>
              <a:rPr lang="en-US" dirty="0">
                <a:solidFill>
                  <a:srgbClr val="FF0000"/>
                </a:solidFill>
              </a:rPr>
              <a:t>unintentionally</a:t>
            </a:r>
            <a:r>
              <a:rPr lang="en-US" dirty="0"/>
              <a:t> </a:t>
            </a:r>
            <a:r>
              <a:rPr lang="en-US" dirty="0">
                <a:solidFill>
                  <a:srgbClr val="FF0000"/>
                </a:solidFill>
              </a:rPr>
              <a:t>leak </a:t>
            </a:r>
            <a:r>
              <a:rPr lang="en-US" dirty="0">
                <a:solidFill>
                  <a:schemeClr val="tx1"/>
                </a:solidFill>
              </a:rPr>
              <a:t>sensitive information</a:t>
            </a:r>
            <a:r>
              <a:rPr lang="en-US" dirty="0"/>
              <a:t>.</a:t>
            </a:r>
          </a:p>
          <a:p>
            <a:r>
              <a:rPr lang="en-US" dirty="0"/>
              <a:t>These sensors are </a:t>
            </a:r>
            <a:r>
              <a:rPr lang="en-US" dirty="0">
                <a:solidFill>
                  <a:schemeClr val="tx1"/>
                </a:solidFill>
              </a:rPr>
              <a:t>accessible</a:t>
            </a:r>
            <a:r>
              <a:rPr lang="en-US" dirty="0">
                <a:solidFill>
                  <a:srgbClr val="FF0000"/>
                </a:solidFill>
              </a:rPr>
              <a:t> without user permissions</a:t>
            </a:r>
            <a:r>
              <a:rPr lang="en-US" dirty="0"/>
              <a:t>, so </a:t>
            </a:r>
            <a:r>
              <a:rPr lang="en-US" dirty="0">
                <a:solidFill>
                  <a:schemeClr val="tx1"/>
                </a:solidFill>
              </a:rPr>
              <a:t>an attacker can take</a:t>
            </a:r>
            <a:r>
              <a:rPr lang="en-US" dirty="0">
                <a:solidFill>
                  <a:srgbClr val="FF0000"/>
                </a:solidFill>
              </a:rPr>
              <a:t> advantage </a:t>
            </a:r>
            <a:r>
              <a:rPr lang="en-US" dirty="0">
                <a:solidFill>
                  <a:schemeClr val="tx1"/>
                </a:solidFill>
              </a:rPr>
              <a:t>of an </a:t>
            </a:r>
            <a:r>
              <a:rPr lang="en-US" dirty="0">
                <a:solidFill>
                  <a:srgbClr val="FF0000"/>
                </a:solidFill>
              </a:rPr>
              <a:t>unaware user</a:t>
            </a:r>
            <a:r>
              <a:rPr lang="en-US" dirty="0"/>
              <a:t>.</a:t>
            </a:r>
          </a:p>
          <a:p>
            <a:r>
              <a:rPr lang="en-US" dirty="0"/>
              <a:t>Sensors can reveal </a:t>
            </a:r>
            <a:r>
              <a:rPr lang="en-US" dirty="0">
                <a:solidFill>
                  <a:srgbClr val="FF0000"/>
                </a:solidFill>
              </a:rPr>
              <a:t>privacy-related information</a:t>
            </a:r>
            <a:r>
              <a:rPr lang="en-US" dirty="0"/>
              <a:t> about the user, such as personal identification number (</a:t>
            </a:r>
            <a:r>
              <a:rPr lang="en-US" dirty="0">
                <a:solidFill>
                  <a:srgbClr val="FF0000"/>
                </a:solidFill>
              </a:rPr>
              <a:t>PIN</a:t>
            </a:r>
            <a:r>
              <a:rPr lang="en-US" dirty="0"/>
              <a:t>) or movement patterns.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8413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Used and Why?</a:t>
            </a:r>
            <a:br>
              <a:rPr lang="en-US" dirty="0"/>
            </a:br>
            <a:endParaRPr lang="en-US" dirty="0"/>
          </a:p>
        </p:txBody>
      </p:sp>
      <p:sp>
        <p:nvSpPr>
          <p:cNvPr id="3" name="Content Placeholder 2"/>
          <p:cNvSpPr>
            <a:spLocks noGrp="1"/>
          </p:cNvSpPr>
          <p:nvPr>
            <p:ph idx="1"/>
          </p:nvPr>
        </p:nvSpPr>
        <p:spPr>
          <a:xfrm>
            <a:off x="1318591" y="2305878"/>
            <a:ext cx="9707217" cy="2829339"/>
          </a:xfrm>
        </p:spPr>
        <p:txBody>
          <a:bodyPr>
            <a:normAutofit/>
          </a:bodyPr>
          <a:lstStyle/>
          <a:p>
            <a:r>
              <a:rPr lang="en-US" dirty="0"/>
              <a:t>Type of sensors used are </a:t>
            </a:r>
            <a:r>
              <a:rPr lang="en-US" dirty="0">
                <a:solidFill>
                  <a:srgbClr val="FF0000"/>
                </a:solidFill>
              </a:rPr>
              <a:t>Motion Sensors</a:t>
            </a:r>
            <a:r>
              <a:rPr lang="en-US" dirty="0"/>
              <a:t> (Accelerometer, Gyroscope and Gravity)</a:t>
            </a:r>
          </a:p>
          <a:p>
            <a:r>
              <a:rPr lang="en-US" dirty="0"/>
              <a:t>User </a:t>
            </a:r>
            <a:r>
              <a:rPr lang="en-US" dirty="0">
                <a:solidFill>
                  <a:schemeClr val="tx1"/>
                </a:solidFill>
              </a:rPr>
              <a:t>enters PIN on numerical keypad </a:t>
            </a:r>
            <a:r>
              <a:rPr lang="en-US" dirty="0"/>
              <a:t>where each possible number is in the range of (0-9).</a:t>
            </a:r>
          </a:p>
          <a:p>
            <a:r>
              <a:rPr lang="en-US" dirty="0"/>
              <a:t>While entering the numbers, user </a:t>
            </a:r>
            <a:r>
              <a:rPr lang="en-US" dirty="0">
                <a:solidFill>
                  <a:schemeClr val="tx1"/>
                </a:solidFill>
              </a:rPr>
              <a:t>moves fingers </a:t>
            </a:r>
            <a:r>
              <a:rPr lang="en-US" dirty="0"/>
              <a:t>to reach the number.</a:t>
            </a:r>
          </a:p>
          <a:p>
            <a:r>
              <a:rPr lang="en-US" dirty="0"/>
              <a:t>Smartphone will </a:t>
            </a:r>
            <a:r>
              <a:rPr lang="en-US" dirty="0">
                <a:solidFill>
                  <a:srgbClr val="FF0000"/>
                </a:solidFill>
              </a:rPr>
              <a:t>tilt</a:t>
            </a:r>
            <a:r>
              <a:rPr lang="en-US" dirty="0"/>
              <a:t>, </a:t>
            </a:r>
            <a:r>
              <a:rPr lang="en-US" dirty="0">
                <a:solidFill>
                  <a:srgbClr val="FF0000"/>
                </a:solidFill>
              </a:rPr>
              <a:t>rotate</a:t>
            </a:r>
            <a:r>
              <a:rPr lang="en-US" dirty="0"/>
              <a:t> or </a:t>
            </a:r>
            <a:r>
              <a:rPr lang="en-US" dirty="0">
                <a:solidFill>
                  <a:srgbClr val="FF0000"/>
                </a:solidFill>
              </a:rPr>
              <a:t>move</a:t>
            </a:r>
            <a:r>
              <a:rPr lang="en-US" dirty="0"/>
              <a:t>. </a:t>
            </a:r>
          </a:p>
          <a:p>
            <a:r>
              <a:rPr lang="en-US" dirty="0"/>
              <a:t>These movements are minute and </a:t>
            </a:r>
            <a:r>
              <a:rPr lang="en-US" dirty="0">
                <a:solidFill>
                  <a:schemeClr val="tx1"/>
                </a:solidFill>
              </a:rPr>
              <a:t>could be easily </a:t>
            </a:r>
            <a:r>
              <a:rPr lang="en-US" dirty="0">
                <a:solidFill>
                  <a:srgbClr val="FF0000"/>
                </a:solidFill>
              </a:rPr>
              <a:t>captured</a:t>
            </a:r>
            <a:r>
              <a:rPr lang="en-US" dirty="0">
                <a:solidFill>
                  <a:schemeClr val="tx1"/>
                </a:solidFill>
              </a:rPr>
              <a:t> by motion sensors.</a:t>
            </a:r>
          </a:p>
        </p:txBody>
      </p:sp>
    </p:spTree>
    <p:extLst>
      <p:ext uri="{BB962C8B-B14F-4D97-AF65-F5344CB8AC3E}">
        <p14:creationId xmlns:p14="http://schemas.microsoft.com/office/powerpoint/2010/main" val="2260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6264-B423-41DC-935E-5A0A1DC907DB}"/>
              </a:ext>
            </a:extLst>
          </p:cNvPr>
          <p:cNvSpPr>
            <a:spLocks noGrp="1"/>
          </p:cNvSpPr>
          <p:nvPr>
            <p:ph type="title"/>
          </p:nvPr>
        </p:nvSpPr>
        <p:spPr/>
        <p:txBody>
          <a:bodyPr/>
          <a:lstStyle/>
          <a:p>
            <a:r>
              <a:rPr lang="en-US" dirty="0"/>
              <a:t>Accelerometer Sensor</a:t>
            </a:r>
          </a:p>
        </p:txBody>
      </p:sp>
      <p:sp>
        <p:nvSpPr>
          <p:cNvPr id="3" name="Content Placeholder 2"/>
          <p:cNvSpPr>
            <a:spLocks noGrp="1"/>
          </p:cNvSpPr>
          <p:nvPr>
            <p:ph idx="1"/>
          </p:nvPr>
        </p:nvSpPr>
        <p:spPr>
          <a:xfrm>
            <a:off x="1371600" y="1727199"/>
            <a:ext cx="5227983" cy="4209775"/>
          </a:xfrm>
        </p:spPr>
        <p:txBody>
          <a:bodyPr>
            <a:normAutofit/>
          </a:bodyPr>
          <a:lstStyle/>
          <a:p>
            <a:pPr marL="0" indent="0">
              <a:buNone/>
            </a:pPr>
            <a:r>
              <a:rPr lang="en-US" dirty="0">
                <a:solidFill>
                  <a:schemeClr val="accent6">
                    <a:lumMod val="50000"/>
                  </a:schemeClr>
                </a:solidFill>
              </a:rPr>
              <a:t>Description</a:t>
            </a:r>
            <a:r>
              <a:rPr lang="en-US" dirty="0"/>
              <a:t>:</a:t>
            </a:r>
          </a:p>
          <a:p>
            <a:pPr marL="0" indent="0">
              <a:buNone/>
            </a:pPr>
            <a:r>
              <a:rPr lang="en-US" dirty="0"/>
              <a:t>Measures the </a:t>
            </a:r>
            <a:r>
              <a:rPr lang="en-US" dirty="0">
                <a:solidFill>
                  <a:srgbClr val="FF0000"/>
                </a:solidFill>
              </a:rPr>
              <a:t>acceleration force in m/s</a:t>
            </a:r>
            <a:r>
              <a:rPr lang="en-US" baseline="30000" dirty="0">
                <a:solidFill>
                  <a:srgbClr val="FF0000"/>
                </a:solidFill>
              </a:rPr>
              <a:t>2</a:t>
            </a:r>
            <a:r>
              <a:rPr lang="en-US" dirty="0"/>
              <a:t> that is applied to a device on all three physical axes (x, y, and z), may or may not include the force of gravity.</a:t>
            </a:r>
          </a:p>
          <a:p>
            <a:pPr marL="0" indent="0">
              <a:buNone/>
            </a:pPr>
            <a:endParaRPr lang="en-US" dirty="0"/>
          </a:p>
          <a:p>
            <a:pPr marL="0" indent="0">
              <a:buNone/>
            </a:pPr>
            <a:r>
              <a:rPr lang="en-US" dirty="0">
                <a:solidFill>
                  <a:schemeClr val="accent6">
                    <a:lumMod val="50000"/>
                  </a:schemeClr>
                </a:solidFill>
              </a:rPr>
              <a:t>Uses</a:t>
            </a:r>
            <a:r>
              <a:rPr lang="en-US" dirty="0"/>
              <a:t>:</a:t>
            </a:r>
          </a:p>
          <a:p>
            <a:pPr marL="0" indent="0">
              <a:buNone/>
            </a:pPr>
            <a:r>
              <a:rPr lang="en-US" dirty="0"/>
              <a:t>Linear motion detection (</a:t>
            </a:r>
            <a:r>
              <a:rPr lang="en-US" dirty="0">
                <a:solidFill>
                  <a:srgbClr val="FF0000"/>
                </a:solidFill>
              </a:rPr>
              <a:t>shake, tilt</a:t>
            </a:r>
            <a:r>
              <a:rPr lang="en-US" dirty="0"/>
              <a:t>)</a:t>
            </a:r>
          </a:p>
        </p:txBody>
      </p:sp>
      <p:pic>
        <p:nvPicPr>
          <p:cNvPr id="5" name="Content Placeholder 4">
            <a:extLst>
              <a:ext uri="{FF2B5EF4-FFF2-40B4-BE49-F238E27FC236}">
                <a16:creationId xmlns:a16="http://schemas.microsoft.com/office/drawing/2014/main" id="{B3DBEFCE-B113-47B0-B365-B801AF229488}"/>
              </a:ext>
            </a:extLst>
          </p:cNvPr>
          <p:cNvPicPr>
            <a:picLocks noChangeAspect="1"/>
          </p:cNvPicPr>
          <p:nvPr/>
        </p:nvPicPr>
        <p:blipFill rotWithShape="1">
          <a:blip r:embed="rId2">
            <a:extLst>
              <a:ext uri="{28A0092B-C50C-407E-A947-70E740481C1C}">
                <a14:useLocalDpi xmlns:a14="http://schemas.microsoft.com/office/drawing/2010/main" val="0"/>
              </a:ext>
            </a:extLst>
          </a:blip>
          <a:srcRect t="5012" r="48613" b="-603"/>
          <a:stretch/>
        </p:blipFill>
        <p:spPr>
          <a:xfrm>
            <a:off x="7200899" y="1727199"/>
            <a:ext cx="4301987" cy="4515514"/>
          </a:xfrm>
          <a:prstGeom prst="rect">
            <a:avLst/>
          </a:prstGeom>
        </p:spPr>
      </p:pic>
    </p:spTree>
    <p:extLst>
      <p:ext uri="{BB962C8B-B14F-4D97-AF65-F5344CB8AC3E}">
        <p14:creationId xmlns:p14="http://schemas.microsoft.com/office/powerpoint/2010/main" val="5274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181D-E04D-40E1-ACF6-1124237CBD27}"/>
              </a:ext>
            </a:extLst>
          </p:cNvPr>
          <p:cNvSpPr>
            <a:spLocks noGrp="1"/>
          </p:cNvSpPr>
          <p:nvPr>
            <p:ph type="title"/>
          </p:nvPr>
        </p:nvSpPr>
        <p:spPr>
          <a:xfrm>
            <a:off x="1371600" y="685800"/>
            <a:ext cx="7229061" cy="745435"/>
          </a:xfrm>
        </p:spPr>
        <p:txBody>
          <a:bodyPr>
            <a:normAutofit/>
          </a:bodyPr>
          <a:lstStyle/>
          <a:p>
            <a:r>
              <a:rPr lang="en-US" dirty="0"/>
              <a:t>Accelerometer Sensor</a:t>
            </a:r>
          </a:p>
        </p:txBody>
      </p:sp>
      <p:pic>
        <p:nvPicPr>
          <p:cNvPr id="5" name="Content Placeholder 4">
            <a:extLst>
              <a:ext uri="{FF2B5EF4-FFF2-40B4-BE49-F238E27FC236}">
                <a16:creationId xmlns:a16="http://schemas.microsoft.com/office/drawing/2014/main" id="{F42FB6DB-659A-4460-8749-07EC68C313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678" r="42934"/>
          <a:stretch/>
        </p:blipFill>
        <p:spPr>
          <a:xfrm>
            <a:off x="3185899" y="2592172"/>
            <a:ext cx="5820201" cy="3580028"/>
          </a:xfrm>
        </p:spPr>
      </p:pic>
      <p:sp>
        <p:nvSpPr>
          <p:cNvPr id="6" name="Content Placeholder 2">
            <a:extLst>
              <a:ext uri="{FF2B5EF4-FFF2-40B4-BE49-F238E27FC236}">
                <a16:creationId xmlns:a16="http://schemas.microsoft.com/office/drawing/2014/main" id="{FD8C3E48-DEAD-41BB-A76F-7DBAB97520E4}"/>
              </a:ext>
            </a:extLst>
          </p:cNvPr>
          <p:cNvSpPr txBox="1">
            <a:spLocks/>
          </p:cNvSpPr>
          <p:nvPr/>
        </p:nvSpPr>
        <p:spPr>
          <a:xfrm>
            <a:off x="1419638" y="1835425"/>
            <a:ext cx="7132983" cy="51683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solidFill>
                  <a:schemeClr val="tx1"/>
                </a:solidFill>
              </a:rPr>
              <a:t>We can see different patterns when different keys are pressed.</a:t>
            </a:r>
          </a:p>
        </p:txBody>
      </p:sp>
    </p:spTree>
    <p:extLst>
      <p:ext uri="{BB962C8B-B14F-4D97-AF65-F5344CB8AC3E}">
        <p14:creationId xmlns:p14="http://schemas.microsoft.com/office/powerpoint/2010/main" val="31103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6CC-E6CA-4E5A-AB8B-A22FBCCFEDA8}"/>
              </a:ext>
            </a:extLst>
          </p:cNvPr>
          <p:cNvSpPr>
            <a:spLocks noGrp="1"/>
          </p:cNvSpPr>
          <p:nvPr>
            <p:ph type="title"/>
          </p:nvPr>
        </p:nvSpPr>
        <p:spPr/>
        <p:txBody>
          <a:bodyPr/>
          <a:lstStyle/>
          <a:p>
            <a:r>
              <a:rPr lang="en-US" dirty="0"/>
              <a:t>Gyroscope Sensor</a:t>
            </a:r>
          </a:p>
        </p:txBody>
      </p:sp>
      <p:sp>
        <p:nvSpPr>
          <p:cNvPr id="3" name="Content Placeholder 2"/>
          <p:cNvSpPr>
            <a:spLocks noGrp="1"/>
          </p:cNvSpPr>
          <p:nvPr>
            <p:ph idx="1"/>
          </p:nvPr>
        </p:nvSpPr>
        <p:spPr>
          <a:xfrm>
            <a:off x="1371600" y="1649027"/>
            <a:ext cx="4749800" cy="3201269"/>
          </a:xfrm>
        </p:spPr>
        <p:txBody>
          <a:bodyPr/>
          <a:lstStyle/>
          <a:p>
            <a:pPr marL="0" indent="0">
              <a:buNone/>
            </a:pPr>
            <a:r>
              <a:rPr lang="en-US" dirty="0">
                <a:solidFill>
                  <a:schemeClr val="accent6">
                    <a:lumMod val="50000"/>
                  </a:schemeClr>
                </a:solidFill>
              </a:rPr>
              <a:t>Description:</a:t>
            </a:r>
          </a:p>
          <a:p>
            <a:pPr marL="0" indent="0">
              <a:buNone/>
            </a:pPr>
            <a:r>
              <a:rPr lang="en-US" dirty="0"/>
              <a:t>Measures a </a:t>
            </a:r>
            <a:r>
              <a:rPr lang="en-US" dirty="0">
                <a:solidFill>
                  <a:srgbClr val="FF0000"/>
                </a:solidFill>
              </a:rPr>
              <a:t>device's rate of rotation in rad/s</a:t>
            </a:r>
            <a:r>
              <a:rPr lang="en-US" dirty="0"/>
              <a:t> around each of the three physical axes (x, y, and z).</a:t>
            </a:r>
          </a:p>
          <a:p>
            <a:pPr marL="0" indent="0">
              <a:buNone/>
            </a:pPr>
            <a:endParaRPr lang="en-US" dirty="0"/>
          </a:p>
          <a:p>
            <a:pPr marL="0" indent="0">
              <a:buNone/>
            </a:pPr>
            <a:r>
              <a:rPr lang="en-US" dirty="0">
                <a:solidFill>
                  <a:schemeClr val="accent6">
                    <a:lumMod val="50000"/>
                  </a:schemeClr>
                </a:solidFill>
              </a:rPr>
              <a:t>Uses:</a:t>
            </a:r>
          </a:p>
          <a:p>
            <a:pPr marL="0" indent="0">
              <a:buNone/>
            </a:pPr>
            <a:r>
              <a:rPr lang="en-US" dirty="0"/>
              <a:t>Rotation detection (</a:t>
            </a:r>
            <a:r>
              <a:rPr lang="en-US" dirty="0">
                <a:solidFill>
                  <a:srgbClr val="FF0000"/>
                </a:solidFill>
              </a:rPr>
              <a:t>spin, turn</a:t>
            </a:r>
            <a:r>
              <a:rPr lang="en-US" dirty="0"/>
              <a:t>).</a:t>
            </a:r>
          </a:p>
        </p:txBody>
      </p:sp>
      <p:pic>
        <p:nvPicPr>
          <p:cNvPr id="6" name="Content Placeholder 4">
            <a:extLst>
              <a:ext uri="{FF2B5EF4-FFF2-40B4-BE49-F238E27FC236}">
                <a16:creationId xmlns:a16="http://schemas.microsoft.com/office/drawing/2014/main" id="{AA92C92D-9C09-47BB-B036-3D0C49D0046C}"/>
              </a:ext>
            </a:extLst>
          </p:cNvPr>
          <p:cNvPicPr>
            <a:picLocks noChangeAspect="1"/>
          </p:cNvPicPr>
          <p:nvPr/>
        </p:nvPicPr>
        <p:blipFill rotWithShape="1">
          <a:blip r:embed="rId2">
            <a:extLst>
              <a:ext uri="{28A0092B-C50C-407E-A947-70E740481C1C}">
                <a14:useLocalDpi xmlns:a14="http://schemas.microsoft.com/office/drawing/2010/main" val="0"/>
              </a:ext>
            </a:extLst>
          </a:blip>
          <a:srcRect t="6078" r="39815"/>
          <a:stretch/>
        </p:blipFill>
        <p:spPr>
          <a:xfrm>
            <a:off x="6658760" y="1649027"/>
            <a:ext cx="4749800" cy="4644470"/>
          </a:xfrm>
          <a:prstGeom prst="rect">
            <a:avLst/>
          </a:prstGeom>
        </p:spPr>
      </p:pic>
    </p:spTree>
    <p:extLst>
      <p:ext uri="{BB962C8B-B14F-4D97-AF65-F5344CB8AC3E}">
        <p14:creationId xmlns:p14="http://schemas.microsoft.com/office/powerpoint/2010/main" val="9975458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303</TotalTime>
  <Words>1077</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Franklin Gothic Book</vt:lpstr>
      <vt:lpstr>Stencil</vt:lpstr>
      <vt:lpstr>Times New Roman</vt:lpstr>
      <vt:lpstr>Wingdings</vt:lpstr>
      <vt:lpstr>Crop</vt:lpstr>
      <vt:lpstr>ANDROID PIN CRACKING</vt:lpstr>
      <vt:lpstr>Abstract</vt:lpstr>
      <vt:lpstr>Why Android?</vt:lpstr>
      <vt:lpstr>Android Sensors</vt:lpstr>
      <vt:lpstr>Zero-permission Sensors</vt:lpstr>
      <vt:lpstr>Sensors Used and Why? </vt:lpstr>
      <vt:lpstr>Accelerometer Sensor</vt:lpstr>
      <vt:lpstr>Accelerometer Sensor</vt:lpstr>
      <vt:lpstr>Gyroscope Sensor</vt:lpstr>
      <vt:lpstr>Gravitation Sensor</vt:lpstr>
      <vt:lpstr>Behavior of Sensors       </vt:lpstr>
      <vt:lpstr>Proposed Method</vt:lpstr>
      <vt:lpstr>Android Application</vt:lpstr>
      <vt:lpstr>Data collection </vt:lpstr>
      <vt:lpstr>Preprocessing </vt:lpstr>
      <vt:lpstr>Classification model</vt:lpstr>
      <vt:lpstr>Experimental Results </vt:lpstr>
      <vt:lpstr>Multioutput Classification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PIN CRACKING</dc:title>
  <dc:creator>Windows User</dc:creator>
  <cp:lastModifiedBy>Nidheesh Panchal</cp:lastModifiedBy>
  <cp:revision>73</cp:revision>
  <dcterms:created xsi:type="dcterms:W3CDTF">2020-04-06T09:55:49Z</dcterms:created>
  <dcterms:modified xsi:type="dcterms:W3CDTF">2020-04-07T12:58:36Z</dcterms:modified>
</cp:coreProperties>
</file>