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5" r:id="rId2"/>
    <p:sldMasterId id="2147483679" r:id="rId3"/>
  </p:sldMasterIdLst>
  <p:notesMasterIdLst>
    <p:notesMasterId r:id="rId39"/>
  </p:notesMasterIdLst>
  <p:handoutMasterIdLst>
    <p:handoutMasterId r:id="rId40"/>
  </p:handoutMasterIdLst>
  <p:sldIdLst>
    <p:sldId id="288" r:id="rId4"/>
    <p:sldId id="289" r:id="rId5"/>
    <p:sldId id="348" r:id="rId6"/>
    <p:sldId id="349" r:id="rId7"/>
    <p:sldId id="357" r:id="rId8"/>
    <p:sldId id="370" r:id="rId9"/>
    <p:sldId id="382" r:id="rId10"/>
    <p:sldId id="378" r:id="rId11"/>
    <p:sldId id="397" r:id="rId12"/>
    <p:sldId id="371" r:id="rId13"/>
    <p:sldId id="372" r:id="rId14"/>
    <p:sldId id="373" r:id="rId15"/>
    <p:sldId id="390" r:id="rId16"/>
    <p:sldId id="380" r:id="rId17"/>
    <p:sldId id="391" r:id="rId18"/>
    <p:sldId id="394" r:id="rId19"/>
    <p:sldId id="383" r:id="rId20"/>
    <p:sldId id="361" r:id="rId21"/>
    <p:sldId id="381" r:id="rId22"/>
    <p:sldId id="354" r:id="rId23"/>
    <p:sldId id="363" r:id="rId24"/>
    <p:sldId id="384" r:id="rId25"/>
    <p:sldId id="356" r:id="rId26"/>
    <p:sldId id="353" r:id="rId27"/>
    <p:sldId id="376" r:id="rId28"/>
    <p:sldId id="346" r:id="rId29"/>
    <p:sldId id="366" r:id="rId30"/>
    <p:sldId id="395" r:id="rId31"/>
    <p:sldId id="365" r:id="rId32"/>
    <p:sldId id="359" r:id="rId33"/>
    <p:sldId id="332" r:id="rId34"/>
    <p:sldId id="392" r:id="rId35"/>
    <p:sldId id="385" r:id="rId36"/>
    <p:sldId id="386" r:id="rId37"/>
    <p:sldId id="33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jakta Lalit Yeola" initials="PLY" lastIdx="1" clrIdx="0">
    <p:extLst>
      <p:ext uri="{19B8F6BF-5375-455C-9EA6-DF929625EA0E}">
        <p15:presenceInfo xmlns:p15="http://schemas.microsoft.com/office/powerpoint/2012/main" userId="Prajakta Lalit Yeo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2" d="100"/>
          <a:sy n="82" d="100"/>
        </p:scale>
        <p:origin x="710" y="86"/>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D5DFC4-6BD4-0648-FBF2-5E21972684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6ED1978-2DC2-B004-3F99-A2E16323BA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9759F2-B9A4-46A9-98C6-12B1C45F3EE2}" type="datetimeFigureOut">
              <a:rPr lang="en-IN" smtClean="0"/>
              <a:t>09-12-2022</a:t>
            </a:fld>
            <a:endParaRPr lang="en-IN"/>
          </a:p>
        </p:txBody>
      </p:sp>
      <p:sp>
        <p:nvSpPr>
          <p:cNvPr id="4" name="Footer Placeholder 3">
            <a:extLst>
              <a:ext uri="{FF2B5EF4-FFF2-40B4-BE49-F238E27FC236}">
                <a16:creationId xmlns:a16="http://schemas.microsoft.com/office/drawing/2014/main" id="{D46974F2-D09C-4C36-0252-39B14335F4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4E9EC60-1507-B81D-BBC8-565573FE5E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55F022-C319-4CF1-A63E-DC60B018D3FF}" type="slidenum">
              <a:rPr lang="en-IN" smtClean="0"/>
              <a:t>‹#›</a:t>
            </a:fld>
            <a:endParaRPr lang="en-IN"/>
          </a:p>
        </p:txBody>
      </p:sp>
    </p:spTree>
    <p:extLst>
      <p:ext uri="{BB962C8B-B14F-4D97-AF65-F5344CB8AC3E}">
        <p14:creationId xmlns:p14="http://schemas.microsoft.com/office/powerpoint/2010/main" val="4166718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EB0FC-13A2-453D-8932-EF39916E80BE}" type="datetimeFigureOut">
              <a:rPr lang="en-IN" smtClean="0"/>
              <a:t>09-12-2022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33817C-D25B-48F5-87C0-3C4D1F3F8377}" type="slidenum">
              <a:rPr lang="en-IN" smtClean="0"/>
              <a:t>‹#›</a:t>
            </a:fld>
            <a:endParaRPr lang="en-IN"/>
          </a:p>
        </p:txBody>
      </p:sp>
    </p:spTree>
    <p:extLst>
      <p:ext uri="{BB962C8B-B14F-4D97-AF65-F5344CB8AC3E}">
        <p14:creationId xmlns:p14="http://schemas.microsoft.com/office/powerpoint/2010/main" val="112841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 name="Google Shape;2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Date Placeholder 1">
            <a:extLst>
              <a:ext uri="{FF2B5EF4-FFF2-40B4-BE49-F238E27FC236}">
                <a16:creationId xmlns:a16="http://schemas.microsoft.com/office/drawing/2014/main" id="{336EE287-8808-60EA-4F33-128CBC72B9E7}"/>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5E5124-4BBD-4F96-AEE2-84966DC67CEA}" type="datetime1">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09-12-2022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MorphCore</a:t>
            </a:r>
            <a:r>
              <a:rPr lang="en-IN" dirty="0"/>
              <a:t> exposes 8 logical cores to OS.</a:t>
            </a:r>
          </a:p>
        </p:txBody>
      </p:sp>
      <p:sp>
        <p:nvSpPr>
          <p:cNvPr id="4" name="Slide Number Placeholder 3"/>
          <p:cNvSpPr>
            <a:spLocks noGrp="1"/>
          </p:cNvSpPr>
          <p:nvPr>
            <p:ph type="sldNum" sz="quarter" idx="5"/>
          </p:nvPr>
        </p:nvSpPr>
        <p:spPr/>
        <p:txBody>
          <a:bodyPr/>
          <a:lstStyle/>
          <a:p>
            <a:fld id="{9733817C-D25B-48F5-87C0-3C4D1F3F8377}" type="slidenum">
              <a:rPr lang="en-IN" smtClean="0"/>
              <a:t>23</a:t>
            </a:fld>
            <a:endParaRPr lang="en-IN"/>
          </a:p>
        </p:txBody>
      </p:sp>
    </p:spTree>
    <p:extLst>
      <p:ext uri="{BB962C8B-B14F-4D97-AF65-F5344CB8AC3E}">
        <p14:creationId xmlns:p14="http://schemas.microsoft.com/office/powerpoint/2010/main" val="3867228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33817C-D25B-48F5-87C0-3C4D1F3F8377}" type="slidenum">
              <a:rPr lang="en-IN" smtClean="0"/>
              <a:t>29</a:t>
            </a:fld>
            <a:endParaRPr lang="en-IN"/>
          </a:p>
        </p:txBody>
      </p:sp>
    </p:spTree>
    <p:extLst>
      <p:ext uri="{BB962C8B-B14F-4D97-AF65-F5344CB8AC3E}">
        <p14:creationId xmlns:p14="http://schemas.microsoft.com/office/powerpoint/2010/main" val="2751548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12c32dd94fb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12c32dd94fb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 name="Google Shape;39;g12c32dd94fb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ea typeface="+mn-ea"/>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31</a:t>
            </a:fld>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 name="Date Placeholder 1">
            <a:extLst>
              <a:ext uri="{FF2B5EF4-FFF2-40B4-BE49-F238E27FC236}">
                <a16:creationId xmlns:a16="http://schemas.microsoft.com/office/drawing/2014/main" id="{2DC0DD6D-0F34-FCF4-3FBA-9A716A5A1063}"/>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4552B1-998C-4BE5-AEF9-FF6324A62193}" type="datetime1">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09-12-2022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2525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12c32dd94fb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12c32dd94fb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 name="Google Shape;39;g12c32dd94fb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ea typeface="+mn-ea"/>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 name="Date Placeholder 1">
            <a:extLst>
              <a:ext uri="{FF2B5EF4-FFF2-40B4-BE49-F238E27FC236}">
                <a16:creationId xmlns:a16="http://schemas.microsoft.com/office/drawing/2014/main" id="{2DC0DD6D-0F34-FCF4-3FBA-9A716A5A1063}"/>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4552B1-998C-4BE5-AEF9-FF6324A62193}" type="datetime1">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09-12-2022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Increase </a:t>
            </a:r>
            <a:r>
              <a:rPr lang="en-IN" dirty="0" err="1"/>
              <a:t>freq</a:t>
            </a:r>
            <a:r>
              <a:rPr lang="en-IN" dirty="0"/>
              <a:t> while proportionally scaling down voltages</a:t>
            </a:r>
          </a:p>
        </p:txBody>
      </p:sp>
      <p:sp>
        <p:nvSpPr>
          <p:cNvPr id="4" name="Slide Number Placeholder 3"/>
          <p:cNvSpPr>
            <a:spLocks noGrp="1"/>
          </p:cNvSpPr>
          <p:nvPr>
            <p:ph type="sldNum" sz="quarter" idx="5"/>
          </p:nvPr>
        </p:nvSpPr>
        <p:spPr/>
        <p:txBody>
          <a:bodyPr/>
          <a:lstStyle/>
          <a:p>
            <a:fld id="{9733817C-D25B-48F5-87C0-3C4D1F3F8377}" type="slidenum">
              <a:rPr lang="en-IN" smtClean="0"/>
              <a:t>3</a:t>
            </a:fld>
            <a:endParaRPr lang="en-IN"/>
          </a:p>
        </p:txBody>
      </p:sp>
    </p:spTree>
    <p:extLst>
      <p:ext uri="{BB962C8B-B14F-4D97-AF65-F5344CB8AC3E}">
        <p14:creationId xmlns:p14="http://schemas.microsoft.com/office/powerpoint/2010/main" val="184418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When the ROB becomes full instruction dispatching needs to be stalled, ROB can become full if oldest instr. is a long latency cache miss</a:t>
            </a:r>
          </a:p>
        </p:txBody>
      </p:sp>
      <p:sp>
        <p:nvSpPr>
          <p:cNvPr id="4" name="Slide Number Placeholder 3"/>
          <p:cNvSpPr>
            <a:spLocks noGrp="1"/>
          </p:cNvSpPr>
          <p:nvPr>
            <p:ph type="sldNum" sz="quarter" idx="5"/>
          </p:nvPr>
        </p:nvSpPr>
        <p:spPr/>
        <p:txBody>
          <a:bodyPr/>
          <a:lstStyle/>
          <a:p>
            <a:fld id="{9733817C-D25B-48F5-87C0-3C4D1F3F8377}" type="slidenum">
              <a:rPr lang="en-IN" smtClean="0"/>
              <a:t>8</a:t>
            </a:fld>
            <a:endParaRPr lang="en-IN"/>
          </a:p>
        </p:txBody>
      </p:sp>
    </p:spTree>
    <p:extLst>
      <p:ext uri="{BB962C8B-B14F-4D97-AF65-F5344CB8AC3E}">
        <p14:creationId xmlns:p14="http://schemas.microsoft.com/office/powerpoint/2010/main" val="3264995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State of ROB,RS and PRF rendered useless</a:t>
            </a:r>
          </a:p>
        </p:txBody>
      </p:sp>
      <p:sp>
        <p:nvSpPr>
          <p:cNvPr id="4" name="Slide Number Placeholder 3"/>
          <p:cNvSpPr>
            <a:spLocks noGrp="1"/>
          </p:cNvSpPr>
          <p:nvPr>
            <p:ph type="sldNum" sz="quarter" idx="5"/>
          </p:nvPr>
        </p:nvSpPr>
        <p:spPr/>
        <p:txBody>
          <a:bodyPr/>
          <a:lstStyle/>
          <a:p>
            <a:fld id="{9733817C-D25B-48F5-87C0-3C4D1F3F8377}" type="slidenum">
              <a:rPr lang="en-IN" smtClean="0"/>
              <a:t>10</a:t>
            </a:fld>
            <a:endParaRPr lang="en-IN"/>
          </a:p>
        </p:txBody>
      </p:sp>
    </p:spTree>
    <p:extLst>
      <p:ext uri="{BB962C8B-B14F-4D97-AF65-F5344CB8AC3E}">
        <p14:creationId xmlns:p14="http://schemas.microsoft.com/office/powerpoint/2010/main" val="4291344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33817C-D25B-48F5-87C0-3C4D1F3F8377}" type="slidenum">
              <a:rPr lang="en-IN" smtClean="0"/>
              <a:t>12</a:t>
            </a:fld>
            <a:endParaRPr lang="en-IN"/>
          </a:p>
        </p:txBody>
      </p:sp>
    </p:spTree>
    <p:extLst>
      <p:ext uri="{BB962C8B-B14F-4D97-AF65-F5344CB8AC3E}">
        <p14:creationId xmlns:p14="http://schemas.microsoft.com/office/powerpoint/2010/main" val="1068460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VA prefetch entire load chains across multiple iterations, using vector or SIMD instructions………………….explain slide…….issue batch of mem. Access to A</a:t>
            </a:r>
          </a:p>
        </p:txBody>
      </p:sp>
      <p:sp>
        <p:nvSpPr>
          <p:cNvPr id="4" name="Slide Number Placeholder 3"/>
          <p:cNvSpPr>
            <a:spLocks noGrp="1"/>
          </p:cNvSpPr>
          <p:nvPr>
            <p:ph type="sldNum" sz="quarter" idx="5"/>
          </p:nvPr>
        </p:nvSpPr>
        <p:spPr/>
        <p:txBody>
          <a:bodyPr/>
          <a:lstStyle/>
          <a:p>
            <a:fld id="{9733817C-D25B-48F5-87C0-3C4D1F3F8377}" type="slidenum">
              <a:rPr lang="en-IN" smtClean="0"/>
              <a:t>14</a:t>
            </a:fld>
            <a:endParaRPr lang="en-IN"/>
          </a:p>
        </p:txBody>
      </p:sp>
    </p:spTree>
    <p:extLst>
      <p:ext uri="{BB962C8B-B14F-4D97-AF65-F5344CB8AC3E}">
        <p14:creationId xmlns:p14="http://schemas.microsoft.com/office/powerpoint/2010/main" val="60156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33817C-D25B-48F5-87C0-3C4D1F3F8377}" type="slidenum">
              <a:rPr lang="en-IN" smtClean="0"/>
              <a:t>15</a:t>
            </a:fld>
            <a:endParaRPr lang="en-IN"/>
          </a:p>
        </p:txBody>
      </p:sp>
    </p:spTree>
    <p:extLst>
      <p:ext uri="{BB962C8B-B14F-4D97-AF65-F5344CB8AC3E}">
        <p14:creationId xmlns:p14="http://schemas.microsoft.com/office/powerpoint/2010/main" val="2584440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33817C-D25B-48F5-87C0-3C4D1F3F8377}" type="slidenum">
              <a:rPr lang="en-IN" smtClean="0"/>
              <a:t>20</a:t>
            </a:fld>
            <a:endParaRPr lang="en-IN"/>
          </a:p>
        </p:txBody>
      </p:sp>
    </p:spTree>
    <p:extLst>
      <p:ext uri="{BB962C8B-B14F-4D97-AF65-F5344CB8AC3E}">
        <p14:creationId xmlns:p14="http://schemas.microsoft.com/office/powerpoint/2010/main" val="2927395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FBFA-1561-BC7D-70DB-48E07D49CE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66E90E-BC31-6311-B898-7E7158AD6F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723F4E-D757-8D83-043D-0B74D78F5D4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2A7D582-5794-53E5-5D82-B4AB62EE7A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7ED205-5A1C-B691-A2C2-94C7C5CBEB63}"/>
              </a:ext>
            </a:extLst>
          </p:cNvPr>
          <p:cNvSpPr>
            <a:spLocks noGrp="1"/>
          </p:cNvSpPr>
          <p:nvPr>
            <p:ph type="sldNum" sz="quarter" idx="12"/>
          </p:nvPr>
        </p:nvSpPr>
        <p:spPr/>
        <p:txBody>
          <a:bodyPr/>
          <a:lstStyle/>
          <a:p>
            <a:fld id="{59CE8720-7A8B-4540-8F06-25E4B5E05D76}" type="slidenum">
              <a:rPr lang="en-IN" smtClean="0"/>
              <a:t>‹#›</a:t>
            </a:fld>
            <a:endParaRPr lang="en-IN"/>
          </a:p>
        </p:txBody>
      </p:sp>
    </p:spTree>
    <p:extLst>
      <p:ext uri="{BB962C8B-B14F-4D97-AF65-F5344CB8AC3E}">
        <p14:creationId xmlns:p14="http://schemas.microsoft.com/office/powerpoint/2010/main" val="374765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E9C8-11D3-6609-ABE5-3C7AAFDD58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5723F7-60E9-3776-B57B-CDA8BC2860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C89402-C63B-5927-3714-BFBD8F06562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48453D6-B215-D730-A603-9B63FE108D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60D672-AD42-6730-FCC3-5CC9F52D3C3D}"/>
              </a:ext>
            </a:extLst>
          </p:cNvPr>
          <p:cNvSpPr>
            <a:spLocks noGrp="1"/>
          </p:cNvSpPr>
          <p:nvPr>
            <p:ph type="sldNum" sz="quarter" idx="12"/>
          </p:nvPr>
        </p:nvSpPr>
        <p:spPr/>
        <p:txBody>
          <a:bodyPr/>
          <a:lstStyle/>
          <a:p>
            <a:fld id="{59CE8720-7A8B-4540-8F06-25E4B5E05D76}" type="slidenum">
              <a:rPr lang="en-IN" smtClean="0"/>
              <a:t>‹#›</a:t>
            </a:fld>
            <a:endParaRPr lang="en-IN"/>
          </a:p>
        </p:txBody>
      </p:sp>
    </p:spTree>
    <p:extLst>
      <p:ext uri="{BB962C8B-B14F-4D97-AF65-F5344CB8AC3E}">
        <p14:creationId xmlns:p14="http://schemas.microsoft.com/office/powerpoint/2010/main" val="366750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106F49-A1ED-1050-2E07-EEAD611898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25E07F-C8B2-7AB3-E80D-DE5BFB42E5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6767DF-1FBE-9FD7-B1D7-A24C644F706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5AA38C0-D262-4F42-DFD0-DB8DC7AB65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761A58-0383-3906-DDD7-4C960945B2D6}"/>
              </a:ext>
            </a:extLst>
          </p:cNvPr>
          <p:cNvSpPr>
            <a:spLocks noGrp="1"/>
          </p:cNvSpPr>
          <p:nvPr>
            <p:ph type="sldNum" sz="quarter" idx="12"/>
          </p:nvPr>
        </p:nvSpPr>
        <p:spPr/>
        <p:txBody>
          <a:bodyPr/>
          <a:lstStyle/>
          <a:p>
            <a:fld id="{59CE8720-7A8B-4540-8F06-25E4B5E05D76}" type="slidenum">
              <a:rPr lang="en-IN" smtClean="0"/>
              <a:t>‹#›</a:t>
            </a:fld>
            <a:endParaRPr lang="en-IN"/>
          </a:p>
        </p:txBody>
      </p:sp>
    </p:spTree>
    <p:extLst>
      <p:ext uri="{BB962C8B-B14F-4D97-AF65-F5344CB8AC3E}">
        <p14:creationId xmlns:p14="http://schemas.microsoft.com/office/powerpoint/2010/main" val="1703354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p:cSld name="Title">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2" y="2379312"/>
            <a:ext cx="12191999" cy="1792041"/>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4000"/>
              <a:buFont typeface="Calibri"/>
              <a:buNone/>
              <a:defRPr sz="5333"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endParaRPr/>
          </a:p>
        </p:txBody>
      </p:sp>
    </p:spTree>
    <p:extLst>
      <p:ext uri="{BB962C8B-B14F-4D97-AF65-F5344CB8AC3E}">
        <p14:creationId xmlns:p14="http://schemas.microsoft.com/office/powerpoint/2010/main" val="60597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p:cSld name="Title">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2" y="2379312"/>
            <a:ext cx="12191999" cy="1792041"/>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4000"/>
              <a:buFont typeface="Calibri"/>
              <a:buNone/>
              <a:defRPr sz="5333"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endParaRPr/>
          </a:p>
        </p:txBody>
      </p:sp>
    </p:spTree>
    <p:extLst>
      <p:ext uri="{BB962C8B-B14F-4D97-AF65-F5344CB8AC3E}">
        <p14:creationId xmlns:p14="http://schemas.microsoft.com/office/powerpoint/2010/main" val="2319719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userDrawn="1">
  <p:cSld name="Content">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81583" y="126792"/>
            <a:ext cx="11828835" cy="770536"/>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accent4"/>
              </a:buClr>
              <a:buSzPts val="3600"/>
              <a:buFont typeface="Calibri"/>
              <a:buNone/>
              <a:defRPr sz="4800" b="1" i="0" u="none" strike="noStrike" cap="none">
                <a:solidFill>
                  <a:schemeClr val="accent4"/>
                </a:solidFill>
                <a:latin typeface="Calibri"/>
                <a:ea typeface="Calibri"/>
                <a:cs typeface="Calibri"/>
                <a:sym typeface="Calibri"/>
              </a:defRPr>
            </a:lvl1pPr>
            <a:lvl2pPr lvl="1">
              <a:spcBef>
                <a:spcPts val="0"/>
              </a:spcBef>
              <a:spcAft>
                <a:spcPts val="0"/>
              </a:spcAft>
              <a:buSzPts val="1400"/>
              <a:buFont typeface="Calibri"/>
              <a:buNone/>
              <a:defRPr sz="2400">
                <a:latin typeface="Calibri"/>
                <a:ea typeface="Calibri"/>
                <a:cs typeface="Calibri"/>
                <a:sym typeface="Calibri"/>
              </a:defRPr>
            </a:lvl2pPr>
            <a:lvl3pPr lvl="2">
              <a:spcBef>
                <a:spcPts val="0"/>
              </a:spcBef>
              <a:spcAft>
                <a:spcPts val="0"/>
              </a:spcAft>
              <a:buSzPts val="1400"/>
              <a:buFont typeface="Calibri"/>
              <a:buNone/>
              <a:defRPr sz="2400">
                <a:latin typeface="Calibri"/>
                <a:ea typeface="Calibri"/>
                <a:cs typeface="Calibri"/>
                <a:sym typeface="Calibri"/>
              </a:defRPr>
            </a:lvl3pPr>
            <a:lvl4pPr lvl="3">
              <a:spcBef>
                <a:spcPts val="0"/>
              </a:spcBef>
              <a:spcAft>
                <a:spcPts val="0"/>
              </a:spcAft>
              <a:buSzPts val="1400"/>
              <a:buFont typeface="Calibri"/>
              <a:buNone/>
              <a:defRPr sz="2400">
                <a:latin typeface="Calibri"/>
                <a:ea typeface="Calibri"/>
                <a:cs typeface="Calibri"/>
                <a:sym typeface="Calibri"/>
              </a:defRPr>
            </a:lvl4pPr>
            <a:lvl5pPr lvl="4">
              <a:spcBef>
                <a:spcPts val="0"/>
              </a:spcBef>
              <a:spcAft>
                <a:spcPts val="0"/>
              </a:spcAft>
              <a:buSzPts val="1400"/>
              <a:buFont typeface="Calibri"/>
              <a:buNone/>
              <a:defRPr sz="2400">
                <a:latin typeface="Calibri"/>
                <a:ea typeface="Calibri"/>
                <a:cs typeface="Calibri"/>
                <a:sym typeface="Calibri"/>
              </a:defRPr>
            </a:lvl5pPr>
            <a:lvl6pPr lvl="5">
              <a:spcBef>
                <a:spcPts val="0"/>
              </a:spcBef>
              <a:spcAft>
                <a:spcPts val="0"/>
              </a:spcAft>
              <a:buSzPts val="1400"/>
              <a:buFont typeface="Calibri"/>
              <a:buNone/>
              <a:defRPr sz="2400">
                <a:latin typeface="Calibri"/>
                <a:ea typeface="Calibri"/>
                <a:cs typeface="Calibri"/>
                <a:sym typeface="Calibri"/>
              </a:defRPr>
            </a:lvl6pPr>
            <a:lvl7pPr lvl="6">
              <a:spcBef>
                <a:spcPts val="0"/>
              </a:spcBef>
              <a:spcAft>
                <a:spcPts val="0"/>
              </a:spcAft>
              <a:buSzPts val="1400"/>
              <a:buFont typeface="Calibri"/>
              <a:buNone/>
              <a:defRPr sz="2400">
                <a:latin typeface="Calibri"/>
                <a:ea typeface="Calibri"/>
                <a:cs typeface="Calibri"/>
                <a:sym typeface="Calibri"/>
              </a:defRPr>
            </a:lvl7pPr>
            <a:lvl8pPr lvl="7">
              <a:spcBef>
                <a:spcPts val="0"/>
              </a:spcBef>
              <a:spcAft>
                <a:spcPts val="0"/>
              </a:spcAft>
              <a:buSzPts val="1400"/>
              <a:buFont typeface="Calibri"/>
              <a:buNone/>
              <a:defRPr sz="2400">
                <a:latin typeface="Calibri"/>
                <a:ea typeface="Calibri"/>
                <a:cs typeface="Calibri"/>
                <a:sym typeface="Calibri"/>
              </a:defRPr>
            </a:lvl8pPr>
            <a:lvl9pPr lvl="8">
              <a:spcBef>
                <a:spcPts val="0"/>
              </a:spcBef>
              <a:spcAft>
                <a:spcPts val="0"/>
              </a:spcAft>
              <a:buSzPts val="1400"/>
              <a:buFont typeface="Calibri"/>
              <a:buNone/>
              <a:defRPr sz="2400">
                <a:latin typeface="Calibri"/>
                <a:ea typeface="Calibri"/>
                <a:cs typeface="Calibri"/>
                <a:sym typeface="Calibri"/>
              </a:defRPr>
            </a:lvl9pPr>
          </a:lstStyle>
          <a:p>
            <a:endParaRPr dirty="0"/>
          </a:p>
        </p:txBody>
      </p:sp>
      <p:sp>
        <p:nvSpPr>
          <p:cNvPr id="16" name="Google Shape;16;p3"/>
          <p:cNvSpPr txBox="1">
            <a:spLocks noGrp="1"/>
          </p:cNvSpPr>
          <p:nvPr>
            <p:ph type="body" idx="1"/>
          </p:nvPr>
        </p:nvSpPr>
        <p:spPr>
          <a:xfrm>
            <a:off x="181567" y="1090133"/>
            <a:ext cx="11828800" cy="5076800"/>
          </a:xfrm>
          <a:prstGeom prst="rect">
            <a:avLst/>
          </a:prstGeom>
          <a:noFill/>
          <a:ln>
            <a:noFill/>
          </a:ln>
        </p:spPr>
        <p:txBody>
          <a:bodyPr spcFirstLastPara="1" wrap="square" lIns="91425" tIns="45700" rIns="91425" bIns="45700" anchor="ctr" anchorCtr="0">
            <a:normAutofit/>
          </a:bodyPr>
          <a:lstStyle>
            <a:lvl1pPr marL="609585" lvl="0" indent="-423323" rtl="0">
              <a:lnSpc>
                <a:spcPct val="150000"/>
              </a:lnSpc>
              <a:spcBef>
                <a:spcPts val="1000"/>
              </a:spcBef>
              <a:spcAft>
                <a:spcPts val="0"/>
              </a:spcAft>
              <a:buSzPts val="1400"/>
              <a:buFont typeface="Calibri"/>
              <a:buChar char="➢"/>
              <a:defRPr sz="2933" b="1">
                <a:latin typeface="Calibri"/>
                <a:ea typeface="Calibri"/>
                <a:cs typeface="Calibri"/>
                <a:sym typeface="Calibri"/>
              </a:defRPr>
            </a:lvl1pPr>
            <a:lvl2pPr marL="1219170" lvl="1" indent="-423323" rtl="0">
              <a:lnSpc>
                <a:spcPct val="150000"/>
              </a:lnSpc>
              <a:spcBef>
                <a:spcPts val="0"/>
              </a:spcBef>
              <a:spcAft>
                <a:spcPts val="0"/>
              </a:spcAft>
              <a:buSzPts val="1400"/>
              <a:buFont typeface="Calibri"/>
              <a:buChar char="●"/>
              <a:defRPr sz="2933" b="1">
                <a:latin typeface="Calibri"/>
                <a:ea typeface="Calibri"/>
                <a:cs typeface="Calibri"/>
                <a:sym typeface="Calibri"/>
              </a:defRPr>
            </a:lvl2pPr>
            <a:lvl3pPr marL="1828754" lvl="2" indent="-423323" rtl="0">
              <a:lnSpc>
                <a:spcPct val="150000"/>
              </a:lnSpc>
              <a:spcBef>
                <a:spcPts val="0"/>
              </a:spcBef>
              <a:spcAft>
                <a:spcPts val="0"/>
              </a:spcAft>
              <a:buSzPts val="1400"/>
              <a:buFont typeface="Calibri"/>
              <a:buChar char="■"/>
              <a:defRPr sz="2933" b="1">
                <a:latin typeface="Calibri"/>
                <a:ea typeface="Calibri"/>
                <a:cs typeface="Calibri"/>
                <a:sym typeface="Calibri"/>
              </a:defRPr>
            </a:lvl3pPr>
            <a:lvl4pPr marL="2438339" lvl="3" indent="-423323" rtl="0">
              <a:lnSpc>
                <a:spcPct val="150000"/>
              </a:lnSpc>
              <a:spcBef>
                <a:spcPts val="0"/>
              </a:spcBef>
              <a:spcAft>
                <a:spcPts val="0"/>
              </a:spcAft>
              <a:buSzPts val="1400"/>
              <a:buFont typeface="Calibri"/>
              <a:buChar char="●"/>
              <a:defRPr sz="2933" b="1">
                <a:latin typeface="Calibri"/>
                <a:ea typeface="Calibri"/>
                <a:cs typeface="Calibri"/>
                <a:sym typeface="Calibri"/>
              </a:defRPr>
            </a:lvl4pPr>
            <a:lvl5pPr marL="3047924" lvl="4" indent="-423323" rtl="0">
              <a:lnSpc>
                <a:spcPct val="150000"/>
              </a:lnSpc>
              <a:spcBef>
                <a:spcPts val="0"/>
              </a:spcBef>
              <a:spcAft>
                <a:spcPts val="0"/>
              </a:spcAft>
              <a:buSzPts val="1400"/>
              <a:buFont typeface="Calibri"/>
              <a:buChar char="○"/>
              <a:defRPr sz="2933" b="1">
                <a:latin typeface="Calibri"/>
                <a:ea typeface="Calibri"/>
                <a:cs typeface="Calibri"/>
                <a:sym typeface="Calibri"/>
              </a:defRPr>
            </a:lvl5pPr>
            <a:lvl6pPr marL="3657509" lvl="5" indent="-423323" rtl="0">
              <a:lnSpc>
                <a:spcPct val="150000"/>
              </a:lnSpc>
              <a:spcBef>
                <a:spcPts val="0"/>
              </a:spcBef>
              <a:spcAft>
                <a:spcPts val="0"/>
              </a:spcAft>
              <a:buSzPts val="1400"/>
              <a:buFont typeface="Calibri"/>
              <a:buChar char="■"/>
              <a:defRPr sz="2933" b="1">
                <a:latin typeface="Calibri"/>
                <a:ea typeface="Calibri"/>
                <a:cs typeface="Calibri"/>
                <a:sym typeface="Calibri"/>
              </a:defRPr>
            </a:lvl6pPr>
            <a:lvl7pPr marL="4267093" lvl="6" indent="-423323" rtl="0">
              <a:lnSpc>
                <a:spcPct val="150000"/>
              </a:lnSpc>
              <a:spcBef>
                <a:spcPts val="0"/>
              </a:spcBef>
              <a:spcAft>
                <a:spcPts val="0"/>
              </a:spcAft>
              <a:buSzPts val="1400"/>
              <a:buFont typeface="Calibri"/>
              <a:buChar char="●"/>
              <a:defRPr sz="2933" b="1">
                <a:latin typeface="Calibri"/>
                <a:ea typeface="Calibri"/>
                <a:cs typeface="Calibri"/>
                <a:sym typeface="Calibri"/>
              </a:defRPr>
            </a:lvl7pPr>
            <a:lvl8pPr marL="4876678" lvl="7" indent="-423323" rtl="0">
              <a:lnSpc>
                <a:spcPct val="150000"/>
              </a:lnSpc>
              <a:spcBef>
                <a:spcPts val="0"/>
              </a:spcBef>
              <a:spcAft>
                <a:spcPts val="0"/>
              </a:spcAft>
              <a:buSzPts val="1400"/>
              <a:buFont typeface="Calibri"/>
              <a:buChar char="○"/>
              <a:defRPr sz="2933" b="1">
                <a:latin typeface="Calibri"/>
                <a:ea typeface="Calibri"/>
                <a:cs typeface="Calibri"/>
                <a:sym typeface="Calibri"/>
              </a:defRPr>
            </a:lvl8pPr>
            <a:lvl9pPr marL="5486263" lvl="8" indent="-423323" rtl="0">
              <a:lnSpc>
                <a:spcPct val="150000"/>
              </a:lnSpc>
              <a:spcBef>
                <a:spcPts val="0"/>
              </a:spcBef>
              <a:spcAft>
                <a:spcPts val="0"/>
              </a:spcAft>
              <a:buSzPts val="1400"/>
              <a:buFont typeface="Calibri"/>
              <a:buChar char="■"/>
              <a:defRPr sz="2933" b="1">
                <a:latin typeface="Calibri"/>
                <a:ea typeface="Calibri"/>
                <a:cs typeface="Calibri"/>
                <a:sym typeface="Calibri"/>
              </a:defRPr>
            </a:lvl9pPr>
          </a:lstStyle>
          <a:p>
            <a:endParaRPr dirty="0"/>
          </a:p>
        </p:txBody>
      </p:sp>
      <p:sp>
        <p:nvSpPr>
          <p:cNvPr id="18" name="Google Shape;18;p3"/>
          <p:cNvSpPr txBox="1">
            <a:spLocks noGrp="1"/>
          </p:cNvSpPr>
          <p:nvPr>
            <p:ph type="sldNum" idx="12"/>
          </p:nvPr>
        </p:nvSpPr>
        <p:spPr>
          <a:xfrm>
            <a:off x="8877567" y="6341675"/>
            <a:ext cx="3132800" cy="501600"/>
          </a:xfrm>
          <a:prstGeom prst="rect">
            <a:avLst/>
          </a:prstGeom>
          <a:noFill/>
          <a:ln>
            <a:noFill/>
          </a:ln>
        </p:spPr>
        <p:txBody>
          <a:bodyPr spcFirstLastPara="1" wrap="square" lIns="91425" tIns="45700" rIns="91425" bIns="45700" anchor="ctr" anchorCtr="0">
            <a:noAutofit/>
          </a:bodyPr>
          <a:lstStyle>
            <a:lvl1pPr lvl="0" algn="r" rtl="0">
              <a:buClr>
                <a:srgbClr val="000000"/>
              </a:buClr>
              <a:buFont typeface="Arial"/>
              <a:buNone/>
              <a:defRPr b="1">
                <a:solidFill>
                  <a:schemeClr val="lt1"/>
                </a:solidFill>
                <a:latin typeface="Calibri"/>
                <a:ea typeface="Calibri"/>
                <a:cs typeface="Calibri"/>
                <a:sym typeface="Calibri"/>
              </a:defRPr>
            </a:lvl1pPr>
            <a:lvl2pPr lvl="1" algn="r" rtl="0">
              <a:buClr>
                <a:srgbClr val="000000"/>
              </a:buClr>
              <a:buFont typeface="Arial"/>
              <a:buNone/>
              <a:defRPr b="1">
                <a:solidFill>
                  <a:schemeClr val="lt1"/>
                </a:solidFill>
                <a:latin typeface="Calibri"/>
                <a:ea typeface="Calibri"/>
                <a:cs typeface="Calibri"/>
                <a:sym typeface="Calibri"/>
              </a:defRPr>
            </a:lvl2pPr>
            <a:lvl3pPr lvl="2" algn="r" rtl="0">
              <a:buClr>
                <a:srgbClr val="000000"/>
              </a:buClr>
              <a:buFont typeface="Arial"/>
              <a:buNone/>
              <a:defRPr b="1">
                <a:solidFill>
                  <a:schemeClr val="lt1"/>
                </a:solidFill>
                <a:latin typeface="Calibri"/>
                <a:ea typeface="Calibri"/>
                <a:cs typeface="Calibri"/>
                <a:sym typeface="Calibri"/>
              </a:defRPr>
            </a:lvl3pPr>
            <a:lvl4pPr lvl="3" algn="r" rtl="0">
              <a:buClr>
                <a:srgbClr val="000000"/>
              </a:buClr>
              <a:buFont typeface="Arial"/>
              <a:buNone/>
              <a:defRPr b="1">
                <a:solidFill>
                  <a:schemeClr val="lt1"/>
                </a:solidFill>
                <a:latin typeface="Calibri"/>
                <a:ea typeface="Calibri"/>
                <a:cs typeface="Calibri"/>
                <a:sym typeface="Calibri"/>
              </a:defRPr>
            </a:lvl4pPr>
            <a:lvl5pPr lvl="4" algn="r" rtl="0">
              <a:buClr>
                <a:srgbClr val="000000"/>
              </a:buClr>
              <a:buFont typeface="Arial"/>
              <a:buNone/>
              <a:defRPr b="1">
                <a:solidFill>
                  <a:schemeClr val="lt1"/>
                </a:solidFill>
                <a:latin typeface="Calibri"/>
                <a:ea typeface="Calibri"/>
                <a:cs typeface="Calibri"/>
                <a:sym typeface="Calibri"/>
              </a:defRPr>
            </a:lvl5pPr>
            <a:lvl6pPr lvl="5" algn="r" rtl="0">
              <a:buClr>
                <a:srgbClr val="000000"/>
              </a:buClr>
              <a:buFont typeface="Arial"/>
              <a:buNone/>
              <a:defRPr b="1">
                <a:solidFill>
                  <a:schemeClr val="lt1"/>
                </a:solidFill>
                <a:latin typeface="Calibri"/>
                <a:ea typeface="Calibri"/>
                <a:cs typeface="Calibri"/>
                <a:sym typeface="Calibri"/>
              </a:defRPr>
            </a:lvl6pPr>
            <a:lvl7pPr lvl="6" algn="r" rtl="0">
              <a:buClr>
                <a:srgbClr val="000000"/>
              </a:buClr>
              <a:buFont typeface="Arial"/>
              <a:buNone/>
              <a:defRPr b="1">
                <a:solidFill>
                  <a:schemeClr val="lt1"/>
                </a:solidFill>
                <a:latin typeface="Calibri"/>
                <a:ea typeface="Calibri"/>
                <a:cs typeface="Calibri"/>
                <a:sym typeface="Calibri"/>
              </a:defRPr>
            </a:lvl7pPr>
            <a:lvl8pPr lvl="7" algn="r" rtl="0">
              <a:buClr>
                <a:srgbClr val="000000"/>
              </a:buClr>
              <a:buFont typeface="Arial"/>
              <a:buNone/>
              <a:defRPr b="1">
                <a:solidFill>
                  <a:schemeClr val="lt1"/>
                </a:solidFill>
                <a:latin typeface="Calibri"/>
                <a:ea typeface="Calibri"/>
                <a:cs typeface="Calibri"/>
                <a:sym typeface="Calibri"/>
              </a:defRPr>
            </a:lvl8pPr>
            <a:lvl9pPr lvl="8" algn="r" rtl="0">
              <a:buClr>
                <a:srgbClr val="000000"/>
              </a:buClr>
              <a:buFont typeface="Arial"/>
              <a:buNone/>
              <a:defRPr b="1">
                <a:solidFill>
                  <a:schemeClr val="lt1"/>
                </a:solidFill>
                <a:latin typeface="Calibri"/>
                <a:ea typeface="Calibri"/>
                <a:cs typeface="Calibri"/>
                <a:sym typeface="Calibri"/>
              </a:defRPr>
            </a:lvl9pPr>
          </a:lstStyle>
          <a:p>
            <a:fld id="{00000000-1234-1234-1234-123412341234}" type="slidenum">
              <a:rPr lang="en-US" smtClean="0"/>
              <a:pPr/>
              <a:t>‹#›</a:t>
            </a:fld>
            <a:endParaRPr lang="en-US" dirty="0"/>
          </a:p>
        </p:txBody>
      </p:sp>
      <p:sp>
        <p:nvSpPr>
          <p:cNvPr id="4" name="Footer Placeholder 3">
            <a:extLst>
              <a:ext uri="{FF2B5EF4-FFF2-40B4-BE49-F238E27FC236}">
                <a16:creationId xmlns:a16="http://schemas.microsoft.com/office/drawing/2014/main" id="{594A5BC9-0F40-7CED-E207-F6597B37EE42}"/>
              </a:ext>
            </a:extLst>
          </p:cNvPr>
          <p:cNvSpPr>
            <a:spLocks noGrp="1"/>
          </p:cNvSpPr>
          <p:nvPr>
            <p:ph type="ftr" sz="quarter" idx="13"/>
          </p:nvPr>
        </p:nvSpPr>
        <p:spPr/>
        <p:txBody>
          <a:bodyPr/>
          <a:lstStyle/>
          <a:p>
            <a:endParaRPr lang="en-IN" dirty="0"/>
          </a:p>
        </p:txBody>
      </p:sp>
    </p:spTree>
    <p:extLst>
      <p:ext uri="{BB962C8B-B14F-4D97-AF65-F5344CB8AC3E}">
        <p14:creationId xmlns:p14="http://schemas.microsoft.com/office/powerpoint/2010/main" val="3043762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Ref">
  <p:cSld name="Content+Ref">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181583" y="126792"/>
            <a:ext cx="11828800" cy="7704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accent4"/>
              </a:buClr>
              <a:buSzPts val="3600"/>
              <a:buFont typeface="Calibri"/>
              <a:buNone/>
              <a:defRPr sz="4800" b="1" i="0" u="none" strike="noStrike" cap="none">
                <a:solidFill>
                  <a:schemeClr val="accent4"/>
                </a:solidFill>
                <a:latin typeface="Calibri"/>
                <a:ea typeface="Calibri"/>
                <a:cs typeface="Calibri"/>
                <a:sym typeface="Calibri"/>
              </a:defRPr>
            </a:lvl1pPr>
            <a:lvl2pPr lvl="1" rtl="0">
              <a:spcBef>
                <a:spcPts val="0"/>
              </a:spcBef>
              <a:spcAft>
                <a:spcPts val="0"/>
              </a:spcAft>
              <a:buSzPts val="1400"/>
              <a:buFont typeface="Calibri"/>
              <a:buNone/>
              <a:defRPr sz="2400">
                <a:latin typeface="Calibri"/>
                <a:ea typeface="Calibri"/>
                <a:cs typeface="Calibri"/>
                <a:sym typeface="Calibri"/>
              </a:defRPr>
            </a:lvl2pPr>
            <a:lvl3pPr lvl="2" rtl="0">
              <a:spcBef>
                <a:spcPts val="0"/>
              </a:spcBef>
              <a:spcAft>
                <a:spcPts val="0"/>
              </a:spcAft>
              <a:buSzPts val="1400"/>
              <a:buFont typeface="Calibri"/>
              <a:buNone/>
              <a:defRPr sz="2400">
                <a:latin typeface="Calibri"/>
                <a:ea typeface="Calibri"/>
                <a:cs typeface="Calibri"/>
                <a:sym typeface="Calibri"/>
              </a:defRPr>
            </a:lvl3pPr>
            <a:lvl4pPr lvl="3" rtl="0">
              <a:spcBef>
                <a:spcPts val="0"/>
              </a:spcBef>
              <a:spcAft>
                <a:spcPts val="0"/>
              </a:spcAft>
              <a:buSzPts val="1400"/>
              <a:buFont typeface="Calibri"/>
              <a:buNone/>
              <a:defRPr sz="2400">
                <a:latin typeface="Calibri"/>
                <a:ea typeface="Calibri"/>
                <a:cs typeface="Calibri"/>
                <a:sym typeface="Calibri"/>
              </a:defRPr>
            </a:lvl4pPr>
            <a:lvl5pPr lvl="4" rtl="0">
              <a:spcBef>
                <a:spcPts val="0"/>
              </a:spcBef>
              <a:spcAft>
                <a:spcPts val="0"/>
              </a:spcAft>
              <a:buSzPts val="1400"/>
              <a:buFont typeface="Calibri"/>
              <a:buNone/>
              <a:defRPr sz="2400">
                <a:latin typeface="Calibri"/>
                <a:ea typeface="Calibri"/>
                <a:cs typeface="Calibri"/>
                <a:sym typeface="Calibri"/>
              </a:defRPr>
            </a:lvl5pPr>
            <a:lvl6pPr lvl="5" rtl="0">
              <a:spcBef>
                <a:spcPts val="0"/>
              </a:spcBef>
              <a:spcAft>
                <a:spcPts val="0"/>
              </a:spcAft>
              <a:buSzPts val="1400"/>
              <a:buFont typeface="Calibri"/>
              <a:buNone/>
              <a:defRPr sz="2400">
                <a:latin typeface="Calibri"/>
                <a:ea typeface="Calibri"/>
                <a:cs typeface="Calibri"/>
                <a:sym typeface="Calibri"/>
              </a:defRPr>
            </a:lvl6pPr>
            <a:lvl7pPr lvl="6" rtl="0">
              <a:spcBef>
                <a:spcPts val="0"/>
              </a:spcBef>
              <a:spcAft>
                <a:spcPts val="0"/>
              </a:spcAft>
              <a:buSzPts val="1400"/>
              <a:buFont typeface="Calibri"/>
              <a:buNone/>
              <a:defRPr sz="2400">
                <a:latin typeface="Calibri"/>
                <a:ea typeface="Calibri"/>
                <a:cs typeface="Calibri"/>
                <a:sym typeface="Calibri"/>
              </a:defRPr>
            </a:lvl7pPr>
            <a:lvl8pPr lvl="7" rtl="0">
              <a:spcBef>
                <a:spcPts val="0"/>
              </a:spcBef>
              <a:spcAft>
                <a:spcPts val="0"/>
              </a:spcAft>
              <a:buSzPts val="1400"/>
              <a:buFont typeface="Calibri"/>
              <a:buNone/>
              <a:defRPr sz="2400">
                <a:latin typeface="Calibri"/>
                <a:ea typeface="Calibri"/>
                <a:cs typeface="Calibri"/>
                <a:sym typeface="Calibri"/>
              </a:defRPr>
            </a:lvl8pPr>
            <a:lvl9pPr lvl="8" rtl="0">
              <a:spcBef>
                <a:spcPts val="0"/>
              </a:spcBef>
              <a:spcAft>
                <a:spcPts val="0"/>
              </a:spcAft>
              <a:buSzPts val="1400"/>
              <a:buFont typeface="Calibri"/>
              <a:buNone/>
              <a:defRPr sz="2400">
                <a:latin typeface="Calibri"/>
                <a:ea typeface="Calibri"/>
                <a:cs typeface="Calibri"/>
                <a:sym typeface="Calibri"/>
              </a:defRPr>
            </a:lvl9pPr>
          </a:lstStyle>
          <a:p>
            <a:endParaRPr/>
          </a:p>
        </p:txBody>
      </p:sp>
      <p:sp>
        <p:nvSpPr>
          <p:cNvPr id="21" name="Google Shape;21;p4"/>
          <p:cNvSpPr txBox="1">
            <a:spLocks noGrp="1"/>
          </p:cNvSpPr>
          <p:nvPr>
            <p:ph type="body" idx="1"/>
          </p:nvPr>
        </p:nvSpPr>
        <p:spPr>
          <a:xfrm>
            <a:off x="181567" y="1121267"/>
            <a:ext cx="11828800" cy="4810000"/>
          </a:xfrm>
          <a:prstGeom prst="rect">
            <a:avLst/>
          </a:prstGeom>
          <a:noFill/>
          <a:ln>
            <a:noFill/>
          </a:ln>
        </p:spPr>
        <p:txBody>
          <a:bodyPr spcFirstLastPara="1" wrap="square" lIns="91425" tIns="45700" rIns="91425" bIns="45700" anchor="ctr" anchorCtr="0">
            <a:normAutofit/>
          </a:bodyPr>
          <a:lstStyle>
            <a:lvl1pPr marL="609585" lvl="0" indent="-423323" rtl="0">
              <a:lnSpc>
                <a:spcPct val="150000"/>
              </a:lnSpc>
              <a:spcBef>
                <a:spcPts val="1000"/>
              </a:spcBef>
              <a:spcAft>
                <a:spcPts val="0"/>
              </a:spcAft>
              <a:buSzPts val="1400"/>
              <a:buFont typeface="Calibri"/>
              <a:buChar char="●"/>
              <a:defRPr sz="2933" b="1">
                <a:latin typeface="Calibri"/>
                <a:ea typeface="Calibri"/>
                <a:cs typeface="Calibri"/>
                <a:sym typeface="Calibri"/>
              </a:defRPr>
            </a:lvl1pPr>
            <a:lvl2pPr marL="1219170" lvl="1" indent="-423323" rtl="0">
              <a:lnSpc>
                <a:spcPct val="150000"/>
              </a:lnSpc>
              <a:spcBef>
                <a:spcPts val="0"/>
              </a:spcBef>
              <a:spcAft>
                <a:spcPts val="0"/>
              </a:spcAft>
              <a:buSzPts val="1400"/>
              <a:buFont typeface="Calibri"/>
              <a:buChar char="○"/>
              <a:defRPr sz="2933" b="1">
                <a:latin typeface="Calibri"/>
                <a:ea typeface="Calibri"/>
                <a:cs typeface="Calibri"/>
                <a:sym typeface="Calibri"/>
              </a:defRPr>
            </a:lvl2pPr>
            <a:lvl3pPr marL="1828754" lvl="2" indent="-423323" rtl="0">
              <a:lnSpc>
                <a:spcPct val="150000"/>
              </a:lnSpc>
              <a:spcBef>
                <a:spcPts val="0"/>
              </a:spcBef>
              <a:spcAft>
                <a:spcPts val="0"/>
              </a:spcAft>
              <a:buSzPts val="1400"/>
              <a:buFont typeface="Calibri"/>
              <a:buChar char="■"/>
              <a:defRPr sz="2933" b="1">
                <a:latin typeface="Calibri"/>
                <a:ea typeface="Calibri"/>
                <a:cs typeface="Calibri"/>
                <a:sym typeface="Calibri"/>
              </a:defRPr>
            </a:lvl3pPr>
            <a:lvl4pPr marL="2438339" lvl="3" indent="-423323" rtl="0">
              <a:lnSpc>
                <a:spcPct val="150000"/>
              </a:lnSpc>
              <a:spcBef>
                <a:spcPts val="0"/>
              </a:spcBef>
              <a:spcAft>
                <a:spcPts val="0"/>
              </a:spcAft>
              <a:buSzPts val="1400"/>
              <a:buFont typeface="Calibri"/>
              <a:buChar char="●"/>
              <a:defRPr sz="2933" b="1">
                <a:latin typeface="Calibri"/>
                <a:ea typeface="Calibri"/>
                <a:cs typeface="Calibri"/>
                <a:sym typeface="Calibri"/>
              </a:defRPr>
            </a:lvl4pPr>
            <a:lvl5pPr marL="3047924" lvl="4" indent="-423323" rtl="0">
              <a:lnSpc>
                <a:spcPct val="150000"/>
              </a:lnSpc>
              <a:spcBef>
                <a:spcPts val="0"/>
              </a:spcBef>
              <a:spcAft>
                <a:spcPts val="0"/>
              </a:spcAft>
              <a:buSzPts val="1400"/>
              <a:buFont typeface="Calibri"/>
              <a:buChar char="○"/>
              <a:defRPr sz="2933" b="1">
                <a:latin typeface="Calibri"/>
                <a:ea typeface="Calibri"/>
                <a:cs typeface="Calibri"/>
                <a:sym typeface="Calibri"/>
              </a:defRPr>
            </a:lvl5pPr>
            <a:lvl6pPr marL="3657509" lvl="5" indent="-423323" rtl="0">
              <a:lnSpc>
                <a:spcPct val="150000"/>
              </a:lnSpc>
              <a:spcBef>
                <a:spcPts val="0"/>
              </a:spcBef>
              <a:spcAft>
                <a:spcPts val="0"/>
              </a:spcAft>
              <a:buSzPts val="1400"/>
              <a:buFont typeface="Calibri"/>
              <a:buChar char="■"/>
              <a:defRPr sz="2933" b="1">
                <a:latin typeface="Calibri"/>
                <a:ea typeface="Calibri"/>
                <a:cs typeface="Calibri"/>
                <a:sym typeface="Calibri"/>
              </a:defRPr>
            </a:lvl6pPr>
            <a:lvl7pPr marL="4267093" lvl="6" indent="-423323" rtl="0">
              <a:lnSpc>
                <a:spcPct val="150000"/>
              </a:lnSpc>
              <a:spcBef>
                <a:spcPts val="0"/>
              </a:spcBef>
              <a:spcAft>
                <a:spcPts val="0"/>
              </a:spcAft>
              <a:buSzPts val="1400"/>
              <a:buFont typeface="Calibri"/>
              <a:buChar char="●"/>
              <a:defRPr sz="2933" b="1">
                <a:latin typeface="Calibri"/>
                <a:ea typeface="Calibri"/>
                <a:cs typeface="Calibri"/>
                <a:sym typeface="Calibri"/>
              </a:defRPr>
            </a:lvl7pPr>
            <a:lvl8pPr marL="4876678" lvl="7" indent="-423323" rtl="0">
              <a:lnSpc>
                <a:spcPct val="150000"/>
              </a:lnSpc>
              <a:spcBef>
                <a:spcPts val="0"/>
              </a:spcBef>
              <a:spcAft>
                <a:spcPts val="0"/>
              </a:spcAft>
              <a:buSzPts val="1400"/>
              <a:buFont typeface="Calibri"/>
              <a:buChar char="○"/>
              <a:defRPr sz="2933" b="1">
                <a:latin typeface="Calibri"/>
                <a:ea typeface="Calibri"/>
                <a:cs typeface="Calibri"/>
                <a:sym typeface="Calibri"/>
              </a:defRPr>
            </a:lvl8pPr>
            <a:lvl9pPr marL="5486263" lvl="8" indent="-423323" rtl="0">
              <a:lnSpc>
                <a:spcPct val="150000"/>
              </a:lnSpc>
              <a:spcBef>
                <a:spcPts val="0"/>
              </a:spcBef>
              <a:spcAft>
                <a:spcPts val="0"/>
              </a:spcAft>
              <a:buSzPts val="1400"/>
              <a:buFont typeface="Calibri"/>
              <a:buChar char="■"/>
              <a:defRPr sz="2933" b="1">
                <a:latin typeface="Calibri"/>
                <a:ea typeface="Calibri"/>
                <a:cs typeface="Calibri"/>
                <a:sym typeface="Calibri"/>
              </a:defRPr>
            </a:lvl9pPr>
          </a:lstStyle>
          <a:p>
            <a:endParaRPr dirty="0"/>
          </a:p>
        </p:txBody>
      </p:sp>
      <p:sp>
        <p:nvSpPr>
          <p:cNvPr id="22" name="Google Shape;22;p4"/>
          <p:cNvSpPr txBox="1"/>
          <p:nvPr/>
        </p:nvSpPr>
        <p:spPr>
          <a:xfrm>
            <a:off x="181567" y="6341667"/>
            <a:ext cx="5146800" cy="501600"/>
          </a:xfrm>
          <a:prstGeom prst="rect">
            <a:avLst/>
          </a:prstGeom>
          <a:noFill/>
          <a:ln>
            <a:noFill/>
          </a:ln>
        </p:spPr>
        <p:txBody>
          <a:bodyPr spcFirstLastPara="1" wrap="square" lIns="121900" tIns="60933" rIns="121900" bIns="60933" anchor="ctr" anchorCtr="0">
            <a:normAutofit/>
          </a:bodyPr>
          <a:lstStyle/>
          <a:p>
            <a:pPr marL="0" lvl="0" indent="0" algn="l" rtl="0">
              <a:spcBef>
                <a:spcPts val="0"/>
              </a:spcBef>
              <a:spcAft>
                <a:spcPts val="0"/>
              </a:spcAft>
              <a:buNone/>
            </a:pPr>
            <a:r>
              <a:rPr lang="en-US" sz="1867" b="1">
                <a:solidFill>
                  <a:schemeClr val="lt1"/>
                </a:solidFill>
                <a:latin typeface="Calibri"/>
                <a:ea typeface="Calibri"/>
                <a:cs typeface="Calibri"/>
                <a:sym typeface="Calibri"/>
              </a:rPr>
              <a:t>CADSL, EE, IIT BOMBAY</a:t>
            </a:r>
            <a:endParaRPr sz="1867" b="1">
              <a:solidFill>
                <a:schemeClr val="lt1"/>
              </a:solidFill>
              <a:latin typeface="Calibri"/>
              <a:ea typeface="Calibri"/>
              <a:cs typeface="Calibri"/>
              <a:sym typeface="Calibri"/>
            </a:endParaRPr>
          </a:p>
        </p:txBody>
      </p:sp>
      <p:sp>
        <p:nvSpPr>
          <p:cNvPr id="23" name="Google Shape;23;p4"/>
          <p:cNvSpPr txBox="1">
            <a:spLocks noGrp="1"/>
          </p:cNvSpPr>
          <p:nvPr>
            <p:ph type="sldNum" idx="12"/>
          </p:nvPr>
        </p:nvSpPr>
        <p:spPr>
          <a:xfrm>
            <a:off x="8877567" y="6341675"/>
            <a:ext cx="3132800" cy="501600"/>
          </a:xfrm>
          <a:prstGeom prst="rect">
            <a:avLst/>
          </a:prstGeom>
          <a:noFill/>
          <a:ln>
            <a:noFill/>
          </a:ln>
        </p:spPr>
        <p:txBody>
          <a:bodyPr spcFirstLastPara="1" wrap="square" lIns="91425" tIns="45700" rIns="91425" bIns="45700" anchor="ctr" anchorCtr="0">
            <a:noAutofit/>
          </a:bodyPr>
          <a:lstStyle>
            <a:lvl1pPr lvl="0" algn="r" rtl="0">
              <a:buClr>
                <a:srgbClr val="000000"/>
              </a:buClr>
              <a:buFont typeface="Arial"/>
              <a:buNone/>
              <a:defRPr b="1">
                <a:solidFill>
                  <a:schemeClr val="lt1"/>
                </a:solidFill>
                <a:latin typeface="Calibri"/>
                <a:ea typeface="Calibri"/>
                <a:cs typeface="Calibri"/>
                <a:sym typeface="Calibri"/>
              </a:defRPr>
            </a:lvl1pPr>
            <a:lvl2pPr lvl="1" algn="r" rtl="0">
              <a:buClr>
                <a:srgbClr val="000000"/>
              </a:buClr>
              <a:buFont typeface="Arial"/>
              <a:buNone/>
              <a:defRPr b="1">
                <a:solidFill>
                  <a:schemeClr val="lt1"/>
                </a:solidFill>
                <a:latin typeface="Calibri"/>
                <a:ea typeface="Calibri"/>
                <a:cs typeface="Calibri"/>
                <a:sym typeface="Calibri"/>
              </a:defRPr>
            </a:lvl2pPr>
            <a:lvl3pPr lvl="2" algn="r" rtl="0">
              <a:buClr>
                <a:srgbClr val="000000"/>
              </a:buClr>
              <a:buFont typeface="Arial"/>
              <a:buNone/>
              <a:defRPr b="1">
                <a:solidFill>
                  <a:schemeClr val="lt1"/>
                </a:solidFill>
                <a:latin typeface="Calibri"/>
                <a:ea typeface="Calibri"/>
                <a:cs typeface="Calibri"/>
                <a:sym typeface="Calibri"/>
              </a:defRPr>
            </a:lvl3pPr>
            <a:lvl4pPr lvl="3" algn="r" rtl="0">
              <a:buClr>
                <a:srgbClr val="000000"/>
              </a:buClr>
              <a:buFont typeface="Arial"/>
              <a:buNone/>
              <a:defRPr b="1">
                <a:solidFill>
                  <a:schemeClr val="lt1"/>
                </a:solidFill>
                <a:latin typeface="Calibri"/>
                <a:ea typeface="Calibri"/>
                <a:cs typeface="Calibri"/>
                <a:sym typeface="Calibri"/>
              </a:defRPr>
            </a:lvl4pPr>
            <a:lvl5pPr lvl="4" algn="r" rtl="0">
              <a:buClr>
                <a:srgbClr val="000000"/>
              </a:buClr>
              <a:buFont typeface="Arial"/>
              <a:buNone/>
              <a:defRPr b="1">
                <a:solidFill>
                  <a:schemeClr val="lt1"/>
                </a:solidFill>
                <a:latin typeface="Calibri"/>
                <a:ea typeface="Calibri"/>
                <a:cs typeface="Calibri"/>
                <a:sym typeface="Calibri"/>
              </a:defRPr>
            </a:lvl5pPr>
            <a:lvl6pPr lvl="5" algn="r" rtl="0">
              <a:buClr>
                <a:srgbClr val="000000"/>
              </a:buClr>
              <a:buFont typeface="Arial"/>
              <a:buNone/>
              <a:defRPr b="1">
                <a:solidFill>
                  <a:schemeClr val="lt1"/>
                </a:solidFill>
                <a:latin typeface="Calibri"/>
                <a:ea typeface="Calibri"/>
                <a:cs typeface="Calibri"/>
                <a:sym typeface="Calibri"/>
              </a:defRPr>
            </a:lvl6pPr>
            <a:lvl7pPr lvl="6" algn="r" rtl="0">
              <a:buClr>
                <a:srgbClr val="000000"/>
              </a:buClr>
              <a:buFont typeface="Arial"/>
              <a:buNone/>
              <a:defRPr b="1">
                <a:solidFill>
                  <a:schemeClr val="lt1"/>
                </a:solidFill>
                <a:latin typeface="Calibri"/>
                <a:ea typeface="Calibri"/>
                <a:cs typeface="Calibri"/>
                <a:sym typeface="Calibri"/>
              </a:defRPr>
            </a:lvl7pPr>
            <a:lvl8pPr lvl="7" algn="r" rtl="0">
              <a:buClr>
                <a:srgbClr val="000000"/>
              </a:buClr>
              <a:buFont typeface="Arial"/>
              <a:buNone/>
              <a:defRPr b="1">
                <a:solidFill>
                  <a:schemeClr val="lt1"/>
                </a:solidFill>
                <a:latin typeface="Calibri"/>
                <a:ea typeface="Calibri"/>
                <a:cs typeface="Calibri"/>
                <a:sym typeface="Calibri"/>
              </a:defRPr>
            </a:lvl8pPr>
            <a:lvl9pPr lvl="8" algn="r" rtl="0">
              <a:buClr>
                <a:srgbClr val="000000"/>
              </a:buClr>
              <a:buFont typeface="Arial"/>
              <a:buNone/>
              <a:defRPr b="1">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
        <p:nvSpPr>
          <p:cNvPr id="24" name="Google Shape;24;p4"/>
          <p:cNvSpPr txBox="1"/>
          <p:nvPr/>
        </p:nvSpPr>
        <p:spPr>
          <a:xfrm>
            <a:off x="181567" y="5931267"/>
            <a:ext cx="11828800" cy="410400"/>
          </a:xfrm>
          <a:prstGeom prst="rect">
            <a:avLst/>
          </a:prstGeom>
          <a:no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r>
              <a:rPr lang="en-US" sz="1867" i="0" u="none" strike="noStrike" cap="none">
                <a:solidFill>
                  <a:schemeClr val="dk1"/>
                </a:solidFill>
                <a:latin typeface="Calibri"/>
                <a:ea typeface="Calibri"/>
                <a:cs typeface="Calibri"/>
                <a:sym typeface="Calibri"/>
              </a:rPr>
              <a:t>*</a:t>
            </a:r>
            <a:endParaRPr sz="2400">
              <a:latin typeface="Calibri"/>
              <a:ea typeface="Calibri"/>
              <a:cs typeface="Calibri"/>
              <a:sym typeface="Calibri"/>
            </a:endParaRPr>
          </a:p>
        </p:txBody>
      </p:sp>
      <p:sp>
        <p:nvSpPr>
          <p:cNvPr id="2" name="Footer Placeholder 1">
            <a:extLst>
              <a:ext uri="{FF2B5EF4-FFF2-40B4-BE49-F238E27FC236}">
                <a16:creationId xmlns:a16="http://schemas.microsoft.com/office/drawing/2014/main" id="{83BDD39D-6AB9-A34E-97E4-948AC9BAAD39}"/>
              </a:ext>
            </a:extLst>
          </p:cNvPr>
          <p:cNvSpPr>
            <a:spLocks noGrp="1"/>
          </p:cNvSpPr>
          <p:nvPr>
            <p:ph type="ftr" sz="quarter" idx="13"/>
          </p:nvPr>
        </p:nvSpPr>
        <p:spPr/>
        <p:txBody>
          <a:bodyPr/>
          <a:lstStyle/>
          <a:p>
            <a:endParaRPr lang="en-IN" dirty="0"/>
          </a:p>
        </p:txBody>
      </p:sp>
    </p:spTree>
    <p:extLst>
      <p:ext uri="{BB962C8B-B14F-4D97-AF65-F5344CB8AC3E}">
        <p14:creationId xmlns:p14="http://schemas.microsoft.com/office/powerpoint/2010/main" val="4283149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A1ABF-9317-734A-F43D-5E3B887B7B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26784D-BC11-39E2-BE6A-251FF0061C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B3F8E9-1660-EC3C-F9A9-BB966204871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AF965D4-A367-E110-59E4-D1A68B313CD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37D8C3C-66B0-4533-8BA3-3D8F07674922}"/>
              </a:ext>
            </a:extLst>
          </p:cNvPr>
          <p:cNvSpPr>
            <a:spLocks noGrp="1"/>
          </p:cNvSpPr>
          <p:nvPr>
            <p:ph type="sldNum" sz="quarter" idx="12"/>
          </p:nvPr>
        </p:nvSpPr>
        <p:spPr/>
        <p:txBody>
          <a:bodyPr/>
          <a:lstStyle/>
          <a:p>
            <a:fld id="{46E4F39C-51F2-429A-AD7A-60D03E3D2002}" type="slidenum">
              <a:rPr lang="en-IN" smtClean="0"/>
              <a:t>‹#›</a:t>
            </a:fld>
            <a:endParaRPr lang="en-IN"/>
          </a:p>
        </p:txBody>
      </p:sp>
    </p:spTree>
    <p:extLst>
      <p:ext uri="{BB962C8B-B14F-4D97-AF65-F5344CB8AC3E}">
        <p14:creationId xmlns:p14="http://schemas.microsoft.com/office/powerpoint/2010/main" val="1213946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EB33-75BB-F5F1-1A20-38EBBCD0A8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0A8BC5-6445-1B71-F2AA-CECED280A7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1C2B04-E959-19E9-BC01-82595196B4C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598DB28-77B4-FED1-00BE-78FCC12E91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586508-3E3E-C64A-91B1-6393F49AB83A}"/>
              </a:ext>
            </a:extLst>
          </p:cNvPr>
          <p:cNvSpPr>
            <a:spLocks noGrp="1"/>
          </p:cNvSpPr>
          <p:nvPr>
            <p:ph type="sldNum" sz="quarter" idx="12"/>
          </p:nvPr>
        </p:nvSpPr>
        <p:spPr/>
        <p:txBody>
          <a:bodyPr/>
          <a:lstStyle/>
          <a:p>
            <a:fld id="{46E4F39C-51F2-429A-AD7A-60D03E3D2002}" type="slidenum">
              <a:rPr lang="en-IN" smtClean="0"/>
              <a:t>‹#›</a:t>
            </a:fld>
            <a:endParaRPr lang="en-IN"/>
          </a:p>
        </p:txBody>
      </p:sp>
    </p:spTree>
    <p:extLst>
      <p:ext uri="{BB962C8B-B14F-4D97-AF65-F5344CB8AC3E}">
        <p14:creationId xmlns:p14="http://schemas.microsoft.com/office/powerpoint/2010/main" val="500647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F6F7-940D-59C1-EBA9-AFEC4357FA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B6AB4E-3FBE-7BAE-A748-9CFC2EEFFC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DC7126-3E24-9028-F087-0768DFFA3A5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60049C8-5B7D-CD13-3E2E-132B21B769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9D0C6B-C6E7-B13D-32CE-3EC9727FDABF}"/>
              </a:ext>
            </a:extLst>
          </p:cNvPr>
          <p:cNvSpPr>
            <a:spLocks noGrp="1"/>
          </p:cNvSpPr>
          <p:nvPr>
            <p:ph type="sldNum" sz="quarter" idx="12"/>
          </p:nvPr>
        </p:nvSpPr>
        <p:spPr/>
        <p:txBody>
          <a:bodyPr/>
          <a:lstStyle/>
          <a:p>
            <a:fld id="{46E4F39C-51F2-429A-AD7A-60D03E3D2002}" type="slidenum">
              <a:rPr lang="en-IN" smtClean="0"/>
              <a:t>‹#›</a:t>
            </a:fld>
            <a:endParaRPr lang="en-IN"/>
          </a:p>
        </p:txBody>
      </p:sp>
    </p:spTree>
    <p:extLst>
      <p:ext uri="{BB962C8B-B14F-4D97-AF65-F5344CB8AC3E}">
        <p14:creationId xmlns:p14="http://schemas.microsoft.com/office/powerpoint/2010/main" val="4159531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6DCC-02B0-67A8-5F2B-3BB042B77C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EAB7B0-3330-1420-A754-4EDB9DD3E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09D5B6-1A97-72CC-4C14-6F39D0BA0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317E31-5EF0-B80F-41AA-9CD1291CF0F2}"/>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5DE624F1-E1B7-841A-1EBD-2C9F3E5F55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4663D7-5137-F944-406F-01AC83AF5147}"/>
              </a:ext>
            </a:extLst>
          </p:cNvPr>
          <p:cNvSpPr>
            <a:spLocks noGrp="1"/>
          </p:cNvSpPr>
          <p:nvPr>
            <p:ph type="sldNum" sz="quarter" idx="12"/>
          </p:nvPr>
        </p:nvSpPr>
        <p:spPr/>
        <p:txBody>
          <a:bodyPr/>
          <a:lstStyle/>
          <a:p>
            <a:fld id="{46E4F39C-51F2-429A-AD7A-60D03E3D2002}" type="slidenum">
              <a:rPr lang="en-IN" smtClean="0"/>
              <a:t>‹#›</a:t>
            </a:fld>
            <a:endParaRPr lang="en-IN"/>
          </a:p>
        </p:txBody>
      </p:sp>
    </p:spTree>
    <p:extLst>
      <p:ext uri="{BB962C8B-B14F-4D97-AF65-F5344CB8AC3E}">
        <p14:creationId xmlns:p14="http://schemas.microsoft.com/office/powerpoint/2010/main" val="321652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78A80-A28C-C1FC-F5C6-2FF100AFAA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A1F026-ACE9-0B6E-5ED7-3916B4AB2E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8BB152-4712-80F5-BF8F-2322AA783B7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358F2D5-2C6D-08DC-291C-08A57094C8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F8AAC-8F24-1627-2428-97F7D5E40BBD}"/>
              </a:ext>
            </a:extLst>
          </p:cNvPr>
          <p:cNvSpPr>
            <a:spLocks noGrp="1"/>
          </p:cNvSpPr>
          <p:nvPr>
            <p:ph type="sldNum" sz="quarter" idx="12"/>
          </p:nvPr>
        </p:nvSpPr>
        <p:spPr/>
        <p:txBody>
          <a:bodyPr/>
          <a:lstStyle/>
          <a:p>
            <a:fld id="{59CE8720-7A8B-4540-8F06-25E4B5E05D76}" type="slidenum">
              <a:rPr lang="en-IN" smtClean="0"/>
              <a:t>‹#›</a:t>
            </a:fld>
            <a:endParaRPr lang="en-IN"/>
          </a:p>
        </p:txBody>
      </p:sp>
    </p:spTree>
    <p:extLst>
      <p:ext uri="{BB962C8B-B14F-4D97-AF65-F5344CB8AC3E}">
        <p14:creationId xmlns:p14="http://schemas.microsoft.com/office/powerpoint/2010/main" val="3667640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64CF-B55C-1C30-3E90-7FB6C2ED5A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578C85-2953-6F39-CDAC-82F77417BB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97FE70-DE0F-3C57-A168-0465E5947F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D2DEAA-9816-89C1-B9F5-DB03AFC625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93408F-6681-F334-2C9B-08640F56B0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3CE0D8-478C-A6D7-E739-70914A426FC3}"/>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3AC33E25-C138-46DF-DA29-6472B6FA1B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8E73A3-3170-75BF-AA7B-D716F285EA3C}"/>
              </a:ext>
            </a:extLst>
          </p:cNvPr>
          <p:cNvSpPr>
            <a:spLocks noGrp="1"/>
          </p:cNvSpPr>
          <p:nvPr>
            <p:ph type="sldNum" sz="quarter" idx="12"/>
          </p:nvPr>
        </p:nvSpPr>
        <p:spPr/>
        <p:txBody>
          <a:bodyPr/>
          <a:lstStyle/>
          <a:p>
            <a:fld id="{46E4F39C-51F2-429A-AD7A-60D03E3D2002}" type="slidenum">
              <a:rPr lang="en-IN" smtClean="0"/>
              <a:t>‹#›</a:t>
            </a:fld>
            <a:endParaRPr lang="en-IN"/>
          </a:p>
        </p:txBody>
      </p:sp>
    </p:spTree>
    <p:extLst>
      <p:ext uri="{BB962C8B-B14F-4D97-AF65-F5344CB8AC3E}">
        <p14:creationId xmlns:p14="http://schemas.microsoft.com/office/powerpoint/2010/main" val="1611795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CD95-2FBE-8759-E023-83E98E2E73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4A3864-CB5B-2DEF-AE3A-2D231159BF56}"/>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1A9639DC-4907-F389-AFFF-12FA49F91D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69E84C-9004-D20D-DA6A-114C295DAEF4}"/>
              </a:ext>
            </a:extLst>
          </p:cNvPr>
          <p:cNvSpPr>
            <a:spLocks noGrp="1"/>
          </p:cNvSpPr>
          <p:nvPr>
            <p:ph type="sldNum" sz="quarter" idx="12"/>
          </p:nvPr>
        </p:nvSpPr>
        <p:spPr/>
        <p:txBody>
          <a:bodyPr/>
          <a:lstStyle/>
          <a:p>
            <a:fld id="{46E4F39C-51F2-429A-AD7A-60D03E3D2002}" type="slidenum">
              <a:rPr lang="en-IN" smtClean="0"/>
              <a:t>‹#›</a:t>
            </a:fld>
            <a:endParaRPr lang="en-IN"/>
          </a:p>
        </p:txBody>
      </p:sp>
    </p:spTree>
    <p:extLst>
      <p:ext uri="{BB962C8B-B14F-4D97-AF65-F5344CB8AC3E}">
        <p14:creationId xmlns:p14="http://schemas.microsoft.com/office/powerpoint/2010/main" val="2083291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E2E975-00C6-21F3-8500-DEEEF7AC2E5A}"/>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B3DF5D9A-4EEB-0DF7-BE80-6160C5E204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7B5E2F-2D1E-D07D-434F-B31EBFECCF14}"/>
              </a:ext>
            </a:extLst>
          </p:cNvPr>
          <p:cNvSpPr>
            <a:spLocks noGrp="1"/>
          </p:cNvSpPr>
          <p:nvPr>
            <p:ph type="sldNum" sz="quarter" idx="12"/>
          </p:nvPr>
        </p:nvSpPr>
        <p:spPr/>
        <p:txBody>
          <a:bodyPr/>
          <a:lstStyle/>
          <a:p>
            <a:fld id="{46E4F39C-51F2-429A-AD7A-60D03E3D2002}" type="slidenum">
              <a:rPr lang="en-IN" smtClean="0"/>
              <a:t>‹#›</a:t>
            </a:fld>
            <a:endParaRPr lang="en-IN"/>
          </a:p>
        </p:txBody>
      </p:sp>
    </p:spTree>
    <p:extLst>
      <p:ext uri="{BB962C8B-B14F-4D97-AF65-F5344CB8AC3E}">
        <p14:creationId xmlns:p14="http://schemas.microsoft.com/office/powerpoint/2010/main" val="42642768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C8AB-5E53-F32D-0BD2-425120534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E4190D-8F01-27CE-34EE-D40C59984E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4F3526-C8C1-225E-B568-A6BF3B5A40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75D832-688A-A546-3A94-BCC52F0F73AE}"/>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EADE8D2C-82C3-CF81-5F91-FFD1108A78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63052C-095E-2120-D997-E8FED90CF7F4}"/>
              </a:ext>
            </a:extLst>
          </p:cNvPr>
          <p:cNvSpPr>
            <a:spLocks noGrp="1"/>
          </p:cNvSpPr>
          <p:nvPr>
            <p:ph type="sldNum" sz="quarter" idx="12"/>
          </p:nvPr>
        </p:nvSpPr>
        <p:spPr/>
        <p:txBody>
          <a:bodyPr/>
          <a:lstStyle/>
          <a:p>
            <a:fld id="{46E4F39C-51F2-429A-AD7A-60D03E3D2002}" type="slidenum">
              <a:rPr lang="en-IN" smtClean="0"/>
              <a:t>‹#›</a:t>
            </a:fld>
            <a:endParaRPr lang="en-IN"/>
          </a:p>
        </p:txBody>
      </p:sp>
    </p:spTree>
    <p:extLst>
      <p:ext uri="{BB962C8B-B14F-4D97-AF65-F5344CB8AC3E}">
        <p14:creationId xmlns:p14="http://schemas.microsoft.com/office/powerpoint/2010/main" val="41703177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57A1-6B12-6AD8-336D-633440CCBF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2B5593-3AC6-B35B-D545-FC2758A90B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77A40B-9A39-0C7E-DDCF-0FDA269F2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55A40A-791E-B0D9-2943-554725DCE6FE}"/>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7F00392-0741-88D6-5DB3-B3A0A3D706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07AB4B-7B3C-BA98-41A6-2D6BC089E46F}"/>
              </a:ext>
            </a:extLst>
          </p:cNvPr>
          <p:cNvSpPr>
            <a:spLocks noGrp="1"/>
          </p:cNvSpPr>
          <p:nvPr>
            <p:ph type="sldNum" sz="quarter" idx="12"/>
          </p:nvPr>
        </p:nvSpPr>
        <p:spPr/>
        <p:txBody>
          <a:bodyPr/>
          <a:lstStyle/>
          <a:p>
            <a:fld id="{46E4F39C-51F2-429A-AD7A-60D03E3D2002}" type="slidenum">
              <a:rPr lang="en-IN" smtClean="0"/>
              <a:t>‹#›</a:t>
            </a:fld>
            <a:endParaRPr lang="en-IN"/>
          </a:p>
        </p:txBody>
      </p:sp>
    </p:spTree>
    <p:extLst>
      <p:ext uri="{BB962C8B-B14F-4D97-AF65-F5344CB8AC3E}">
        <p14:creationId xmlns:p14="http://schemas.microsoft.com/office/powerpoint/2010/main" val="731612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70D3-8CAD-E940-B601-6476CDA6A4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0FF269-F9FA-1B9C-EBAC-307F5E9225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27C1EF-EE73-B68B-8620-8591225C40C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269C50D-BFA8-EA2A-1FC2-055BA1B37F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40B54-1D53-A563-39EA-A750BDF0C643}"/>
              </a:ext>
            </a:extLst>
          </p:cNvPr>
          <p:cNvSpPr>
            <a:spLocks noGrp="1"/>
          </p:cNvSpPr>
          <p:nvPr>
            <p:ph type="sldNum" sz="quarter" idx="12"/>
          </p:nvPr>
        </p:nvSpPr>
        <p:spPr/>
        <p:txBody>
          <a:bodyPr/>
          <a:lstStyle/>
          <a:p>
            <a:fld id="{46E4F39C-51F2-429A-AD7A-60D03E3D2002}" type="slidenum">
              <a:rPr lang="en-IN" smtClean="0"/>
              <a:t>‹#›</a:t>
            </a:fld>
            <a:endParaRPr lang="en-IN"/>
          </a:p>
        </p:txBody>
      </p:sp>
    </p:spTree>
    <p:extLst>
      <p:ext uri="{BB962C8B-B14F-4D97-AF65-F5344CB8AC3E}">
        <p14:creationId xmlns:p14="http://schemas.microsoft.com/office/powerpoint/2010/main" val="41817419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70A252-B3C2-D97A-6DFD-7FA9D37C9A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7C1A81-9919-6F5C-A2E4-07ACA5BC6B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9F1E9A-EBDB-40FF-7A4D-FB2AF10D9F4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2C31B1B-BA40-C513-6E6D-BD07622179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15B2A5-7153-7182-551A-AC34356969E4}"/>
              </a:ext>
            </a:extLst>
          </p:cNvPr>
          <p:cNvSpPr>
            <a:spLocks noGrp="1"/>
          </p:cNvSpPr>
          <p:nvPr>
            <p:ph type="sldNum" sz="quarter" idx="12"/>
          </p:nvPr>
        </p:nvSpPr>
        <p:spPr/>
        <p:txBody>
          <a:bodyPr/>
          <a:lstStyle/>
          <a:p>
            <a:fld id="{46E4F39C-51F2-429A-AD7A-60D03E3D2002}" type="slidenum">
              <a:rPr lang="en-IN" smtClean="0"/>
              <a:t>‹#›</a:t>
            </a:fld>
            <a:endParaRPr lang="en-IN"/>
          </a:p>
        </p:txBody>
      </p:sp>
    </p:spTree>
    <p:extLst>
      <p:ext uri="{BB962C8B-B14F-4D97-AF65-F5344CB8AC3E}">
        <p14:creationId xmlns:p14="http://schemas.microsoft.com/office/powerpoint/2010/main" val="385837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5881-A3E0-0EDD-FF72-24A7DA2B52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5660DB-C909-286A-3FB9-E39A2E5D98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991DC8-456F-C3C5-2FBE-6F180E1ED466}"/>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F087093-ECC1-F0B0-4558-9A2BE199A7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5D2EAF-FA53-D1AB-1CD4-51A8F3D1E8C7}"/>
              </a:ext>
            </a:extLst>
          </p:cNvPr>
          <p:cNvSpPr>
            <a:spLocks noGrp="1"/>
          </p:cNvSpPr>
          <p:nvPr>
            <p:ph type="sldNum" sz="quarter" idx="12"/>
          </p:nvPr>
        </p:nvSpPr>
        <p:spPr/>
        <p:txBody>
          <a:bodyPr/>
          <a:lstStyle/>
          <a:p>
            <a:fld id="{59CE8720-7A8B-4540-8F06-25E4B5E05D76}" type="slidenum">
              <a:rPr lang="en-IN" smtClean="0"/>
              <a:t>‹#›</a:t>
            </a:fld>
            <a:endParaRPr lang="en-IN"/>
          </a:p>
        </p:txBody>
      </p:sp>
    </p:spTree>
    <p:extLst>
      <p:ext uri="{BB962C8B-B14F-4D97-AF65-F5344CB8AC3E}">
        <p14:creationId xmlns:p14="http://schemas.microsoft.com/office/powerpoint/2010/main" val="88443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63FDD-A01E-0F04-376D-B40D25E630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4DADA4-621C-5128-5785-37889BE50B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72C08D-C339-059B-7EA7-55B7EFCC8F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54A016-57AA-ABB6-DA42-C3F0DB995AB5}"/>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AC0D9B1C-C9AA-2BD6-4F16-CCF5690BE0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EB4B18-F752-2823-D1CD-BE5B310EEE57}"/>
              </a:ext>
            </a:extLst>
          </p:cNvPr>
          <p:cNvSpPr>
            <a:spLocks noGrp="1"/>
          </p:cNvSpPr>
          <p:nvPr>
            <p:ph type="sldNum" sz="quarter" idx="12"/>
          </p:nvPr>
        </p:nvSpPr>
        <p:spPr/>
        <p:txBody>
          <a:bodyPr/>
          <a:lstStyle/>
          <a:p>
            <a:fld id="{59CE8720-7A8B-4540-8F06-25E4B5E05D76}" type="slidenum">
              <a:rPr lang="en-IN" smtClean="0"/>
              <a:t>‹#›</a:t>
            </a:fld>
            <a:endParaRPr lang="en-IN"/>
          </a:p>
        </p:txBody>
      </p:sp>
    </p:spTree>
    <p:extLst>
      <p:ext uri="{BB962C8B-B14F-4D97-AF65-F5344CB8AC3E}">
        <p14:creationId xmlns:p14="http://schemas.microsoft.com/office/powerpoint/2010/main" val="1714985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EC84-F464-6301-7521-14E0F1198B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8A214D-35F7-B788-E3E9-B622F5A528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1B597A-F5F2-C930-CD36-0BF3CC29D0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269BCC-0643-480A-739C-EF0D904000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44CCFB-1529-48C6-FC2D-52F258AA3E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462757-F7ED-1A5E-4AF0-601C90540A9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0202FFFE-0571-C8E5-B5F0-95DBD325C1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4E352F-E353-D194-0AB2-EC75E439FAB3}"/>
              </a:ext>
            </a:extLst>
          </p:cNvPr>
          <p:cNvSpPr>
            <a:spLocks noGrp="1"/>
          </p:cNvSpPr>
          <p:nvPr>
            <p:ph type="sldNum" sz="quarter" idx="12"/>
          </p:nvPr>
        </p:nvSpPr>
        <p:spPr/>
        <p:txBody>
          <a:bodyPr/>
          <a:lstStyle/>
          <a:p>
            <a:fld id="{59CE8720-7A8B-4540-8F06-25E4B5E05D76}" type="slidenum">
              <a:rPr lang="en-IN" smtClean="0"/>
              <a:t>‹#›</a:t>
            </a:fld>
            <a:endParaRPr lang="en-IN"/>
          </a:p>
        </p:txBody>
      </p:sp>
    </p:spTree>
    <p:extLst>
      <p:ext uri="{BB962C8B-B14F-4D97-AF65-F5344CB8AC3E}">
        <p14:creationId xmlns:p14="http://schemas.microsoft.com/office/powerpoint/2010/main" val="4103794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5313-802C-EEAA-9714-36174EE2AB66}"/>
              </a:ext>
            </a:extLst>
          </p:cNvPr>
          <p:cNvSpPr>
            <a:spLocks noGrp="1"/>
          </p:cNvSpPr>
          <p:nvPr>
            <p:ph type="title"/>
          </p:nvPr>
        </p:nvSpPr>
        <p:spPr/>
        <p:txBody>
          <a:body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0DEF9616-5716-34AF-AFA4-6DBA031199E8}"/>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21093589-DFBC-7C1A-8D15-72C8ECDFA9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4FCC21-AF76-EACF-DEE8-AAFA169E216A}"/>
              </a:ext>
            </a:extLst>
          </p:cNvPr>
          <p:cNvSpPr>
            <a:spLocks noGrp="1"/>
          </p:cNvSpPr>
          <p:nvPr>
            <p:ph type="sldNum" sz="quarter" idx="12"/>
          </p:nvPr>
        </p:nvSpPr>
        <p:spPr/>
        <p:txBody>
          <a:bodyPr/>
          <a:lstStyle/>
          <a:p>
            <a:fld id="{59CE8720-7A8B-4540-8F06-25E4B5E05D76}" type="slidenum">
              <a:rPr lang="en-IN" smtClean="0"/>
              <a:t>‹#›</a:t>
            </a:fld>
            <a:endParaRPr lang="en-IN"/>
          </a:p>
        </p:txBody>
      </p:sp>
    </p:spTree>
    <p:extLst>
      <p:ext uri="{BB962C8B-B14F-4D97-AF65-F5344CB8AC3E}">
        <p14:creationId xmlns:p14="http://schemas.microsoft.com/office/powerpoint/2010/main" val="3314804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6F3BEC-DE70-3F81-622E-3DDA544F8905}"/>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D18CA304-6B89-EDF8-FAB4-DB2754FC63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6A6016-12D3-006B-45A1-2E52AA560104}"/>
              </a:ext>
            </a:extLst>
          </p:cNvPr>
          <p:cNvSpPr>
            <a:spLocks noGrp="1"/>
          </p:cNvSpPr>
          <p:nvPr>
            <p:ph type="sldNum" sz="quarter" idx="12"/>
          </p:nvPr>
        </p:nvSpPr>
        <p:spPr/>
        <p:txBody>
          <a:bodyPr/>
          <a:lstStyle/>
          <a:p>
            <a:fld id="{59CE8720-7A8B-4540-8F06-25E4B5E05D76}" type="slidenum">
              <a:rPr lang="en-IN" smtClean="0"/>
              <a:t>‹#›</a:t>
            </a:fld>
            <a:endParaRPr lang="en-IN"/>
          </a:p>
        </p:txBody>
      </p:sp>
    </p:spTree>
    <p:extLst>
      <p:ext uri="{BB962C8B-B14F-4D97-AF65-F5344CB8AC3E}">
        <p14:creationId xmlns:p14="http://schemas.microsoft.com/office/powerpoint/2010/main" val="3324695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3645-80F6-555F-41D2-BD60B9D9E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80B50C-125A-310A-A4D6-4BD7D05F6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FEFC92-C940-956F-3C52-6498C1265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60035-A95A-AF97-112C-B04D17242B5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90928D80-A4C0-3E26-C3AE-F72617E37AD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65C6BCB-09CF-A527-D5C1-7E9A7F5D3822}"/>
              </a:ext>
            </a:extLst>
          </p:cNvPr>
          <p:cNvSpPr>
            <a:spLocks noGrp="1"/>
          </p:cNvSpPr>
          <p:nvPr>
            <p:ph type="sldNum" sz="quarter" idx="12"/>
          </p:nvPr>
        </p:nvSpPr>
        <p:spPr/>
        <p:txBody>
          <a:bodyPr/>
          <a:lstStyle/>
          <a:p>
            <a:fld id="{59CE8720-7A8B-4540-8F06-25E4B5E05D76}" type="slidenum">
              <a:rPr lang="en-IN" smtClean="0"/>
              <a:t>‹#›</a:t>
            </a:fld>
            <a:endParaRPr lang="en-IN"/>
          </a:p>
        </p:txBody>
      </p:sp>
    </p:spTree>
    <p:extLst>
      <p:ext uri="{BB962C8B-B14F-4D97-AF65-F5344CB8AC3E}">
        <p14:creationId xmlns:p14="http://schemas.microsoft.com/office/powerpoint/2010/main" val="364785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A703-3D47-B7E4-3CD4-D50FF24A5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83DBF6-F298-F947-5044-EE9D3444C6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3F8E6A-6780-E5EE-C324-630ECFF2F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B9EAB-0782-63E4-FF4D-2ACC488EE40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EEC59A79-7F3B-A363-1440-F54E479E8B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355D48-2820-D12D-6EFF-EAEBAA0164D2}"/>
              </a:ext>
            </a:extLst>
          </p:cNvPr>
          <p:cNvSpPr>
            <a:spLocks noGrp="1"/>
          </p:cNvSpPr>
          <p:nvPr>
            <p:ph type="sldNum" sz="quarter" idx="12"/>
          </p:nvPr>
        </p:nvSpPr>
        <p:spPr/>
        <p:txBody>
          <a:bodyPr/>
          <a:lstStyle/>
          <a:p>
            <a:fld id="{59CE8720-7A8B-4540-8F06-25E4B5E05D76}" type="slidenum">
              <a:rPr lang="en-IN" smtClean="0"/>
              <a:t>‹#›</a:t>
            </a:fld>
            <a:endParaRPr lang="en-IN"/>
          </a:p>
        </p:txBody>
      </p:sp>
    </p:spTree>
    <p:extLst>
      <p:ext uri="{BB962C8B-B14F-4D97-AF65-F5344CB8AC3E}">
        <p14:creationId xmlns:p14="http://schemas.microsoft.com/office/powerpoint/2010/main" val="361102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4E138B-6031-EFBD-9C95-6ACB91CA88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B375A7-F3A7-C5B1-F777-2F9ACAB99B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8D489-E340-724D-CED7-6BFB1A454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1D93B0F9-B8ED-BDF4-1478-4F6F61AF7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F692E2-69C5-8136-E609-27EE47439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E8720-7A8B-4540-8F06-25E4B5E05D76}" type="slidenum">
              <a:rPr lang="en-IN" smtClean="0"/>
              <a:t>‹#›</a:t>
            </a:fld>
            <a:endParaRPr lang="en-IN"/>
          </a:p>
        </p:txBody>
      </p:sp>
    </p:spTree>
    <p:extLst>
      <p:ext uri="{BB962C8B-B14F-4D97-AF65-F5344CB8AC3E}">
        <p14:creationId xmlns:p14="http://schemas.microsoft.com/office/powerpoint/2010/main" val="232104197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12192000" cy="975360"/>
          </a:xfrm>
          <a:prstGeom prst="rect">
            <a:avLst/>
          </a:prstGeom>
          <a:solidFill>
            <a:srgbClr val="255076"/>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1" name="Google Shape;11;p1"/>
          <p:cNvSpPr/>
          <p:nvPr/>
        </p:nvSpPr>
        <p:spPr>
          <a:xfrm>
            <a:off x="0" y="6346933"/>
            <a:ext cx="12192000" cy="521200"/>
          </a:xfrm>
          <a:prstGeom prst="rect">
            <a:avLst/>
          </a:prstGeom>
          <a:solidFill>
            <a:srgbClr val="255076"/>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2" name="Footer Placeholder 1">
            <a:extLst>
              <a:ext uri="{FF2B5EF4-FFF2-40B4-BE49-F238E27FC236}">
                <a16:creationId xmlns:a16="http://schemas.microsoft.com/office/drawing/2014/main" id="{AC4F12F7-9705-5C7E-3661-CEC896A6575F}"/>
              </a:ext>
            </a:extLst>
          </p:cNvPr>
          <p:cNvSpPr>
            <a:spLocks noGrp="1"/>
          </p:cNvSpPr>
          <p:nvPr>
            <p:ph type="ftr" sz="quarter" idx="3"/>
          </p:nvPr>
        </p:nvSpPr>
        <p:spPr>
          <a:xfrm>
            <a:off x="4038600" y="642497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Tree>
    <p:extLst>
      <p:ext uri="{BB962C8B-B14F-4D97-AF65-F5344CB8AC3E}">
        <p14:creationId xmlns:p14="http://schemas.microsoft.com/office/powerpoint/2010/main" val="4253367710"/>
      </p:ext>
    </p:extLst>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CAC317-E594-C2A1-86A9-2A8B4EE51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5127EC-417C-FDC4-2744-E1F29A6E18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FF3CA2-FDE2-171A-9783-88C0E38DE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99DB4780-BD74-D653-F4FD-B6359CC4F6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16E34F-05F6-545D-54C0-F975C78776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4F39C-51F2-429A-AD7A-60D03E3D2002}" type="slidenum">
              <a:rPr lang="en-IN" smtClean="0"/>
              <a:t>‹#›</a:t>
            </a:fld>
            <a:endParaRPr lang="en-IN"/>
          </a:p>
        </p:txBody>
      </p:sp>
    </p:spTree>
    <p:extLst>
      <p:ext uri="{BB962C8B-B14F-4D97-AF65-F5344CB8AC3E}">
        <p14:creationId xmlns:p14="http://schemas.microsoft.com/office/powerpoint/2010/main" val="57898898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5"/>
          <p:cNvSpPr txBox="1">
            <a:spLocks noGrp="1"/>
          </p:cNvSpPr>
          <p:nvPr>
            <p:ph type="body" idx="1"/>
          </p:nvPr>
        </p:nvSpPr>
        <p:spPr>
          <a:xfrm>
            <a:off x="0" y="6060369"/>
            <a:ext cx="12192000" cy="776000"/>
          </a:xfrm>
          <a:prstGeom prst="rect">
            <a:avLst/>
          </a:prstGeom>
          <a:noFill/>
          <a:ln>
            <a:noFill/>
          </a:ln>
        </p:spPr>
        <p:txBody>
          <a:bodyPr spcFirstLastPara="1" wrap="square" lIns="121900" tIns="60933" rIns="121900" bIns="60933" anchor="ctr" anchorCtr="0">
            <a:normAutofit fontScale="92500" lnSpcReduction="10000"/>
          </a:bodyPr>
          <a:lstStyle/>
          <a:p>
            <a:pPr marL="0" indent="0" algn="ctr">
              <a:spcBef>
                <a:spcPts val="0"/>
              </a:spcBef>
              <a:buClr>
                <a:srgbClr val="FF0000"/>
              </a:buClr>
              <a:buSzPct val="100000"/>
              <a:buNone/>
            </a:pPr>
            <a:r>
              <a:rPr lang="en-US" sz="2133">
                <a:solidFill>
                  <a:srgbClr val="FF0000"/>
                </a:solidFill>
              </a:rPr>
              <a:t>C</a:t>
            </a:r>
            <a:r>
              <a:rPr lang="en-US" sz="2133">
                <a:solidFill>
                  <a:schemeClr val="dk1"/>
                </a:solidFill>
              </a:rPr>
              <a:t>omputer </a:t>
            </a:r>
            <a:r>
              <a:rPr lang="en-US" sz="2133">
                <a:solidFill>
                  <a:srgbClr val="FF0000"/>
                </a:solidFill>
              </a:rPr>
              <a:t>A</a:t>
            </a:r>
            <a:r>
              <a:rPr lang="en-US" sz="2133">
                <a:solidFill>
                  <a:schemeClr val="dk1"/>
                </a:solidFill>
              </a:rPr>
              <a:t>rchitecture &amp; </a:t>
            </a:r>
            <a:r>
              <a:rPr lang="en-US" sz="2133">
                <a:solidFill>
                  <a:srgbClr val="0070C0"/>
                </a:solidFill>
              </a:rPr>
              <a:t>D</a:t>
            </a:r>
            <a:r>
              <a:rPr lang="en-US" sz="2133">
                <a:solidFill>
                  <a:schemeClr val="dk1"/>
                </a:solidFill>
              </a:rPr>
              <a:t>ependable </a:t>
            </a:r>
            <a:r>
              <a:rPr lang="en-US" sz="2133">
                <a:solidFill>
                  <a:srgbClr val="0070C0"/>
                </a:solidFill>
              </a:rPr>
              <a:t>S</a:t>
            </a:r>
            <a:r>
              <a:rPr lang="en-US" sz="2133">
                <a:solidFill>
                  <a:schemeClr val="dk1"/>
                </a:solidFill>
              </a:rPr>
              <a:t>ystems </a:t>
            </a:r>
            <a:r>
              <a:rPr lang="en-US" sz="2133">
                <a:solidFill>
                  <a:srgbClr val="FF0000"/>
                </a:solidFill>
              </a:rPr>
              <a:t>L</a:t>
            </a:r>
            <a:r>
              <a:rPr lang="en-US" sz="2133">
                <a:solidFill>
                  <a:schemeClr val="dk1"/>
                </a:solidFill>
              </a:rPr>
              <a:t>aboratory,</a:t>
            </a:r>
            <a:endParaRPr/>
          </a:p>
          <a:p>
            <a:pPr marL="0" indent="0" algn="ctr">
              <a:buClr>
                <a:schemeClr val="dk1"/>
              </a:buClr>
              <a:buSzPct val="100000"/>
              <a:buNone/>
            </a:pPr>
            <a:r>
              <a:rPr lang="en-US" sz="2133">
                <a:solidFill>
                  <a:schemeClr val="dk1"/>
                </a:solidFill>
              </a:rPr>
              <a:t>Department of Electrical Engineering, Indian Institute of Technology Bombay</a:t>
            </a:r>
            <a:endParaRPr sz="2133">
              <a:solidFill>
                <a:schemeClr val="dk1"/>
              </a:solidFill>
            </a:endParaRPr>
          </a:p>
        </p:txBody>
      </p:sp>
      <p:sp>
        <p:nvSpPr>
          <p:cNvPr id="30" name="Google Shape;30;p5"/>
          <p:cNvSpPr txBox="1">
            <a:spLocks noGrp="1"/>
          </p:cNvSpPr>
          <p:nvPr>
            <p:ph type="title"/>
          </p:nvPr>
        </p:nvSpPr>
        <p:spPr>
          <a:xfrm>
            <a:off x="0" y="664455"/>
            <a:ext cx="12192001" cy="2667633"/>
          </a:xfrm>
          <a:prstGeom prst="rect">
            <a:avLst/>
          </a:prstGeom>
          <a:solidFill>
            <a:srgbClr val="255076"/>
          </a:solidFill>
          <a:ln>
            <a:noFill/>
          </a:ln>
        </p:spPr>
        <p:txBody>
          <a:bodyPr spcFirstLastPara="1" vert="horz" wrap="square" lIns="121900" tIns="60933" rIns="121900" bIns="60933" rtlCol="0" anchor="ctr" anchorCtr="0">
            <a:noAutofit/>
          </a:bodyPr>
          <a:lstStyle/>
          <a:p>
            <a:pPr>
              <a:buClr>
                <a:srgbClr val="FFFF00"/>
              </a:buClr>
              <a:buSzPts val="4400"/>
            </a:pPr>
            <a:br>
              <a:rPr lang="en-US" sz="4000" b="1" dirty="0">
                <a:solidFill>
                  <a:schemeClr val="accent4">
                    <a:lumMod val="60000"/>
                    <a:lumOff val="40000"/>
                  </a:schemeClr>
                </a:solidFill>
                <a:latin typeface="Times New Roman" panose="02020603050405020304" pitchFamily="18" charset="0"/>
                <a:cs typeface="Times New Roman" panose="02020603050405020304" pitchFamily="18" charset="0"/>
              </a:rPr>
            </a:br>
            <a:r>
              <a:rPr lang="en-US" sz="3200" b="1" dirty="0">
                <a:solidFill>
                  <a:schemeClr val="tx1"/>
                </a:solidFill>
                <a:latin typeface="Times New Roman" panose="02020603050405020304" pitchFamily="18" charset="0"/>
                <a:cs typeface="Times New Roman" panose="02020603050405020304" pitchFamily="18" charset="0"/>
              </a:rPr>
              <a:t>EE-694 : Seminar</a:t>
            </a:r>
            <a:br>
              <a:rPr lang="en-US" sz="4000" b="1" dirty="0">
                <a:solidFill>
                  <a:schemeClr val="accent4">
                    <a:lumMod val="60000"/>
                    <a:lumOff val="40000"/>
                  </a:schemeClr>
                </a:solidFill>
                <a:latin typeface="Times New Roman" panose="02020603050405020304" pitchFamily="18" charset="0"/>
                <a:cs typeface="Times New Roman" panose="02020603050405020304" pitchFamily="18" charset="0"/>
              </a:rPr>
            </a:br>
            <a:br>
              <a:rPr lang="en-US" sz="4000" b="1" dirty="0">
                <a:solidFill>
                  <a:schemeClr val="accent4">
                    <a:lumMod val="60000"/>
                    <a:lumOff val="40000"/>
                  </a:schemeClr>
                </a:solidFill>
                <a:latin typeface="Times New Roman" panose="02020603050405020304" pitchFamily="18" charset="0"/>
                <a:cs typeface="Times New Roman" panose="02020603050405020304" pitchFamily="18" charset="0"/>
              </a:rPr>
            </a:br>
            <a:r>
              <a:rPr lang="en-US" sz="4800" dirty="0">
                <a:solidFill>
                  <a:schemeClr val="accent4">
                    <a:lumMod val="60000"/>
                    <a:lumOff val="40000"/>
                  </a:schemeClr>
                </a:solidFill>
                <a:latin typeface="Times New Roman" panose="02020603050405020304" pitchFamily="18" charset="0"/>
                <a:cs typeface="Times New Roman" panose="02020603050405020304" pitchFamily="18" charset="0"/>
              </a:rPr>
              <a:t>Improving the Performance and</a:t>
            </a:r>
            <a:br>
              <a:rPr lang="en-US" sz="4800" dirty="0">
                <a:solidFill>
                  <a:schemeClr val="accent4">
                    <a:lumMod val="60000"/>
                    <a:lumOff val="40000"/>
                  </a:schemeClr>
                </a:solidFill>
                <a:latin typeface="Times New Roman" panose="02020603050405020304" pitchFamily="18" charset="0"/>
                <a:cs typeface="Times New Roman" panose="02020603050405020304" pitchFamily="18" charset="0"/>
              </a:rPr>
            </a:br>
            <a:r>
              <a:rPr lang="en-US" sz="4800" dirty="0">
                <a:solidFill>
                  <a:schemeClr val="accent4">
                    <a:lumMod val="60000"/>
                    <a:lumOff val="40000"/>
                  </a:schemeClr>
                </a:solidFill>
                <a:latin typeface="Times New Roman" panose="02020603050405020304" pitchFamily="18" charset="0"/>
                <a:cs typeface="Times New Roman" panose="02020603050405020304" pitchFamily="18" charset="0"/>
              </a:rPr>
              <a:t> Energy Efficiency of </a:t>
            </a:r>
            <a:br>
              <a:rPr lang="en-US" sz="4800" dirty="0">
                <a:solidFill>
                  <a:schemeClr val="accent4">
                    <a:lumMod val="60000"/>
                    <a:lumOff val="40000"/>
                  </a:schemeClr>
                </a:solidFill>
                <a:latin typeface="Times New Roman" panose="02020603050405020304" pitchFamily="18" charset="0"/>
                <a:cs typeface="Times New Roman" panose="02020603050405020304" pitchFamily="18" charset="0"/>
              </a:rPr>
            </a:br>
            <a:r>
              <a:rPr lang="en-US" sz="4800" dirty="0">
                <a:solidFill>
                  <a:schemeClr val="accent4">
                    <a:lumMod val="60000"/>
                    <a:lumOff val="40000"/>
                  </a:schemeClr>
                </a:solidFill>
                <a:latin typeface="Times New Roman" panose="02020603050405020304" pitchFamily="18" charset="0"/>
                <a:cs typeface="Times New Roman" panose="02020603050405020304" pitchFamily="18" charset="0"/>
              </a:rPr>
              <a:t>Asymmetric Multicore System</a:t>
            </a:r>
            <a:br>
              <a:rPr lang="en-US" sz="4000" dirty="0">
                <a:solidFill>
                  <a:schemeClr val="accent4">
                    <a:lumMod val="60000"/>
                    <a:lumOff val="40000"/>
                  </a:schemeClr>
                </a:solidFill>
                <a:latin typeface="Times New Roman" panose="02020603050405020304" pitchFamily="18" charset="0"/>
                <a:cs typeface="Times New Roman" panose="02020603050405020304" pitchFamily="18" charset="0"/>
              </a:rPr>
            </a:br>
            <a:br>
              <a:rPr lang="en-US" sz="4000" dirty="0">
                <a:solidFill>
                  <a:schemeClr val="accent4">
                    <a:lumMod val="60000"/>
                    <a:lumOff val="40000"/>
                  </a:schemeClr>
                </a:solidFill>
                <a:latin typeface="Times New Roman" panose="02020603050405020304" pitchFamily="18" charset="0"/>
                <a:cs typeface="Times New Roman" panose="02020603050405020304" pitchFamily="18" charset="0"/>
              </a:rPr>
            </a:br>
            <a:b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br>
            <a:endParaRPr sz="4000" dirty="0">
              <a:solidFill>
                <a:schemeClr val="accent1">
                  <a:lumMod val="20000"/>
                  <a:lumOff val="80000"/>
                </a:schemeClr>
              </a:solidFill>
            </a:endParaRPr>
          </a:p>
        </p:txBody>
      </p:sp>
      <p:sp>
        <p:nvSpPr>
          <p:cNvPr id="31" name="Google Shape;31;p5"/>
          <p:cNvSpPr txBox="1"/>
          <p:nvPr/>
        </p:nvSpPr>
        <p:spPr>
          <a:xfrm>
            <a:off x="0" y="2980445"/>
            <a:ext cx="12192000" cy="1351879"/>
          </a:xfrm>
          <a:prstGeom prst="rect">
            <a:avLst/>
          </a:prstGeom>
          <a:noFill/>
          <a:ln>
            <a:noFill/>
          </a:ln>
        </p:spPr>
        <p:txBody>
          <a:bodyPr spcFirstLastPara="1" wrap="square" lIns="121900" tIns="60933" rIns="121900" bIns="60933" anchor="ctr" anchorCtr="0">
            <a:normAutofit fontScale="92500" lnSpcReduction="10000"/>
          </a:bodyPr>
          <a:lstStyle/>
          <a:p>
            <a:pPr marL="0" marR="0" lvl="0" indent="0" algn="ctr" defTabSz="914400" rtl="0" eaLnBrk="1" fontAlgn="auto" latinLnBrk="0" hangingPunct="1">
              <a:lnSpc>
                <a:spcPct val="100000"/>
              </a:lnSpc>
              <a:spcBef>
                <a:spcPts val="0"/>
              </a:spcBef>
              <a:spcAft>
                <a:spcPts val="0"/>
              </a:spcAft>
              <a:buClr>
                <a:prstClr val="black"/>
              </a:buClr>
              <a:buSzPct val="100000"/>
              <a:buFontTx/>
              <a:buNone/>
              <a:tabLst/>
              <a:defRPr/>
            </a:pPr>
            <a:endPar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a:cs typeface="Times New Roman" panose="02020603050405020304" pitchFamily="18" charset="0"/>
              <a:sym typeface="Calibri"/>
            </a:endParaRPr>
          </a:p>
          <a:p>
            <a:pPr marL="0" marR="0" lvl="0" indent="0" algn="ctr" defTabSz="914400" rtl="0" eaLnBrk="1" fontAlgn="auto" latinLnBrk="0" hangingPunct="1">
              <a:lnSpc>
                <a:spcPct val="100000"/>
              </a:lnSpc>
              <a:spcBef>
                <a:spcPts val="0"/>
              </a:spcBef>
              <a:spcAft>
                <a:spcPts val="0"/>
              </a:spcAft>
              <a:buClr>
                <a:prstClr val="black"/>
              </a:buClr>
              <a:buSzPct val="100000"/>
              <a:buFontTx/>
              <a:buNone/>
              <a:tabLst/>
              <a:defRPr/>
            </a:pPr>
            <a:endPar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a:cs typeface="Times New Roman" panose="02020603050405020304" pitchFamily="18" charset="0"/>
              <a:sym typeface="Calibri"/>
            </a:endParaRPr>
          </a:p>
          <a:p>
            <a:pPr marL="0" marR="0" lvl="0" indent="0" algn="ctr" defTabSz="914400" rtl="0" eaLnBrk="1" fontAlgn="auto" latinLnBrk="0" hangingPunct="1">
              <a:lnSpc>
                <a:spcPct val="100000"/>
              </a:lnSpc>
              <a:spcBef>
                <a:spcPts val="0"/>
              </a:spcBef>
              <a:spcAft>
                <a:spcPts val="0"/>
              </a:spcAft>
              <a:buClr>
                <a:prstClr val="black"/>
              </a:buClr>
              <a:buSzPct val="100000"/>
              <a:buFontTx/>
              <a:buNone/>
              <a:tabLst/>
              <a:defRPr/>
            </a:pP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ea typeface="Calibri"/>
                <a:cs typeface="Times New Roman" panose="02020603050405020304" pitchFamily="18" charset="0"/>
                <a:sym typeface="Calibri"/>
              </a:rPr>
              <a:t>Presenter: Siddhant Singh Tomar</a:t>
            </a:r>
          </a:p>
          <a:p>
            <a:pPr marL="0" marR="0" lvl="0" indent="0" algn="ctr" defTabSz="914400" rtl="0" eaLnBrk="1" fontAlgn="auto" latinLnBrk="0" hangingPunct="1">
              <a:lnSpc>
                <a:spcPct val="100000"/>
              </a:lnSpc>
              <a:spcBef>
                <a:spcPts val="0"/>
              </a:spcBef>
              <a:spcAft>
                <a:spcPts val="0"/>
              </a:spcAft>
              <a:buClr>
                <a:prstClr val="black"/>
              </a:buClr>
              <a:buSzPct val="100000"/>
              <a:buFontTx/>
              <a:buNone/>
              <a:tabLst/>
              <a:defRPr/>
            </a:pPr>
            <a:r>
              <a:rPr lang="en-US" sz="2000" b="1" dirty="0">
                <a:solidFill>
                  <a:prstClr val="black"/>
                </a:solidFill>
                <a:latin typeface="Times New Roman" panose="02020603050405020304" pitchFamily="18" charset="0"/>
                <a:cs typeface="Times New Roman" panose="02020603050405020304" pitchFamily="18" charset="0"/>
                <a:sym typeface="Calibri"/>
              </a:rPr>
              <a:t>Roll No.: 213079010</a:t>
            </a:r>
          </a:p>
          <a:p>
            <a:pPr marL="0" marR="0" lvl="0" indent="0" algn="ctr" defTabSz="914400" rtl="0" eaLnBrk="1" fontAlgn="auto" latinLnBrk="0" hangingPunct="1">
              <a:lnSpc>
                <a:spcPct val="100000"/>
              </a:lnSpc>
              <a:spcBef>
                <a:spcPts val="0"/>
              </a:spcBef>
              <a:spcAft>
                <a:spcPts val="0"/>
              </a:spcAft>
              <a:buClr>
                <a:prstClr val="black"/>
              </a:buClr>
              <a:buSzPct val="100000"/>
              <a:buFontTx/>
              <a:buNone/>
              <a:tabLst/>
              <a:defRPr/>
            </a:pPr>
            <a:endParaRPr lang="en-US" sz="2400" b="1" dirty="0">
              <a:solidFill>
                <a:prstClr val="black"/>
              </a:solidFill>
              <a:latin typeface="Times New Roman" panose="02020603050405020304" pitchFamily="18" charset="0"/>
              <a:cs typeface="Times New Roman" panose="02020603050405020304" pitchFamily="18" charset="0"/>
              <a:sym typeface="Calibri"/>
            </a:endParaRPr>
          </a:p>
          <a:p>
            <a:pPr marL="0" marR="0" lvl="0" indent="0" algn="ctr" defTabSz="914400" rtl="0" eaLnBrk="1" fontAlgn="auto" latinLnBrk="0" hangingPunct="1">
              <a:lnSpc>
                <a:spcPct val="100000"/>
              </a:lnSpc>
              <a:spcBef>
                <a:spcPts val="0"/>
              </a:spcBef>
              <a:spcAft>
                <a:spcPts val="0"/>
              </a:spcAft>
              <a:buClr>
                <a:prstClr val="black"/>
              </a:buClr>
              <a:buSzPct val="100000"/>
              <a:buFontTx/>
              <a:buNone/>
              <a:tabLst/>
              <a:defRPr/>
            </a:pPr>
            <a:endParaRPr kumimoji="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4" name="Google Shape;34;p5"/>
          <p:cNvPicPr preferRelativeResize="0"/>
          <p:nvPr/>
        </p:nvPicPr>
        <p:blipFill>
          <a:blip r:embed="rId3">
            <a:alphaModFix/>
          </a:blip>
          <a:stretch>
            <a:fillRect/>
          </a:stretch>
        </p:blipFill>
        <p:spPr>
          <a:xfrm>
            <a:off x="5150387" y="4321934"/>
            <a:ext cx="1891226" cy="1721931"/>
          </a:xfrm>
          <a:prstGeom prst="rect">
            <a:avLst/>
          </a:prstGeom>
          <a:noFill/>
          <a:ln>
            <a:noFill/>
          </a:ln>
        </p:spPr>
      </p:pic>
      <p:sp>
        <p:nvSpPr>
          <p:cNvPr id="35" name="Google Shape;35;p5"/>
          <p:cNvSpPr txBox="1"/>
          <p:nvPr/>
        </p:nvSpPr>
        <p:spPr>
          <a:xfrm>
            <a:off x="0" y="3947430"/>
            <a:ext cx="12192000" cy="358000"/>
          </a:xfrm>
          <a:prstGeom prst="rect">
            <a:avLst/>
          </a:prstGeom>
          <a:noFill/>
          <a:ln>
            <a:noFill/>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
                <a:prstClr val="black"/>
              </a:buClr>
              <a:buSzPts val="1800"/>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Calibri"/>
                <a:cs typeface="Times New Roman" panose="02020603050405020304" pitchFamily="18" charset="0"/>
                <a:sym typeface="Calibri"/>
              </a:rPr>
              <a:t>Supervisor: Prof. Virendra Singh</a:t>
            </a:r>
            <a:endParaRPr kumimoji="0"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B83F-9CB0-42A5-22F6-EF31A60A9D2F}"/>
              </a:ext>
            </a:extLst>
          </p:cNvPr>
          <p:cNvSpPr>
            <a:spLocks noGrp="1"/>
          </p:cNvSpPr>
          <p:nvPr>
            <p:ph type="title"/>
          </p:nvPr>
        </p:nvSpPr>
        <p:spPr/>
        <p:txBody>
          <a:bodyPr/>
          <a:lstStyle/>
          <a:p>
            <a:r>
              <a:rPr lang="en-IN" dirty="0"/>
              <a:t>Limitations of Run-Ahead Execution</a:t>
            </a:r>
          </a:p>
        </p:txBody>
      </p:sp>
      <p:sp>
        <p:nvSpPr>
          <p:cNvPr id="4" name="Slide Number Placeholder 3">
            <a:extLst>
              <a:ext uri="{FF2B5EF4-FFF2-40B4-BE49-F238E27FC236}">
                <a16:creationId xmlns:a16="http://schemas.microsoft.com/office/drawing/2014/main" id="{6282A270-9E9A-B1CD-2B3F-B7DB3B9AC39E}"/>
              </a:ext>
            </a:extLst>
          </p:cNvPr>
          <p:cNvSpPr>
            <a:spLocks noGrp="1"/>
          </p:cNvSpPr>
          <p:nvPr>
            <p:ph type="sldNum" idx="12"/>
          </p:nvPr>
        </p:nvSpPr>
        <p:spPr/>
        <p:txBody>
          <a:bodyPr/>
          <a:lstStyle/>
          <a:p>
            <a:fld id="{00000000-1234-1234-1234-123412341234}" type="slidenum">
              <a:rPr lang="en-US" smtClean="0"/>
              <a:pPr/>
              <a:t>10</a:t>
            </a:fld>
            <a:endParaRPr lang="en-US" dirty="0"/>
          </a:p>
        </p:txBody>
      </p:sp>
      <p:sp>
        <p:nvSpPr>
          <p:cNvPr id="5" name="Footer Placeholder 4">
            <a:extLst>
              <a:ext uri="{FF2B5EF4-FFF2-40B4-BE49-F238E27FC236}">
                <a16:creationId xmlns:a16="http://schemas.microsoft.com/office/drawing/2014/main" id="{39891C25-6E99-CDB4-3EF7-B1FE68FB5948}"/>
              </a:ext>
            </a:extLst>
          </p:cNvPr>
          <p:cNvSpPr>
            <a:spLocks noGrp="1"/>
          </p:cNvSpPr>
          <p:nvPr>
            <p:ph type="ftr" sz="quarter" idx="13"/>
          </p:nvPr>
        </p:nvSpPr>
        <p:spPr/>
        <p:txBody>
          <a:bodyPr/>
          <a:lstStyle/>
          <a:p>
            <a:endParaRPr lang="en-IN" dirty="0"/>
          </a:p>
        </p:txBody>
      </p:sp>
      <p:sp>
        <p:nvSpPr>
          <p:cNvPr id="7" name="TextBox 6">
            <a:extLst>
              <a:ext uri="{FF2B5EF4-FFF2-40B4-BE49-F238E27FC236}">
                <a16:creationId xmlns:a16="http://schemas.microsoft.com/office/drawing/2014/main" id="{9EA8BD5A-F001-156E-8DEE-4DCB9659D32D}"/>
              </a:ext>
            </a:extLst>
          </p:cNvPr>
          <p:cNvSpPr txBox="1"/>
          <p:nvPr/>
        </p:nvSpPr>
        <p:spPr>
          <a:xfrm>
            <a:off x="333236" y="1711287"/>
            <a:ext cx="11525527" cy="3816429"/>
          </a:xfrm>
          <a:prstGeom prst="rect">
            <a:avLst/>
          </a:prstGeom>
          <a:noFill/>
        </p:spPr>
        <p:txBody>
          <a:bodyPr wrap="square">
            <a:spAutoFit/>
          </a:bodyPr>
          <a:lstStyle/>
          <a:p>
            <a:pPr marL="643462" indent="-457200">
              <a:buSzPct val="1500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Reorder Buffer (ROB), Reservations station (issue queue) and physical register file is freed. </a:t>
            </a:r>
          </a:p>
          <a:p>
            <a:pPr marL="643462" indent="-457200">
              <a:buSzPct val="1500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643462" indent="-457200">
              <a:buSzPct val="1500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All the instructions executed in Run-Ahead mode needs to be re-executed in normal mode.</a:t>
            </a:r>
          </a:p>
          <a:p>
            <a:pPr marL="643462" indent="-457200">
              <a:buSzPct val="1500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643462" indent="-457200">
              <a:buSzPct val="1500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Poor performance in pointer chasing application.(Load dependent load instructions)</a:t>
            </a:r>
          </a:p>
          <a:p>
            <a:endParaRPr lang="en-IN" dirty="0"/>
          </a:p>
        </p:txBody>
      </p:sp>
    </p:spTree>
    <p:extLst>
      <p:ext uri="{BB962C8B-B14F-4D97-AF65-F5344CB8AC3E}">
        <p14:creationId xmlns:p14="http://schemas.microsoft.com/office/powerpoint/2010/main" val="1031954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7F3AC-9747-9A89-F100-AFCC8CF180BA}"/>
              </a:ext>
            </a:extLst>
          </p:cNvPr>
          <p:cNvSpPr>
            <a:spLocks noGrp="1"/>
          </p:cNvSpPr>
          <p:nvPr>
            <p:ph type="title"/>
          </p:nvPr>
        </p:nvSpPr>
        <p:spPr/>
        <p:txBody>
          <a:bodyPr/>
          <a:lstStyle/>
          <a:p>
            <a:r>
              <a:rPr lang="en-IN" dirty="0"/>
              <a:t>Precise Run-Ahead (PRE)</a:t>
            </a:r>
          </a:p>
        </p:txBody>
      </p:sp>
      <p:sp>
        <p:nvSpPr>
          <p:cNvPr id="4" name="Slide Number Placeholder 3">
            <a:extLst>
              <a:ext uri="{FF2B5EF4-FFF2-40B4-BE49-F238E27FC236}">
                <a16:creationId xmlns:a16="http://schemas.microsoft.com/office/drawing/2014/main" id="{DBEFACEC-0302-5383-2D85-456E6EC2A317}"/>
              </a:ext>
            </a:extLst>
          </p:cNvPr>
          <p:cNvSpPr>
            <a:spLocks noGrp="1"/>
          </p:cNvSpPr>
          <p:nvPr>
            <p:ph type="sldNum" idx="12"/>
          </p:nvPr>
        </p:nvSpPr>
        <p:spPr/>
        <p:txBody>
          <a:bodyPr/>
          <a:lstStyle/>
          <a:p>
            <a:fld id="{00000000-1234-1234-1234-123412341234}" type="slidenum">
              <a:rPr lang="en-US" smtClean="0"/>
              <a:pPr/>
              <a:t>11</a:t>
            </a:fld>
            <a:endParaRPr lang="en-US" dirty="0"/>
          </a:p>
        </p:txBody>
      </p:sp>
      <p:sp>
        <p:nvSpPr>
          <p:cNvPr id="5" name="Footer Placeholder 4">
            <a:extLst>
              <a:ext uri="{FF2B5EF4-FFF2-40B4-BE49-F238E27FC236}">
                <a16:creationId xmlns:a16="http://schemas.microsoft.com/office/drawing/2014/main" id="{FD7DDF3F-6DA7-A2C4-2821-E2071FBD1EBF}"/>
              </a:ext>
            </a:extLst>
          </p:cNvPr>
          <p:cNvSpPr>
            <a:spLocks noGrp="1"/>
          </p:cNvSpPr>
          <p:nvPr>
            <p:ph type="ftr" sz="quarter" idx="13"/>
          </p:nvPr>
        </p:nvSpPr>
        <p:spPr/>
        <p:txBody>
          <a:bodyPr/>
          <a:lstStyle/>
          <a:p>
            <a:endParaRPr lang="en-IN" dirty="0"/>
          </a:p>
        </p:txBody>
      </p:sp>
      <p:sp>
        <p:nvSpPr>
          <p:cNvPr id="8" name="TextBox 7">
            <a:extLst>
              <a:ext uri="{FF2B5EF4-FFF2-40B4-BE49-F238E27FC236}">
                <a16:creationId xmlns:a16="http://schemas.microsoft.com/office/drawing/2014/main" id="{0503A3C0-97CC-2B46-7249-07DF6749D514}"/>
              </a:ext>
            </a:extLst>
          </p:cNvPr>
          <p:cNvSpPr txBox="1"/>
          <p:nvPr/>
        </p:nvSpPr>
        <p:spPr>
          <a:xfrm>
            <a:off x="377501" y="1408028"/>
            <a:ext cx="11632866" cy="3970318"/>
          </a:xfrm>
          <a:prstGeom prst="rect">
            <a:avLst/>
          </a:prstGeom>
          <a:noFill/>
        </p:spPr>
        <p:txBody>
          <a:bodyPr wrap="square">
            <a:spAutoFit/>
          </a:bodyPr>
          <a:lstStyle/>
          <a:p>
            <a:pPr algn="l"/>
            <a:endParaRPr lang="en-US" sz="1800" b="0" i="0" u="none" strike="noStrike" baseline="0" dirty="0">
              <a:latin typeface="NimbusRomNo9L-Regu"/>
            </a:endParaRPr>
          </a:p>
          <a:p>
            <a:pPr marL="285750" indent="-285750" algn="l">
              <a:buSzPct val="150000"/>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PRE does not release processor state when entering </a:t>
            </a:r>
            <a:r>
              <a:rPr lang="en-IN" sz="2400" b="0" i="0" u="none" strike="noStrike" baseline="0" dirty="0" err="1">
                <a:latin typeface="Times New Roman" panose="02020603050405020304" pitchFamily="18" charset="0"/>
                <a:cs typeface="Times New Roman" panose="02020603050405020304" pitchFamily="18" charset="0"/>
              </a:rPr>
              <a:t>runahead</a:t>
            </a:r>
            <a:r>
              <a:rPr lang="en-IN" sz="2400" b="0" i="0" u="none" strike="noStrike" baseline="0" dirty="0">
                <a:latin typeface="Times New Roman" panose="02020603050405020304" pitchFamily="18" charset="0"/>
                <a:cs typeface="Times New Roman" panose="02020603050405020304" pitchFamily="18" charset="0"/>
              </a:rPr>
              <a:t> mode.</a:t>
            </a:r>
          </a:p>
          <a:p>
            <a:pPr marL="285750" indent="-285750" algn="l">
              <a:buSzPct val="150000"/>
              <a:buFont typeface="Arial" panose="020B0604020202020204" pitchFamily="34" charset="0"/>
              <a:buChar char="•"/>
            </a:pPr>
            <a:endParaRPr lang="en-US" sz="2400" b="0" i="0" u="none" strike="noStrike" baseline="0" dirty="0">
              <a:latin typeface="Times New Roman" panose="02020603050405020304" pitchFamily="18" charset="0"/>
              <a:cs typeface="Times New Roman" panose="02020603050405020304" pitchFamily="18" charset="0"/>
            </a:endParaRPr>
          </a:p>
          <a:p>
            <a:pPr marL="285750" indent="-285750" algn="l">
              <a:buSzPct val="150000"/>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PRE leverages the available issue queue and physical register file entries to speculatively execute instructions </a:t>
            </a:r>
            <a:r>
              <a:rPr lang="en-IN" sz="2400" b="0" i="0" u="none" strike="noStrike" baseline="0" dirty="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R</a:t>
            </a:r>
            <a:r>
              <a:rPr lang="en-IN" sz="2400" b="0" i="0" u="none" strike="noStrike" baseline="0" dirty="0">
                <a:latin typeface="Times New Roman" panose="02020603050405020304" pitchFamily="18" charset="0"/>
                <a:cs typeface="Times New Roman" panose="02020603050405020304" pitchFamily="18" charset="0"/>
              </a:rPr>
              <a:t>un-ahead mode. </a:t>
            </a:r>
          </a:p>
          <a:p>
            <a:pPr algn="l">
              <a:buSzPct val="150000"/>
            </a:pPr>
            <a:endParaRPr lang="en-IN" sz="2400" b="0" i="0" u="none" strike="noStrike" baseline="0" dirty="0">
              <a:latin typeface="Times New Roman" panose="02020603050405020304" pitchFamily="18" charset="0"/>
              <a:cs typeface="Times New Roman" panose="02020603050405020304" pitchFamily="18" charset="0"/>
            </a:endParaRPr>
          </a:p>
          <a:p>
            <a:pPr marL="342900" indent="-342900" algn="l">
              <a:buSzPct val="150000"/>
              <a:buFont typeface="Arial" panose="020B0604020202020204" pitchFamily="34" charset="0"/>
              <a:buChar char="•"/>
            </a:pPr>
            <a:r>
              <a:rPr lang="en-IN" sz="2400" b="0" i="0" u="none" strike="noStrike" baseline="0" dirty="0">
                <a:latin typeface="Times New Roman" panose="02020603050405020304" pitchFamily="18" charset="0"/>
                <a:cs typeface="Times New Roman" panose="02020603050405020304" pitchFamily="18" charset="0"/>
              </a:rPr>
              <a:t>Key</a:t>
            </a:r>
            <a:r>
              <a:rPr lang="en-IN" sz="2400" b="0" i="0" u="none" strike="noStrike" dirty="0">
                <a:latin typeface="Times New Roman" panose="02020603050405020304" pitchFamily="18" charset="0"/>
                <a:cs typeface="Times New Roman" panose="02020603050405020304" pitchFamily="18" charset="0"/>
              </a:rPr>
              <a:t> observations:</a:t>
            </a:r>
          </a:p>
          <a:p>
            <a:pPr algn="l">
              <a:buSzPct val="150000"/>
            </a:pPr>
            <a:r>
              <a:rPr lang="en-US" sz="2400" b="1" i="0" u="none" strike="noStrike" baseline="0" dirty="0">
                <a:latin typeface="Times New Roman" panose="02020603050405020304" pitchFamily="18" charset="0"/>
                <a:cs typeface="Times New Roman" panose="02020603050405020304" pitchFamily="18" charset="0"/>
              </a:rPr>
              <a:t>	-37% of the issue queue entries</a:t>
            </a:r>
          </a:p>
          <a:p>
            <a:pPr algn="l">
              <a:buSzPct val="150000"/>
            </a:pPr>
            <a:r>
              <a:rPr lang="en-US" sz="2400" b="1" i="0" u="none" strike="noStrike" baseline="0" dirty="0">
                <a:latin typeface="Times New Roman" panose="02020603050405020304" pitchFamily="18" charset="0"/>
                <a:cs typeface="Times New Roman" panose="02020603050405020304" pitchFamily="18" charset="0"/>
              </a:rPr>
              <a:t>	-51% of the integer registers </a:t>
            </a:r>
          </a:p>
          <a:p>
            <a:pPr algn="l">
              <a:buSzPct val="150000"/>
            </a:pPr>
            <a:r>
              <a:rPr lang="en-US" sz="2400" b="1" dirty="0">
                <a:latin typeface="Times New Roman" panose="02020603050405020304" pitchFamily="18" charset="0"/>
                <a:cs typeface="Times New Roman" panose="02020603050405020304" pitchFamily="18" charset="0"/>
              </a:rPr>
              <a:t>	-</a:t>
            </a:r>
            <a:r>
              <a:rPr lang="en-US" sz="2400" b="1" i="0" u="none" strike="noStrike" baseline="0" dirty="0">
                <a:latin typeface="Times New Roman" panose="02020603050405020304" pitchFamily="18" charset="0"/>
                <a:cs typeface="Times New Roman" panose="02020603050405020304" pitchFamily="18" charset="0"/>
              </a:rPr>
              <a:t>59% of the floating-point registers are free. </a:t>
            </a:r>
            <a:endParaRPr lang="en-IN" sz="2400" b="0" i="0" u="none" strike="noStrike" baseline="0" dirty="0">
              <a:latin typeface="NimbusRomNo9L-Regu"/>
            </a:endParaRPr>
          </a:p>
          <a:p>
            <a:endParaRPr lang="en-IN" dirty="0"/>
          </a:p>
        </p:txBody>
      </p:sp>
    </p:spTree>
    <p:extLst>
      <p:ext uri="{BB962C8B-B14F-4D97-AF65-F5344CB8AC3E}">
        <p14:creationId xmlns:p14="http://schemas.microsoft.com/office/powerpoint/2010/main" val="1732665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D2B5-868F-1A6C-1A58-28D2204BCC0F}"/>
              </a:ext>
            </a:extLst>
          </p:cNvPr>
          <p:cNvSpPr>
            <a:spLocks noGrp="1"/>
          </p:cNvSpPr>
          <p:nvPr>
            <p:ph type="title"/>
          </p:nvPr>
        </p:nvSpPr>
        <p:spPr/>
        <p:txBody>
          <a:bodyPr/>
          <a:lstStyle/>
          <a:p>
            <a:r>
              <a:rPr lang="en-IN" dirty="0"/>
              <a:t>Processor Pipeline For PRE</a:t>
            </a:r>
          </a:p>
        </p:txBody>
      </p:sp>
      <p:sp>
        <p:nvSpPr>
          <p:cNvPr id="4" name="Slide Number Placeholder 3">
            <a:extLst>
              <a:ext uri="{FF2B5EF4-FFF2-40B4-BE49-F238E27FC236}">
                <a16:creationId xmlns:a16="http://schemas.microsoft.com/office/drawing/2014/main" id="{EE77F878-23D2-A436-6AC6-E3588F708C20}"/>
              </a:ext>
            </a:extLst>
          </p:cNvPr>
          <p:cNvSpPr>
            <a:spLocks noGrp="1"/>
          </p:cNvSpPr>
          <p:nvPr>
            <p:ph type="sldNum" idx="12"/>
          </p:nvPr>
        </p:nvSpPr>
        <p:spPr/>
        <p:txBody>
          <a:bodyPr/>
          <a:lstStyle/>
          <a:p>
            <a:fld id="{00000000-1234-1234-1234-123412341234}" type="slidenum">
              <a:rPr lang="en-US" smtClean="0"/>
              <a:pPr/>
              <a:t>12</a:t>
            </a:fld>
            <a:endParaRPr lang="en-US" dirty="0"/>
          </a:p>
        </p:txBody>
      </p:sp>
      <p:sp>
        <p:nvSpPr>
          <p:cNvPr id="5" name="Footer Placeholder 4">
            <a:extLst>
              <a:ext uri="{FF2B5EF4-FFF2-40B4-BE49-F238E27FC236}">
                <a16:creationId xmlns:a16="http://schemas.microsoft.com/office/drawing/2014/main" id="{1525E06E-AF80-EC85-C8C8-17EB4CC9FC7B}"/>
              </a:ext>
            </a:extLst>
          </p:cNvPr>
          <p:cNvSpPr>
            <a:spLocks noGrp="1"/>
          </p:cNvSpPr>
          <p:nvPr>
            <p:ph type="ftr" sz="quarter" idx="13"/>
          </p:nvPr>
        </p:nvSpPr>
        <p:spPr>
          <a:xfrm>
            <a:off x="774441" y="6424970"/>
            <a:ext cx="10748865" cy="365125"/>
          </a:xfrm>
        </p:spPr>
        <p:txBody>
          <a:bodyPr/>
          <a:lstStyle/>
          <a:p>
            <a:r>
              <a:rPr lang="en-IN" sz="1800" dirty="0">
                <a:solidFill>
                  <a:schemeClr val="bg1"/>
                </a:solidFill>
              </a:rPr>
              <a:t>A. Naithani et al, "Precise </a:t>
            </a:r>
            <a:r>
              <a:rPr lang="en-IN" sz="1800" dirty="0" err="1">
                <a:solidFill>
                  <a:schemeClr val="bg1"/>
                </a:solidFill>
              </a:rPr>
              <a:t>Runahead</a:t>
            </a:r>
            <a:r>
              <a:rPr lang="en-IN" sz="1800" dirty="0">
                <a:solidFill>
                  <a:schemeClr val="bg1"/>
                </a:solidFill>
              </a:rPr>
              <a:t> Execution“ HPCA  2020</a:t>
            </a:r>
          </a:p>
        </p:txBody>
      </p:sp>
      <p:pic>
        <p:nvPicPr>
          <p:cNvPr id="7" name="Picture 6">
            <a:extLst>
              <a:ext uri="{FF2B5EF4-FFF2-40B4-BE49-F238E27FC236}">
                <a16:creationId xmlns:a16="http://schemas.microsoft.com/office/drawing/2014/main" id="{EF4705D3-06BD-1E15-2D69-8BA7E4608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635" y="1606725"/>
            <a:ext cx="11384729" cy="2494801"/>
          </a:xfrm>
          <a:prstGeom prst="rect">
            <a:avLst/>
          </a:prstGeom>
        </p:spPr>
      </p:pic>
      <p:sp>
        <p:nvSpPr>
          <p:cNvPr id="8" name="Rectangle: Rounded Corners 7">
            <a:extLst>
              <a:ext uri="{FF2B5EF4-FFF2-40B4-BE49-F238E27FC236}">
                <a16:creationId xmlns:a16="http://schemas.microsoft.com/office/drawing/2014/main" id="{5E9B6645-334F-5A7E-80F4-6A5BF09853B2}"/>
              </a:ext>
            </a:extLst>
          </p:cNvPr>
          <p:cNvSpPr/>
          <p:nvPr/>
        </p:nvSpPr>
        <p:spPr>
          <a:xfrm>
            <a:off x="758890" y="4385387"/>
            <a:ext cx="10674220" cy="14887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Precise R</a:t>
            </a:r>
            <a:r>
              <a:rPr lang="en-US" sz="2400" b="1" u="none" strike="noStrike" baseline="0" dirty="0">
                <a:solidFill>
                  <a:schemeClr val="tx1"/>
                </a:solidFill>
                <a:latin typeface="Times New Roman" panose="02020603050405020304" pitchFamily="18" charset="0"/>
                <a:cs typeface="Times New Roman" panose="02020603050405020304" pitchFamily="18" charset="0"/>
              </a:rPr>
              <a:t>un-ahead execution improves the IPC by 38.2% </a:t>
            </a:r>
            <a:r>
              <a:rPr lang="en-IN" sz="2400" b="1" u="none" strike="noStrike" baseline="0" dirty="0">
                <a:solidFill>
                  <a:schemeClr val="tx1"/>
                </a:solidFill>
                <a:latin typeface="Times New Roman" panose="02020603050405020304" pitchFamily="18" charset="0"/>
                <a:cs typeface="Times New Roman" panose="02020603050405020304" pitchFamily="18" charset="0"/>
              </a:rPr>
              <a:t>over the baseline</a:t>
            </a:r>
            <a:r>
              <a:rPr lang="en-IN" sz="1800" b="0" u="none" strike="noStrike" baseline="0" dirty="0">
                <a:solidFill>
                  <a:schemeClr val="tx1"/>
                </a:solidFill>
                <a:latin typeface="Times New Roman" panose="02020603050405020304" pitchFamily="18" charset="0"/>
                <a:cs typeface="Times New Roman" panose="02020603050405020304" pitchFamily="18" charset="0"/>
              </a:rPr>
              <a:t>.</a:t>
            </a:r>
            <a:endParaRPr lang="en-IN" sz="1800" dirty="0">
              <a:solidFill>
                <a:schemeClr val="tx1"/>
              </a:solidFill>
              <a:latin typeface="Times New Roman" panose="02020603050405020304" pitchFamily="18"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62950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33ED-E409-C87E-839E-3862AD6BE4A5}"/>
              </a:ext>
            </a:extLst>
          </p:cNvPr>
          <p:cNvSpPr>
            <a:spLocks noGrp="1"/>
          </p:cNvSpPr>
          <p:nvPr>
            <p:ph type="title"/>
          </p:nvPr>
        </p:nvSpPr>
        <p:spPr/>
        <p:txBody>
          <a:bodyPr/>
          <a:lstStyle/>
          <a:p>
            <a:r>
              <a:rPr lang="en-IN" dirty="0"/>
              <a:t>Limitations of Precise </a:t>
            </a:r>
            <a:r>
              <a:rPr lang="en-IN" dirty="0" err="1"/>
              <a:t>Runahead</a:t>
            </a:r>
            <a:endParaRPr lang="en-IN" dirty="0"/>
          </a:p>
        </p:txBody>
      </p:sp>
      <p:sp>
        <p:nvSpPr>
          <p:cNvPr id="4" name="Slide Number Placeholder 3">
            <a:extLst>
              <a:ext uri="{FF2B5EF4-FFF2-40B4-BE49-F238E27FC236}">
                <a16:creationId xmlns:a16="http://schemas.microsoft.com/office/drawing/2014/main" id="{643B8136-6ECC-5D4B-3839-5601CCEF40F9}"/>
              </a:ext>
            </a:extLst>
          </p:cNvPr>
          <p:cNvSpPr>
            <a:spLocks noGrp="1"/>
          </p:cNvSpPr>
          <p:nvPr>
            <p:ph type="sldNum" idx="12"/>
          </p:nvPr>
        </p:nvSpPr>
        <p:spPr/>
        <p:txBody>
          <a:bodyPr/>
          <a:lstStyle/>
          <a:p>
            <a:fld id="{00000000-1234-1234-1234-123412341234}" type="slidenum">
              <a:rPr lang="en-US" smtClean="0"/>
              <a:pPr/>
              <a:t>13</a:t>
            </a:fld>
            <a:endParaRPr lang="en-US" dirty="0"/>
          </a:p>
        </p:txBody>
      </p:sp>
      <p:sp>
        <p:nvSpPr>
          <p:cNvPr id="5" name="Footer Placeholder 4">
            <a:extLst>
              <a:ext uri="{FF2B5EF4-FFF2-40B4-BE49-F238E27FC236}">
                <a16:creationId xmlns:a16="http://schemas.microsoft.com/office/drawing/2014/main" id="{727864AB-D2C6-0080-1751-22EEE9BA050D}"/>
              </a:ext>
            </a:extLst>
          </p:cNvPr>
          <p:cNvSpPr>
            <a:spLocks noGrp="1"/>
          </p:cNvSpPr>
          <p:nvPr>
            <p:ph type="ftr" sz="quarter" idx="13"/>
          </p:nvPr>
        </p:nvSpPr>
        <p:spPr/>
        <p:txBody>
          <a:bodyPr/>
          <a:lstStyle/>
          <a:p>
            <a:endParaRPr lang="en-IN" dirty="0"/>
          </a:p>
        </p:txBody>
      </p:sp>
      <p:sp>
        <p:nvSpPr>
          <p:cNvPr id="6" name="TextBox 5">
            <a:extLst>
              <a:ext uri="{FF2B5EF4-FFF2-40B4-BE49-F238E27FC236}">
                <a16:creationId xmlns:a16="http://schemas.microsoft.com/office/drawing/2014/main" id="{86872014-4FA8-6146-5ACC-30DB03BB5949}"/>
              </a:ext>
            </a:extLst>
          </p:cNvPr>
          <p:cNvSpPr txBox="1"/>
          <p:nvPr/>
        </p:nvSpPr>
        <p:spPr>
          <a:xfrm>
            <a:off x="538480" y="2011680"/>
            <a:ext cx="10546080" cy="123110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Poor performance in pointer chasing application and for complex indirection patterns.(Load dependent load instructions)</a:t>
            </a:r>
          </a:p>
          <a:p>
            <a:endParaRPr lang="en-IN" dirty="0"/>
          </a:p>
        </p:txBody>
      </p:sp>
    </p:spTree>
    <p:extLst>
      <p:ext uri="{BB962C8B-B14F-4D97-AF65-F5344CB8AC3E}">
        <p14:creationId xmlns:p14="http://schemas.microsoft.com/office/powerpoint/2010/main" val="453215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E4DD-7FE1-0726-3A69-6251E16F57FC}"/>
              </a:ext>
            </a:extLst>
          </p:cNvPr>
          <p:cNvSpPr>
            <a:spLocks noGrp="1"/>
          </p:cNvSpPr>
          <p:nvPr>
            <p:ph type="title"/>
          </p:nvPr>
        </p:nvSpPr>
        <p:spPr>
          <a:xfrm>
            <a:off x="181532" y="127017"/>
            <a:ext cx="11828835" cy="770536"/>
          </a:xfrm>
        </p:spPr>
        <p:txBody>
          <a:bodyPr/>
          <a:lstStyle/>
          <a:p>
            <a:r>
              <a:rPr lang="en-IN" dirty="0"/>
              <a:t>Vector </a:t>
            </a:r>
            <a:r>
              <a:rPr lang="en-IN" dirty="0" err="1"/>
              <a:t>Runahead</a:t>
            </a:r>
            <a:endParaRPr lang="en-IN" dirty="0"/>
          </a:p>
        </p:txBody>
      </p:sp>
      <p:sp>
        <p:nvSpPr>
          <p:cNvPr id="4" name="Slide Number Placeholder 3">
            <a:extLst>
              <a:ext uri="{FF2B5EF4-FFF2-40B4-BE49-F238E27FC236}">
                <a16:creationId xmlns:a16="http://schemas.microsoft.com/office/drawing/2014/main" id="{780B7F5F-5A0B-DC18-46AD-2C9B88B2A54D}"/>
              </a:ext>
            </a:extLst>
          </p:cNvPr>
          <p:cNvSpPr>
            <a:spLocks noGrp="1"/>
          </p:cNvSpPr>
          <p:nvPr>
            <p:ph type="sldNum" idx="12"/>
          </p:nvPr>
        </p:nvSpPr>
        <p:spPr/>
        <p:txBody>
          <a:bodyPr/>
          <a:lstStyle/>
          <a:p>
            <a:fld id="{00000000-1234-1234-1234-123412341234}" type="slidenum">
              <a:rPr lang="en-US" smtClean="0"/>
              <a:pPr/>
              <a:t>14</a:t>
            </a:fld>
            <a:endParaRPr lang="en-US" dirty="0"/>
          </a:p>
        </p:txBody>
      </p:sp>
      <p:sp>
        <p:nvSpPr>
          <p:cNvPr id="5" name="Footer Placeholder 4">
            <a:extLst>
              <a:ext uri="{FF2B5EF4-FFF2-40B4-BE49-F238E27FC236}">
                <a16:creationId xmlns:a16="http://schemas.microsoft.com/office/drawing/2014/main" id="{724E0834-5C53-4DAE-E918-55A807B548F4}"/>
              </a:ext>
            </a:extLst>
          </p:cNvPr>
          <p:cNvSpPr>
            <a:spLocks noGrp="1"/>
          </p:cNvSpPr>
          <p:nvPr>
            <p:ph type="ftr" sz="quarter" idx="13"/>
          </p:nvPr>
        </p:nvSpPr>
        <p:spPr>
          <a:xfrm>
            <a:off x="345440" y="6438980"/>
            <a:ext cx="10820400" cy="365125"/>
          </a:xfrm>
        </p:spPr>
        <p:txBody>
          <a:bodyPr/>
          <a:lstStyle/>
          <a:p>
            <a:r>
              <a:rPr lang="en-US" sz="2000" dirty="0">
                <a:solidFill>
                  <a:schemeClr val="bg1"/>
                </a:solidFill>
              </a:rPr>
              <a:t>A. Naithani et al,  "Vector </a:t>
            </a:r>
            <a:r>
              <a:rPr lang="en-US" sz="2000" dirty="0" err="1">
                <a:solidFill>
                  <a:schemeClr val="bg1"/>
                </a:solidFill>
              </a:rPr>
              <a:t>Runahead</a:t>
            </a:r>
            <a:r>
              <a:rPr lang="en-US" sz="2000" dirty="0">
                <a:solidFill>
                  <a:schemeClr val="bg1"/>
                </a:solidFill>
              </a:rPr>
              <a:t>" ISCA 2021.</a:t>
            </a:r>
            <a:endParaRPr lang="en-IN" sz="2000" dirty="0">
              <a:solidFill>
                <a:schemeClr val="bg1"/>
              </a:solidFill>
            </a:endParaRPr>
          </a:p>
        </p:txBody>
      </p:sp>
      <p:sp>
        <p:nvSpPr>
          <p:cNvPr id="9" name="Text Box 36">
            <a:extLst>
              <a:ext uri="{FF2B5EF4-FFF2-40B4-BE49-F238E27FC236}">
                <a16:creationId xmlns:a16="http://schemas.microsoft.com/office/drawing/2014/main" id="{DBFBE37F-58FB-4735-28F7-BC92D12D737C}"/>
              </a:ext>
            </a:extLst>
          </p:cNvPr>
          <p:cNvSpPr txBox="1">
            <a:spLocks noChangeArrowheads="1"/>
          </p:cNvSpPr>
          <p:nvPr/>
        </p:nvSpPr>
        <p:spPr bwMode="auto">
          <a:xfrm>
            <a:off x="5102900" y="3726453"/>
            <a:ext cx="2944432" cy="338554"/>
          </a:xfrm>
          <a:prstGeom prst="rect">
            <a:avLst/>
          </a:prstGeom>
          <a:solidFill>
            <a:schemeClr val="accent5">
              <a:lumMod val="50000"/>
            </a:schemeClr>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ADD  </a:t>
            </a:r>
            <a:r>
              <a:rPr kumimoji="0" lang="en-US" sz="1600" b="0" i="0" u="none" strike="noStrike" kern="1200" cap="none" spc="0" normalizeH="0" baseline="0" noProof="0" dirty="0" err="1">
                <a:ln>
                  <a:noFill/>
                </a:ln>
                <a:solidFill>
                  <a:srgbClr val="FFFFFF"/>
                </a:solidFill>
                <a:effectLst/>
                <a:uLnTx/>
                <a:uFillTx/>
                <a:latin typeface="Arial" charset="0"/>
                <a:ea typeface="ＭＳ Ｐゴシック" charset="0"/>
                <a:cs typeface="Arial" charset="0"/>
              </a:rPr>
              <a:t>edx</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 </a:t>
            </a:r>
            <a:r>
              <a:rPr kumimoji="0" lang="en-US" sz="1600" b="0" i="0" u="none" strike="noStrike" kern="1200" cap="none" spc="0" normalizeH="0" baseline="0" noProof="0" dirty="0" err="1">
                <a:ln>
                  <a:noFill/>
                </a:ln>
                <a:solidFill>
                  <a:srgbClr val="FFFFFF"/>
                </a:solidFill>
                <a:effectLst/>
                <a:uLnTx/>
                <a:uFillTx/>
                <a:latin typeface="Arial" charset="0"/>
                <a:ea typeface="ＭＳ Ｐゴシック" charset="0"/>
                <a:cs typeface="Arial" charset="0"/>
                <a:sym typeface="Wingdings" charset="0"/>
              </a:rPr>
              <a:t>edx</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 </a:t>
            </a:r>
            <a:r>
              <a:rPr kumimoji="0" lang="en-US" sz="1600" b="0" i="0" u="none" strike="noStrike" kern="1200" cap="none" spc="0" normalizeH="0" baseline="0" noProof="0" dirty="0" err="1">
                <a:ln>
                  <a:noFill/>
                </a:ln>
                <a:solidFill>
                  <a:srgbClr val="FFFFFF"/>
                </a:solidFill>
                <a:effectLst/>
                <a:uLnTx/>
                <a:uFillTx/>
                <a:latin typeface="Arial" charset="0"/>
                <a:ea typeface="ＭＳ Ｐゴシック" charset="0"/>
                <a:cs typeface="Arial" charset="0"/>
                <a:sym typeface="Wingdings" charset="0"/>
              </a:rPr>
              <a:t>ecx</a:t>
            </a:r>
            <a:endPar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10" name="Text Box 35">
            <a:extLst>
              <a:ext uri="{FF2B5EF4-FFF2-40B4-BE49-F238E27FC236}">
                <a16:creationId xmlns:a16="http://schemas.microsoft.com/office/drawing/2014/main" id="{17A7A8FE-6DE9-B4CB-2E85-DCA34EEF510A}"/>
              </a:ext>
            </a:extLst>
          </p:cNvPr>
          <p:cNvSpPr txBox="1">
            <a:spLocks noChangeArrowheads="1"/>
          </p:cNvSpPr>
          <p:nvPr/>
        </p:nvSpPr>
        <p:spPr bwMode="auto">
          <a:xfrm>
            <a:off x="5102899" y="3383654"/>
            <a:ext cx="2944433" cy="338554"/>
          </a:xfrm>
          <a:prstGeom prst="rect">
            <a:avLst/>
          </a:prstGeom>
          <a:solidFill>
            <a:schemeClr val="accent5">
              <a:lumMod val="50000"/>
            </a:schemeClr>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MOV </a:t>
            </a:r>
            <a:r>
              <a:rPr kumimoji="0" lang="en-US" sz="1600" b="0" i="0" u="none" strike="noStrike" kern="1200" cap="none" spc="0" normalizeH="0" baseline="0" noProof="0" dirty="0" err="1">
                <a:ln>
                  <a:noFill/>
                </a:ln>
                <a:solidFill>
                  <a:srgbClr val="FFFFFF"/>
                </a:solidFill>
                <a:effectLst/>
                <a:uLnTx/>
                <a:uFillTx/>
                <a:latin typeface="Arial" charset="0"/>
                <a:ea typeface="ＭＳ Ｐゴシック" charset="0"/>
                <a:cs typeface="Arial" charset="0"/>
              </a:rPr>
              <a:t>ecx</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 </a:t>
            </a:r>
            <a:r>
              <a:rPr kumimoji="0" lang="en-US" sz="1600" b="0" i="0" u="none" strike="noStrike" kern="1200" cap="none" spc="0" normalizeH="0" baseline="0" noProof="0" dirty="0" err="1">
                <a:ln>
                  <a:noFill/>
                </a:ln>
                <a:solidFill>
                  <a:srgbClr val="FFFFFF"/>
                </a:solidFill>
                <a:effectLst/>
                <a:uLnTx/>
                <a:uFillTx/>
                <a:latin typeface="Arial" charset="0"/>
                <a:ea typeface="ＭＳ Ｐゴシック" charset="0"/>
                <a:cs typeface="Arial" charset="0"/>
                <a:sym typeface="Wingdings" charset="0"/>
              </a:rPr>
              <a:t>dword</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 </a:t>
            </a:r>
            <a:r>
              <a:rPr kumimoji="0" lang="en-US" sz="1600" b="0" i="0" u="none" strike="noStrike" kern="1200" cap="none" spc="0" normalizeH="0" baseline="0" noProof="0" dirty="0" err="1">
                <a:ln>
                  <a:noFill/>
                </a:ln>
                <a:solidFill>
                  <a:srgbClr val="FFFFFF"/>
                </a:solidFill>
                <a:effectLst/>
                <a:uLnTx/>
                <a:uFillTx/>
                <a:latin typeface="Arial" charset="0"/>
                <a:ea typeface="ＭＳ Ｐゴシック" charset="0"/>
                <a:cs typeface="Arial" charset="0"/>
                <a:sym typeface="Wingdings" charset="0"/>
              </a:rPr>
              <a:t>ptr</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a:t>
            </a:r>
            <a:r>
              <a:rPr kumimoji="0" lang="en-US" sz="1600" b="0" i="0" u="none" strike="noStrike" kern="1200" cap="none" spc="0" normalizeH="0" baseline="0" noProof="0" dirty="0" err="1">
                <a:ln>
                  <a:noFill/>
                </a:ln>
                <a:solidFill>
                  <a:srgbClr val="FFFFFF"/>
                </a:solidFill>
                <a:effectLst/>
                <a:uLnTx/>
                <a:uFillTx/>
                <a:latin typeface="Arial" charset="0"/>
                <a:ea typeface="ＭＳ Ｐゴシック" charset="0"/>
                <a:cs typeface="Arial" charset="0"/>
                <a:sym typeface="Wingdings" charset="0"/>
              </a:rPr>
              <a:t>ebx</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a:t>
            </a:r>
            <a:endPar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11" name="Text Box 18">
            <a:extLst>
              <a:ext uri="{FF2B5EF4-FFF2-40B4-BE49-F238E27FC236}">
                <a16:creationId xmlns:a16="http://schemas.microsoft.com/office/drawing/2014/main" id="{46E943F0-3FBB-624D-5E6A-A1F0EFCF0687}"/>
              </a:ext>
            </a:extLst>
          </p:cNvPr>
          <p:cNvSpPr txBox="1">
            <a:spLocks noChangeArrowheads="1"/>
          </p:cNvSpPr>
          <p:nvPr/>
        </p:nvSpPr>
        <p:spPr bwMode="auto">
          <a:xfrm>
            <a:off x="5102900" y="3040856"/>
            <a:ext cx="2944434" cy="338554"/>
          </a:xfrm>
          <a:prstGeom prst="rect">
            <a:avLst/>
          </a:prstGeom>
          <a:solidFill>
            <a:schemeClr val="accent5">
              <a:lumMod val="50000"/>
            </a:schemeClr>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MOV </a:t>
            </a:r>
            <a:r>
              <a:rPr kumimoji="0" lang="en-US" sz="1600" b="0" i="0" u="none" strike="noStrike" kern="1200" cap="none" spc="0" normalizeH="0" baseline="0" noProof="0" dirty="0" err="1">
                <a:ln>
                  <a:noFill/>
                </a:ln>
                <a:solidFill>
                  <a:srgbClr val="FFFFFF"/>
                </a:solidFill>
                <a:effectLst/>
                <a:uLnTx/>
                <a:uFillTx/>
                <a:latin typeface="Arial" charset="0"/>
                <a:ea typeface="ＭＳ Ｐゴシック" charset="0"/>
                <a:cs typeface="Arial" charset="0"/>
              </a:rPr>
              <a:t>ebx</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 </a:t>
            </a:r>
            <a:r>
              <a:rPr kumimoji="0" lang="en-US" sz="1600" b="0" i="0" u="none" strike="noStrike" kern="1200" cap="none" spc="0" normalizeH="0" baseline="0" noProof="0" dirty="0" err="1">
                <a:ln>
                  <a:noFill/>
                </a:ln>
                <a:solidFill>
                  <a:srgbClr val="FFFFFF"/>
                </a:solidFill>
                <a:effectLst/>
                <a:uLnTx/>
                <a:uFillTx/>
                <a:latin typeface="Arial" charset="0"/>
                <a:ea typeface="ＭＳ Ｐゴシック" charset="0"/>
                <a:cs typeface="Arial" charset="0"/>
                <a:sym typeface="Wingdings" charset="0"/>
              </a:rPr>
              <a:t>dword</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 </a:t>
            </a:r>
            <a:r>
              <a:rPr kumimoji="0" lang="en-US" sz="1600" b="0" i="0" u="none" strike="noStrike" kern="1200" cap="none" spc="0" normalizeH="0" baseline="0" noProof="0" dirty="0" err="1">
                <a:ln>
                  <a:noFill/>
                </a:ln>
                <a:solidFill>
                  <a:srgbClr val="FFFFFF"/>
                </a:solidFill>
                <a:effectLst/>
                <a:uLnTx/>
                <a:uFillTx/>
                <a:latin typeface="Arial" charset="0"/>
                <a:ea typeface="ＭＳ Ｐゴシック" charset="0"/>
                <a:cs typeface="Arial" charset="0"/>
                <a:sym typeface="Wingdings" charset="0"/>
              </a:rPr>
              <a:t>ptr</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a:t>
            </a:r>
            <a:r>
              <a:rPr lang="en-US" sz="1600" dirty="0">
                <a:solidFill>
                  <a:srgbClr val="FFFFFF"/>
                </a:solidFill>
                <a:cs typeface="Arial" charset="0"/>
                <a:sym typeface="Wingdings" charset="0"/>
              </a:rPr>
              <a:t>e</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ax]</a:t>
            </a:r>
            <a:endPar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12" name="Text Box 17">
            <a:extLst>
              <a:ext uri="{FF2B5EF4-FFF2-40B4-BE49-F238E27FC236}">
                <a16:creationId xmlns:a16="http://schemas.microsoft.com/office/drawing/2014/main" id="{C33F615F-5A5D-4F5F-C3B2-7DAB9CD94F67}"/>
              </a:ext>
            </a:extLst>
          </p:cNvPr>
          <p:cNvSpPr txBox="1">
            <a:spLocks noChangeArrowheads="1"/>
          </p:cNvSpPr>
          <p:nvPr/>
        </p:nvSpPr>
        <p:spPr bwMode="auto">
          <a:xfrm>
            <a:off x="5102899" y="2691606"/>
            <a:ext cx="2944435" cy="338554"/>
          </a:xfrm>
          <a:prstGeom prst="rect">
            <a:avLst/>
          </a:prstGeom>
          <a:solidFill>
            <a:schemeClr val="accent5">
              <a:lumMod val="50000"/>
            </a:schemeClr>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600" dirty="0">
                <a:solidFill>
                  <a:srgbClr val="FFFFFF"/>
                </a:solidFill>
                <a:cs typeface="Arial" charset="0"/>
              </a:rPr>
              <a:t>XOR eax,0x12345678</a:t>
            </a:r>
            <a:endPar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13" name="Text Box 16">
            <a:extLst>
              <a:ext uri="{FF2B5EF4-FFF2-40B4-BE49-F238E27FC236}">
                <a16:creationId xmlns:a16="http://schemas.microsoft.com/office/drawing/2014/main" id="{72EE22EE-AD54-F4A2-8131-F581343DA58A}"/>
              </a:ext>
            </a:extLst>
          </p:cNvPr>
          <p:cNvSpPr txBox="1">
            <a:spLocks noChangeArrowheads="1"/>
          </p:cNvSpPr>
          <p:nvPr/>
        </p:nvSpPr>
        <p:spPr bwMode="auto">
          <a:xfrm>
            <a:off x="5102899" y="2345531"/>
            <a:ext cx="2944436" cy="338554"/>
          </a:xfrm>
          <a:prstGeom prst="rect">
            <a:avLst/>
          </a:prstGeom>
          <a:solidFill>
            <a:schemeClr val="accent5">
              <a:lumMod val="50000"/>
            </a:schemeClr>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600" kern="1200" dirty="0">
                <a:solidFill>
                  <a:srgbClr val="FFFFFF"/>
                </a:solidFill>
                <a:cs typeface="Arial" charset="0"/>
              </a:rPr>
              <a:t>ADD </a:t>
            </a:r>
            <a:r>
              <a:rPr lang="en-US" sz="1600" dirty="0" err="1">
                <a:solidFill>
                  <a:srgbClr val="FFFFFF"/>
                </a:solidFill>
                <a:cs typeface="Arial" charset="0"/>
              </a:rPr>
              <a:t>rax</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,0x04</a:t>
            </a:r>
          </a:p>
        </p:txBody>
      </p:sp>
      <p:sp>
        <p:nvSpPr>
          <p:cNvPr id="14" name="Text Box 15">
            <a:extLst>
              <a:ext uri="{FF2B5EF4-FFF2-40B4-BE49-F238E27FC236}">
                <a16:creationId xmlns:a16="http://schemas.microsoft.com/office/drawing/2014/main" id="{6727D455-B927-D408-BA6F-684CF1D37892}"/>
              </a:ext>
            </a:extLst>
          </p:cNvPr>
          <p:cNvSpPr txBox="1">
            <a:spLocks noChangeArrowheads="1"/>
          </p:cNvSpPr>
          <p:nvPr/>
        </p:nvSpPr>
        <p:spPr bwMode="auto">
          <a:xfrm>
            <a:off x="5102900" y="2005806"/>
            <a:ext cx="2944436" cy="338554"/>
          </a:xfrm>
          <a:prstGeom prst="rect">
            <a:avLst/>
          </a:prstGeom>
          <a:solidFill>
            <a:schemeClr val="accent5">
              <a:lumMod val="50000"/>
            </a:schemeClr>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MOV </a:t>
            </a:r>
            <a:r>
              <a:rPr kumimoji="0" lang="en-US" sz="1600" b="0" i="0" u="none" strike="noStrike" kern="1200" cap="none" spc="0" normalizeH="0" baseline="0" noProof="0" dirty="0" err="1">
                <a:ln>
                  <a:noFill/>
                </a:ln>
                <a:solidFill>
                  <a:srgbClr val="FFFFFF"/>
                </a:solidFill>
                <a:effectLst/>
                <a:uLnTx/>
                <a:uFillTx/>
                <a:latin typeface="Arial" charset="0"/>
                <a:ea typeface="ＭＳ Ｐゴシック" charset="0"/>
                <a:cs typeface="Arial" charset="0"/>
              </a:rPr>
              <a:t>eax</a:t>
            </a:r>
            <a:r>
              <a:rPr lang="en-US" sz="1600" dirty="0">
                <a:solidFill>
                  <a:srgbClr val="FFFFFF"/>
                </a:solidFill>
                <a:cs typeface="Arial" charset="0"/>
              </a:rPr>
              <a:t>,</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 </a:t>
            </a:r>
            <a:r>
              <a:rPr kumimoji="0" lang="en-US" sz="1600" b="0" i="0" u="none" strike="noStrike" kern="1200" cap="none" spc="0" normalizeH="0" baseline="0" noProof="0" dirty="0" err="1">
                <a:ln>
                  <a:noFill/>
                </a:ln>
                <a:solidFill>
                  <a:srgbClr val="FFFFFF"/>
                </a:solidFill>
                <a:effectLst/>
                <a:uLnTx/>
                <a:uFillTx/>
                <a:latin typeface="Arial" charset="0"/>
                <a:ea typeface="ＭＳ Ｐゴシック" charset="0"/>
                <a:cs typeface="Arial" charset="0"/>
                <a:sym typeface="Wingdings" charset="0"/>
              </a:rPr>
              <a:t>dword</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 </a:t>
            </a:r>
            <a:r>
              <a:rPr kumimoji="0" lang="en-US" sz="1600" b="0" i="0" u="none" strike="noStrike" kern="1200" cap="none" spc="0" normalizeH="0" baseline="0" noProof="0" dirty="0" err="1">
                <a:ln>
                  <a:noFill/>
                </a:ln>
                <a:solidFill>
                  <a:srgbClr val="FFFFFF"/>
                </a:solidFill>
                <a:effectLst/>
                <a:uLnTx/>
                <a:uFillTx/>
                <a:latin typeface="Arial" charset="0"/>
                <a:ea typeface="ＭＳ Ｐゴシック" charset="0"/>
                <a:cs typeface="Arial" charset="0"/>
                <a:sym typeface="Wingdings" charset="0"/>
              </a:rPr>
              <a:t>ptr</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a:t>
            </a:r>
            <a:r>
              <a:rPr kumimoji="0" lang="en-US" sz="1600" b="0" i="0" u="none" strike="noStrike" kern="1200" cap="none" spc="0" normalizeH="0" baseline="0" noProof="0" dirty="0" err="1">
                <a:ln>
                  <a:noFill/>
                </a:ln>
                <a:solidFill>
                  <a:srgbClr val="FFFFFF"/>
                </a:solidFill>
                <a:effectLst/>
                <a:uLnTx/>
                <a:uFillTx/>
                <a:latin typeface="Arial" charset="0"/>
                <a:ea typeface="ＭＳ Ｐゴシック" charset="0"/>
                <a:cs typeface="Arial" charset="0"/>
                <a:sym typeface="Wingdings" charset="0"/>
              </a:rPr>
              <a:t>rax</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a:t>
            </a:r>
            <a:endPar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16" name="Text Box 36">
            <a:extLst>
              <a:ext uri="{FF2B5EF4-FFF2-40B4-BE49-F238E27FC236}">
                <a16:creationId xmlns:a16="http://schemas.microsoft.com/office/drawing/2014/main" id="{06C4AF53-9B90-FB83-B9B1-ED57057BE475}"/>
              </a:ext>
            </a:extLst>
          </p:cNvPr>
          <p:cNvSpPr txBox="1">
            <a:spLocks noChangeArrowheads="1"/>
          </p:cNvSpPr>
          <p:nvPr/>
        </p:nvSpPr>
        <p:spPr bwMode="auto">
          <a:xfrm>
            <a:off x="4742109" y="5938825"/>
            <a:ext cx="3855728" cy="338554"/>
          </a:xfrm>
          <a:prstGeom prst="rect">
            <a:avLst/>
          </a:prstGeom>
          <a:solidFill>
            <a:schemeClr val="accent5">
              <a:lumMod val="50000"/>
            </a:schemeClr>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VADDPD  zmm3,zmm3,zmm2</a:t>
            </a:r>
          </a:p>
        </p:txBody>
      </p:sp>
      <p:sp>
        <p:nvSpPr>
          <p:cNvPr id="17" name="Text Box 35">
            <a:extLst>
              <a:ext uri="{FF2B5EF4-FFF2-40B4-BE49-F238E27FC236}">
                <a16:creationId xmlns:a16="http://schemas.microsoft.com/office/drawing/2014/main" id="{0CAC60D4-3FA8-9281-51F4-AA72B821E86F}"/>
              </a:ext>
            </a:extLst>
          </p:cNvPr>
          <p:cNvSpPr txBox="1">
            <a:spLocks noChangeArrowheads="1"/>
          </p:cNvSpPr>
          <p:nvPr/>
        </p:nvSpPr>
        <p:spPr bwMode="auto">
          <a:xfrm>
            <a:off x="4742109" y="5615712"/>
            <a:ext cx="3855728" cy="338554"/>
          </a:xfrm>
          <a:prstGeom prst="rect">
            <a:avLst/>
          </a:prstGeom>
          <a:solidFill>
            <a:schemeClr val="accent5">
              <a:lumMod val="50000"/>
            </a:schemeClr>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VGATHERDPD zmm2</a:t>
            </a:r>
            <a:r>
              <a:rPr lang="en-US" sz="1600" dirty="0">
                <a:solidFill>
                  <a:srgbClr val="FFFFFF"/>
                </a:solidFill>
                <a:cs typeface="Arial" charset="0"/>
              </a:rPr>
              <a:t>, zmm1</a:t>
            </a:r>
            <a:endPar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18" name="Text Box 18">
            <a:extLst>
              <a:ext uri="{FF2B5EF4-FFF2-40B4-BE49-F238E27FC236}">
                <a16:creationId xmlns:a16="http://schemas.microsoft.com/office/drawing/2014/main" id="{4F59BF5F-3449-D46B-BFD2-4B8D238CCCE0}"/>
              </a:ext>
            </a:extLst>
          </p:cNvPr>
          <p:cNvSpPr txBox="1">
            <a:spLocks noChangeArrowheads="1"/>
          </p:cNvSpPr>
          <p:nvPr/>
        </p:nvSpPr>
        <p:spPr bwMode="auto">
          <a:xfrm>
            <a:off x="4742106" y="5279160"/>
            <a:ext cx="3855731" cy="338554"/>
          </a:xfrm>
          <a:prstGeom prst="rect">
            <a:avLst/>
          </a:prstGeom>
          <a:solidFill>
            <a:schemeClr val="accent5">
              <a:lumMod val="50000"/>
            </a:schemeClr>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VGATHERDPD zmm1</a:t>
            </a:r>
            <a:r>
              <a:rPr lang="en-US" sz="1600" dirty="0">
                <a:solidFill>
                  <a:srgbClr val="FFFFFF"/>
                </a:solidFill>
                <a:cs typeface="Arial" charset="0"/>
              </a:rPr>
              <a:t>, zmm0</a:t>
            </a:r>
            <a:endPar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19" name="Text Box 17">
            <a:extLst>
              <a:ext uri="{FF2B5EF4-FFF2-40B4-BE49-F238E27FC236}">
                <a16:creationId xmlns:a16="http://schemas.microsoft.com/office/drawing/2014/main" id="{FF0E3673-741D-DB0F-98AB-61F6DE07C47B}"/>
              </a:ext>
            </a:extLst>
          </p:cNvPr>
          <p:cNvSpPr txBox="1">
            <a:spLocks noChangeArrowheads="1"/>
          </p:cNvSpPr>
          <p:nvPr/>
        </p:nvSpPr>
        <p:spPr bwMode="auto">
          <a:xfrm>
            <a:off x="4742106" y="4940606"/>
            <a:ext cx="3855732" cy="338554"/>
          </a:xfrm>
          <a:prstGeom prst="rect">
            <a:avLst/>
          </a:prstGeom>
          <a:solidFill>
            <a:schemeClr val="accent5">
              <a:lumMod val="50000"/>
            </a:schemeClr>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600" dirty="0">
                <a:solidFill>
                  <a:srgbClr val="FFFFFF"/>
                </a:solidFill>
                <a:cs typeface="Arial" charset="0"/>
              </a:rPr>
              <a:t>VXORUPD zmm0,0x12345678</a:t>
            </a:r>
            <a:endPar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21" name="Text Box 15">
            <a:extLst>
              <a:ext uri="{FF2B5EF4-FFF2-40B4-BE49-F238E27FC236}">
                <a16:creationId xmlns:a16="http://schemas.microsoft.com/office/drawing/2014/main" id="{94141C4C-8D4B-4FFC-AFEA-E8D326F04698}"/>
              </a:ext>
            </a:extLst>
          </p:cNvPr>
          <p:cNvSpPr txBox="1">
            <a:spLocks noChangeArrowheads="1"/>
          </p:cNvSpPr>
          <p:nvPr/>
        </p:nvSpPr>
        <p:spPr bwMode="auto">
          <a:xfrm>
            <a:off x="4742111" y="4600219"/>
            <a:ext cx="3855732" cy="338554"/>
          </a:xfrm>
          <a:prstGeom prst="rect">
            <a:avLst/>
          </a:prstGeom>
          <a:solidFill>
            <a:schemeClr val="accent5">
              <a:lumMod val="50000"/>
            </a:schemeClr>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VMOVUPD zmm0</a:t>
            </a:r>
            <a:r>
              <a:rPr lang="en-US" sz="1600" dirty="0">
                <a:solidFill>
                  <a:srgbClr val="FFFFFF"/>
                </a:solidFill>
                <a:cs typeface="Arial" charset="0"/>
              </a:rPr>
              <a:t>,</a:t>
            </a:r>
            <a:r>
              <a:rPr lang="en-US" sz="1600" dirty="0" err="1">
                <a:solidFill>
                  <a:srgbClr val="FFFFFF"/>
                </a:solidFill>
                <a:cs typeface="Arial" charset="0"/>
              </a:rPr>
              <a:t>zmmword</a:t>
            </a:r>
            <a:r>
              <a:rPr lang="en-US" sz="1600" dirty="0">
                <a:solidFill>
                  <a:srgbClr val="FFFFFF"/>
                </a:solidFill>
                <a:cs typeface="Arial" charset="0"/>
              </a:rPr>
              <a:t> </a:t>
            </a:r>
            <a:r>
              <a:rPr lang="en-US" sz="1600" dirty="0" err="1">
                <a:solidFill>
                  <a:srgbClr val="FFFFFF"/>
                </a:solidFill>
                <a:cs typeface="Arial" charset="0"/>
              </a:rPr>
              <a:t>ptr</a:t>
            </a:r>
            <a:r>
              <a:rPr lang="en-US" sz="1600" dirty="0">
                <a:solidFill>
                  <a:srgbClr val="FFFFFF"/>
                </a:solidFill>
                <a:cs typeface="Arial" charset="0"/>
              </a:rPr>
              <a:t> [</a:t>
            </a:r>
            <a:r>
              <a:rPr lang="en-US" sz="1600" dirty="0" err="1">
                <a:solidFill>
                  <a:srgbClr val="FFFFFF"/>
                </a:solidFill>
                <a:cs typeface="Arial" charset="0"/>
              </a:rPr>
              <a:t>rax</a:t>
            </a:r>
            <a:r>
              <a:rPr lang="en-US" sz="1600" dirty="0">
                <a:solidFill>
                  <a:srgbClr val="FFFFFF"/>
                </a:solidFill>
                <a:cs typeface="Arial" charset="0"/>
              </a:rPr>
              <a:t>*4]</a:t>
            </a:r>
            <a:endPar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23" name="Arrow: Down 22">
            <a:extLst>
              <a:ext uri="{FF2B5EF4-FFF2-40B4-BE49-F238E27FC236}">
                <a16:creationId xmlns:a16="http://schemas.microsoft.com/office/drawing/2014/main" id="{C75834B4-041B-9D8C-E0CD-285474A35427}"/>
              </a:ext>
            </a:extLst>
          </p:cNvPr>
          <p:cNvSpPr/>
          <p:nvPr/>
        </p:nvSpPr>
        <p:spPr>
          <a:xfrm>
            <a:off x="6400800" y="4140833"/>
            <a:ext cx="233680" cy="38856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1C960BAD-C6BE-80D4-6D14-F0B53079CACD}"/>
              </a:ext>
            </a:extLst>
          </p:cNvPr>
          <p:cNvPicPr>
            <a:picLocks noChangeAspect="1"/>
          </p:cNvPicPr>
          <p:nvPr/>
        </p:nvPicPr>
        <p:blipFill rotWithShape="1">
          <a:blip r:embed="rId3"/>
          <a:srcRect l="16508" t="17145" r="21122"/>
          <a:stretch/>
        </p:blipFill>
        <p:spPr>
          <a:xfrm>
            <a:off x="4594650" y="997445"/>
            <a:ext cx="4015673" cy="760605"/>
          </a:xfrm>
          <a:prstGeom prst="rect">
            <a:avLst/>
          </a:prstGeom>
        </p:spPr>
      </p:pic>
      <p:sp>
        <p:nvSpPr>
          <p:cNvPr id="27" name="TextBox 26">
            <a:extLst>
              <a:ext uri="{FF2B5EF4-FFF2-40B4-BE49-F238E27FC236}">
                <a16:creationId xmlns:a16="http://schemas.microsoft.com/office/drawing/2014/main" id="{7665FC81-35E7-C562-693B-7CC85F5C25E6}"/>
              </a:ext>
            </a:extLst>
          </p:cNvPr>
          <p:cNvSpPr txBox="1"/>
          <p:nvPr/>
        </p:nvSpPr>
        <p:spPr>
          <a:xfrm>
            <a:off x="483298" y="2425064"/>
            <a:ext cx="2855269" cy="830997"/>
          </a:xfrm>
          <a:prstGeom prst="rect">
            <a:avLst/>
          </a:prstGeom>
          <a:noFill/>
        </p:spPr>
        <p:txBody>
          <a:bodyPr wrap="none" rtlCol="0">
            <a:spAutoFit/>
          </a:bodyPr>
          <a:lstStyle/>
          <a:p>
            <a:r>
              <a:rPr lang="en-IN" sz="2400" dirty="0"/>
              <a:t>One loop iteration</a:t>
            </a:r>
          </a:p>
          <a:p>
            <a:r>
              <a:rPr lang="en-IN" sz="2400" dirty="0"/>
              <a:t>(scalar instructions)</a:t>
            </a:r>
          </a:p>
        </p:txBody>
      </p:sp>
      <p:sp>
        <p:nvSpPr>
          <p:cNvPr id="28" name="Arrow: Down 27">
            <a:extLst>
              <a:ext uri="{FF2B5EF4-FFF2-40B4-BE49-F238E27FC236}">
                <a16:creationId xmlns:a16="http://schemas.microsoft.com/office/drawing/2014/main" id="{677009F9-D68F-47D7-A8A5-21F041BE10FB}"/>
              </a:ext>
            </a:extLst>
          </p:cNvPr>
          <p:cNvSpPr/>
          <p:nvPr/>
        </p:nvSpPr>
        <p:spPr>
          <a:xfrm rot="16200000">
            <a:off x="3737243" y="2572303"/>
            <a:ext cx="338553" cy="8026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19AE09B7-467A-3850-7C1F-4C441A5FF5F2}"/>
              </a:ext>
            </a:extLst>
          </p:cNvPr>
          <p:cNvSpPr txBox="1"/>
          <p:nvPr/>
        </p:nvSpPr>
        <p:spPr>
          <a:xfrm>
            <a:off x="345440" y="4589834"/>
            <a:ext cx="3036024" cy="1200329"/>
          </a:xfrm>
          <a:prstGeom prst="rect">
            <a:avLst/>
          </a:prstGeom>
          <a:noFill/>
        </p:spPr>
        <p:txBody>
          <a:bodyPr wrap="none" rtlCol="0">
            <a:spAutoFit/>
          </a:bodyPr>
          <a:lstStyle/>
          <a:p>
            <a:r>
              <a:rPr lang="en-IN" sz="2400" dirty="0"/>
              <a:t>Eight Loop iterations</a:t>
            </a:r>
          </a:p>
          <a:p>
            <a:r>
              <a:rPr lang="en-IN" sz="2400" dirty="0"/>
              <a:t>(x86-AVX-512 SIMD </a:t>
            </a:r>
          </a:p>
          <a:p>
            <a:r>
              <a:rPr lang="en-IN" sz="2400" dirty="0"/>
              <a:t>instructions)</a:t>
            </a:r>
            <a:endParaRPr lang="en-IN" sz="2000" dirty="0"/>
          </a:p>
        </p:txBody>
      </p:sp>
      <p:sp>
        <p:nvSpPr>
          <p:cNvPr id="30" name="Arrow: Down 29">
            <a:extLst>
              <a:ext uri="{FF2B5EF4-FFF2-40B4-BE49-F238E27FC236}">
                <a16:creationId xmlns:a16="http://schemas.microsoft.com/office/drawing/2014/main" id="{F9B46EE6-2E6B-6CD4-A99E-1BC80DAB5C80}"/>
              </a:ext>
            </a:extLst>
          </p:cNvPr>
          <p:cNvSpPr/>
          <p:nvPr/>
        </p:nvSpPr>
        <p:spPr>
          <a:xfrm rot="16200000">
            <a:off x="3737243" y="4630679"/>
            <a:ext cx="338553" cy="8026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95F1388A-6399-00D3-8F5A-DE7BEC74E34A}"/>
              </a:ext>
            </a:extLst>
          </p:cNvPr>
          <p:cNvSpPr txBox="1"/>
          <p:nvPr/>
        </p:nvSpPr>
        <p:spPr>
          <a:xfrm>
            <a:off x="6908800" y="4102823"/>
            <a:ext cx="3267882" cy="461665"/>
          </a:xfrm>
          <a:prstGeom prst="rect">
            <a:avLst/>
          </a:prstGeom>
          <a:noFill/>
        </p:spPr>
        <p:txBody>
          <a:bodyPr wrap="none" rtlCol="0">
            <a:spAutoFit/>
          </a:bodyPr>
          <a:lstStyle/>
          <a:p>
            <a:r>
              <a:rPr lang="en-IN" sz="2400" dirty="0"/>
              <a:t>(Vectorizing load slice)</a:t>
            </a:r>
          </a:p>
        </p:txBody>
      </p:sp>
      <p:sp>
        <p:nvSpPr>
          <p:cNvPr id="33" name="Arrow: Down 32">
            <a:extLst>
              <a:ext uri="{FF2B5EF4-FFF2-40B4-BE49-F238E27FC236}">
                <a16:creationId xmlns:a16="http://schemas.microsoft.com/office/drawing/2014/main" id="{F24C4FBB-4693-56B6-871A-D20CD437645E}"/>
              </a:ext>
            </a:extLst>
          </p:cNvPr>
          <p:cNvSpPr/>
          <p:nvPr/>
        </p:nvSpPr>
        <p:spPr>
          <a:xfrm>
            <a:off x="6436291" y="1581652"/>
            <a:ext cx="233680" cy="38856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Arrow: Down 2">
            <a:extLst>
              <a:ext uri="{FF2B5EF4-FFF2-40B4-BE49-F238E27FC236}">
                <a16:creationId xmlns:a16="http://schemas.microsoft.com/office/drawing/2014/main" id="{2A99FA5F-F3EB-1694-9CB1-E8ED6C72FB4B}"/>
              </a:ext>
            </a:extLst>
          </p:cNvPr>
          <p:cNvSpPr/>
          <p:nvPr/>
        </p:nvSpPr>
        <p:spPr>
          <a:xfrm rot="5400000">
            <a:off x="8455784" y="1814506"/>
            <a:ext cx="129452" cy="714113"/>
          </a:xfrm>
          <a:prstGeom prst="downArrow">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6E4CD3A-4265-583C-C93B-0C76F07304F0}"/>
              </a:ext>
            </a:extLst>
          </p:cNvPr>
          <p:cNvSpPr txBox="1"/>
          <p:nvPr/>
        </p:nvSpPr>
        <p:spPr>
          <a:xfrm>
            <a:off x="8993684" y="1950591"/>
            <a:ext cx="2850460" cy="400110"/>
          </a:xfrm>
          <a:prstGeom prst="rect">
            <a:avLst/>
          </a:prstGeom>
          <a:noFill/>
        </p:spPr>
        <p:txBody>
          <a:bodyPr wrap="none" rtlCol="0">
            <a:spAutoFit/>
          </a:bodyPr>
          <a:lstStyle/>
          <a:p>
            <a:r>
              <a:rPr lang="en-IN" sz="2000" dirty="0"/>
              <a:t>Striding load instruction</a:t>
            </a:r>
          </a:p>
        </p:txBody>
      </p:sp>
    </p:spTree>
    <p:extLst>
      <p:ext uri="{BB962C8B-B14F-4D97-AF65-F5344CB8AC3E}">
        <p14:creationId xmlns:p14="http://schemas.microsoft.com/office/powerpoint/2010/main" val="178654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1" grpId="0" animBg="1"/>
      <p:bldP spid="23" grpId="0" animBg="1"/>
      <p:bldP spid="29" grpId="0"/>
      <p:bldP spid="30" grpId="0" animBg="1"/>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56ED-3EDB-8444-8736-08190238C13F}"/>
              </a:ext>
            </a:extLst>
          </p:cNvPr>
          <p:cNvSpPr>
            <a:spLocks noGrp="1"/>
          </p:cNvSpPr>
          <p:nvPr>
            <p:ph type="title"/>
          </p:nvPr>
        </p:nvSpPr>
        <p:spPr/>
        <p:txBody>
          <a:bodyPr/>
          <a:lstStyle/>
          <a:p>
            <a:r>
              <a:rPr lang="en-IN" dirty="0"/>
              <a:t>Processor Pipeline for Vector </a:t>
            </a:r>
            <a:r>
              <a:rPr lang="en-IN" dirty="0" err="1"/>
              <a:t>Runahead</a:t>
            </a:r>
            <a:endParaRPr lang="en-IN" dirty="0"/>
          </a:p>
        </p:txBody>
      </p:sp>
      <p:sp>
        <p:nvSpPr>
          <p:cNvPr id="4" name="Slide Number Placeholder 3">
            <a:extLst>
              <a:ext uri="{FF2B5EF4-FFF2-40B4-BE49-F238E27FC236}">
                <a16:creationId xmlns:a16="http://schemas.microsoft.com/office/drawing/2014/main" id="{DBECA3A7-00D4-8849-FEB9-C2C979B8D1CF}"/>
              </a:ext>
            </a:extLst>
          </p:cNvPr>
          <p:cNvSpPr>
            <a:spLocks noGrp="1"/>
          </p:cNvSpPr>
          <p:nvPr>
            <p:ph type="sldNum" idx="12"/>
          </p:nvPr>
        </p:nvSpPr>
        <p:spPr/>
        <p:txBody>
          <a:bodyPr/>
          <a:lstStyle/>
          <a:p>
            <a:fld id="{00000000-1234-1234-1234-123412341234}" type="slidenum">
              <a:rPr lang="en-US" smtClean="0"/>
              <a:pPr/>
              <a:t>15</a:t>
            </a:fld>
            <a:endParaRPr lang="en-US" dirty="0"/>
          </a:p>
        </p:txBody>
      </p:sp>
      <p:sp>
        <p:nvSpPr>
          <p:cNvPr id="5" name="Footer Placeholder 4">
            <a:extLst>
              <a:ext uri="{FF2B5EF4-FFF2-40B4-BE49-F238E27FC236}">
                <a16:creationId xmlns:a16="http://schemas.microsoft.com/office/drawing/2014/main" id="{36B65407-6F6E-F31E-3976-8B64BDCD8ADB}"/>
              </a:ext>
            </a:extLst>
          </p:cNvPr>
          <p:cNvSpPr>
            <a:spLocks noGrp="1"/>
          </p:cNvSpPr>
          <p:nvPr>
            <p:ph type="ftr" sz="quarter" idx="13"/>
          </p:nvPr>
        </p:nvSpPr>
        <p:spPr>
          <a:xfrm>
            <a:off x="2542274" y="6409912"/>
            <a:ext cx="6632206" cy="365125"/>
          </a:xfrm>
        </p:spPr>
        <p:txBody>
          <a:bodyPr/>
          <a:lstStyle/>
          <a:p>
            <a:r>
              <a:rPr lang="en-US" sz="2000" dirty="0">
                <a:solidFill>
                  <a:schemeClr val="bg1"/>
                </a:solidFill>
              </a:rPr>
              <a:t>A. Naithani et al,  "Vector </a:t>
            </a:r>
            <a:r>
              <a:rPr lang="en-US" sz="2000" dirty="0" err="1">
                <a:solidFill>
                  <a:schemeClr val="bg1"/>
                </a:solidFill>
              </a:rPr>
              <a:t>Runahead</a:t>
            </a:r>
            <a:r>
              <a:rPr lang="en-US" sz="2000" dirty="0">
                <a:solidFill>
                  <a:schemeClr val="bg1"/>
                </a:solidFill>
              </a:rPr>
              <a:t>," ISCA 2021.</a:t>
            </a:r>
            <a:endParaRPr lang="en-IN" sz="2000" dirty="0">
              <a:solidFill>
                <a:schemeClr val="bg1"/>
              </a:solidFill>
            </a:endParaRPr>
          </a:p>
        </p:txBody>
      </p:sp>
      <p:pic>
        <p:nvPicPr>
          <p:cNvPr id="7" name="Picture 6">
            <a:extLst>
              <a:ext uri="{FF2B5EF4-FFF2-40B4-BE49-F238E27FC236}">
                <a16:creationId xmlns:a16="http://schemas.microsoft.com/office/drawing/2014/main" id="{0B3C34B2-89B0-A023-D61D-5C750A3DAD80}"/>
              </a:ext>
            </a:extLst>
          </p:cNvPr>
          <p:cNvPicPr>
            <a:picLocks noChangeAspect="1"/>
          </p:cNvPicPr>
          <p:nvPr/>
        </p:nvPicPr>
        <p:blipFill rotWithShape="1">
          <a:blip r:embed="rId3">
            <a:extLst>
              <a:ext uri="{28A0092B-C50C-407E-A947-70E740481C1C}">
                <a14:useLocalDpi xmlns:a14="http://schemas.microsoft.com/office/drawing/2010/main" val="0"/>
              </a:ext>
            </a:extLst>
          </a:blip>
          <a:srcRect l="2531" t="8995" r="4028" b="12485"/>
          <a:stretch/>
        </p:blipFill>
        <p:spPr>
          <a:xfrm>
            <a:off x="181583" y="1371599"/>
            <a:ext cx="11828784" cy="2360646"/>
          </a:xfrm>
          <a:prstGeom prst="rect">
            <a:avLst/>
          </a:prstGeom>
        </p:spPr>
      </p:pic>
      <p:sp>
        <p:nvSpPr>
          <p:cNvPr id="3" name="TextBox 2">
            <a:extLst>
              <a:ext uri="{FF2B5EF4-FFF2-40B4-BE49-F238E27FC236}">
                <a16:creationId xmlns:a16="http://schemas.microsoft.com/office/drawing/2014/main" id="{0996FC22-2392-6919-6DCC-363E45681910}"/>
              </a:ext>
            </a:extLst>
          </p:cNvPr>
          <p:cNvSpPr txBox="1"/>
          <p:nvPr/>
        </p:nvSpPr>
        <p:spPr>
          <a:xfrm>
            <a:off x="1297331" y="4373904"/>
            <a:ext cx="9597287" cy="1846659"/>
          </a:xfrm>
          <a:prstGeom prst="rect">
            <a:avLst/>
          </a:prstGeom>
          <a:noFill/>
        </p:spPr>
        <p:txBody>
          <a:bodyPr wrap="square" rtlCol="0">
            <a:spAutoFit/>
          </a:bodyPr>
          <a:lstStyle/>
          <a:p>
            <a:pPr marL="342900" indent="-342900">
              <a:buSzPct val="1500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Stride detector =&gt;  Produce vector load instruction for striding load</a:t>
            </a:r>
          </a:p>
          <a:p>
            <a:pPr marL="342900" indent="-342900">
              <a:buSzPct val="1500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Taint vector     =&gt;  Track instructions dependent on vector load</a:t>
            </a:r>
          </a:p>
          <a:p>
            <a:pPr marL="342900" indent="-342900">
              <a:buSzPct val="1500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Address generating scalar instructions </a:t>
            </a:r>
            <a:r>
              <a:rPr lang="en-IN" sz="2400" dirty="0">
                <a:latin typeface="Times New Roman" panose="02020603050405020304" pitchFamily="18" charset="0"/>
                <a:cs typeface="Times New Roman" panose="02020603050405020304" pitchFamily="18" charset="0"/>
                <a:sym typeface="Wingdings" panose="05000000000000000000" pitchFamily="2" charset="2"/>
              </a:rPr>
              <a:t> vector unit operations</a:t>
            </a:r>
          </a:p>
          <a:p>
            <a:pPr marL="342900" indent="-342900">
              <a:buSzPct val="1500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sym typeface="Wingdings" panose="05000000000000000000" pitchFamily="2" charset="2"/>
              </a:rPr>
              <a:t>Dependent Loads  vector gathers</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8F2CB583-B336-641D-9A59-5720B8F32BBA}"/>
              </a:ext>
            </a:extLst>
          </p:cNvPr>
          <p:cNvPicPr>
            <a:picLocks noChangeAspect="1"/>
          </p:cNvPicPr>
          <p:nvPr/>
        </p:nvPicPr>
        <p:blipFill>
          <a:blip r:embed="rId4"/>
          <a:stretch>
            <a:fillRect/>
          </a:stretch>
        </p:blipFill>
        <p:spPr>
          <a:xfrm>
            <a:off x="181608" y="2867440"/>
            <a:ext cx="11828784" cy="2670279"/>
          </a:xfrm>
          <a:prstGeom prst="rect">
            <a:avLst/>
          </a:prstGeom>
        </p:spPr>
      </p:pic>
    </p:spTree>
    <p:extLst>
      <p:ext uri="{BB962C8B-B14F-4D97-AF65-F5344CB8AC3E}">
        <p14:creationId xmlns:p14="http://schemas.microsoft.com/office/powerpoint/2010/main" val="146022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94241-CD46-E4A1-7439-C9614064D8CD}"/>
              </a:ext>
            </a:extLst>
          </p:cNvPr>
          <p:cNvSpPr>
            <a:spLocks noGrp="1"/>
          </p:cNvSpPr>
          <p:nvPr>
            <p:ph type="title"/>
          </p:nvPr>
        </p:nvSpPr>
        <p:spPr/>
        <p:txBody>
          <a:bodyPr/>
          <a:lstStyle/>
          <a:p>
            <a:r>
              <a:rPr lang="en-IN" dirty="0"/>
              <a:t>Limitations of Vector </a:t>
            </a:r>
            <a:r>
              <a:rPr lang="en-IN" dirty="0" err="1"/>
              <a:t>Runahead</a:t>
            </a:r>
            <a:endParaRPr lang="en-IN" dirty="0"/>
          </a:p>
        </p:txBody>
      </p:sp>
      <p:sp>
        <p:nvSpPr>
          <p:cNvPr id="4" name="Slide Number Placeholder 3">
            <a:extLst>
              <a:ext uri="{FF2B5EF4-FFF2-40B4-BE49-F238E27FC236}">
                <a16:creationId xmlns:a16="http://schemas.microsoft.com/office/drawing/2014/main" id="{3A9CAC96-C561-3922-F830-BB5E8135B2D3}"/>
              </a:ext>
            </a:extLst>
          </p:cNvPr>
          <p:cNvSpPr>
            <a:spLocks noGrp="1"/>
          </p:cNvSpPr>
          <p:nvPr>
            <p:ph type="sldNum" idx="12"/>
          </p:nvPr>
        </p:nvSpPr>
        <p:spPr/>
        <p:txBody>
          <a:bodyPr/>
          <a:lstStyle/>
          <a:p>
            <a:fld id="{00000000-1234-1234-1234-123412341234}" type="slidenum">
              <a:rPr lang="en-US" smtClean="0"/>
              <a:pPr/>
              <a:t>16</a:t>
            </a:fld>
            <a:endParaRPr lang="en-US" dirty="0"/>
          </a:p>
        </p:txBody>
      </p:sp>
      <p:sp>
        <p:nvSpPr>
          <p:cNvPr id="5" name="Footer Placeholder 4">
            <a:extLst>
              <a:ext uri="{FF2B5EF4-FFF2-40B4-BE49-F238E27FC236}">
                <a16:creationId xmlns:a16="http://schemas.microsoft.com/office/drawing/2014/main" id="{72299A3D-AC21-805A-E66B-5E93F067A00F}"/>
              </a:ext>
            </a:extLst>
          </p:cNvPr>
          <p:cNvSpPr>
            <a:spLocks noGrp="1"/>
          </p:cNvSpPr>
          <p:nvPr>
            <p:ph type="ftr" sz="quarter" idx="13"/>
          </p:nvPr>
        </p:nvSpPr>
        <p:spPr/>
        <p:txBody>
          <a:bodyPr/>
          <a:lstStyle/>
          <a:p>
            <a:endParaRPr lang="en-IN" dirty="0"/>
          </a:p>
        </p:txBody>
      </p:sp>
      <p:sp>
        <p:nvSpPr>
          <p:cNvPr id="7" name="TextBox 6">
            <a:extLst>
              <a:ext uri="{FF2B5EF4-FFF2-40B4-BE49-F238E27FC236}">
                <a16:creationId xmlns:a16="http://schemas.microsoft.com/office/drawing/2014/main" id="{5DD97001-2D6B-7618-FF52-4BBA41146392}"/>
              </a:ext>
            </a:extLst>
          </p:cNvPr>
          <p:cNvSpPr txBox="1"/>
          <p:nvPr/>
        </p:nvSpPr>
        <p:spPr>
          <a:xfrm>
            <a:off x="181583" y="1566952"/>
            <a:ext cx="11985561" cy="3724096"/>
          </a:xfrm>
          <a:prstGeom prst="rect">
            <a:avLst/>
          </a:prstGeom>
          <a:noFill/>
        </p:spPr>
        <p:txBody>
          <a:bodyPr wrap="square">
            <a:spAutoFit/>
          </a:bodyPr>
          <a:lstStyle/>
          <a:p>
            <a:endParaRPr lang="en-IN" sz="2400" dirty="0">
              <a:latin typeface="Times New Roman" panose="02020603050405020304" pitchFamily="18" charset="0"/>
              <a:cs typeface="Times New Roman" panose="02020603050405020304" pitchFamily="18" charset="0"/>
            </a:endParaRPr>
          </a:p>
          <a:p>
            <a:pPr marL="342900" indent="-342900" algn="l">
              <a:buSzPct val="150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a:t>
            </a:r>
            <a:r>
              <a:rPr lang="en-US" sz="2800" b="0" i="0" u="none" strike="noStrike" baseline="0" dirty="0">
                <a:latin typeface="Times New Roman" panose="02020603050405020304" pitchFamily="18" charset="0"/>
                <a:cs typeface="Times New Roman" panose="02020603050405020304" pitchFamily="18" charset="0"/>
              </a:rPr>
              <a:t>omplex control flow limits the ability of Vector </a:t>
            </a:r>
            <a:r>
              <a:rPr lang="en-US" sz="2800" b="0" i="0" u="none" strike="noStrike" baseline="0" dirty="0" err="1">
                <a:latin typeface="Times New Roman" panose="02020603050405020304" pitchFamily="18" charset="0"/>
                <a:cs typeface="Times New Roman" panose="02020603050405020304" pitchFamily="18" charset="0"/>
              </a:rPr>
              <a:t>Runahead</a:t>
            </a:r>
            <a:r>
              <a:rPr lang="en-US" sz="280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to cover enough of the application’s memory accesses</a:t>
            </a:r>
          </a:p>
          <a:p>
            <a:pPr marL="342900" indent="-342900" algn="l">
              <a:buSzPct val="1500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342900" indent="-342900" algn="l">
              <a:buSzPct val="150000"/>
              <a:buFont typeface="Arial" panose="020B0604020202020204" pitchFamily="34" charset="0"/>
              <a:buChar char="•"/>
            </a:pPr>
            <a:r>
              <a:rPr lang="en-US" sz="2800" b="0" i="0" u="none" strike="noStrike" baseline="0" dirty="0">
                <a:latin typeface="Times New Roman" panose="02020603050405020304" pitchFamily="18" charset="0"/>
                <a:cs typeface="Times New Roman" panose="02020603050405020304" pitchFamily="18" charset="0"/>
              </a:rPr>
              <a:t>Vector Run-ahead stays in “Run-ahead” mode for longer duration, can prefetch </a:t>
            </a:r>
            <a:r>
              <a:rPr lang="en-US" sz="2800" dirty="0">
                <a:latin typeface="Times New Roman" panose="02020603050405020304" pitchFamily="18" charset="0"/>
                <a:cs typeface="Times New Roman" panose="02020603050405020304" pitchFamily="18" charset="0"/>
              </a:rPr>
              <a:t>data from wrong path due to branch divergence, incurring more penalty</a:t>
            </a:r>
            <a:r>
              <a:rPr lang="en-IN" sz="2800" b="0" i="0" u="none" strike="noStrike" baseline="0" dirty="0">
                <a:latin typeface="Times New Roman" panose="02020603050405020304" pitchFamily="18" charset="0"/>
                <a:cs typeface="Times New Roman" panose="02020603050405020304" pitchFamily="18" charset="0"/>
              </a:rPr>
              <a:t>.</a:t>
            </a:r>
          </a:p>
          <a:p>
            <a:pPr marL="457200" indent="-457200" algn="l">
              <a:buFont typeface="Arial" panose="020B0604020202020204" pitchFamily="34" charset="0"/>
              <a:buChar char="•"/>
            </a:pPr>
            <a:endParaRPr lang="en-IN" sz="36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740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F877FE-8FD1-9629-4066-1B4A54D9443E}"/>
              </a:ext>
            </a:extLst>
          </p:cNvPr>
          <p:cNvSpPr>
            <a:spLocks noGrp="1"/>
          </p:cNvSpPr>
          <p:nvPr>
            <p:ph type="sldNum" idx="12"/>
          </p:nvPr>
        </p:nvSpPr>
        <p:spPr/>
        <p:txBody>
          <a:bodyPr/>
          <a:lstStyle/>
          <a:p>
            <a:fld id="{00000000-1234-1234-1234-123412341234}" type="slidenum">
              <a:rPr lang="en-US" smtClean="0"/>
              <a:pPr/>
              <a:t>17</a:t>
            </a:fld>
            <a:endParaRPr lang="en-US" dirty="0"/>
          </a:p>
        </p:txBody>
      </p:sp>
      <p:sp>
        <p:nvSpPr>
          <p:cNvPr id="5" name="Footer Placeholder 4">
            <a:extLst>
              <a:ext uri="{FF2B5EF4-FFF2-40B4-BE49-F238E27FC236}">
                <a16:creationId xmlns:a16="http://schemas.microsoft.com/office/drawing/2014/main" id="{8AEB66B8-4CAF-67F7-6AB8-5AE61202F907}"/>
              </a:ext>
            </a:extLst>
          </p:cNvPr>
          <p:cNvSpPr>
            <a:spLocks noGrp="1"/>
          </p:cNvSpPr>
          <p:nvPr>
            <p:ph type="ftr" sz="quarter" idx="13"/>
          </p:nvPr>
        </p:nvSpPr>
        <p:spPr/>
        <p:txBody>
          <a:bodyPr/>
          <a:lstStyle/>
          <a:p>
            <a:endParaRPr lang="en-IN" dirty="0"/>
          </a:p>
        </p:txBody>
      </p:sp>
      <p:sp>
        <p:nvSpPr>
          <p:cNvPr id="7" name="TextBox 6">
            <a:extLst>
              <a:ext uri="{FF2B5EF4-FFF2-40B4-BE49-F238E27FC236}">
                <a16:creationId xmlns:a16="http://schemas.microsoft.com/office/drawing/2014/main" id="{6BD1AD0B-A36E-838C-9E58-C744CE1B6A75}"/>
              </a:ext>
            </a:extLst>
          </p:cNvPr>
          <p:cNvSpPr txBox="1"/>
          <p:nvPr/>
        </p:nvSpPr>
        <p:spPr>
          <a:xfrm>
            <a:off x="1358900" y="2367171"/>
            <a:ext cx="9474200" cy="2123658"/>
          </a:xfrm>
          <a:prstGeom prst="rect">
            <a:avLst/>
          </a:prstGeom>
          <a:noFill/>
        </p:spPr>
        <p:txBody>
          <a:bodyPr wrap="square">
            <a:spAutoFit/>
          </a:bodyPr>
          <a:lstStyle/>
          <a:p>
            <a:pPr algn="ctr"/>
            <a:r>
              <a:rPr lang="en-US" sz="6600" b="1" dirty="0">
                <a:ln w="0"/>
                <a:gradFill>
                  <a:gsLst>
                    <a:gs pos="0">
                      <a:schemeClr val="accent5">
                        <a:lumMod val="50000"/>
                      </a:schemeClr>
                    </a:gs>
                    <a:gs pos="50000">
                      <a:schemeClr val="accent5"/>
                    </a:gs>
                    <a:gs pos="100000">
                      <a:schemeClr val="accent5">
                        <a:lumMod val="60000"/>
                        <a:lumOff val="40000"/>
                      </a:schemeClr>
                    </a:gs>
                  </a:gsLst>
                  <a:lin ang="5400000"/>
                </a:gradFill>
                <a:effectLst/>
              </a:rPr>
              <a:t>Reducing Switching Overhead</a:t>
            </a:r>
            <a:endParaRPr lang="en-US" sz="28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endParaRPr>
          </a:p>
        </p:txBody>
      </p:sp>
    </p:spTree>
    <p:extLst>
      <p:ext uri="{BB962C8B-B14F-4D97-AF65-F5344CB8AC3E}">
        <p14:creationId xmlns:p14="http://schemas.microsoft.com/office/powerpoint/2010/main" val="670827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F8E5-B077-7B84-CFDD-F037D81FF56A}"/>
              </a:ext>
            </a:extLst>
          </p:cNvPr>
          <p:cNvSpPr>
            <a:spLocks noGrp="1"/>
          </p:cNvSpPr>
          <p:nvPr>
            <p:ph type="title"/>
          </p:nvPr>
        </p:nvSpPr>
        <p:spPr>
          <a:xfrm>
            <a:off x="181532" y="78065"/>
            <a:ext cx="11828835" cy="770536"/>
          </a:xfrm>
        </p:spPr>
        <p:txBody>
          <a:bodyPr/>
          <a:lstStyle/>
          <a:p>
            <a:r>
              <a:rPr lang="en-IN" sz="4000" dirty="0">
                <a:latin typeface="Times New Roman" panose="02020603050405020304" pitchFamily="18" charset="0"/>
                <a:cs typeface="Times New Roman" panose="02020603050405020304" pitchFamily="18" charset="0"/>
              </a:rPr>
              <a:t>Composite core</a:t>
            </a:r>
          </a:p>
        </p:txBody>
      </p:sp>
      <p:sp>
        <p:nvSpPr>
          <p:cNvPr id="4" name="Slide Number Placeholder 3">
            <a:extLst>
              <a:ext uri="{FF2B5EF4-FFF2-40B4-BE49-F238E27FC236}">
                <a16:creationId xmlns:a16="http://schemas.microsoft.com/office/drawing/2014/main" id="{37FECDA8-244C-A7E9-6829-0B2F629D43B7}"/>
              </a:ext>
            </a:extLst>
          </p:cNvPr>
          <p:cNvSpPr>
            <a:spLocks noGrp="1"/>
          </p:cNvSpPr>
          <p:nvPr>
            <p:ph type="sldNum" idx="12"/>
          </p:nvPr>
        </p:nvSpPr>
        <p:spPr/>
        <p:txBody>
          <a:bodyPr/>
          <a:lstStyle/>
          <a:p>
            <a:fld id="{00000000-1234-1234-1234-123412341234}" type="slidenum">
              <a:rPr lang="en-US" smtClean="0"/>
              <a:pPr/>
              <a:t>18</a:t>
            </a:fld>
            <a:endParaRPr lang="en-US"/>
          </a:p>
        </p:txBody>
      </p:sp>
      <p:pic>
        <p:nvPicPr>
          <p:cNvPr id="5" name="Picture 4">
            <a:extLst>
              <a:ext uri="{FF2B5EF4-FFF2-40B4-BE49-F238E27FC236}">
                <a16:creationId xmlns:a16="http://schemas.microsoft.com/office/drawing/2014/main" id="{2975E84E-3EEE-2B87-5ED4-CD830BA7C858}"/>
              </a:ext>
            </a:extLst>
          </p:cNvPr>
          <p:cNvPicPr>
            <a:picLocks noChangeAspect="1"/>
          </p:cNvPicPr>
          <p:nvPr/>
        </p:nvPicPr>
        <p:blipFill>
          <a:blip r:embed="rId2"/>
          <a:stretch>
            <a:fillRect/>
          </a:stretch>
        </p:blipFill>
        <p:spPr>
          <a:xfrm>
            <a:off x="6879844" y="1594905"/>
            <a:ext cx="4953253" cy="3879815"/>
          </a:xfrm>
          <a:prstGeom prst="rect">
            <a:avLst/>
          </a:prstGeom>
        </p:spPr>
      </p:pic>
      <p:pic>
        <p:nvPicPr>
          <p:cNvPr id="6" name="Picture 5">
            <a:extLst>
              <a:ext uri="{FF2B5EF4-FFF2-40B4-BE49-F238E27FC236}">
                <a16:creationId xmlns:a16="http://schemas.microsoft.com/office/drawing/2014/main" id="{5FA9CA33-662A-D790-7F06-B4755BA82046}"/>
              </a:ext>
            </a:extLst>
          </p:cNvPr>
          <p:cNvPicPr>
            <a:picLocks noChangeAspect="1"/>
          </p:cNvPicPr>
          <p:nvPr/>
        </p:nvPicPr>
        <p:blipFill>
          <a:blip r:embed="rId3"/>
          <a:stretch>
            <a:fillRect/>
          </a:stretch>
        </p:blipFill>
        <p:spPr>
          <a:xfrm>
            <a:off x="358903" y="1594904"/>
            <a:ext cx="5053599" cy="3879815"/>
          </a:xfrm>
          <a:prstGeom prst="rect">
            <a:avLst/>
          </a:prstGeom>
        </p:spPr>
      </p:pic>
      <p:sp>
        <p:nvSpPr>
          <p:cNvPr id="7" name="Arrow: Right 6">
            <a:extLst>
              <a:ext uri="{FF2B5EF4-FFF2-40B4-BE49-F238E27FC236}">
                <a16:creationId xmlns:a16="http://schemas.microsoft.com/office/drawing/2014/main" id="{70DB7274-C02A-ED48-B437-F5E6F040CE21}"/>
              </a:ext>
            </a:extLst>
          </p:cNvPr>
          <p:cNvSpPr/>
          <p:nvPr/>
        </p:nvSpPr>
        <p:spPr>
          <a:xfrm>
            <a:off x="5829872" y="3110983"/>
            <a:ext cx="802433" cy="349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67AFBE12-3883-46CF-D5CD-AC0514115C38}"/>
              </a:ext>
            </a:extLst>
          </p:cNvPr>
          <p:cNvSpPr/>
          <p:nvPr/>
        </p:nvSpPr>
        <p:spPr>
          <a:xfrm>
            <a:off x="782320" y="4351440"/>
            <a:ext cx="11228047" cy="182330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sz="2800" dirty="0"/>
              <a:t>Composite core achieves 18% energy efficiency </a:t>
            </a:r>
            <a:r>
              <a:rPr lang="en-US" sz="2800" dirty="0">
                <a:latin typeface="CMR10"/>
              </a:rPr>
              <a:t>over execution on only </a:t>
            </a:r>
            <a:r>
              <a:rPr lang="en-US" sz="2800" i="1" dirty="0">
                <a:latin typeface="CMTI10"/>
              </a:rPr>
              <a:t>big </a:t>
            </a:r>
            <a:r>
              <a:rPr lang="en-US" sz="2800" dirty="0">
                <a:latin typeface="CMR10"/>
              </a:rPr>
              <a:t>core, </a:t>
            </a:r>
            <a:r>
              <a:rPr lang="en-IN" sz="2800" dirty="0"/>
              <a:t>while limiting performance to 5% loss.</a:t>
            </a:r>
          </a:p>
        </p:txBody>
      </p:sp>
      <p:sp>
        <p:nvSpPr>
          <p:cNvPr id="3" name="Footer Placeholder 2">
            <a:extLst>
              <a:ext uri="{FF2B5EF4-FFF2-40B4-BE49-F238E27FC236}">
                <a16:creationId xmlns:a16="http://schemas.microsoft.com/office/drawing/2014/main" id="{7509AB03-41BE-EED4-6ACA-55DC4C0930CB}"/>
              </a:ext>
            </a:extLst>
          </p:cNvPr>
          <p:cNvSpPr>
            <a:spLocks noGrp="1"/>
          </p:cNvSpPr>
          <p:nvPr>
            <p:ph type="ftr" sz="quarter" idx="13"/>
          </p:nvPr>
        </p:nvSpPr>
        <p:spPr>
          <a:xfrm>
            <a:off x="597159" y="6424970"/>
            <a:ext cx="10338319" cy="365125"/>
          </a:xfrm>
        </p:spPr>
        <p:txBody>
          <a:bodyPr/>
          <a:lstStyle/>
          <a:p>
            <a:r>
              <a:rPr lang="en-IN" sz="1800" dirty="0">
                <a:solidFill>
                  <a:schemeClr val="bg1"/>
                </a:solidFill>
              </a:rPr>
              <a:t>A. </a:t>
            </a:r>
            <a:r>
              <a:rPr lang="en-IN" sz="1800" dirty="0" err="1">
                <a:solidFill>
                  <a:schemeClr val="bg1"/>
                </a:solidFill>
              </a:rPr>
              <a:t>Lukefahr</a:t>
            </a:r>
            <a:r>
              <a:rPr lang="en-IN" sz="1800" dirty="0">
                <a:solidFill>
                  <a:schemeClr val="bg1"/>
                </a:solidFill>
              </a:rPr>
              <a:t> et al., "Composite Cores: Pushing Heterogeneity Into a Core," ISCA 2012</a:t>
            </a:r>
          </a:p>
        </p:txBody>
      </p:sp>
    </p:spTree>
    <p:extLst>
      <p:ext uri="{BB962C8B-B14F-4D97-AF65-F5344CB8AC3E}">
        <p14:creationId xmlns:p14="http://schemas.microsoft.com/office/powerpoint/2010/main" val="381170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99F0-D875-C3EB-3275-DCA9C1EEB462}"/>
              </a:ext>
            </a:extLst>
          </p:cNvPr>
          <p:cNvSpPr>
            <a:spLocks noGrp="1"/>
          </p:cNvSpPr>
          <p:nvPr>
            <p:ph type="title"/>
          </p:nvPr>
        </p:nvSpPr>
        <p:spPr/>
        <p:txBody>
          <a:bodyPr/>
          <a:lstStyle/>
          <a:p>
            <a:r>
              <a:rPr lang="en-IN" dirty="0"/>
              <a:t>Limitations of Composite Core</a:t>
            </a:r>
          </a:p>
        </p:txBody>
      </p:sp>
      <p:sp>
        <p:nvSpPr>
          <p:cNvPr id="4" name="Slide Number Placeholder 3">
            <a:extLst>
              <a:ext uri="{FF2B5EF4-FFF2-40B4-BE49-F238E27FC236}">
                <a16:creationId xmlns:a16="http://schemas.microsoft.com/office/drawing/2014/main" id="{EFC4E2AC-3996-A631-7596-7FF83BBD53C3}"/>
              </a:ext>
            </a:extLst>
          </p:cNvPr>
          <p:cNvSpPr>
            <a:spLocks noGrp="1"/>
          </p:cNvSpPr>
          <p:nvPr>
            <p:ph type="sldNum" idx="12"/>
          </p:nvPr>
        </p:nvSpPr>
        <p:spPr/>
        <p:txBody>
          <a:bodyPr/>
          <a:lstStyle/>
          <a:p>
            <a:fld id="{00000000-1234-1234-1234-123412341234}" type="slidenum">
              <a:rPr lang="en-US" smtClean="0"/>
              <a:pPr/>
              <a:t>19</a:t>
            </a:fld>
            <a:endParaRPr lang="en-US" dirty="0"/>
          </a:p>
        </p:txBody>
      </p:sp>
      <p:sp>
        <p:nvSpPr>
          <p:cNvPr id="5" name="Footer Placeholder 4">
            <a:extLst>
              <a:ext uri="{FF2B5EF4-FFF2-40B4-BE49-F238E27FC236}">
                <a16:creationId xmlns:a16="http://schemas.microsoft.com/office/drawing/2014/main" id="{CD97F037-0633-E752-5C3C-B5F5FB0609E5}"/>
              </a:ext>
            </a:extLst>
          </p:cNvPr>
          <p:cNvSpPr>
            <a:spLocks noGrp="1"/>
          </p:cNvSpPr>
          <p:nvPr>
            <p:ph type="ftr" sz="quarter" idx="13"/>
          </p:nvPr>
        </p:nvSpPr>
        <p:spPr/>
        <p:txBody>
          <a:bodyPr/>
          <a:lstStyle/>
          <a:p>
            <a:endParaRPr lang="en-IN" dirty="0"/>
          </a:p>
        </p:txBody>
      </p:sp>
      <p:sp>
        <p:nvSpPr>
          <p:cNvPr id="18" name="TextBox 17">
            <a:extLst>
              <a:ext uri="{FF2B5EF4-FFF2-40B4-BE49-F238E27FC236}">
                <a16:creationId xmlns:a16="http://schemas.microsoft.com/office/drawing/2014/main" id="{9E0F1145-A659-A3AE-2251-B261CA6FA93E}"/>
              </a:ext>
            </a:extLst>
          </p:cNvPr>
          <p:cNvSpPr txBox="1"/>
          <p:nvPr/>
        </p:nvSpPr>
        <p:spPr>
          <a:xfrm>
            <a:off x="350519" y="1930400"/>
            <a:ext cx="11659848" cy="2369880"/>
          </a:xfrm>
          <a:prstGeom prst="rect">
            <a:avLst/>
          </a:prstGeom>
          <a:noFill/>
        </p:spPr>
        <p:txBody>
          <a:bodyPr wrap="square" rtlCol="0">
            <a:spAutoFit/>
          </a:bodyPr>
          <a:lstStyle/>
          <a:p>
            <a:pPr marL="342900" indent="-342900" algn="l">
              <a:buSzPct val="150000"/>
              <a:buFont typeface="Arial" panose="020B0604020202020204" pitchFamily="34" charset="0"/>
              <a:buChar char="•"/>
            </a:pPr>
            <a:r>
              <a:rPr lang="en-US" sz="2800" b="0" i="0" u="none" strike="noStrike" baseline="0" dirty="0">
                <a:latin typeface="Times New Roman" panose="02020603050405020304" pitchFamily="18" charset="0"/>
                <a:cs typeface="Times New Roman" panose="02020603050405020304" pitchFamily="18" charset="0"/>
              </a:rPr>
              <a:t>On an average of only 25% of the dynamic execution  is mapped to the little </a:t>
            </a:r>
            <a:r>
              <a:rPr lang="en-US" sz="2800" dirty="0" err="1">
                <a:latin typeface="Times New Roman" panose="02020603050405020304" pitchFamily="18" charset="0"/>
                <a:cs typeface="Times New Roman" panose="02020603050405020304" pitchFamily="18" charset="0"/>
              </a:rPr>
              <a:t>u</a:t>
            </a:r>
            <a:r>
              <a:rPr lang="en-US" sz="2800" b="0" i="0" u="none" strike="noStrike" baseline="0" dirty="0" err="1">
                <a:latin typeface="Times New Roman" panose="02020603050405020304" pitchFamily="18" charset="0"/>
                <a:cs typeface="Times New Roman" panose="02020603050405020304" pitchFamily="18" charset="0"/>
              </a:rPr>
              <a:t>Engine</a:t>
            </a:r>
            <a:endParaRPr lang="en-US" sz="2800" b="0" i="0" u="none" strike="noStrike" baseline="0" dirty="0">
              <a:latin typeface="Times New Roman" panose="02020603050405020304" pitchFamily="18" charset="0"/>
              <a:cs typeface="Times New Roman" panose="02020603050405020304" pitchFamily="18" charset="0"/>
            </a:endParaRPr>
          </a:p>
          <a:p>
            <a:pPr algn="l">
              <a:buSzPct val="150000"/>
            </a:pPr>
            <a:endParaRPr lang="en-US" sz="2800" b="0" i="0" u="none" strike="noStrike" baseline="0" dirty="0">
              <a:latin typeface="Times New Roman" panose="02020603050405020304" pitchFamily="18" charset="0"/>
              <a:cs typeface="Times New Roman" panose="02020603050405020304" pitchFamily="18" charset="0"/>
            </a:endParaRPr>
          </a:p>
          <a:p>
            <a:pPr marL="342900" indent="-342900" algn="l">
              <a:buSzPct val="150000"/>
              <a:buFont typeface="Arial" panose="020B0604020202020204" pitchFamily="34" charset="0"/>
              <a:buChar char="•"/>
            </a:pPr>
            <a:r>
              <a:rPr lang="en-US" sz="2800" b="0" i="0" u="none" strike="noStrike" baseline="0" dirty="0">
                <a:latin typeface="Times New Roman" panose="02020603050405020304" pitchFamily="18" charset="0"/>
                <a:cs typeface="Times New Roman" panose="02020603050405020304" pitchFamily="18" charset="0"/>
              </a:rPr>
              <a:t>little </a:t>
            </a:r>
            <a:r>
              <a:rPr lang="en-US" sz="2800" dirty="0" err="1">
                <a:latin typeface="Times New Roman" panose="02020603050405020304" pitchFamily="18" charset="0"/>
                <a:cs typeface="Times New Roman" panose="02020603050405020304" pitchFamily="18" charset="0"/>
              </a:rPr>
              <a:t>u</a:t>
            </a:r>
            <a:r>
              <a:rPr lang="en-US" sz="2800" b="0" i="0" u="none" strike="noStrike" baseline="0" dirty="0" err="1">
                <a:latin typeface="Times New Roman" panose="02020603050405020304" pitchFamily="18" charset="0"/>
                <a:cs typeface="Times New Roman" panose="02020603050405020304" pitchFamily="18" charset="0"/>
              </a:rPr>
              <a:t>Engine</a:t>
            </a:r>
            <a:r>
              <a:rPr lang="en-US" sz="2800" dirty="0">
                <a:latin typeface="Times New Roman" panose="02020603050405020304" pitchFamily="18" charset="0"/>
                <a:cs typeface="Times New Roman" panose="02020603050405020304" pitchFamily="18" charset="0"/>
              </a:rPr>
              <a:t> adds an additional 20 % area overhead</a:t>
            </a:r>
            <a:endParaRPr lang="en-US" sz="2800" b="0" i="0" u="none" strike="noStrike" baseline="0" dirty="0">
              <a:latin typeface="Times New Roman" panose="02020603050405020304" pitchFamily="18" charset="0"/>
              <a:cs typeface="Times New Roman" panose="02020603050405020304" pitchFamily="18" charset="0"/>
            </a:endParaRPr>
          </a:p>
          <a:p>
            <a:pPr algn="l"/>
            <a:endParaRPr lang="en-US" dirty="0">
              <a:latin typeface="NimbusRomNo9L-ReguItal"/>
            </a:endParaRPr>
          </a:p>
          <a:p>
            <a:pPr algn="l"/>
            <a:endParaRPr lang="en-IN" dirty="0"/>
          </a:p>
        </p:txBody>
      </p:sp>
    </p:spTree>
    <p:extLst>
      <p:ext uri="{BB962C8B-B14F-4D97-AF65-F5344CB8AC3E}">
        <p14:creationId xmlns:p14="http://schemas.microsoft.com/office/powerpoint/2010/main" val="314261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prstGeom prst="rect">
            <a:avLst/>
          </a:prstGeom>
        </p:spPr>
        <p:txBody>
          <a:bodyPr spcFirstLastPara="1" wrap="square" lIns="121900" tIns="60933" rIns="121900" bIns="60933" anchor="ctr" anchorCtr="0">
            <a:noAutofit/>
          </a:bodyPr>
          <a:lstStyle/>
          <a:p>
            <a:r>
              <a:rPr lang="en-US" dirty="0"/>
              <a:t>Outline</a:t>
            </a:r>
            <a:endParaRPr dirty="0"/>
          </a:p>
        </p:txBody>
      </p:sp>
      <p:sp>
        <p:nvSpPr>
          <p:cNvPr id="4" name="Slide Number Placeholder 3">
            <a:extLst>
              <a:ext uri="{FF2B5EF4-FFF2-40B4-BE49-F238E27FC236}">
                <a16:creationId xmlns:a16="http://schemas.microsoft.com/office/drawing/2014/main" id="{34D7A4F1-1116-22FF-1B8E-B17A7C4C0942}"/>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1" i="0" u="none" strike="noStrike" kern="1200" cap="none" spc="0" normalizeH="0" baseline="0" noProof="0" smtClean="0">
                <a:ln>
                  <a:noFill/>
                </a:ln>
                <a:solidFill>
                  <a:srgbClr val="FFFFFF"/>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en-US" sz="1800" b="1" i="0" u="none" strike="noStrike" kern="1200" cap="none" spc="0" normalizeH="0" baseline="0" noProof="0">
              <a:ln>
                <a:noFill/>
              </a:ln>
              <a:solidFill>
                <a:srgbClr val="FFFFFF"/>
              </a:solidFill>
              <a:effectLst/>
              <a:uLnTx/>
              <a:uFillTx/>
              <a:latin typeface="Calibri"/>
              <a:cs typeface="Calibri"/>
              <a:sym typeface="Calibri"/>
            </a:endParaRPr>
          </a:p>
        </p:txBody>
      </p:sp>
      <p:sp>
        <p:nvSpPr>
          <p:cNvPr id="6" name="TextBox 5">
            <a:extLst>
              <a:ext uri="{FF2B5EF4-FFF2-40B4-BE49-F238E27FC236}">
                <a16:creationId xmlns:a16="http://schemas.microsoft.com/office/drawing/2014/main" id="{605CF723-D5EC-5094-033F-AFB4F507B324}"/>
              </a:ext>
            </a:extLst>
          </p:cNvPr>
          <p:cNvSpPr txBox="1"/>
          <p:nvPr/>
        </p:nvSpPr>
        <p:spPr>
          <a:xfrm>
            <a:off x="181583" y="1238856"/>
            <a:ext cx="11402009" cy="5170646"/>
          </a:xfrm>
          <a:prstGeom prst="rect">
            <a:avLst/>
          </a:prstGeom>
          <a:noFill/>
        </p:spPr>
        <p:txBody>
          <a:bodyPr wrap="square" rtlCol="0">
            <a:spAutoFit/>
          </a:bodyPr>
          <a:lstStyle/>
          <a:p>
            <a:pPr marL="342900" indent="-342900">
              <a:lnSpc>
                <a:spcPct val="150000"/>
              </a:lnSpc>
              <a:buSzPct val="1250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Introduction </a:t>
            </a:r>
          </a:p>
          <a:p>
            <a:pPr marL="342900" indent="-342900">
              <a:lnSpc>
                <a:spcPct val="150000"/>
              </a:lnSpc>
              <a:buSzPct val="1250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Motivation</a:t>
            </a:r>
          </a:p>
          <a:p>
            <a:pPr marL="342900" indent="-342900">
              <a:lnSpc>
                <a:spcPct val="150000"/>
              </a:lnSpc>
              <a:buSzPct val="1250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Literature Survey:</a:t>
            </a:r>
          </a:p>
          <a:p>
            <a:pPr>
              <a:buSzPct val="125000"/>
            </a:pPr>
            <a:r>
              <a:rPr lang="en-IN" sz="2800" dirty="0">
                <a:latin typeface="Times New Roman" panose="02020603050405020304" pitchFamily="18" charset="0"/>
                <a:cs typeface="Times New Roman" panose="02020603050405020304" pitchFamily="18" charset="0"/>
              </a:rPr>
              <a:t>	-   Improving Single Thread Performance</a:t>
            </a:r>
          </a:p>
          <a:p>
            <a:pPr>
              <a:buSzPct val="125000"/>
            </a:pPr>
            <a:r>
              <a:rPr lang="en-IN" sz="2800" dirty="0">
                <a:latin typeface="Times New Roman" panose="02020603050405020304" pitchFamily="18" charset="0"/>
                <a:cs typeface="Times New Roman" panose="02020603050405020304" pitchFamily="18" charset="0"/>
              </a:rPr>
              <a:t>	-   Reducing Switching Overhead </a:t>
            </a:r>
          </a:p>
          <a:p>
            <a:pPr>
              <a:buSzPct val="125000"/>
            </a:pPr>
            <a:r>
              <a:rPr lang="en-IN" sz="2800" dirty="0">
                <a:latin typeface="Times New Roman" panose="02020603050405020304" pitchFamily="18" charset="0"/>
                <a:cs typeface="Times New Roman" panose="02020603050405020304" pitchFamily="18" charset="0"/>
              </a:rPr>
              <a:t>	-   Increasing Dynamic Adaptability of a Asymmetric multicore system.</a:t>
            </a:r>
          </a:p>
          <a:p>
            <a:pPr>
              <a:buSzPct val="125000"/>
            </a:pPr>
            <a:endParaRPr lang="en-IN" sz="2800" dirty="0">
              <a:latin typeface="Times New Roman" panose="02020603050405020304" pitchFamily="18" charset="0"/>
              <a:cs typeface="Times New Roman" panose="02020603050405020304" pitchFamily="18" charset="0"/>
            </a:endParaRPr>
          </a:p>
          <a:p>
            <a:pPr marL="342900" indent="-342900">
              <a:buSzPct val="1250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Conclusion</a:t>
            </a:r>
          </a:p>
          <a:p>
            <a:pPr>
              <a:buSzPct val="125000"/>
            </a:pPr>
            <a:endParaRPr lang="en-IN" sz="2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4299B-262A-253C-2AF5-73F1BC8D2B3A}"/>
              </a:ext>
            </a:extLst>
          </p:cNvPr>
          <p:cNvSpPr>
            <a:spLocks noGrp="1"/>
          </p:cNvSpPr>
          <p:nvPr>
            <p:ph type="title"/>
          </p:nvPr>
        </p:nvSpPr>
        <p:spPr>
          <a:xfrm>
            <a:off x="284235" y="0"/>
            <a:ext cx="11828800" cy="1104850"/>
          </a:xfrm>
        </p:spPr>
        <p:txBody>
          <a:bodyPr/>
          <a:lstStyle/>
          <a:p>
            <a:r>
              <a:rPr lang="en-IN" sz="5400" dirty="0"/>
              <a:t> </a:t>
            </a:r>
            <a:r>
              <a:rPr lang="en-IN" sz="3200" dirty="0"/>
              <a:t>Dynamic schedule Migration for heterogenous cores (</a:t>
            </a:r>
            <a:r>
              <a:rPr lang="en-IN" sz="3200" dirty="0" err="1"/>
              <a:t>DynaMOS</a:t>
            </a:r>
            <a:r>
              <a:rPr lang="en-IN" sz="3200" dirty="0"/>
              <a:t>)</a:t>
            </a:r>
            <a:endParaRPr lang="en-IN" sz="3600" dirty="0"/>
          </a:p>
        </p:txBody>
      </p:sp>
      <p:sp>
        <p:nvSpPr>
          <p:cNvPr id="3" name="Text Placeholder 2">
            <a:extLst>
              <a:ext uri="{FF2B5EF4-FFF2-40B4-BE49-F238E27FC236}">
                <a16:creationId xmlns:a16="http://schemas.microsoft.com/office/drawing/2014/main" id="{0ADEA550-F469-9272-D2E0-6B155019CA89}"/>
              </a:ext>
            </a:extLst>
          </p:cNvPr>
          <p:cNvSpPr>
            <a:spLocks noGrp="1"/>
          </p:cNvSpPr>
          <p:nvPr>
            <p:ph type="body" idx="1"/>
          </p:nvPr>
        </p:nvSpPr>
        <p:spPr>
          <a:xfrm>
            <a:off x="447040" y="1125187"/>
            <a:ext cx="11125200" cy="2178699"/>
          </a:xfrm>
        </p:spPr>
        <p:txBody>
          <a:bodyPr>
            <a:normAutofit/>
          </a:bodyPr>
          <a:lstStyle/>
          <a:p>
            <a:pPr>
              <a:buSzPct val="150000"/>
              <a:buFont typeface="Arial" panose="020B0604020202020204" pitchFamily="34" charset="0"/>
              <a:buChar char="•"/>
            </a:pPr>
            <a:r>
              <a:rPr lang="en-US" sz="2400" b="0" i="0" u="none" strike="noStrike" baseline="0" dirty="0">
                <a:latin typeface="CMR10"/>
              </a:rPr>
              <a:t>Out-of-Order (</a:t>
            </a:r>
            <a:r>
              <a:rPr lang="en-US" sz="2400" b="0" i="0" u="none" strike="noStrike" baseline="0" dirty="0" err="1">
                <a:latin typeface="CMR10"/>
              </a:rPr>
              <a:t>OoO</a:t>
            </a:r>
            <a:r>
              <a:rPr lang="en-US" sz="2400" b="0" i="0" u="none" strike="noStrike" baseline="0" dirty="0">
                <a:latin typeface="CMR10"/>
              </a:rPr>
              <a:t>) cores creates optimized issue schedules of instructions</a:t>
            </a:r>
          </a:p>
          <a:p>
            <a:pPr>
              <a:buSzPct val="150000"/>
              <a:buFont typeface="Arial" panose="020B0604020202020204" pitchFamily="34" charset="0"/>
              <a:buChar char="•"/>
            </a:pPr>
            <a:r>
              <a:rPr lang="en-IN" sz="2400" b="0" dirty="0">
                <a:latin typeface="CMR10"/>
              </a:rPr>
              <a:t>Offload recurring issue schedule from big to little core</a:t>
            </a:r>
          </a:p>
        </p:txBody>
      </p:sp>
      <p:sp>
        <p:nvSpPr>
          <p:cNvPr id="4" name="Slide Number Placeholder 3">
            <a:extLst>
              <a:ext uri="{FF2B5EF4-FFF2-40B4-BE49-F238E27FC236}">
                <a16:creationId xmlns:a16="http://schemas.microsoft.com/office/drawing/2014/main" id="{54FA608E-7D16-0C00-ACF3-5B6E240ECE7E}"/>
              </a:ext>
            </a:extLst>
          </p:cNvPr>
          <p:cNvSpPr>
            <a:spLocks noGrp="1"/>
          </p:cNvSpPr>
          <p:nvPr>
            <p:ph type="sldNum" idx="12"/>
          </p:nvPr>
        </p:nvSpPr>
        <p:spPr/>
        <p:txBody>
          <a:bodyPr/>
          <a:lstStyle/>
          <a:p>
            <a:fld id="{00000000-1234-1234-1234-123412341234}" type="slidenum">
              <a:rPr lang="en-US" smtClean="0"/>
              <a:pPr/>
              <a:t>20</a:t>
            </a:fld>
            <a:endParaRPr lang="en-US"/>
          </a:p>
        </p:txBody>
      </p:sp>
      <p:pic>
        <p:nvPicPr>
          <p:cNvPr id="6" name="Picture 5">
            <a:extLst>
              <a:ext uri="{FF2B5EF4-FFF2-40B4-BE49-F238E27FC236}">
                <a16:creationId xmlns:a16="http://schemas.microsoft.com/office/drawing/2014/main" id="{6BAC3E56-582D-4C8D-9422-C52A2F6740DD}"/>
              </a:ext>
            </a:extLst>
          </p:cNvPr>
          <p:cNvPicPr>
            <a:picLocks noChangeAspect="1"/>
          </p:cNvPicPr>
          <p:nvPr/>
        </p:nvPicPr>
        <p:blipFill rotWithShape="1">
          <a:blip r:embed="rId3">
            <a:extLst>
              <a:ext uri="{28A0092B-C50C-407E-A947-70E740481C1C}">
                <a14:useLocalDpi xmlns:a14="http://schemas.microsoft.com/office/drawing/2010/main" val="0"/>
              </a:ext>
            </a:extLst>
          </a:blip>
          <a:srcRect t="14249"/>
          <a:stretch/>
        </p:blipFill>
        <p:spPr>
          <a:xfrm>
            <a:off x="1454500" y="3688770"/>
            <a:ext cx="9111241" cy="2351316"/>
          </a:xfrm>
          <a:prstGeom prst="rect">
            <a:avLst/>
          </a:prstGeom>
          <a:ln w="88900" cap="sq" cmpd="thickThin">
            <a:solidFill>
              <a:srgbClr val="000000"/>
            </a:solidFill>
            <a:prstDash val="solid"/>
            <a:miter lim="800000"/>
          </a:ln>
          <a:effectLst>
            <a:innerShdw blurRad="76200">
              <a:srgbClr val="000000"/>
            </a:innerShdw>
          </a:effectLst>
        </p:spPr>
      </p:pic>
      <p:sp>
        <p:nvSpPr>
          <p:cNvPr id="5" name="Footer Placeholder 4">
            <a:extLst>
              <a:ext uri="{FF2B5EF4-FFF2-40B4-BE49-F238E27FC236}">
                <a16:creationId xmlns:a16="http://schemas.microsoft.com/office/drawing/2014/main" id="{B5348B2B-EF5F-32C6-15AC-08D2F3FB2C64}"/>
              </a:ext>
            </a:extLst>
          </p:cNvPr>
          <p:cNvSpPr>
            <a:spLocks noGrp="1"/>
          </p:cNvSpPr>
          <p:nvPr>
            <p:ph type="ftr" sz="quarter" idx="13"/>
          </p:nvPr>
        </p:nvSpPr>
        <p:spPr>
          <a:xfrm>
            <a:off x="612359" y="6424970"/>
            <a:ext cx="10795519" cy="365125"/>
          </a:xfrm>
        </p:spPr>
        <p:txBody>
          <a:bodyPr/>
          <a:lstStyle/>
          <a:p>
            <a:r>
              <a:rPr lang="en-IN" sz="1800" dirty="0">
                <a:solidFill>
                  <a:schemeClr val="bg1"/>
                </a:solidFill>
              </a:rPr>
              <a:t>S. </a:t>
            </a:r>
            <a:r>
              <a:rPr lang="en-IN" sz="1800" dirty="0" err="1">
                <a:solidFill>
                  <a:schemeClr val="bg1"/>
                </a:solidFill>
              </a:rPr>
              <a:t>Padmanabha</a:t>
            </a:r>
            <a:r>
              <a:rPr lang="en-IN" sz="1800" dirty="0">
                <a:solidFill>
                  <a:schemeClr val="bg1"/>
                </a:solidFill>
              </a:rPr>
              <a:t>, et al, "</a:t>
            </a:r>
            <a:r>
              <a:rPr lang="en-IN" sz="1800" dirty="0" err="1">
                <a:solidFill>
                  <a:schemeClr val="bg1"/>
                </a:solidFill>
              </a:rPr>
              <a:t>DynaMOS</a:t>
            </a:r>
            <a:r>
              <a:rPr lang="en-IN" sz="1800" dirty="0">
                <a:solidFill>
                  <a:schemeClr val="bg1"/>
                </a:solidFill>
              </a:rPr>
              <a:t>: Dynamic schedule migration for heterogeneous cores.", 2015 ISCA.</a:t>
            </a:r>
          </a:p>
        </p:txBody>
      </p:sp>
      <p:sp>
        <p:nvSpPr>
          <p:cNvPr id="8" name="Rectangle: Rounded Corners 7">
            <a:extLst>
              <a:ext uri="{FF2B5EF4-FFF2-40B4-BE49-F238E27FC236}">
                <a16:creationId xmlns:a16="http://schemas.microsoft.com/office/drawing/2014/main" id="{1442B936-B183-4A80-DA30-28E01FBDB5C8}"/>
              </a:ext>
            </a:extLst>
          </p:cNvPr>
          <p:cNvSpPr/>
          <p:nvPr/>
        </p:nvSpPr>
        <p:spPr>
          <a:xfrm>
            <a:off x="284235" y="3017002"/>
            <a:ext cx="11828800" cy="22512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85750" indent="-285750" algn="l">
              <a:buSzPct val="150000"/>
              <a:buFont typeface="Arial" panose="020B0604020202020204" pitchFamily="34" charset="0"/>
              <a:buChar char="•"/>
            </a:pPr>
            <a:r>
              <a:rPr lang="en-IN" sz="2800" b="1" i="1" u="none" strike="noStrike" baseline="0" dirty="0" err="1">
                <a:solidFill>
                  <a:schemeClr val="tx1"/>
                </a:solidFill>
                <a:latin typeface="Times New Roman" panose="02020603050405020304" pitchFamily="18" charset="0"/>
                <a:cs typeface="Times New Roman" panose="02020603050405020304" pitchFamily="18" charset="0"/>
              </a:rPr>
              <a:t>DynaMOS</a:t>
            </a:r>
            <a:r>
              <a:rPr lang="en-IN" sz="2800" b="1" i="1" u="none" strike="noStrike" baseline="0" dirty="0">
                <a:solidFill>
                  <a:schemeClr val="tx1"/>
                </a:solidFill>
                <a:latin typeface="Times New Roman" panose="02020603050405020304" pitchFamily="18" charset="0"/>
                <a:cs typeface="Times New Roman" panose="02020603050405020304" pitchFamily="18" charset="0"/>
              </a:rPr>
              <a:t> </a:t>
            </a:r>
            <a:r>
              <a:rPr lang="en-IN" sz="2800" b="1" i="0" u="none" strike="noStrike" baseline="0" dirty="0">
                <a:solidFill>
                  <a:schemeClr val="tx1"/>
                </a:solidFill>
                <a:latin typeface="Times New Roman" panose="02020603050405020304" pitchFamily="18" charset="0"/>
                <a:cs typeface="Times New Roman" panose="02020603050405020304" pitchFamily="18" charset="0"/>
              </a:rPr>
              <a:t>is </a:t>
            </a:r>
            <a:r>
              <a:rPr lang="en-US" sz="2800" b="1" i="0" u="none" strike="noStrike" baseline="0" dirty="0">
                <a:solidFill>
                  <a:schemeClr val="tx1"/>
                </a:solidFill>
                <a:latin typeface="Times New Roman" panose="02020603050405020304" pitchFamily="18" charset="0"/>
                <a:cs typeface="Times New Roman" panose="02020603050405020304" pitchFamily="18" charset="0"/>
              </a:rPr>
              <a:t>able to run 37% of its instructions on </a:t>
            </a:r>
            <a:r>
              <a:rPr lang="en-US" sz="2800" b="1" i="1" u="none" strike="noStrike" baseline="0" dirty="0">
                <a:solidFill>
                  <a:schemeClr val="tx1"/>
                </a:solidFill>
                <a:latin typeface="Times New Roman" panose="02020603050405020304" pitchFamily="18" charset="0"/>
                <a:cs typeface="Times New Roman" panose="02020603050405020304" pitchFamily="18" charset="0"/>
              </a:rPr>
              <a:t>little.</a:t>
            </a:r>
          </a:p>
          <a:p>
            <a:pPr algn="l">
              <a:buSzPct val="150000"/>
            </a:pPr>
            <a:endParaRPr lang="en-US" sz="2800" b="1" i="1" u="none" strike="noStrike" baseline="0" dirty="0">
              <a:solidFill>
                <a:schemeClr val="tx1"/>
              </a:solidFill>
              <a:latin typeface="Times New Roman" panose="02020603050405020304" pitchFamily="18" charset="0"/>
              <a:cs typeface="Times New Roman" panose="02020603050405020304" pitchFamily="18" charset="0"/>
            </a:endParaRPr>
          </a:p>
          <a:p>
            <a:pPr marL="285750" indent="-285750" algn="l">
              <a:buSzPct val="150000"/>
              <a:buFont typeface="Arial" panose="020B0604020202020204" pitchFamily="34" charset="0"/>
              <a:buChar char="•"/>
            </a:pPr>
            <a:r>
              <a:rPr lang="en-IN" sz="2800" b="1" i="1" u="none" strike="noStrike" baseline="0" dirty="0" err="1">
                <a:solidFill>
                  <a:schemeClr val="tx1"/>
                </a:solidFill>
                <a:latin typeface="Times New Roman" panose="02020603050405020304" pitchFamily="18" charset="0"/>
                <a:cs typeface="Times New Roman" panose="02020603050405020304" pitchFamily="18" charset="0"/>
              </a:rPr>
              <a:t>DynaMOS</a:t>
            </a:r>
            <a:r>
              <a:rPr lang="en-IN" sz="2800" b="1" i="1" u="none" strike="noStrike" baseline="0" dirty="0">
                <a:solidFill>
                  <a:schemeClr val="tx1"/>
                </a:solidFill>
                <a:latin typeface="Times New Roman" panose="02020603050405020304" pitchFamily="18" charset="0"/>
                <a:cs typeface="Times New Roman" panose="02020603050405020304" pitchFamily="18" charset="0"/>
              </a:rPr>
              <a:t> achieves </a:t>
            </a:r>
            <a:r>
              <a:rPr lang="en-US" sz="2800" b="1" i="0" u="none" strike="noStrike" baseline="0" dirty="0">
                <a:solidFill>
                  <a:schemeClr val="tx1"/>
                </a:solidFill>
                <a:latin typeface="Times New Roman" panose="02020603050405020304" pitchFamily="18" charset="0"/>
                <a:cs typeface="Times New Roman" panose="02020603050405020304" pitchFamily="18" charset="0"/>
              </a:rPr>
              <a:t>energy savings of 32% over execution on only </a:t>
            </a:r>
            <a:r>
              <a:rPr lang="en-US" sz="2800" b="1" i="1" u="none" strike="noStrike" baseline="0" dirty="0">
                <a:solidFill>
                  <a:schemeClr val="tx1"/>
                </a:solidFill>
                <a:latin typeface="Times New Roman" panose="02020603050405020304" pitchFamily="18" charset="0"/>
                <a:cs typeface="Times New Roman" panose="02020603050405020304" pitchFamily="18" charset="0"/>
              </a:rPr>
              <a:t>big </a:t>
            </a:r>
            <a:r>
              <a:rPr lang="en-US" sz="2800" b="1" i="0" u="none" strike="noStrike" baseline="0" dirty="0">
                <a:solidFill>
                  <a:schemeClr val="tx1"/>
                </a:solidFill>
                <a:latin typeface="Times New Roman" panose="02020603050405020304" pitchFamily="18" charset="0"/>
                <a:cs typeface="Times New Roman" panose="02020603050405020304" pitchFamily="18" charset="0"/>
              </a:rPr>
              <a:t>core, with an allowable 5% performance loss</a:t>
            </a:r>
          </a:p>
          <a:p>
            <a:pPr algn="l"/>
            <a:endParaRPr lang="en-IN" dirty="0"/>
          </a:p>
        </p:txBody>
      </p:sp>
    </p:spTree>
    <p:extLst>
      <p:ext uri="{BB962C8B-B14F-4D97-AF65-F5344CB8AC3E}">
        <p14:creationId xmlns:p14="http://schemas.microsoft.com/office/powerpoint/2010/main" val="81515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54CA-AEFB-C3DA-F795-79A63B491BFC}"/>
              </a:ext>
            </a:extLst>
          </p:cNvPr>
          <p:cNvSpPr>
            <a:spLocks noGrp="1"/>
          </p:cNvSpPr>
          <p:nvPr>
            <p:ph type="title"/>
          </p:nvPr>
        </p:nvSpPr>
        <p:spPr/>
        <p:txBody>
          <a:bodyPr/>
          <a:lstStyle/>
          <a:p>
            <a:r>
              <a:rPr lang="en-IN" dirty="0"/>
              <a:t>Limitations of </a:t>
            </a:r>
            <a:r>
              <a:rPr lang="en-IN" dirty="0" err="1"/>
              <a:t>DynaMOS</a:t>
            </a:r>
            <a:endParaRPr lang="en-IN" dirty="0"/>
          </a:p>
        </p:txBody>
      </p:sp>
      <p:sp>
        <p:nvSpPr>
          <p:cNvPr id="4" name="Slide Number Placeholder 3">
            <a:extLst>
              <a:ext uri="{FF2B5EF4-FFF2-40B4-BE49-F238E27FC236}">
                <a16:creationId xmlns:a16="http://schemas.microsoft.com/office/drawing/2014/main" id="{35DBBDF4-E0E7-989A-C5F8-D817ECB2EDB8}"/>
              </a:ext>
            </a:extLst>
          </p:cNvPr>
          <p:cNvSpPr>
            <a:spLocks noGrp="1"/>
          </p:cNvSpPr>
          <p:nvPr>
            <p:ph type="sldNum" idx="12"/>
          </p:nvPr>
        </p:nvSpPr>
        <p:spPr/>
        <p:txBody>
          <a:bodyPr/>
          <a:lstStyle/>
          <a:p>
            <a:fld id="{00000000-1234-1234-1234-123412341234}" type="slidenum">
              <a:rPr lang="en-US" smtClean="0"/>
              <a:pPr/>
              <a:t>21</a:t>
            </a:fld>
            <a:endParaRPr lang="en-US" dirty="0"/>
          </a:p>
        </p:txBody>
      </p:sp>
      <p:sp>
        <p:nvSpPr>
          <p:cNvPr id="5" name="Footer Placeholder 4">
            <a:extLst>
              <a:ext uri="{FF2B5EF4-FFF2-40B4-BE49-F238E27FC236}">
                <a16:creationId xmlns:a16="http://schemas.microsoft.com/office/drawing/2014/main" id="{28395082-5EBF-17A8-E078-A33576DFDEF1}"/>
              </a:ext>
            </a:extLst>
          </p:cNvPr>
          <p:cNvSpPr>
            <a:spLocks noGrp="1"/>
          </p:cNvSpPr>
          <p:nvPr>
            <p:ph type="ftr" sz="quarter" idx="13"/>
          </p:nvPr>
        </p:nvSpPr>
        <p:spPr/>
        <p:txBody>
          <a:bodyPr/>
          <a:lstStyle/>
          <a:p>
            <a:endParaRPr lang="en-IN" dirty="0"/>
          </a:p>
        </p:txBody>
      </p:sp>
      <p:sp>
        <p:nvSpPr>
          <p:cNvPr id="3" name="TextBox 2">
            <a:extLst>
              <a:ext uri="{FF2B5EF4-FFF2-40B4-BE49-F238E27FC236}">
                <a16:creationId xmlns:a16="http://schemas.microsoft.com/office/drawing/2014/main" id="{3649EAAE-3350-EE77-AD42-90F35DD2EC24}"/>
              </a:ext>
            </a:extLst>
          </p:cNvPr>
          <p:cNvSpPr txBox="1"/>
          <p:nvPr/>
        </p:nvSpPr>
        <p:spPr>
          <a:xfrm>
            <a:off x="355911" y="1434287"/>
            <a:ext cx="11480177" cy="2185214"/>
          </a:xfrm>
          <a:prstGeom prst="rect">
            <a:avLst/>
          </a:prstGeom>
          <a:noFill/>
        </p:spPr>
        <p:txBody>
          <a:bodyPr wrap="square" rtlCol="0">
            <a:spAutoFit/>
          </a:bodyPr>
          <a:lstStyle/>
          <a:p>
            <a:pPr>
              <a:buSzPct val="150000"/>
            </a:pPr>
            <a:endParaRPr lang="en-US" sz="2400" dirty="0"/>
          </a:p>
          <a:p>
            <a:pPr marL="342900" indent="-342900">
              <a:buSzPct val="150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Renaming of architectural register is limited to at most 4 physical registers =&gt;discard schedules, limiting achievable energy savings.</a:t>
            </a:r>
          </a:p>
          <a:p>
            <a:pPr>
              <a:buSzPct val="150000"/>
            </a:pPr>
            <a:endParaRPr lang="en-US" sz="2800" dirty="0">
              <a:latin typeface="Times New Roman" panose="02020603050405020304" pitchFamily="18" charset="0"/>
              <a:cs typeface="Times New Roman" panose="02020603050405020304" pitchFamily="18" charset="0"/>
            </a:endParaRPr>
          </a:p>
          <a:p>
            <a:pPr marL="342900" indent="-342900">
              <a:buSzPct val="150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Size of physical register file is 4 times as compared to simple in order core.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045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13461D-74BD-222F-68F0-29193E5519A9}"/>
              </a:ext>
            </a:extLst>
          </p:cNvPr>
          <p:cNvSpPr>
            <a:spLocks noGrp="1"/>
          </p:cNvSpPr>
          <p:nvPr>
            <p:ph type="sldNum" idx="12"/>
          </p:nvPr>
        </p:nvSpPr>
        <p:spPr/>
        <p:txBody>
          <a:bodyPr/>
          <a:lstStyle/>
          <a:p>
            <a:fld id="{00000000-1234-1234-1234-123412341234}" type="slidenum">
              <a:rPr lang="en-US" smtClean="0"/>
              <a:pPr/>
              <a:t>22</a:t>
            </a:fld>
            <a:endParaRPr lang="en-US" dirty="0"/>
          </a:p>
        </p:txBody>
      </p:sp>
      <p:sp>
        <p:nvSpPr>
          <p:cNvPr id="5" name="Footer Placeholder 4">
            <a:extLst>
              <a:ext uri="{FF2B5EF4-FFF2-40B4-BE49-F238E27FC236}">
                <a16:creationId xmlns:a16="http://schemas.microsoft.com/office/drawing/2014/main" id="{1F060A59-BCE2-2983-C5C4-668EB6D70704}"/>
              </a:ext>
            </a:extLst>
          </p:cNvPr>
          <p:cNvSpPr>
            <a:spLocks noGrp="1"/>
          </p:cNvSpPr>
          <p:nvPr>
            <p:ph type="ftr" sz="quarter" idx="13"/>
          </p:nvPr>
        </p:nvSpPr>
        <p:spPr/>
        <p:txBody>
          <a:bodyPr/>
          <a:lstStyle/>
          <a:p>
            <a:endParaRPr lang="en-IN" dirty="0"/>
          </a:p>
        </p:txBody>
      </p:sp>
      <p:sp>
        <p:nvSpPr>
          <p:cNvPr id="7" name="TextBox 6">
            <a:extLst>
              <a:ext uri="{FF2B5EF4-FFF2-40B4-BE49-F238E27FC236}">
                <a16:creationId xmlns:a16="http://schemas.microsoft.com/office/drawing/2014/main" id="{5856A276-F4A1-CECA-4DC4-B5E7B90AC34F}"/>
              </a:ext>
            </a:extLst>
          </p:cNvPr>
          <p:cNvSpPr txBox="1"/>
          <p:nvPr/>
        </p:nvSpPr>
        <p:spPr>
          <a:xfrm>
            <a:off x="1569720" y="2150795"/>
            <a:ext cx="9291320" cy="2123658"/>
          </a:xfrm>
          <a:prstGeom prst="rect">
            <a:avLst/>
          </a:prstGeom>
          <a:noFill/>
        </p:spPr>
        <p:txBody>
          <a:bodyPr wrap="square">
            <a:spAutoFit/>
          </a:bodyPr>
          <a:lstStyle/>
          <a:p>
            <a:pPr algn="ctr"/>
            <a:r>
              <a:rPr lang="en-US" sz="6600" b="1" dirty="0">
                <a:ln w="0"/>
                <a:gradFill>
                  <a:gsLst>
                    <a:gs pos="0">
                      <a:schemeClr val="accent5">
                        <a:lumMod val="50000"/>
                      </a:schemeClr>
                    </a:gs>
                    <a:gs pos="50000">
                      <a:schemeClr val="accent5"/>
                    </a:gs>
                    <a:gs pos="100000">
                      <a:schemeClr val="accent5">
                        <a:lumMod val="60000"/>
                        <a:lumOff val="40000"/>
                      </a:schemeClr>
                    </a:gs>
                  </a:gsLst>
                  <a:lin ang="5400000"/>
                </a:gradFill>
                <a:effectLst/>
              </a:rPr>
              <a:t>Dynamic Asymmetric  multicore system</a:t>
            </a:r>
            <a:endParaRPr lang="en-US" sz="28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endParaRPr>
          </a:p>
        </p:txBody>
      </p:sp>
    </p:spTree>
    <p:extLst>
      <p:ext uri="{BB962C8B-B14F-4D97-AF65-F5344CB8AC3E}">
        <p14:creationId xmlns:p14="http://schemas.microsoft.com/office/powerpoint/2010/main" val="3601862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0F6E-E2E8-42F8-4BC4-1E173D7BFC19}"/>
              </a:ext>
            </a:extLst>
          </p:cNvPr>
          <p:cNvSpPr>
            <a:spLocks noGrp="1"/>
          </p:cNvSpPr>
          <p:nvPr>
            <p:ph type="title"/>
          </p:nvPr>
        </p:nvSpPr>
        <p:spPr/>
        <p:txBody>
          <a:bodyPr/>
          <a:lstStyle/>
          <a:p>
            <a:r>
              <a:rPr lang="en-IN" dirty="0" err="1"/>
              <a:t>MorphCore</a:t>
            </a:r>
            <a:endParaRPr lang="en-IN" dirty="0"/>
          </a:p>
        </p:txBody>
      </p:sp>
      <p:sp>
        <p:nvSpPr>
          <p:cNvPr id="5" name="Text Placeholder 4">
            <a:extLst>
              <a:ext uri="{FF2B5EF4-FFF2-40B4-BE49-F238E27FC236}">
                <a16:creationId xmlns:a16="http://schemas.microsoft.com/office/drawing/2014/main" id="{CDD420B1-DB4B-DCCD-6B32-A0CB68BC1383}"/>
              </a:ext>
            </a:extLst>
          </p:cNvPr>
          <p:cNvSpPr>
            <a:spLocks noGrp="1"/>
          </p:cNvSpPr>
          <p:nvPr>
            <p:ph type="body" idx="1"/>
          </p:nvPr>
        </p:nvSpPr>
        <p:spPr>
          <a:xfrm>
            <a:off x="93305" y="1045028"/>
            <a:ext cx="12017415" cy="5812972"/>
          </a:xfrm>
        </p:spPr>
        <p:txBody>
          <a:bodyPr>
            <a:normAutofit/>
          </a:bodyPr>
          <a:lstStyle/>
          <a:p>
            <a:pPr marL="186262" indent="0">
              <a:buNone/>
            </a:pPr>
            <a:endParaRPr lang="en-US" sz="2400" b="0" dirty="0">
              <a:latin typeface="Times New Roman" panose="02020603050405020304" pitchFamily="18" charset="0"/>
              <a:cs typeface="Times New Roman" panose="02020603050405020304" pitchFamily="18" charset="0"/>
            </a:endParaRPr>
          </a:p>
          <a:p>
            <a:endParaRPr lang="en-US" sz="2400" b="0" dirty="0">
              <a:latin typeface="Times New Roman" panose="02020603050405020304" pitchFamily="18" charset="0"/>
              <a:cs typeface="Times New Roman" panose="02020603050405020304" pitchFamily="18" charset="0"/>
            </a:endParaRPr>
          </a:p>
          <a:p>
            <a:pPr>
              <a:lnSpc>
                <a:spcPct val="100000"/>
              </a:lnSpc>
              <a:buSzPct val="1500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a:t>
            </a:r>
            <a:r>
              <a:rPr lang="en-US" sz="2400" b="0" dirty="0" err="1">
                <a:latin typeface="Times New Roman" panose="02020603050405020304" pitchFamily="18" charset="0"/>
                <a:cs typeface="Times New Roman" panose="02020603050405020304" pitchFamily="18" charset="0"/>
              </a:rPr>
              <a:t>MorphCore</a:t>
            </a:r>
            <a:r>
              <a:rPr lang="en-US" sz="2400" b="0" dirty="0">
                <a:latin typeface="Times New Roman" panose="02020603050405020304" pitchFamily="18" charset="0"/>
                <a:cs typeface="Times New Roman" panose="02020603050405020304" pitchFamily="18" charset="0"/>
              </a:rPr>
              <a:t>” micro-architecture can handle single threaded code at high performance, and multi-threaded code at high throughput.</a:t>
            </a:r>
          </a:p>
          <a:p>
            <a:pPr>
              <a:lnSpc>
                <a:spcPct val="100000"/>
              </a:lnSpc>
              <a:buSzPct val="150000"/>
              <a:buFont typeface="Arial" panose="020B0604020202020204" pitchFamily="34" charset="0"/>
              <a:buChar char="•"/>
            </a:pPr>
            <a:endParaRPr lang="en-US" sz="2400" b="0" dirty="0">
              <a:latin typeface="Times New Roman" panose="02020603050405020304" pitchFamily="18" charset="0"/>
              <a:cs typeface="Times New Roman" panose="02020603050405020304" pitchFamily="18" charset="0"/>
            </a:endParaRPr>
          </a:p>
          <a:p>
            <a:pPr>
              <a:lnSpc>
                <a:spcPct val="100000"/>
              </a:lnSpc>
              <a:buSzPct val="1500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It provides two modes of execution: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=&gt; </a:t>
            </a:r>
            <a:r>
              <a:rPr lang="en-US" sz="2400" b="0" i="0" u="none" strike="noStrike" baseline="0" dirty="0">
                <a:latin typeface="Times New Roman" panose="02020603050405020304" pitchFamily="18" charset="0"/>
                <a:cs typeface="Times New Roman" panose="02020603050405020304" pitchFamily="18" charset="0"/>
              </a:rPr>
              <a:t>2-way SMT out-of-order </a:t>
            </a:r>
            <a:r>
              <a:rPr lang="en-IN" sz="2400" b="0" i="0" u="none" strike="noStrike" baseline="0" dirty="0">
                <a:latin typeface="Times New Roman" panose="02020603050405020304" pitchFamily="18" charset="0"/>
                <a:cs typeface="Times New Roman" panose="02020603050405020304" pitchFamily="18" charset="0"/>
              </a:rPr>
              <a:t>core </a:t>
            </a:r>
            <a:r>
              <a:rPr lang="en-US" sz="2400" b="0" dirty="0">
                <a:latin typeface="Times New Roman" panose="02020603050405020304" pitchFamily="18" charset="0"/>
                <a:cs typeface="Times New Roman" panose="02020603050405020304" pitchFamily="18" charset="0"/>
              </a:rPr>
              <a:t>mode.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=&gt; </a:t>
            </a:r>
            <a:r>
              <a:rPr lang="en-IN" sz="2400" b="0" dirty="0">
                <a:latin typeface="Times New Roman" panose="02020603050405020304" pitchFamily="18" charset="0"/>
                <a:cs typeface="Times New Roman" panose="02020603050405020304" pitchFamily="18" charset="0"/>
              </a:rPr>
              <a:t>8-way SMT in-order core.</a:t>
            </a:r>
          </a:p>
          <a:p>
            <a:pPr>
              <a:lnSpc>
                <a:spcPct val="100000"/>
              </a:lnSpc>
              <a:buSzPct val="150000"/>
              <a:buFont typeface="Arial" panose="020B0604020202020204" pitchFamily="34" charset="0"/>
              <a:buChar char="•"/>
            </a:pPr>
            <a:endParaRPr lang="en-US" sz="2400" b="0" dirty="0">
              <a:latin typeface="Times New Roman" panose="02020603050405020304" pitchFamily="18" charset="0"/>
              <a:cs typeface="Times New Roman" panose="02020603050405020304" pitchFamily="18" charset="0"/>
            </a:endParaRPr>
          </a:p>
          <a:p>
            <a:pPr marL="186262" indent="0">
              <a:lnSpc>
                <a:spcPct val="100000"/>
              </a:lnSpc>
              <a:buSzPct val="150000"/>
              <a:buNone/>
            </a:pPr>
            <a:endParaRPr lang="en-US" b="0"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98F178BB-5E1E-C374-6602-CBA45A2613AD}"/>
              </a:ext>
            </a:extLst>
          </p:cNvPr>
          <p:cNvSpPr>
            <a:spLocks noGrp="1"/>
          </p:cNvSpPr>
          <p:nvPr>
            <p:ph type="sldNum" idx="12"/>
          </p:nvPr>
        </p:nvSpPr>
        <p:spPr/>
        <p:txBody>
          <a:bodyPr/>
          <a:lstStyle/>
          <a:p>
            <a:fld id="{00000000-1234-1234-1234-123412341234}" type="slidenum">
              <a:rPr lang="en-US" smtClean="0"/>
              <a:pPr/>
              <a:t>23</a:t>
            </a:fld>
            <a:endParaRPr lang="en-US"/>
          </a:p>
        </p:txBody>
      </p:sp>
    </p:spTree>
    <p:extLst>
      <p:ext uri="{BB962C8B-B14F-4D97-AF65-F5344CB8AC3E}">
        <p14:creationId xmlns:p14="http://schemas.microsoft.com/office/powerpoint/2010/main" val="1803035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2A89-73EF-FB7F-1E29-5E52AD3BF571}"/>
              </a:ext>
            </a:extLst>
          </p:cNvPr>
          <p:cNvSpPr>
            <a:spLocks noGrp="1"/>
          </p:cNvSpPr>
          <p:nvPr>
            <p:ph type="title"/>
          </p:nvPr>
        </p:nvSpPr>
        <p:spPr/>
        <p:txBody>
          <a:bodyPr/>
          <a:lstStyle/>
          <a:p>
            <a:r>
              <a:rPr lang="en-IN" dirty="0"/>
              <a:t>The </a:t>
            </a:r>
            <a:r>
              <a:rPr lang="en-IN" dirty="0" err="1"/>
              <a:t>MorphCore</a:t>
            </a:r>
            <a:r>
              <a:rPr lang="en-IN" dirty="0"/>
              <a:t> Microarchitecture</a:t>
            </a:r>
          </a:p>
        </p:txBody>
      </p:sp>
      <p:sp>
        <p:nvSpPr>
          <p:cNvPr id="4" name="Slide Number Placeholder 3">
            <a:extLst>
              <a:ext uri="{FF2B5EF4-FFF2-40B4-BE49-F238E27FC236}">
                <a16:creationId xmlns:a16="http://schemas.microsoft.com/office/drawing/2014/main" id="{1950A83F-B93D-3EDF-1958-50ACA8289017}"/>
              </a:ext>
            </a:extLst>
          </p:cNvPr>
          <p:cNvSpPr>
            <a:spLocks noGrp="1"/>
          </p:cNvSpPr>
          <p:nvPr>
            <p:ph type="sldNum" idx="12"/>
          </p:nvPr>
        </p:nvSpPr>
        <p:spPr/>
        <p:txBody>
          <a:bodyPr/>
          <a:lstStyle/>
          <a:p>
            <a:fld id="{00000000-1234-1234-1234-123412341234}" type="slidenum">
              <a:rPr lang="en-US" smtClean="0"/>
              <a:pPr/>
              <a:t>24</a:t>
            </a:fld>
            <a:endParaRPr lang="en-US"/>
          </a:p>
        </p:txBody>
      </p:sp>
      <p:pic>
        <p:nvPicPr>
          <p:cNvPr id="6" name="Picture 5">
            <a:extLst>
              <a:ext uri="{FF2B5EF4-FFF2-40B4-BE49-F238E27FC236}">
                <a16:creationId xmlns:a16="http://schemas.microsoft.com/office/drawing/2014/main" id="{8509CDB4-1F51-9344-6E11-0E7C1E1DF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716" y="1581451"/>
            <a:ext cx="10258215" cy="4270709"/>
          </a:xfrm>
          <a:prstGeom prst="rect">
            <a:avLst/>
          </a:prstGeom>
          <a:ln w="88900" cap="sq" cmpd="thickThin">
            <a:solidFill>
              <a:srgbClr val="000000"/>
            </a:solidFill>
            <a:prstDash val="solid"/>
            <a:miter lim="800000"/>
          </a:ln>
          <a:effectLst>
            <a:innerShdw blurRad="76200">
              <a:srgbClr val="000000"/>
            </a:innerShdw>
          </a:effectLst>
        </p:spPr>
      </p:pic>
      <p:sp>
        <p:nvSpPr>
          <p:cNvPr id="3" name="Footer Placeholder 2">
            <a:extLst>
              <a:ext uri="{FF2B5EF4-FFF2-40B4-BE49-F238E27FC236}">
                <a16:creationId xmlns:a16="http://schemas.microsoft.com/office/drawing/2014/main" id="{84253A85-E2D1-BF1D-055B-1251E24519C0}"/>
              </a:ext>
            </a:extLst>
          </p:cNvPr>
          <p:cNvSpPr>
            <a:spLocks noGrp="1"/>
          </p:cNvSpPr>
          <p:nvPr>
            <p:ph type="ftr" sz="quarter" idx="13"/>
          </p:nvPr>
        </p:nvSpPr>
        <p:spPr>
          <a:xfrm>
            <a:off x="307910" y="6409912"/>
            <a:ext cx="11168743" cy="365125"/>
          </a:xfrm>
        </p:spPr>
        <p:txBody>
          <a:bodyPr/>
          <a:lstStyle/>
          <a:p>
            <a:pPr algn="l"/>
            <a:r>
              <a:rPr lang="en-IN" sz="1600" dirty="0">
                <a:solidFill>
                  <a:schemeClr val="bg1"/>
                </a:solidFill>
              </a:rPr>
              <a:t>Y. N. </a:t>
            </a:r>
            <a:r>
              <a:rPr lang="en-IN" sz="1600" dirty="0" err="1">
                <a:solidFill>
                  <a:schemeClr val="bg1"/>
                </a:solidFill>
              </a:rPr>
              <a:t>Patt</a:t>
            </a:r>
            <a:r>
              <a:rPr lang="en-IN" sz="1600" dirty="0">
                <a:solidFill>
                  <a:schemeClr val="bg1"/>
                </a:solidFill>
              </a:rPr>
              <a:t> et al, "</a:t>
            </a:r>
            <a:r>
              <a:rPr lang="en-IN" sz="1600" dirty="0" err="1">
                <a:solidFill>
                  <a:schemeClr val="bg1"/>
                </a:solidFill>
              </a:rPr>
              <a:t>MorphCore</a:t>
            </a:r>
            <a:r>
              <a:rPr lang="en-IN" sz="1600" dirty="0">
                <a:solidFill>
                  <a:schemeClr val="bg1"/>
                </a:solidFill>
              </a:rPr>
              <a:t>: An Energy-Efficient Microarchitecture for High Performance ILP and High Throughput TLP" MICRO 2012</a:t>
            </a:r>
          </a:p>
        </p:txBody>
      </p:sp>
      <p:sp>
        <p:nvSpPr>
          <p:cNvPr id="7" name="Double Bracket 6">
            <a:extLst>
              <a:ext uri="{FF2B5EF4-FFF2-40B4-BE49-F238E27FC236}">
                <a16:creationId xmlns:a16="http://schemas.microsoft.com/office/drawing/2014/main" id="{F14BB943-BB3F-885C-AC60-829CF489C65C}"/>
              </a:ext>
            </a:extLst>
          </p:cNvPr>
          <p:cNvSpPr/>
          <p:nvPr/>
        </p:nvSpPr>
        <p:spPr>
          <a:xfrm>
            <a:off x="1991360" y="4534368"/>
            <a:ext cx="802640" cy="538480"/>
          </a:xfrm>
          <a:prstGeom prst="bracketPair">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8" name="Double Bracket 7">
            <a:extLst>
              <a:ext uri="{FF2B5EF4-FFF2-40B4-BE49-F238E27FC236}">
                <a16:creationId xmlns:a16="http://schemas.microsoft.com/office/drawing/2014/main" id="{D2358C67-E027-01E2-5811-1A9A11C52B29}"/>
              </a:ext>
            </a:extLst>
          </p:cNvPr>
          <p:cNvSpPr/>
          <p:nvPr/>
        </p:nvSpPr>
        <p:spPr>
          <a:xfrm>
            <a:off x="1991360" y="3632724"/>
            <a:ext cx="802640" cy="538480"/>
          </a:xfrm>
          <a:prstGeom prst="bracketPair">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pic>
        <p:nvPicPr>
          <p:cNvPr id="9" name="Picture 8">
            <a:extLst>
              <a:ext uri="{FF2B5EF4-FFF2-40B4-BE49-F238E27FC236}">
                <a16:creationId xmlns:a16="http://schemas.microsoft.com/office/drawing/2014/main" id="{7FECAFFC-417E-54E8-D221-438793DEB8F6}"/>
              </a:ext>
            </a:extLst>
          </p:cNvPr>
          <p:cNvPicPr>
            <a:picLocks noChangeAspect="1"/>
          </p:cNvPicPr>
          <p:nvPr/>
        </p:nvPicPr>
        <p:blipFill>
          <a:blip r:embed="rId3"/>
          <a:stretch>
            <a:fillRect/>
          </a:stretch>
        </p:blipFill>
        <p:spPr>
          <a:xfrm>
            <a:off x="1071453" y="3429000"/>
            <a:ext cx="9845893" cy="1719221"/>
          </a:xfrm>
          <a:prstGeom prst="rect">
            <a:avLst/>
          </a:prstGeom>
        </p:spPr>
      </p:pic>
    </p:spTree>
    <p:extLst>
      <p:ext uri="{BB962C8B-B14F-4D97-AF65-F5344CB8AC3E}">
        <p14:creationId xmlns:p14="http://schemas.microsoft.com/office/powerpoint/2010/main" val="196462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E105-527E-E345-5E5A-AB7309C6179E}"/>
              </a:ext>
            </a:extLst>
          </p:cNvPr>
          <p:cNvSpPr>
            <a:spLocks noGrp="1"/>
          </p:cNvSpPr>
          <p:nvPr>
            <p:ph type="title"/>
          </p:nvPr>
        </p:nvSpPr>
        <p:spPr/>
        <p:txBody>
          <a:bodyPr/>
          <a:lstStyle/>
          <a:p>
            <a:r>
              <a:rPr lang="en-IN" dirty="0"/>
              <a:t>Limitation of </a:t>
            </a:r>
            <a:r>
              <a:rPr lang="en-IN" dirty="0" err="1"/>
              <a:t>MorphCore</a:t>
            </a:r>
            <a:endParaRPr lang="en-IN" dirty="0"/>
          </a:p>
        </p:txBody>
      </p:sp>
      <p:sp>
        <p:nvSpPr>
          <p:cNvPr id="4" name="Slide Number Placeholder 3">
            <a:extLst>
              <a:ext uri="{FF2B5EF4-FFF2-40B4-BE49-F238E27FC236}">
                <a16:creationId xmlns:a16="http://schemas.microsoft.com/office/drawing/2014/main" id="{6A3C2AD0-EE5B-6D36-D08A-AB4E095452BD}"/>
              </a:ext>
            </a:extLst>
          </p:cNvPr>
          <p:cNvSpPr>
            <a:spLocks noGrp="1"/>
          </p:cNvSpPr>
          <p:nvPr>
            <p:ph type="sldNum" idx="12"/>
          </p:nvPr>
        </p:nvSpPr>
        <p:spPr/>
        <p:txBody>
          <a:bodyPr/>
          <a:lstStyle/>
          <a:p>
            <a:fld id="{00000000-1234-1234-1234-123412341234}" type="slidenum">
              <a:rPr lang="en-US" smtClean="0"/>
              <a:pPr/>
              <a:t>25</a:t>
            </a:fld>
            <a:endParaRPr lang="en-US" dirty="0"/>
          </a:p>
        </p:txBody>
      </p:sp>
      <p:sp>
        <p:nvSpPr>
          <p:cNvPr id="5" name="Footer Placeholder 4">
            <a:extLst>
              <a:ext uri="{FF2B5EF4-FFF2-40B4-BE49-F238E27FC236}">
                <a16:creationId xmlns:a16="http://schemas.microsoft.com/office/drawing/2014/main" id="{2D24A8FF-A926-E5F5-CF15-5096565DCBD7}"/>
              </a:ext>
            </a:extLst>
          </p:cNvPr>
          <p:cNvSpPr>
            <a:spLocks noGrp="1"/>
          </p:cNvSpPr>
          <p:nvPr>
            <p:ph type="ftr" sz="quarter" idx="13"/>
          </p:nvPr>
        </p:nvSpPr>
        <p:spPr/>
        <p:txBody>
          <a:bodyPr/>
          <a:lstStyle/>
          <a:p>
            <a:endParaRPr lang="en-IN" dirty="0"/>
          </a:p>
        </p:txBody>
      </p:sp>
      <p:sp>
        <p:nvSpPr>
          <p:cNvPr id="7" name="TextBox 6">
            <a:extLst>
              <a:ext uri="{FF2B5EF4-FFF2-40B4-BE49-F238E27FC236}">
                <a16:creationId xmlns:a16="http://schemas.microsoft.com/office/drawing/2014/main" id="{758836B6-C73D-4634-29A6-93F1B861C6F5}"/>
              </a:ext>
            </a:extLst>
          </p:cNvPr>
          <p:cNvSpPr txBox="1"/>
          <p:nvPr/>
        </p:nvSpPr>
        <p:spPr>
          <a:xfrm>
            <a:off x="449061" y="1402172"/>
            <a:ext cx="11742939" cy="1046440"/>
          </a:xfrm>
          <a:prstGeom prst="rect">
            <a:avLst/>
          </a:prstGeom>
          <a:noFill/>
        </p:spPr>
        <p:txBody>
          <a:bodyPr wrap="square">
            <a:spAutoFit/>
          </a:bodyPr>
          <a:lstStyle/>
          <a:p>
            <a:pPr>
              <a:buSzPct val="150000"/>
            </a:pPr>
            <a:endParaRPr lang="en-US" sz="2200" dirty="0"/>
          </a:p>
          <a:p>
            <a:pPr>
              <a:buSzPct val="150000"/>
            </a:pPr>
            <a:r>
              <a:rPr lang="en-US" sz="2200" dirty="0"/>
              <a:t>Poor performance for multithreaded applications which have more no. of critical sections.</a:t>
            </a:r>
          </a:p>
          <a:p>
            <a:pPr>
              <a:buSzPct val="150000"/>
            </a:pPr>
            <a:endParaRPr lang="en-US" sz="1800" dirty="0"/>
          </a:p>
        </p:txBody>
      </p:sp>
      <p:sp>
        <p:nvSpPr>
          <p:cNvPr id="11" name="TextBox 10">
            <a:extLst>
              <a:ext uri="{FF2B5EF4-FFF2-40B4-BE49-F238E27FC236}">
                <a16:creationId xmlns:a16="http://schemas.microsoft.com/office/drawing/2014/main" id="{DE702AC6-A237-67CB-3FF9-44D8F2125DD8}"/>
              </a:ext>
            </a:extLst>
          </p:cNvPr>
          <p:cNvSpPr txBox="1"/>
          <p:nvPr/>
        </p:nvSpPr>
        <p:spPr>
          <a:xfrm>
            <a:off x="181583" y="1402172"/>
            <a:ext cx="11336693" cy="430887"/>
          </a:xfrm>
          <a:prstGeom prst="rect">
            <a:avLst/>
          </a:prstGeom>
          <a:noFill/>
        </p:spPr>
        <p:txBody>
          <a:bodyPr wrap="square">
            <a:spAutoFit/>
          </a:bodyPr>
          <a:lstStyle/>
          <a:p>
            <a:pPr>
              <a:buSzPct val="150000"/>
            </a:pPr>
            <a:r>
              <a:rPr lang="en-US" sz="2200" dirty="0"/>
              <a:t>.</a:t>
            </a:r>
            <a:endParaRPr lang="en-IN" sz="2200" dirty="0"/>
          </a:p>
        </p:txBody>
      </p:sp>
      <p:pic>
        <p:nvPicPr>
          <p:cNvPr id="13" name="Picture 12">
            <a:extLst>
              <a:ext uri="{FF2B5EF4-FFF2-40B4-BE49-F238E27FC236}">
                <a16:creationId xmlns:a16="http://schemas.microsoft.com/office/drawing/2014/main" id="{84FF2B82-E89D-B534-3BD2-D55FFBAFF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008" y="2516784"/>
            <a:ext cx="7675984" cy="3479841"/>
          </a:xfrm>
          <a:prstGeom prst="rect">
            <a:avLst/>
          </a:prstGeom>
        </p:spPr>
      </p:pic>
    </p:spTree>
    <p:extLst>
      <p:ext uri="{BB962C8B-B14F-4D97-AF65-F5344CB8AC3E}">
        <p14:creationId xmlns:p14="http://schemas.microsoft.com/office/powerpoint/2010/main" val="692807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973D-BD10-0E3D-D7F1-4E1E598075E7}"/>
              </a:ext>
            </a:extLst>
          </p:cNvPr>
          <p:cNvSpPr>
            <a:spLocks noGrp="1"/>
          </p:cNvSpPr>
          <p:nvPr>
            <p:ph type="title"/>
          </p:nvPr>
        </p:nvSpPr>
        <p:spPr/>
        <p:txBody>
          <a:bodyPr/>
          <a:lstStyle/>
          <a:p>
            <a:r>
              <a:rPr lang="en-US" dirty="0"/>
              <a:t>Illusionist</a:t>
            </a:r>
            <a:endParaRPr lang="en-IN" dirty="0"/>
          </a:p>
        </p:txBody>
      </p:sp>
      <p:sp>
        <p:nvSpPr>
          <p:cNvPr id="3" name="Text Placeholder 2">
            <a:extLst>
              <a:ext uri="{FF2B5EF4-FFF2-40B4-BE49-F238E27FC236}">
                <a16:creationId xmlns:a16="http://schemas.microsoft.com/office/drawing/2014/main" id="{FAE2AD7C-BDD0-4772-5FF3-1808519A1501}"/>
              </a:ext>
            </a:extLst>
          </p:cNvPr>
          <p:cNvSpPr>
            <a:spLocks noGrp="1"/>
          </p:cNvSpPr>
          <p:nvPr>
            <p:ph type="body" idx="1"/>
          </p:nvPr>
        </p:nvSpPr>
        <p:spPr>
          <a:xfrm>
            <a:off x="181567" y="1090133"/>
            <a:ext cx="7260955" cy="5076800"/>
          </a:xfrm>
        </p:spPr>
        <p:txBody>
          <a:bodyPr>
            <a:normAutofit/>
          </a:bodyPr>
          <a:lstStyle/>
          <a:p>
            <a:pPr algn="l">
              <a:buSzPct val="150000"/>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A large number of lightweight cores by get execution hints from an aggressive core.</a:t>
            </a:r>
          </a:p>
          <a:p>
            <a:pPr algn="l">
              <a:buSzPct val="150000"/>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 A just-in-time compiler analysis for program distillation</a:t>
            </a:r>
          </a:p>
          <a:p>
            <a:pPr algn="l">
              <a:buSzPct val="150000"/>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A predictor for identifying the phases of program execution that benefit most from execution hints.</a:t>
            </a:r>
          </a:p>
        </p:txBody>
      </p:sp>
      <p:sp>
        <p:nvSpPr>
          <p:cNvPr id="4" name="Slide Number Placeholder 3">
            <a:extLst>
              <a:ext uri="{FF2B5EF4-FFF2-40B4-BE49-F238E27FC236}">
                <a16:creationId xmlns:a16="http://schemas.microsoft.com/office/drawing/2014/main" id="{A6A8C353-F25C-5B5A-D410-B87E19F894C2}"/>
              </a:ext>
            </a:extLst>
          </p:cNvPr>
          <p:cNvSpPr>
            <a:spLocks noGrp="1"/>
          </p:cNvSpPr>
          <p:nvPr>
            <p:ph type="sldNum" idx="12"/>
          </p:nvPr>
        </p:nvSpPr>
        <p:spPr/>
        <p:txBody>
          <a:bodyPr/>
          <a:lstStyle/>
          <a:p>
            <a:fld id="{00000000-1234-1234-1234-123412341234}" type="slidenum">
              <a:rPr lang="en-US" smtClean="0"/>
              <a:pPr/>
              <a:t>26</a:t>
            </a:fld>
            <a:endParaRPr lang="en-US"/>
          </a:p>
        </p:txBody>
      </p:sp>
      <p:pic>
        <p:nvPicPr>
          <p:cNvPr id="6" name="Picture 5">
            <a:extLst>
              <a:ext uri="{FF2B5EF4-FFF2-40B4-BE49-F238E27FC236}">
                <a16:creationId xmlns:a16="http://schemas.microsoft.com/office/drawing/2014/main" id="{C15CE4D6-9EF4-4739-F45C-0F348BEAF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7425" y="1639524"/>
            <a:ext cx="4872942" cy="3578951"/>
          </a:xfrm>
          <a:prstGeom prst="rect">
            <a:avLst/>
          </a:prstGeom>
        </p:spPr>
      </p:pic>
      <p:sp>
        <p:nvSpPr>
          <p:cNvPr id="7" name="Footer Placeholder 6">
            <a:extLst>
              <a:ext uri="{FF2B5EF4-FFF2-40B4-BE49-F238E27FC236}">
                <a16:creationId xmlns:a16="http://schemas.microsoft.com/office/drawing/2014/main" id="{66744C15-D3BA-0798-3A60-19C013E3A405}"/>
              </a:ext>
            </a:extLst>
          </p:cNvPr>
          <p:cNvSpPr>
            <a:spLocks noGrp="1"/>
          </p:cNvSpPr>
          <p:nvPr>
            <p:ph type="ftr" sz="quarter" idx="13"/>
          </p:nvPr>
        </p:nvSpPr>
        <p:spPr>
          <a:xfrm>
            <a:off x="289367" y="6375147"/>
            <a:ext cx="11007524" cy="418305"/>
          </a:xfrm>
        </p:spPr>
        <p:txBody>
          <a:bodyPr/>
          <a:lstStyle/>
          <a:p>
            <a:r>
              <a:rPr lang="en-US" sz="1600" dirty="0">
                <a:solidFill>
                  <a:schemeClr val="bg1"/>
                </a:solidFill>
              </a:rPr>
              <a:t>Scott. </a:t>
            </a:r>
            <a:r>
              <a:rPr lang="en-US" sz="1600" dirty="0" err="1">
                <a:solidFill>
                  <a:schemeClr val="bg1"/>
                </a:solidFill>
              </a:rPr>
              <a:t>Mahlke</a:t>
            </a:r>
            <a:r>
              <a:rPr lang="en-US" sz="1600" dirty="0">
                <a:solidFill>
                  <a:schemeClr val="bg1"/>
                </a:solidFill>
              </a:rPr>
              <a:t> et al,  "Illusionist: Transforming lightweight cores into aggressive cores on demand," HPCA 2013</a:t>
            </a:r>
            <a:endParaRPr lang="en-IN" sz="1600" dirty="0">
              <a:solidFill>
                <a:schemeClr val="bg1"/>
              </a:solidFill>
            </a:endParaRPr>
          </a:p>
        </p:txBody>
      </p:sp>
    </p:spTree>
    <p:extLst>
      <p:ext uri="{BB962C8B-B14F-4D97-AF65-F5344CB8AC3E}">
        <p14:creationId xmlns:p14="http://schemas.microsoft.com/office/powerpoint/2010/main" val="1499815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633B-9F41-0119-7BB1-0FF4F410CE70}"/>
              </a:ext>
            </a:extLst>
          </p:cNvPr>
          <p:cNvSpPr>
            <a:spLocks noGrp="1"/>
          </p:cNvSpPr>
          <p:nvPr>
            <p:ph type="title"/>
          </p:nvPr>
        </p:nvSpPr>
        <p:spPr/>
        <p:txBody>
          <a:bodyPr/>
          <a:lstStyle/>
          <a:p>
            <a:r>
              <a:rPr lang="en-IN" sz="4400" dirty="0"/>
              <a:t>Aggressive and lightweight core working together</a:t>
            </a:r>
          </a:p>
        </p:txBody>
      </p:sp>
      <p:sp>
        <p:nvSpPr>
          <p:cNvPr id="4" name="Slide Number Placeholder 3">
            <a:extLst>
              <a:ext uri="{FF2B5EF4-FFF2-40B4-BE49-F238E27FC236}">
                <a16:creationId xmlns:a16="http://schemas.microsoft.com/office/drawing/2014/main" id="{8A4C9E91-7525-E1BD-03DF-321A8B7E2B1C}"/>
              </a:ext>
            </a:extLst>
          </p:cNvPr>
          <p:cNvSpPr>
            <a:spLocks noGrp="1"/>
          </p:cNvSpPr>
          <p:nvPr>
            <p:ph type="sldNum" idx="12"/>
          </p:nvPr>
        </p:nvSpPr>
        <p:spPr/>
        <p:txBody>
          <a:bodyPr/>
          <a:lstStyle/>
          <a:p>
            <a:fld id="{00000000-1234-1234-1234-123412341234}" type="slidenum">
              <a:rPr lang="en-US" smtClean="0"/>
              <a:pPr/>
              <a:t>27</a:t>
            </a:fld>
            <a:endParaRPr lang="en-US" dirty="0"/>
          </a:p>
        </p:txBody>
      </p:sp>
      <p:sp>
        <p:nvSpPr>
          <p:cNvPr id="5" name="Footer Placeholder 4">
            <a:extLst>
              <a:ext uri="{FF2B5EF4-FFF2-40B4-BE49-F238E27FC236}">
                <a16:creationId xmlns:a16="http://schemas.microsoft.com/office/drawing/2014/main" id="{6DC19DB2-5AC7-32FD-1366-07AAAD3541F4}"/>
              </a:ext>
            </a:extLst>
          </p:cNvPr>
          <p:cNvSpPr>
            <a:spLocks noGrp="1"/>
          </p:cNvSpPr>
          <p:nvPr>
            <p:ph type="ftr" sz="quarter" idx="13"/>
          </p:nvPr>
        </p:nvSpPr>
        <p:spPr>
          <a:xfrm>
            <a:off x="587829" y="6428356"/>
            <a:ext cx="10655560" cy="365125"/>
          </a:xfrm>
        </p:spPr>
        <p:txBody>
          <a:bodyPr/>
          <a:lstStyle/>
          <a:p>
            <a:pPr algn="l"/>
            <a:r>
              <a:rPr lang="en-IN" sz="1800" dirty="0">
                <a:solidFill>
                  <a:schemeClr val="bg1"/>
                </a:solidFill>
              </a:rPr>
              <a:t>Scott. </a:t>
            </a:r>
            <a:r>
              <a:rPr lang="en-IN" sz="1800" dirty="0" err="1">
                <a:solidFill>
                  <a:schemeClr val="bg1"/>
                </a:solidFill>
              </a:rPr>
              <a:t>Mahlke</a:t>
            </a:r>
            <a:r>
              <a:rPr lang="en-IN" sz="1800" dirty="0">
                <a:solidFill>
                  <a:schemeClr val="bg1"/>
                </a:solidFill>
              </a:rPr>
              <a:t> et al,  "Illusionist: Transforming lightweight cores into aggressive cores on demand," HPCA 2013</a:t>
            </a:r>
          </a:p>
        </p:txBody>
      </p:sp>
      <p:pic>
        <p:nvPicPr>
          <p:cNvPr id="7" name="Picture 6">
            <a:extLst>
              <a:ext uri="{FF2B5EF4-FFF2-40B4-BE49-F238E27FC236}">
                <a16:creationId xmlns:a16="http://schemas.microsoft.com/office/drawing/2014/main" id="{10CC4F83-919C-6125-D95A-A58E12DB4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6" y="1354987"/>
            <a:ext cx="8386561" cy="4612323"/>
          </a:xfrm>
          <a:prstGeom prst="rect">
            <a:avLst/>
          </a:prstGeom>
        </p:spPr>
      </p:pic>
      <p:sp>
        <p:nvSpPr>
          <p:cNvPr id="6" name="Double Bracket 5">
            <a:extLst>
              <a:ext uri="{FF2B5EF4-FFF2-40B4-BE49-F238E27FC236}">
                <a16:creationId xmlns:a16="http://schemas.microsoft.com/office/drawing/2014/main" id="{63E9815B-2578-68AE-F13A-AA57A47B0687}"/>
              </a:ext>
            </a:extLst>
          </p:cNvPr>
          <p:cNvSpPr/>
          <p:nvPr/>
        </p:nvSpPr>
        <p:spPr>
          <a:xfrm>
            <a:off x="6232849" y="3331029"/>
            <a:ext cx="1502229" cy="615820"/>
          </a:xfrm>
          <a:prstGeom prst="bracketPair">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pic>
        <p:nvPicPr>
          <p:cNvPr id="8" name="Picture 7">
            <a:extLst>
              <a:ext uri="{FF2B5EF4-FFF2-40B4-BE49-F238E27FC236}">
                <a16:creationId xmlns:a16="http://schemas.microsoft.com/office/drawing/2014/main" id="{75E93D31-72D1-CED2-378B-6760A1C006BD}"/>
              </a:ext>
            </a:extLst>
          </p:cNvPr>
          <p:cNvPicPr>
            <a:picLocks noChangeAspect="1"/>
          </p:cNvPicPr>
          <p:nvPr/>
        </p:nvPicPr>
        <p:blipFill>
          <a:blip r:embed="rId3"/>
          <a:stretch>
            <a:fillRect/>
          </a:stretch>
        </p:blipFill>
        <p:spPr>
          <a:xfrm>
            <a:off x="985436" y="2603779"/>
            <a:ext cx="10053175" cy="2505673"/>
          </a:xfrm>
          <a:prstGeom prst="rect">
            <a:avLst/>
          </a:prstGeom>
        </p:spPr>
      </p:pic>
    </p:spTree>
    <p:extLst>
      <p:ext uri="{BB962C8B-B14F-4D97-AF65-F5344CB8AC3E}">
        <p14:creationId xmlns:p14="http://schemas.microsoft.com/office/powerpoint/2010/main" val="422609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2FA0-0BFB-7F3F-5A74-745403AA3D1D}"/>
              </a:ext>
            </a:extLst>
          </p:cNvPr>
          <p:cNvSpPr>
            <a:spLocks noGrp="1"/>
          </p:cNvSpPr>
          <p:nvPr>
            <p:ph type="title"/>
          </p:nvPr>
        </p:nvSpPr>
        <p:spPr/>
        <p:txBody>
          <a:bodyPr/>
          <a:lstStyle/>
          <a:p>
            <a:r>
              <a:rPr lang="en-IN" dirty="0"/>
              <a:t>Limitations of Illusionist</a:t>
            </a:r>
          </a:p>
        </p:txBody>
      </p:sp>
      <p:sp>
        <p:nvSpPr>
          <p:cNvPr id="4" name="Slide Number Placeholder 3">
            <a:extLst>
              <a:ext uri="{FF2B5EF4-FFF2-40B4-BE49-F238E27FC236}">
                <a16:creationId xmlns:a16="http://schemas.microsoft.com/office/drawing/2014/main" id="{85943596-E360-9F0E-D351-581CD8CC545B}"/>
              </a:ext>
            </a:extLst>
          </p:cNvPr>
          <p:cNvSpPr>
            <a:spLocks noGrp="1"/>
          </p:cNvSpPr>
          <p:nvPr>
            <p:ph type="sldNum" idx="12"/>
          </p:nvPr>
        </p:nvSpPr>
        <p:spPr/>
        <p:txBody>
          <a:bodyPr/>
          <a:lstStyle/>
          <a:p>
            <a:fld id="{00000000-1234-1234-1234-123412341234}" type="slidenum">
              <a:rPr lang="en-US" smtClean="0"/>
              <a:pPr/>
              <a:t>28</a:t>
            </a:fld>
            <a:endParaRPr lang="en-US" dirty="0"/>
          </a:p>
        </p:txBody>
      </p:sp>
      <p:sp>
        <p:nvSpPr>
          <p:cNvPr id="5" name="Footer Placeholder 4">
            <a:extLst>
              <a:ext uri="{FF2B5EF4-FFF2-40B4-BE49-F238E27FC236}">
                <a16:creationId xmlns:a16="http://schemas.microsoft.com/office/drawing/2014/main" id="{CA1AFD33-720D-FDD1-3B52-CCC5F6044AB7}"/>
              </a:ext>
            </a:extLst>
          </p:cNvPr>
          <p:cNvSpPr>
            <a:spLocks noGrp="1"/>
          </p:cNvSpPr>
          <p:nvPr>
            <p:ph type="ftr" sz="quarter" idx="13"/>
          </p:nvPr>
        </p:nvSpPr>
        <p:spPr/>
        <p:txBody>
          <a:bodyPr/>
          <a:lstStyle/>
          <a:p>
            <a:endParaRPr lang="en-IN" dirty="0"/>
          </a:p>
        </p:txBody>
      </p:sp>
      <p:sp>
        <p:nvSpPr>
          <p:cNvPr id="7" name="TextBox 6">
            <a:extLst>
              <a:ext uri="{FF2B5EF4-FFF2-40B4-BE49-F238E27FC236}">
                <a16:creationId xmlns:a16="http://schemas.microsoft.com/office/drawing/2014/main" id="{59A25CD0-68E8-8F9D-9A2E-019221CC44EA}"/>
              </a:ext>
            </a:extLst>
          </p:cNvPr>
          <p:cNvSpPr txBox="1"/>
          <p:nvPr/>
        </p:nvSpPr>
        <p:spPr>
          <a:xfrm flipH="1">
            <a:off x="800408" y="1573984"/>
            <a:ext cx="10331011" cy="267765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PC, age tag  and release window metric are sent along with the branch outcome to LWC</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=&gt; Increasing Branch Outcome Queue (BOQ) sizes.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=&gt; Not enough to guarantee perfect timing for hints utilization. </a:t>
            </a:r>
          </a:p>
        </p:txBody>
      </p:sp>
    </p:spTree>
    <p:extLst>
      <p:ext uri="{BB962C8B-B14F-4D97-AF65-F5344CB8AC3E}">
        <p14:creationId xmlns:p14="http://schemas.microsoft.com/office/powerpoint/2010/main" val="1392591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16C0-0E57-2BB7-78CA-02C22664C163}"/>
              </a:ext>
            </a:extLst>
          </p:cNvPr>
          <p:cNvSpPr>
            <a:spLocks noGrp="1"/>
          </p:cNvSpPr>
          <p:nvPr>
            <p:ph type="title"/>
          </p:nvPr>
        </p:nvSpPr>
        <p:spPr>
          <a:xfrm>
            <a:off x="181583" y="126792"/>
            <a:ext cx="13338474" cy="770536"/>
          </a:xfrm>
        </p:spPr>
        <p:txBody>
          <a:bodyPr/>
          <a:lstStyle/>
          <a:p>
            <a:r>
              <a:rPr lang="en-IN" sz="4400" dirty="0"/>
              <a:t>R3-DLA : Decoupled Look Ahead Execution</a:t>
            </a:r>
          </a:p>
        </p:txBody>
      </p:sp>
      <p:sp>
        <p:nvSpPr>
          <p:cNvPr id="4" name="Slide Number Placeholder 3">
            <a:extLst>
              <a:ext uri="{FF2B5EF4-FFF2-40B4-BE49-F238E27FC236}">
                <a16:creationId xmlns:a16="http://schemas.microsoft.com/office/drawing/2014/main" id="{487CA536-2C7C-9082-3060-36989AEA5D7B}"/>
              </a:ext>
            </a:extLst>
          </p:cNvPr>
          <p:cNvSpPr>
            <a:spLocks noGrp="1"/>
          </p:cNvSpPr>
          <p:nvPr>
            <p:ph type="sldNum" idx="12"/>
          </p:nvPr>
        </p:nvSpPr>
        <p:spPr/>
        <p:txBody>
          <a:bodyPr/>
          <a:lstStyle/>
          <a:p>
            <a:fld id="{00000000-1234-1234-1234-123412341234}" type="slidenum">
              <a:rPr lang="en-US" smtClean="0"/>
              <a:pPr/>
              <a:t>29</a:t>
            </a:fld>
            <a:endParaRPr lang="en-US" dirty="0"/>
          </a:p>
        </p:txBody>
      </p:sp>
      <p:sp>
        <p:nvSpPr>
          <p:cNvPr id="5" name="Footer Placeholder 4">
            <a:extLst>
              <a:ext uri="{FF2B5EF4-FFF2-40B4-BE49-F238E27FC236}">
                <a16:creationId xmlns:a16="http://schemas.microsoft.com/office/drawing/2014/main" id="{F20A08FB-86F6-4AF2-F458-3A700FD011E5}"/>
              </a:ext>
            </a:extLst>
          </p:cNvPr>
          <p:cNvSpPr>
            <a:spLocks noGrp="1"/>
          </p:cNvSpPr>
          <p:nvPr>
            <p:ph type="ftr" sz="quarter" idx="13"/>
          </p:nvPr>
        </p:nvSpPr>
        <p:spPr/>
        <p:txBody>
          <a:bodyPr/>
          <a:lstStyle/>
          <a:p>
            <a:endParaRPr lang="en-IN" dirty="0"/>
          </a:p>
        </p:txBody>
      </p:sp>
      <p:sp>
        <p:nvSpPr>
          <p:cNvPr id="9" name="TextBox 8">
            <a:extLst>
              <a:ext uri="{FF2B5EF4-FFF2-40B4-BE49-F238E27FC236}">
                <a16:creationId xmlns:a16="http://schemas.microsoft.com/office/drawing/2014/main" id="{A6102038-3728-C23D-F217-98B3D48C7B12}"/>
              </a:ext>
            </a:extLst>
          </p:cNvPr>
          <p:cNvSpPr txBox="1"/>
          <p:nvPr/>
        </p:nvSpPr>
        <p:spPr>
          <a:xfrm>
            <a:off x="329551" y="1351508"/>
            <a:ext cx="11532897" cy="4154984"/>
          </a:xfrm>
          <a:prstGeom prst="rect">
            <a:avLst/>
          </a:prstGeom>
          <a:noFill/>
        </p:spPr>
        <p:txBody>
          <a:bodyPr wrap="square" rtlCol="0">
            <a:spAutoFit/>
          </a:bodyPr>
          <a:lstStyle/>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On top of this basic design, we propose to add a number of supporting elements to accelerate main thread (MT) as well as reduce the size of lookahead thread (LT):</a:t>
            </a:r>
          </a:p>
          <a:p>
            <a:pPr algn="l"/>
            <a:endParaRPr lang="en-US" sz="2400" dirty="0">
              <a:solidFill>
                <a:srgbClr val="000000"/>
              </a:solidFill>
              <a:latin typeface="Times New Roman" panose="02020603050405020304" pitchFamily="18" charset="0"/>
              <a:cs typeface="Times New Roman" panose="02020603050405020304" pitchFamily="18" charset="0"/>
            </a:endParaRPr>
          </a:p>
          <a:p>
            <a:pPr marL="285750" indent="-285750" algn="l">
              <a:buSzPct val="150000"/>
              <a:buFont typeface="Arial" panose="020B0604020202020204" pitchFamily="34" charset="0"/>
              <a:buChar char="•"/>
            </a:pPr>
            <a:r>
              <a:rPr lang="en-US" sz="2400" b="1" i="0" u="none" strike="noStrike" baseline="0" dirty="0">
                <a:latin typeface="Times New Roman" panose="02020603050405020304" pitchFamily="18" charset="0"/>
                <a:cs typeface="Times New Roman" panose="02020603050405020304" pitchFamily="18" charset="0"/>
              </a:rPr>
              <a:t>Reduce</a:t>
            </a:r>
            <a:r>
              <a:rPr lang="en-US" sz="2400" b="0" i="0" u="none" strike="noStrike" baseline="0" dirty="0">
                <a:latin typeface="Times New Roman" panose="02020603050405020304" pitchFamily="18" charset="0"/>
                <a:cs typeface="Times New Roman" panose="02020603050405020304" pitchFamily="18" charset="0"/>
              </a:rPr>
              <a:t> : T1</a:t>
            </a:r>
            <a:r>
              <a:rPr lang="en-US" sz="240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 A prefetching FSM to offload prefetching of loop based </a:t>
            </a:r>
            <a:r>
              <a:rPr lang="en-IN" sz="2400" b="0" i="0" u="none" strike="noStrike" baseline="0" dirty="0" err="1">
                <a:latin typeface="Times New Roman" panose="02020603050405020304" pitchFamily="18" charset="0"/>
                <a:cs typeface="Times New Roman" panose="02020603050405020304" pitchFamily="18" charset="0"/>
              </a:rPr>
              <a:t>strided</a:t>
            </a:r>
            <a:r>
              <a:rPr lang="en-IN" sz="2400" b="0" i="0" u="none" strike="noStrike" baseline="0" dirty="0">
                <a:latin typeface="Times New Roman" panose="02020603050405020304" pitchFamily="18" charset="0"/>
                <a:cs typeface="Times New Roman" panose="02020603050405020304" pitchFamily="18" charset="0"/>
              </a:rPr>
              <a:t> accesses</a:t>
            </a:r>
          </a:p>
          <a:p>
            <a:pPr marL="285750" indent="-285750" algn="l">
              <a:buSzPct val="150000"/>
              <a:buFont typeface="Arial" panose="020B0604020202020204" pitchFamily="34" charset="0"/>
              <a:buChar char="•"/>
            </a:pPr>
            <a:endParaRPr lang="en-IN" sz="2400" b="0" i="0" u="none" strike="noStrike" baseline="0" dirty="0">
              <a:latin typeface="Times New Roman" panose="02020603050405020304" pitchFamily="18" charset="0"/>
              <a:cs typeface="Times New Roman" panose="02020603050405020304" pitchFamily="18" charset="0"/>
            </a:endParaRPr>
          </a:p>
          <a:p>
            <a:pPr marL="285750" indent="-285750" algn="l">
              <a:buSzPct val="1500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Reuse</a:t>
            </a:r>
            <a:r>
              <a:rPr lang="en-IN" sz="2400" dirty="0">
                <a:latin typeface="Times New Roman" panose="02020603050405020304" pitchFamily="18" charset="0"/>
                <a:cs typeface="Times New Roman" panose="02020603050405020304" pitchFamily="18" charset="0"/>
              </a:rPr>
              <a:t> : </a:t>
            </a:r>
            <a:r>
              <a:rPr lang="en-US" sz="2400" b="0" i="0" u="none" strike="noStrike" baseline="0" dirty="0">
                <a:latin typeface="Times New Roman" panose="02020603050405020304" pitchFamily="18" charset="0"/>
                <a:cs typeface="Times New Roman" panose="02020603050405020304" pitchFamily="18" charset="0"/>
              </a:rPr>
              <a:t>logic to pass register values from LT through FQ and used as predictions in the front-end </a:t>
            </a:r>
            <a:r>
              <a:rPr lang="en-IN" sz="2400" b="0" i="0" u="none" strike="noStrike" baseline="0" dirty="0">
                <a:latin typeface="Times New Roman" panose="02020603050405020304" pitchFamily="18" charset="0"/>
                <a:cs typeface="Times New Roman" panose="02020603050405020304" pitchFamily="18" charset="0"/>
              </a:rPr>
              <a:t>of MT</a:t>
            </a:r>
          </a:p>
          <a:p>
            <a:pPr marL="285750" indent="-285750" algn="l">
              <a:buSzPct val="150000"/>
              <a:buFont typeface="Arial" panose="020B0604020202020204" pitchFamily="34" charset="0"/>
              <a:buChar char="•"/>
            </a:pPr>
            <a:endParaRPr lang="en-IN" sz="2400" b="0" i="0" u="none" strike="noStrike" baseline="0" dirty="0">
              <a:latin typeface="Times New Roman" panose="02020603050405020304" pitchFamily="18" charset="0"/>
              <a:cs typeface="Times New Roman" panose="02020603050405020304" pitchFamily="18" charset="0"/>
            </a:endParaRPr>
          </a:p>
          <a:p>
            <a:pPr marL="285750" indent="-285750" algn="l">
              <a:buSzPct val="1500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Recycle</a:t>
            </a:r>
            <a:r>
              <a:rPr lang="en-IN" sz="2400" dirty="0">
                <a:latin typeface="Times New Roman" panose="02020603050405020304" pitchFamily="18" charset="0"/>
                <a:cs typeface="Times New Roman" panose="02020603050405020304" pitchFamily="18" charset="0"/>
              </a:rPr>
              <a:t>: </a:t>
            </a:r>
            <a:r>
              <a:rPr lang="en-IN" sz="2400" b="0" i="0" u="none" strike="noStrike" baseline="0" dirty="0">
                <a:latin typeface="Times New Roman" panose="02020603050405020304" pitchFamily="18" charset="0"/>
                <a:cs typeface="Times New Roman" panose="02020603050405020304" pitchFamily="18" charset="0"/>
              </a:rPr>
              <a:t>cycles </a:t>
            </a:r>
            <a:r>
              <a:rPr lang="en-US" sz="2400" b="0" i="0" u="none" strike="noStrike" baseline="0" dirty="0">
                <a:latin typeface="Times New Roman" panose="02020603050405020304" pitchFamily="18" charset="0"/>
                <a:cs typeface="Times New Roman" panose="02020603050405020304" pitchFamily="18" charset="0"/>
              </a:rPr>
              <a:t>through a number of skeleton mask bits to pick the best </a:t>
            </a:r>
            <a:r>
              <a:rPr lang="en-IN" sz="2400" b="0" i="0" u="none" strike="noStrike" baseline="0" dirty="0">
                <a:latin typeface="Times New Roman" panose="02020603050405020304" pitchFamily="18" charset="0"/>
                <a:cs typeface="Times New Roman" panose="02020603050405020304" pitchFamily="18" charset="0"/>
              </a:rPr>
              <a:t>performing configuration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62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58BE-285C-665A-DE5C-B11A200726A4}"/>
              </a:ext>
            </a:extLst>
          </p:cNvPr>
          <p:cNvSpPr>
            <a:spLocks noGrp="1"/>
          </p:cNvSpPr>
          <p:nvPr>
            <p:ph type="title"/>
          </p:nvPr>
        </p:nvSpPr>
        <p:spPr>
          <a:xfrm>
            <a:off x="181532" y="89153"/>
            <a:ext cx="11828835" cy="770536"/>
          </a:xfrm>
        </p:spPr>
        <p:txBody>
          <a:bodyPr/>
          <a:lstStyle/>
          <a:p>
            <a:r>
              <a:rPr lang="en-IN" dirty="0"/>
              <a:t>Introduction</a:t>
            </a:r>
          </a:p>
        </p:txBody>
      </p:sp>
      <p:sp>
        <p:nvSpPr>
          <p:cNvPr id="4" name="Slide Number Placeholder 3">
            <a:extLst>
              <a:ext uri="{FF2B5EF4-FFF2-40B4-BE49-F238E27FC236}">
                <a16:creationId xmlns:a16="http://schemas.microsoft.com/office/drawing/2014/main" id="{1405F549-EB63-F403-B0F4-1634B46B3176}"/>
              </a:ext>
            </a:extLst>
          </p:cNvPr>
          <p:cNvSpPr>
            <a:spLocks noGrp="1"/>
          </p:cNvSpPr>
          <p:nvPr>
            <p:ph type="sldNum" idx="12"/>
          </p:nvPr>
        </p:nvSpPr>
        <p:spPr/>
        <p:txBody>
          <a:bodyPr/>
          <a:lstStyle/>
          <a:p>
            <a:fld id="{00000000-1234-1234-1234-123412341234}" type="slidenum">
              <a:rPr lang="en-US" smtClean="0"/>
              <a:pPr/>
              <a:t>3</a:t>
            </a:fld>
            <a:endParaRPr lang="en-US" dirty="0"/>
          </a:p>
        </p:txBody>
      </p:sp>
      <p:pic>
        <p:nvPicPr>
          <p:cNvPr id="8" name="Picture 7">
            <a:extLst>
              <a:ext uri="{FF2B5EF4-FFF2-40B4-BE49-F238E27FC236}">
                <a16:creationId xmlns:a16="http://schemas.microsoft.com/office/drawing/2014/main" id="{95864BE2-A54B-79D2-35E3-F54302B09C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490" y="1144315"/>
            <a:ext cx="7434917" cy="49960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Footer Placeholder 2">
            <a:extLst>
              <a:ext uri="{FF2B5EF4-FFF2-40B4-BE49-F238E27FC236}">
                <a16:creationId xmlns:a16="http://schemas.microsoft.com/office/drawing/2014/main" id="{8ACE08B7-9048-FB6D-5B3F-11D8916C697F}"/>
              </a:ext>
            </a:extLst>
          </p:cNvPr>
          <p:cNvSpPr>
            <a:spLocks noGrp="1"/>
          </p:cNvSpPr>
          <p:nvPr>
            <p:ph type="ftr" sz="quarter" idx="13"/>
          </p:nvPr>
        </p:nvSpPr>
        <p:spPr>
          <a:xfrm>
            <a:off x="1474237" y="6424970"/>
            <a:ext cx="9293289" cy="365125"/>
          </a:xfrm>
        </p:spPr>
        <p:txBody>
          <a:bodyPr/>
          <a:lstStyle/>
          <a:p>
            <a:pPr algn="l"/>
            <a:r>
              <a:rPr lang="en-US" sz="1800" dirty="0">
                <a:solidFill>
                  <a:schemeClr val="bg1"/>
                </a:solidFill>
              </a:rPr>
              <a:t>L. </a:t>
            </a:r>
            <a:r>
              <a:rPr lang="en-US" sz="1800" dirty="0" err="1">
                <a:solidFill>
                  <a:schemeClr val="bg1"/>
                </a:solidFill>
              </a:rPr>
              <a:t>Xiu</a:t>
            </a:r>
            <a:r>
              <a:rPr lang="en-US" sz="1800" dirty="0">
                <a:solidFill>
                  <a:schemeClr val="bg1"/>
                </a:solidFill>
              </a:rPr>
              <a:t>, "Time Moore: Exploiting Moore's Law From The Perspective of Time," in IEEE Solid-State Circuits Magazine, Winter 2019.</a:t>
            </a:r>
            <a:endParaRPr lang="en-IN" sz="1800" dirty="0">
              <a:solidFill>
                <a:schemeClr val="bg1"/>
              </a:solidFill>
            </a:endParaRPr>
          </a:p>
        </p:txBody>
      </p:sp>
    </p:spTree>
    <p:extLst>
      <p:ext uri="{BB962C8B-B14F-4D97-AF65-F5344CB8AC3E}">
        <p14:creationId xmlns:p14="http://schemas.microsoft.com/office/powerpoint/2010/main" val="177183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9A61-E5AE-10B0-BE8F-B3A5FCF6EA67}"/>
              </a:ext>
            </a:extLst>
          </p:cNvPr>
          <p:cNvSpPr>
            <a:spLocks noGrp="1"/>
          </p:cNvSpPr>
          <p:nvPr>
            <p:ph type="title"/>
          </p:nvPr>
        </p:nvSpPr>
        <p:spPr/>
        <p:txBody>
          <a:bodyPr/>
          <a:lstStyle/>
          <a:p>
            <a:r>
              <a:rPr lang="en-IN" dirty="0"/>
              <a:t>Illusionist vs R3-DLA</a:t>
            </a:r>
          </a:p>
        </p:txBody>
      </p:sp>
      <p:sp>
        <p:nvSpPr>
          <p:cNvPr id="4" name="Slide Number Placeholder 3">
            <a:extLst>
              <a:ext uri="{FF2B5EF4-FFF2-40B4-BE49-F238E27FC236}">
                <a16:creationId xmlns:a16="http://schemas.microsoft.com/office/drawing/2014/main" id="{8F73BD98-66D8-DA45-AA0E-36F20E46F7E1}"/>
              </a:ext>
            </a:extLst>
          </p:cNvPr>
          <p:cNvSpPr>
            <a:spLocks noGrp="1"/>
          </p:cNvSpPr>
          <p:nvPr>
            <p:ph type="sldNum" idx="12"/>
          </p:nvPr>
        </p:nvSpPr>
        <p:spPr/>
        <p:txBody>
          <a:bodyPr/>
          <a:lstStyle/>
          <a:p>
            <a:fld id="{00000000-1234-1234-1234-123412341234}" type="slidenum">
              <a:rPr lang="en-US" smtClean="0"/>
              <a:pPr/>
              <a:t>30</a:t>
            </a:fld>
            <a:endParaRPr lang="en-US"/>
          </a:p>
        </p:txBody>
      </p:sp>
      <p:graphicFrame>
        <p:nvGraphicFramePr>
          <p:cNvPr id="5" name="Table 4">
            <a:extLst>
              <a:ext uri="{FF2B5EF4-FFF2-40B4-BE49-F238E27FC236}">
                <a16:creationId xmlns:a16="http://schemas.microsoft.com/office/drawing/2014/main" id="{1FFDE197-3256-0B11-2F92-F4715DAD1401}"/>
              </a:ext>
            </a:extLst>
          </p:cNvPr>
          <p:cNvGraphicFramePr>
            <a:graphicFrameLocks noGrp="1"/>
          </p:cNvGraphicFramePr>
          <p:nvPr>
            <p:extLst>
              <p:ext uri="{D42A27DB-BD31-4B8C-83A1-F6EECF244321}">
                <p14:modId xmlns:p14="http://schemas.microsoft.com/office/powerpoint/2010/main" val="2136371587"/>
              </p:ext>
            </p:extLst>
          </p:nvPr>
        </p:nvGraphicFramePr>
        <p:xfrm>
          <a:off x="770760" y="1333561"/>
          <a:ext cx="10650479" cy="4563387"/>
        </p:xfrm>
        <a:graphic>
          <a:graphicData uri="http://schemas.openxmlformats.org/drawingml/2006/table">
            <a:tbl>
              <a:tblPr firstRow="1" bandRow="1">
                <a:tableStyleId>{073A0DAA-6AF3-43AB-8588-CEC1D06C72B9}</a:tableStyleId>
              </a:tblPr>
              <a:tblGrid>
                <a:gridCol w="1642226">
                  <a:extLst>
                    <a:ext uri="{9D8B030D-6E8A-4147-A177-3AD203B41FA5}">
                      <a16:colId xmlns:a16="http://schemas.microsoft.com/office/drawing/2014/main" val="2348173325"/>
                    </a:ext>
                  </a:extLst>
                </a:gridCol>
                <a:gridCol w="2138552">
                  <a:extLst>
                    <a:ext uri="{9D8B030D-6E8A-4147-A177-3AD203B41FA5}">
                      <a16:colId xmlns:a16="http://schemas.microsoft.com/office/drawing/2014/main" val="1614120147"/>
                    </a:ext>
                  </a:extLst>
                </a:gridCol>
                <a:gridCol w="2666581">
                  <a:extLst>
                    <a:ext uri="{9D8B030D-6E8A-4147-A177-3AD203B41FA5}">
                      <a16:colId xmlns:a16="http://schemas.microsoft.com/office/drawing/2014/main" val="1937069122"/>
                    </a:ext>
                  </a:extLst>
                </a:gridCol>
                <a:gridCol w="2101560">
                  <a:extLst>
                    <a:ext uri="{9D8B030D-6E8A-4147-A177-3AD203B41FA5}">
                      <a16:colId xmlns:a16="http://schemas.microsoft.com/office/drawing/2014/main" val="2291386283"/>
                    </a:ext>
                  </a:extLst>
                </a:gridCol>
                <a:gridCol w="2101560">
                  <a:extLst>
                    <a:ext uri="{9D8B030D-6E8A-4147-A177-3AD203B41FA5}">
                      <a16:colId xmlns:a16="http://schemas.microsoft.com/office/drawing/2014/main" val="594296561"/>
                    </a:ext>
                  </a:extLst>
                </a:gridCol>
              </a:tblGrid>
              <a:tr h="1621596">
                <a:tc>
                  <a:txBody>
                    <a:bodyPr/>
                    <a:lstStyle/>
                    <a:p>
                      <a:pPr algn="ctr"/>
                      <a:r>
                        <a:rPr lang="en-IN" sz="2400" dirty="0"/>
                        <a:t>Idea</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t>Size of look ahead thread</a:t>
                      </a:r>
                    </a:p>
                    <a:p>
                      <a:endParaRPr lang="en-IN" sz="18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400" dirty="0"/>
                        <a:t>Utilization of Branch hints</a:t>
                      </a:r>
                    </a:p>
                    <a:p>
                      <a:endParaRPr lang="en-IN" sz="18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400" dirty="0"/>
                        <a:t>Utilization of Other hints</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400" dirty="0">
                          <a:latin typeface="+mn-lt"/>
                        </a:rPr>
                        <a:t>Branch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400" dirty="0">
                          <a:latin typeface="+mn-lt"/>
                          <a:cs typeface="Times New Roman" panose="02020603050405020304" pitchFamily="18" charset="0"/>
                        </a:rPr>
                        <a:t>Alignment</a:t>
                      </a:r>
                    </a:p>
                  </a:txBody>
                  <a:tcPr/>
                </a:tc>
                <a:extLst>
                  <a:ext uri="{0D108BD9-81ED-4DB2-BD59-A6C34878D82A}">
                    <a16:rowId xmlns:a16="http://schemas.microsoft.com/office/drawing/2014/main" val="2864402337"/>
                  </a:ext>
                </a:extLst>
              </a:tr>
              <a:tr h="1400067">
                <a:tc>
                  <a:txBody>
                    <a:bodyPr/>
                    <a:lstStyle/>
                    <a:p>
                      <a:r>
                        <a:rPr lang="en-IN" sz="2400" dirty="0"/>
                        <a:t>Illusionist</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400" dirty="0"/>
                        <a:t>25% of the main thread.</a:t>
                      </a:r>
                      <a:endParaRPr lang="en-IN" sz="1800" dirty="0"/>
                    </a:p>
                  </a:txBody>
                  <a:tcPr/>
                </a:tc>
                <a:tc>
                  <a:txBody>
                    <a:bodyPr/>
                    <a:lstStyle/>
                    <a:p>
                      <a:pPr algn="ctr"/>
                      <a:r>
                        <a:rPr lang="en-IN" sz="2400" dirty="0"/>
                        <a:t>PC, Age tag, release window.</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t>Age tag, release window.</a:t>
                      </a:r>
                    </a:p>
                  </a:txBody>
                  <a:tcPr/>
                </a:tc>
                <a:tc>
                  <a:txBody>
                    <a:bodyPr/>
                    <a:lstStyle/>
                    <a:p>
                      <a:pPr algn="ctr"/>
                      <a:r>
                        <a:rPr lang="en-IN" sz="2400" dirty="0"/>
                        <a:t>Preserving PC in LT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893693"/>
                  </a:ext>
                </a:extLst>
              </a:tr>
              <a:tr h="1541724">
                <a:tc>
                  <a:txBody>
                    <a:bodyPr/>
                    <a:lstStyle/>
                    <a:p>
                      <a:r>
                        <a:rPr lang="en-IN" sz="2400" dirty="0"/>
                        <a:t>R3-DLA</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t>20% of the main thread.</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400" dirty="0"/>
                        <a:t>Only branch outcome.</a:t>
                      </a:r>
                    </a:p>
                    <a:p>
                      <a:endParaRPr lang="en-IN" sz="1800" dirty="0"/>
                    </a:p>
                  </a:txBody>
                  <a:tcPr/>
                </a:tc>
                <a:tc>
                  <a:txBody>
                    <a:bodyPr/>
                    <a:lstStyle/>
                    <a:p>
                      <a:pPr algn="ctr"/>
                      <a:r>
                        <a:rPr lang="en-IN" sz="2400" dirty="0"/>
                        <a:t>Dequeue with branch outcome.</a:t>
                      </a:r>
                    </a:p>
                  </a:txBody>
                  <a:tcPr/>
                </a:tc>
                <a:tc>
                  <a:txBody>
                    <a:bodyPr/>
                    <a:lstStyle/>
                    <a:p>
                      <a:pPr algn="ctr"/>
                      <a:r>
                        <a:rPr lang="en-IN" sz="2400" dirty="0"/>
                        <a:t>No branches removed</a:t>
                      </a:r>
                    </a:p>
                    <a:p>
                      <a:pPr algn="ctr"/>
                      <a:r>
                        <a:rPr lang="en-IN" sz="2400" dirty="0">
                          <a:latin typeface="+mn-lt"/>
                          <a:cs typeface="Times New Roman" panose="02020603050405020304" pitchFamily="18" charset="0"/>
                        </a:rPr>
                        <a:t>in LT</a:t>
                      </a:r>
                    </a:p>
                  </a:txBody>
                  <a:tcPr/>
                </a:tc>
                <a:extLst>
                  <a:ext uri="{0D108BD9-81ED-4DB2-BD59-A6C34878D82A}">
                    <a16:rowId xmlns:a16="http://schemas.microsoft.com/office/drawing/2014/main" val="3817530793"/>
                  </a:ext>
                </a:extLst>
              </a:tr>
            </a:tbl>
          </a:graphicData>
        </a:graphic>
      </p:graphicFrame>
    </p:spTree>
    <p:extLst>
      <p:ext uri="{BB962C8B-B14F-4D97-AF65-F5344CB8AC3E}">
        <p14:creationId xmlns:p14="http://schemas.microsoft.com/office/powerpoint/2010/main" val="1555500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181616" y="134925"/>
            <a:ext cx="11828800" cy="770400"/>
          </a:xfrm>
          <a:prstGeom prst="rect">
            <a:avLst/>
          </a:prstGeom>
        </p:spPr>
        <p:txBody>
          <a:bodyPr spcFirstLastPara="1" wrap="square" lIns="121900" tIns="60933" rIns="121900" bIns="60933" anchor="ctr" anchorCtr="0">
            <a:noAutofit/>
          </a:bodyPr>
          <a:lstStyle/>
          <a:p>
            <a:r>
              <a:rPr lang="en-US" dirty="0"/>
              <a:t>Conclusion</a:t>
            </a:r>
          </a:p>
        </p:txBody>
      </p:sp>
      <p:sp>
        <p:nvSpPr>
          <p:cNvPr id="3" name="TextBox 2">
            <a:extLst>
              <a:ext uri="{FF2B5EF4-FFF2-40B4-BE49-F238E27FC236}">
                <a16:creationId xmlns:a16="http://schemas.microsoft.com/office/drawing/2014/main" id="{D9DB17FA-0EEC-E165-19CB-C17230D3B475}"/>
              </a:ext>
            </a:extLst>
          </p:cNvPr>
          <p:cNvSpPr txBox="1"/>
          <p:nvPr/>
        </p:nvSpPr>
        <p:spPr>
          <a:xfrm>
            <a:off x="275208" y="1466329"/>
            <a:ext cx="11345662" cy="1077218"/>
          </a:xfrm>
          <a:prstGeom prst="rect">
            <a:avLst/>
          </a:prstGeom>
          <a:noFill/>
        </p:spPr>
        <p:txBody>
          <a:bodyPr wrap="square">
            <a:spAutoFit/>
          </a:bodyPr>
          <a:lstStyle/>
          <a:p>
            <a:pPr marL="914400" lvl="1" indent="-457200">
              <a:buSzPct val="150000"/>
              <a:buFont typeface="Arial" panose="020B0604020202020204" pitchFamily="34" charset="0"/>
              <a:buChar char="•"/>
              <a:defRPr/>
            </a:pPr>
            <a:endParaRPr lang="en-US" sz="3200" dirty="0">
              <a:solidFill>
                <a:srgbClr val="000000"/>
              </a:solidFill>
              <a:latin typeface="Times New Roman" panose="02020603050405020304" pitchFamily="18" charset="0"/>
              <a:cs typeface="Times New Roman" panose="02020603050405020304" pitchFamily="18" charset="0"/>
            </a:endParaRPr>
          </a:p>
          <a:p>
            <a:pPr marL="914400" lvl="1" indent="-457200">
              <a:buSzPct val="150000"/>
              <a:buFont typeface="Arial" panose="020B0604020202020204" pitchFamily="34" charset="0"/>
              <a:buChar char="•"/>
              <a:defRPr/>
            </a:pPr>
            <a:endParaRPr kumimoji="0" lang="en-IN" sz="3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D7A4F1-1116-22FF-1B8E-B17A7C4C0942}"/>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1" i="0" u="none" strike="noStrike" kern="1200" cap="none" spc="0" normalizeH="0" baseline="0" noProof="0" smtClean="0">
                <a:ln>
                  <a:noFill/>
                </a:ln>
                <a:solidFill>
                  <a:srgbClr val="FFFFFF"/>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31</a:t>
            </a:fld>
            <a:endParaRPr kumimoji="0" lang="en-US" sz="1800" b="1" i="0" u="none" strike="noStrike" kern="1200" cap="none" spc="0" normalizeH="0" baseline="0" noProof="0">
              <a:ln>
                <a:noFill/>
              </a:ln>
              <a:solidFill>
                <a:srgbClr val="FFFFFF"/>
              </a:solidFill>
              <a:effectLst/>
              <a:uLnTx/>
              <a:uFillTx/>
              <a:latin typeface="Calibri"/>
              <a:cs typeface="Calibri"/>
              <a:sym typeface="Calibri"/>
            </a:endParaRPr>
          </a:p>
        </p:txBody>
      </p:sp>
      <p:sp>
        <p:nvSpPr>
          <p:cNvPr id="2" name="TextBox 1">
            <a:extLst>
              <a:ext uri="{FF2B5EF4-FFF2-40B4-BE49-F238E27FC236}">
                <a16:creationId xmlns:a16="http://schemas.microsoft.com/office/drawing/2014/main" id="{8CF56A1D-0667-B2BA-456D-5BD5C2141384}"/>
              </a:ext>
            </a:extLst>
          </p:cNvPr>
          <p:cNvSpPr txBox="1"/>
          <p:nvPr/>
        </p:nvSpPr>
        <p:spPr>
          <a:xfrm>
            <a:off x="92854" y="976282"/>
            <a:ext cx="11528016" cy="742511"/>
          </a:xfrm>
          <a:prstGeom prst="rect">
            <a:avLst/>
          </a:prstGeom>
          <a:noFill/>
        </p:spPr>
        <p:txBody>
          <a:bodyPr wrap="square">
            <a:spAutoFit/>
          </a:bodyPr>
          <a:lstStyle/>
          <a:p>
            <a:pPr lvl="1">
              <a:lnSpc>
                <a:spcPct val="150000"/>
              </a:lnSpc>
              <a:buClr>
                <a:schemeClr val="tx1"/>
              </a:buClr>
              <a:buSzPct val="150000"/>
              <a:defRPr/>
            </a:pPr>
            <a:r>
              <a:rPr lang="en-US" sz="32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E4BD51B8-18E3-39D7-C955-E655EAD5BE14}"/>
              </a:ext>
            </a:extLst>
          </p:cNvPr>
          <p:cNvSpPr txBox="1"/>
          <p:nvPr/>
        </p:nvSpPr>
        <p:spPr>
          <a:xfrm>
            <a:off x="330332" y="1210445"/>
            <a:ext cx="11427304" cy="4524315"/>
          </a:xfrm>
          <a:prstGeom prst="rect">
            <a:avLst/>
          </a:prstGeom>
          <a:noFill/>
        </p:spPr>
        <p:txBody>
          <a:bodyPr wrap="square" rtlCol="0">
            <a:spAutoFit/>
          </a:bodyPr>
          <a:lstStyle/>
          <a:p>
            <a:r>
              <a:rPr lang="en-IN" sz="2400" b="1" dirty="0"/>
              <a:t>Single Thread Performance</a:t>
            </a:r>
            <a:r>
              <a:rPr lang="en-IN" sz="2400" dirty="0"/>
              <a:t>: </a:t>
            </a:r>
          </a:p>
          <a:p>
            <a:endParaRPr lang="en-IN" sz="2400" dirty="0"/>
          </a:p>
          <a:p>
            <a:pPr marL="342900" indent="-342900">
              <a:buSzPct val="150000"/>
              <a:buFont typeface="Arial" panose="020B0604020202020204" pitchFamily="34" charset="0"/>
              <a:buChar char="•"/>
            </a:pPr>
            <a:r>
              <a:rPr lang="en-IN" sz="2400" dirty="0"/>
              <a:t>Run-Ahead execution generates highly accurate prefetches, which increases the IPC at the expense of executing more no. instructions.</a:t>
            </a:r>
          </a:p>
          <a:p>
            <a:pPr marL="342900" indent="-342900">
              <a:buSzPct val="150000"/>
              <a:buFont typeface="Arial" panose="020B0604020202020204" pitchFamily="34" charset="0"/>
              <a:buChar char="•"/>
            </a:pPr>
            <a:endParaRPr lang="en-IN" sz="2400" dirty="0"/>
          </a:p>
          <a:p>
            <a:r>
              <a:rPr lang="en-US" sz="2400" b="1" dirty="0"/>
              <a:t>Reducing The Switching Overhead:</a:t>
            </a:r>
          </a:p>
          <a:p>
            <a:endParaRPr lang="en-US" sz="2400" b="1" dirty="0"/>
          </a:p>
          <a:p>
            <a:pPr marL="342900" indent="-342900">
              <a:buSzPct val="150000"/>
              <a:buFont typeface="Arial" panose="020B0604020202020204" pitchFamily="34" charset="0"/>
              <a:buChar char="•"/>
            </a:pPr>
            <a:r>
              <a:rPr lang="en-US" sz="2400" dirty="0"/>
              <a:t>Composite Core minimizes switching overhead to enable fine grained </a:t>
            </a:r>
            <a:r>
              <a:rPr lang="en-US" sz="2400" dirty="0" err="1"/>
              <a:t>switching,But</a:t>
            </a:r>
            <a:r>
              <a:rPr lang="en-US" sz="2400" dirty="0"/>
              <a:t> the little </a:t>
            </a:r>
            <a:r>
              <a:rPr lang="en-US" sz="2400" dirty="0" err="1"/>
              <a:t>uEngine</a:t>
            </a:r>
            <a:r>
              <a:rPr lang="en-US" sz="2400" dirty="0"/>
              <a:t> incurs an additional overhead of 20%.</a:t>
            </a:r>
          </a:p>
          <a:p>
            <a:pPr marL="342900" indent="-342900">
              <a:buSzPct val="150000"/>
              <a:buFont typeface="Arial" panose="020B0604020202020204" pitchFamily="34" charset="0"/>
              <a:buChar char="•"/>
            </a:pPr>
            <a:endParaRPr lang="en-US" sz="2400" dirty="0"/>
          </a:p>
          <a:p>
            <a:pPr marL="342900" indent="-342900">
              <a:buSzPct val="150000"/>
              <a:buFont typeface="Arial" panose="020B0604020202020204" pitchFamily="34" charset="0"/>
              <a:buChar char="•"/>
            </a:pPr>
            <a:r>
              <a:rPr lang="en-IN" sz="2400" dirty="0" err="1"/>
              <a:t>DynaMOS</a:t>
            </a:r>
            <a:r>
              <a:rPr lang="en-IN" sz="2400" dirty="0"/>
              <a:t> builds on the work of composite core to increase utilization of little core, but little core requires additional hardware to run in </a:t>
            </a:r>
            <a:r>
              <a:rPr lang="en-IN" sz="2400" dirty="0" err="1"/>
              <a:t>OinO</a:t>
            </a:r>
            <a:r>
              <a:rPr lang="en-IN" sz="2400" dirty="0"/>
              <a:t> mode.</a:t>
            </a:r>
          </a:p>
        </p:txBody>
      </p:sp>
    </p:spTree>
    <p:extLst>
      <p:ext uri="{BB962C8B-B14F-4D97-AF65-F5344CB8AC3E}">
        <p14:creationId xmlns:p14="http://schemas.microsoft.com/office/powerpoint/2010/main" val="3123868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3545-8754-32F5-7BA7-3AEC1DA7B879}"/>
              </a:ext>
            </a:extLst>
          </p:cNvPr>
          <p:cNvSpPr>
            <a:spLocks noGrp="1"/>
          </p:cNvSpPr>
          <p:nvPr>
            <p:ph type="title"/>
          </p:nvPr>
        </p:nvSpPr>
        <p:spPr/>
        <p:txBody>
          <a:bodyPr/>
          <a:lstStyle/>
          <a:p>
            <a:r>
              <a:rPr lang="en-US" dirty="0"/>
              <a:t>Conclusion (contd..)</a:t>
            </a:r>
            <a:endParaRPr lang="en-IN" dirty="0"/>
          </a:p>
        </p:txBody>
      </p:sp>
      <p:sp>
        <p:nvSpPr>
          <p:cNvPr id="4" name="Slide Number Placeholder 3">
            <a:extLst>
              <a:ext uri="{FF2B5EF4-FFF2-40B4-BE49-F238E27FC236}">
                <a16:creationId xmlns:a16="http://schemas.microsoft.com/office/drawing/2014/main" id="{7E0C659A-5172-D3E9-7278-8BB49D5E3A9D}"/>
              </a:ext>
            </a:extLst>
          </p:cNvPr>
          <p:cNvSpPr>
            <a:spLocks noGrp="1"/>
          </p:cNvSpPr>
          <p:nvPr>
            <p:ph type="sldNum" idx="12"/>
          </p:nvPr>
        </p:nvSpPr>
        <p:spPr/>
        <p:txBody>
          <a:bodyPr/>
          <a:lstStyle/>
          <a:p>
            <a:fld id="{00000000-1234-1234-1234-123412341234}" type="slidenum">
              <a:rPr lang="en-US" smtClean="0"/>
              <a:pPr/>
              <a:t>32</a:t>
            </a:fld>
            <a:endParaRPr lang="en-US" dirty="0"/>
          </a:p>
        </p:txBody>
      </p:sp>
      <p:sp>
        <p:nvSpPr>
          <p:cNvPr id="5" name="Footer Placeholder 4">
            <a:extLst>
              <a:ext uri="{FF2B5EF4-FFF2-40B4-BE49-F238E27FC236}">
                <a16:creationId xmlns:a16="http://schemas.microsoft.com/office/drawing/2014/main" id="{4E669264-678F-7D6A-235D-17FCCE836528}"/>
              </a:ext>
            </a:extLst>
          </p:cNvPr>
          <p:cNvSpPr>
            <a:spLocks noGrp="1"/>
          </p:cNvSpPr>
          <p:nvPr>
            <p:ph type="ftr" sz="quarter" idx="13"/>
          </p:nvPr>
        </p:nvSpPr>
        <p:spPr/>
        <p:txBody>
          <a:bodyPr/>
          <a:lstStyle/>
          <a:p>
            <a:endParaRPr lang="en-IN" dirty="0"/>
          </a:p>
        </p:txBody>
      </p:sp>
      <p:sp>
        <p:nvSpPr>
          <p:cNvPr id="7" name="TextBox 6">
            <a:extLst>
              <a:ext uri="{FF2B5EF4-FFF2-40B4-BE49-F238E27FC236}">
                <a16:creationId xmlns:a16="http://schemas.microsoft.com/office/drawing/2014/main" id="{B143559D-E36C-ADEC-6658-3DB0B745C0EF}"/>
              </a:ext>
            </a:extLst>
          </p:cNvPr>
          <p:cNvSpPr txBox="1"/>
          <p:nvPr/>
        </p:nvSpPr>
        <p:spPr>
          <a:xfrm>
            <a:off x="433510" y="1100435"/>
            <a:ext cx="11108458" cy="532453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Dynamic Adaptability</a:t>
            </a:r>
            <a:r>
              <a:rPr lang="en-IN"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a:p>
            <a:endParaRPr lang="en-IN" sz="1800" dirty="0"/>
          </a:p>
          <a:p>
            <a:pPr marL="342900" indent="-342900" algn="l">
              <a:buSzPct val="150000"/>
              <a:buFont typeface="Arial" panose="020B0604020202020204" pitchFamily="34" charset="0"/>
              <a:buChar char="•"/>
            </a:pPr>
            <a:r>
              <a:rPr lang="en-US" sz="2400" b="0" i="0" u="none" strike="noStrike" baseline="0" dirty="0" err="1">
                <a:latin typeface="Times-Roman"/>
              </a:rPr>
              <a:t>MorphCore</a:t>
            </a:r>
            <a:r>
              <a:rPr lang="en-US" sz="2400" b="0" i="0" u="none" strike="noStrike" baseline="0" dirty="0">
                <a:latin typeface="Times-Roman"/>
              </a:rPr>
              <a:t> is more energy-efficient than a traditional out</a:t>
            </a:r>
            <a:r>
              <a:rPr lang="en-US" sz="2400" dirty="0">
                <a:latin typeface="Times-Roman"/>
              </a:rPr>
              <a:t> </a:t>
            </a:r>
            <a:r>
              <a:rPr lang="en-US" sz="2400" b="0" i="0" u="none" strike="noStrike" baseline="0" dirty="0">
                <a:latin typeface="Times-Roman"/>
              </a:rPr>
              <a:t>order</a:t>
            </a:r>
            <a:r>
              <a:rPr lang="en-US" sz="2400" dirty="0">
                <a:latin typeface="Times-Roman"/>
              </a:rPr>
              <a:t> </a:t>
            </a:r>
            <a:r>
              <a:rPr lang="en-US" sz="2400" b="0" i="0" u="none" strike="noStrike" baseline="0" dirty="0">
                <a:latin typeface="Times-Roman"/>
              </a:rPr>
              <a:t>core when executing multi-threaded programs</a:t>
            </a:r>
            <a:endParaRPr lang="en-US" sz="3200" b="0" u="none" strike="noStrike" baseline="0" dirty="0">
              <a:latin typeface="Times New Roman" panose="02020603050405020304" pitchFamily="18" charset="0"/>
              <a:cs typeface="Times New Roman" panose="02020603050405020304" pitchFamily="18" charset="0"/>
            </a:endParaRPr>
          </a:p>
          <a:p>
            <a:pPr marL="342900" indent="-342900" algn="l">
              <a:buSzPct val="1500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l">
              <a:buSzPct val="150000"/>
              <a:buFont typeface="Arial" panose="020B0604020202020204" pitchFamily="34" charset="0"/>
              <a:buChar char="•"/>
            </a:pPr>
            <a:r>
              <a:rPr lang="en-US" sz="2400" b="0" u="none" strike="noStrike" baseline="0" dirty="0">
                <a:latin typeface="Times New Roman" panose="02020603050405020304" pitchFamily="18" charset="0"/>
                <a:cs typeface="Times New Roman" panose="02020603050405020304" pitchFamily="18" charset="0"/>
              </a:rPr>
              <a:t>Illusionist</a:t>
            </a:r>
            <a:r>
              <a:rPr lang="en-US" sz="2400" b="0" i="0" u="none" strike="noStrike" baseline="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
            </a:r>
            <a:r>
              <a:rPr lang="en-US" sz="2400" b="0" i="0" u="none" strike="noStrike" baseline="0" dirty="0">
                <a:latin typeface="Times New Roman" panose="02020603050405020304" pitchFamily="18" charset="0"/>
                <a:cs typeface="Times New Roman" panose="02020603050405020304" pitchFamily="18" charset="0"/>
              </a:rPr>
              <a:t>ynamically adapts to workloads ,providing the </a:t>
            </a:r>
            <a:r>
              <a:rPr lang="en-US" sz="2400" dirty="0">
                <a:latin typeface="Times New Roman" panose="02020603050405020304" pitchFamily="18" charset="0"/>
                <a:cs typeface="Times New Roman" panose="02020603050405020304" pitchFamily="18" charset="0"/>
              </a:rPr>
              <a:t>performance of a symmetric multicore system with all big cores while consuming energy equivalent to that of little cores</a:t>
            </a:r>
          </a:p>
          <a:p>
            <a:pPr algn="l">
              <a:buSzPct val="150000"/>
            </a:pPr>
            <a:endParaRPr lang="en-US" sz="2400" dirty="0">
              <a:latin typeface="Times New Roman" panose="02020603050405020304" pitchFamily="18" charset="0"/>
              <a:cs typeface="Times New Roman" panose="02020603050405020304" pitchFamily="18" charset="0"/>
            </a:endParaRPr>
          </a:p>
          <a:p>
            <a:pPr marL="342900" indent="-342900" algn="l">
              <a:buSzPct val="150000"/>
              <a:buFont typeface="Arial" panose="020B0604020202020204" pitchFamily="34" charset="0"/>
              <a:buChar char="•"/>
            </a:pPr>
            <a:r>
              <a:rPr lang="en-US" sz="2400" b="0" u="none" strike="noStrike" baseline="0" dirty="0">
                <a:latin typeface="Times New Roman" panose="02020603050405020304" pitchFamily="18" charset="0"/>
                <a:cs typeface="Times New Roman" panose="02020603050405020304" pitchFamily="18" charset="0"/>
              </a:rPr>
              <a:t>R3-DLA improves the single thread performance. But compiler support is needed to generate skeleton mask bits and identifying </a:t>
            </a:r>
            <a:r>
              <a:rPr lang="en-US" sz="2400" b="0" u="none" strike="noStrike" baseline="0" dirty="0" err="1">
                <a:latin typeface="Times New Roman" panose="02020603050405020304" pitchFamily="18" charset="0"/>
                <a:cs typeface="Times New Roman" panose="02020603050405020304" pitchFamily="18" charset="0"/>
              </a:rPr>
              <a:t>strided</a:t>
            </a:r>
            <a:r>
              <a:rPr lang="en-US" sz="2400" dirty="0">
                <a:latin typeface="Times New Roman" panose="02020603050405020304" pitchFamily="18" charset="0"/>
                <a:cs typeface="Times New Roman" panose="02020603050405020304" pitchFamily="18" charset="0"/>
              </a:rPr>
              <a:t> </a:t>
            </a:r>
            <a:r>
              <a:rPr lang="en-US" sz="2400" b="0" u="none" strike="noStrike" baseline="0" dirty="0">
                <a:latin typeface="Times New Roman" panose="02020603050405020304" pitchFamily="18" charset="0"/>
                <a:cs typeface="Times New Roman" panose="02020603050405020304" pitchFamily="18" charset="0"/>
              </a:rPr>
              <a:t>instructions</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3908846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05B1-61ED-B787-2211-DE013503C3E2}"/>
              </a:ext>
            </a:extLst>
          </p:cNvPr>
          <p:cNvSpPr>
            <a:spLocks noGrp="1"/>
          </p:cNvSpPr>
          <p:nvPr>
            <p:ph type="title"/>
          </p:nvPr>
        </p:nvSpPr>
        <p:spPr/>
        <p:txBody>
          <a:bodyPr/>
          <a:lstStyle/>
          <a:p>
            <a:r>
              <a:rPr lang="en-IN" dirty="0"/>
              <a:t>References</a:t>
            </a:r>
          </a:p>
        </p:txBody>
      </p:sp>
      <p:sp>
        <p:nvSpPr>
          <p:cNvPr id="4" name="Slide Number Placeholder 3">
            <a:extLst>
              <a:ext uri="{FF2B5EF4-FFF2-40B4-BE49-F238E27FC236}">
                <a16:creationId xmlns:a16="http://schemas.microsoft.com/office/drawing/2014/main" id="{3A58C9CE-8AC1-06A9-32E1-AB81F2150C28}"/>
              </a:ext>
            </a:extLst>
          </p:cNvPr>
          <p:cNvSpPr>
            <a:spLocks noGrp="1"/>
          </p:cNvSpPr>
          <p:nvPr>
            <p:ph type="sldNum" idx="12"/>
          </p:nvPr>
        </p:nvSpPr>
        <p:spPr/>
        <p:txBody>
          <a:bodyPr/>
          <a:lstStyle/>
          <a:p>
            <a:fld id="{00000000-1234-1234-1234-123412341234}" type="slidenum">
              <a:rPr lang="en-US" smtClean="0"/>
              <a:pPr/>
              <a:t>33</a:t>
            </a:fld>
            <a:endParaRPr lang="en-US" dirty="0"/>
          </a:p>
        </p:txBody>
      </p:sp>
      <p:sp>
        <p:nvSpPr>
          <p:cNvPr id="5" name="Footer Placeholder 4">
            <a:extLst>
              <a:ext uri="{FF2B5EF4-FFF2-40B4-BE49-F238E27FC236}">
                <a16:creationId xmlns:a16="http://schemas.microsoft.com/office/drawing/2014/main" id="{19603740-D345-BFE1-635C-CEB1BB222CEE}"/>
              </a:ext>
            </a:extLst>
          </p:cNvPr>
          <p:cNvSpPr>
            <a:spLocks noGrp="1"/>
          </p:cNvSpPr>
          <p:nvPr>
            <p:ph type="ftr" sz="quarter" idx="13"/>
          </p:nvPr>
        </p:nvSpPr>
        <p:spPr/>
        <p:txBody>
          <a:bodyPr/>
          <a:lstStyle/>
          <a:p>
            <a:endParaRPr lang="en-IN" dirty="0"/>
          </a:p>
        </p:txBody>
      </p:sp>
      <p:sp>
        <p:nvSpPr>
          <p:cNvPr id="6" name="TextBox 5">
            <a:extLst>
              <a:ext uri="{FF2B5EF4-FFF2-40B4-BE49-F238E27FC236}">
                <a16:creationId xmlns:a16="http://schemas.microsoft.com/office/drawing/2014/main" id="{164A1A3B-43B9-8C05-AEF2-ECBAB1C7B3BB}"/>
              </a:ext>
            </a:extLst>
          </p:cNvPr>
          <p:cNvSpPr txBox="1"/>
          <p:nvPr/>
        </p:nvSpPr>
        <p:spPr>
          <a:xfrm>
            <a:off x="181583" y="1191230"/>
            <a:ext cx="11795760" cy="5663089"/>
          </a:xfrm>
          <a:prstGeom prst="rect">
            <a:avLst/>
          </a:prstGeom>
          <a:noFill/>
        </p:spPr>
        <p:txBody>
          <a:bodyPr wrap="square" rtlCol="0">
            <a:spAutoFit/>
          </a:bodyPr>
          <a:lstStyle/>
          <a:p>
            <a:pPr marL="342900" indent="-342900">
              <a:buFont typeface="+mj-lt"/>
              <a:buAutoNum type="arabicPeriod"/>
            </a:pPr>
            <a:r>
              <a:rPr lang="en-US" sz="2000" b="0" i="0" dirty="0">
                <a:solidFill>
                  <a:srgbClr val="333333"/>
                </a:solidFill>
                <a:effectLst/>
                <a:latin typeface="Arial" panose="020B0604020202020204" pitchFamily="34" charset="0"/>
              </a:rPr>
              <a:t>O. </a:t>
            </a:r>
            <a:r>
              <a:rPr lang="en-US" sz="2000" b="0" i="0" dirty="0" err="1">
                <a:solidFill>
                  <a:srgbClr val="333333"/>
                </a:solidFill>
                <a:effectLst/>
                <a:latin typeface="Arial" panose="020B0604020202020204" pitchFamily="34" charset="0"/>
              </a:rPr>
              <a:t>Mutlu</a:t>
            </a:r>
            <a:r>
              <a:rPr lang="en-US" sz="2000" b="0" i="0" dirty="0">
                <a:solidFill>
                  <a:srgbClr val="333333"/>
                </a:solidFill>
                <a:effectLst/>
                <a:latin typeface="Arial" panose="020B0604020202020204" pitchFamily="34" charset="0"/>
              </a:rPr>
              <a:t>, J. Stark, C. Wilkerson and Y. N. </a:t>
            </a:r>
            <a:r>
              <a:rPr lang="en-US" sz="2000" b="0" i="0" dirty="0" err="1">
                <a:solidFill>
                  <a:srgbClr val="333333"/>
                </a:solidFill>
                <a:effectLst/>
                <a:latin typeface="Arial" panose="020B0604020202020204" pitchFamily="34" charset="0"/>
              </a:rPr>
              <a:t>Patt</a:t>
            </a:r>
            <a:r>
              <a:rPr lang="en-US" sz="2000" b="0" i="0" dirty="0">
                <a:solidFill>
                  <a:srgbClr val="333333"/>
                </a:solidFill>
                <a:effectLst/>
                <a:latin typeface="Arial" panose="020B0604020202020204" pitchFamily="34" charset="0"/>
              </a:rPr>
              <a:t>, "</a:t>
            </a:r>
            <a:r>
              <a:rPr lang="en-US" sz="2000" b="0" i="0" dirty="0" err="1">
                <a:solidFill>
                  <a:srgbClr val="333333"/>
                </a:solidFill>
                <a:effectLst/>
                <a:latin typeface="Arial" panose="020B0604020202020204" pitchFamily="34" charset="0"/>
              </a:rPr>
              <a:t>Runahead</a:t>
            </a:r>
            <a:r>
              <a:rPr lang="en-US" sz="2000" b="0" i="0" dirty="0">
                <a:solidFill>
                  <a:srgbClr val="333333"/>
                </a:solidFill>
                <a:effectLst/>
                <a:latin typeface="Arial" panose="020B0604020202020204" pitchFamily="34" charset="0"/>
              </a:rPr>
              <a:t> execution: an alternative to very large instruction windows for out-of-order processors," </a:t>
            </a:r>
            <a:r>
              <a:rPr lang="en-US" sz="2000" b="0" i="1" dirty="0">
                <a:solidFill>
                  <a:srgbClr val="333333"/>
                </a:solidFill>
                <a:effectLst/>
                <a:latin typeface="Arial" panose="020B0604020202020204" pitchFamily="34" charset="0"/>
              </a:rPr>
              <a:t>The Ninth International Symposium on High-Performance Computer Architecture, 2003. HPCA-9 2003. Proceedings.</a:t>
            </a:r>
            <a:r>
              <a:rPr lang="en-US" sz="2000" b="0" i="0" dirty="0">
                <a:solidFill>
                  <a:srgbClr val="333333"/>
                </a:solidFill>
                <a:effectLst/>
                <a:latin typeface="Arial" panose="020B0604020202020204" pitchFamily="34" charset="0"/>
              </a:rPr>
              <a:t>, 2003, pp. 129-140, </a:t>
            </a:r>
            <a:r>
              <a:rPr lang="en-US" sz="2000" b="0" i="0" dirty="0" err="1">
                <a:solidFill>
                  <a:srgbClr val="333333"/>
                </a:solidFill>
                <a:effectLst/>
                <a:latin typeface="Arial" panose="020B0604020202020204" pitchFamily="34" charset="0"/>
              </a:rPr>
              <a:t>doi</a:t>
            </a:r>
            <a:r>
              <a:rPr lang="en-US" sz="2000" b="0" i="0" dirty="0">
                <a:solidFill>
                  <a:srgbClr val="333333"/>
                </a:solidFill>
                <a:effectLst/>
                <a:latin typeface="Arial" panose="020B0604020202020204" pitchFamily="34" charset="0"/>
              </a:rPr>
              <a:t>: 10.1109/HPCA.2003.1183532.</a:t>
            </a:r>
          </a:p>
          <a:p>
            <a:pPr marL="342900" indent="-342900">
              <a:buFont typeface="+mj-lt"/>
              <a:buAutoNum type="arabicPeriod"/>
            </a:pPr>
            <a:endParaRPr lang="en-IN" sz="2000" b="0" i="0" dirty="0">
              <a:solidFill>
                <a:srgbClr val="333333"/>
              </a:solidFill>
              <a:effectLst/>
              <a:latin typeface="Arial" panose="020B0604020202020204" pitchFamily="34" charset="0"/>
            </a:endParaRPr>
          </a:p>
          <a:p>
            <a:pPr marL="342900" indent="-342900">
              <a:buFont typeface="+mj-lt"/>
              <a:buAutoNum type="arabicPeriod"/>
            </a:pPr>
            <a:r>
              <a:rPr lang="en-IN" sz="2000" b="0" i="0" dirty="0">
                <a:solidFill>
                  <a:srgbClr val="333333"/>
                </a:solidFill>
                <a:effectLst/>
                <a:latin typeface="Arial" panose="020B0604020202020204" pitchFamily="34" charset="0"/>
              </a:rPr>
              <a:t>A. Naithani, J. </a:t>
            </a:r>
            <a:r>
              <a:rPr lang="en-IN" sz="2000" b="0" i="0" dirty="0" err="1">
                <a:solidFill>
                  <a:srgbClr val="333333"/>
                </a:solidFill>
                <a:effectLst/>
                <a:latin typeface="Arial" panose="020B0604020202020204" pitchFamily="34" charset="0"/>
              </a:rPr>
              <a:t>Feliu</a:t>
            </a:r>
            <a:r>
              <a:rPr lang="en-IN" sz="2000" b="0" i="0" dirty="0">
                <a:solidFill>
                  <a:srgbClr val="333333"/>
                </a:solidFill>
                <a:effectLst/>
                <a:latin typeface="Arial" panose="020B0604020202020204" pitchFamily="34" charset="0"/>
              </a:rPr>
              <a:t>, A. </a:t>
            </a:r>
            <a:r>
              <a:rPr lang="en-IN" sz="2000" b="0" i="0" dirty="0" err="1">
                <a:solidFill>
                  <a:srgbClr val="333333"/>
                </a:solidFill>
                <a:effectLst/>
                <a:latin typeface="Arial" panose="020B0604020202020204" pitchFamily="34" charset="0"/>
              </a:rPr>
              <a:t>Adileh</a:t>
            </a:r>
            <a:r>
              <a:rPr lang="en-IN" sz="2000" b="0" i="0" dirty="0">
                <a:solidFill>
                  <a:srgbClr val="333333"/>
                </a:solidFill>
                <a:effectLst/>
                <a:latin typeface="Arial" panose="020B0604020202020204" pitchFamily="34" charset="0"/>
              </a:rPr>
              <a:t> and L. </a:t>
            </a:r>
            <a:r>
              <a:rPr lang="en-IN" sz="2000" b="0" i="0" dirty="0" err="1">
                <a:solidFill>
                  <a:srgbClr val="333333"/>
                </a:solidFill>
                <a:effectLst/>
                <a:latin typeface="Arial" panose="020B0604020202020204" pitchFamily="34" charset="0"/>
              </a:rPr>
              <a:t>Eeckhout</a:t>
            </a:r>
            <a:r>
              <a:rPr lang="en-IN" sz="2000" b="0" i="0" dirty="0">
                <a:solidFill>
                  <a:srgbClr val="333333"/>
                </a:solidFill>
                <a:effectLst/>
                <a:latin typeface="Arial" panose="020B0604020202020204" pitchFamily="34" charset="0"/>
              </a:rPr>
              <a:t>, "Precise </a:t>
            </a:r>
            <a:r>
              <a:rPr lang="en-IN" sz="2000" b="0" i="0" dirty="0" err="1">
                <a:solidFill>
                  <a:srgbClr val="333333"/>
                </a:solidFill>
                <a:effectLst/>
                <a:latin typeface="Arial" panose="020B0604020202020204" pitchFamily="34" charset="0"/>
              </a:rPr>
              <a:t>Runahead</a:t>
            </a:r>
            <a:r>
              <a:rPr lang="en-IN" sz="2000" b="0" i="0" dirty="0">
                <a:solidFill>
                  <a:srgbClr val="333333"/>
                </a:solidFill>
                <a:effectLst/>
                <a:latin typeface="Arial" panose="020B0604020202020204" pitchFamily="34" charset="0"/>
              </a:rPr>
              <a:t> Execution," </a:t>
            </a:r>
            <a:r>
              <a:rPr lang="en-IN" sz="2000" b="0" i="1" dirty="0">
                <a:solidFill>
                  <a:srgbClr val="333333"/>
                </a:solidFill>
                <a:effectLst/>
                <a:latin typeface="Arial" panose="020B0604020202020204" pitchFamily="34" charset="0"/>
              </a:rPr>
              <a:t>2020 IEEE International Symposium on High Performance Computer Architecture (HPCA)</a:t>
            </a:r>
            <a:r>
              <a:rPr lang="en-IN" sz="2000" b="0" i="0" dirty="0">
                <a:solidFill>
                  <a:srgbClr val="333333"/>
                </a:solidFill>
                <a:effectLst/>
                <a:latin typeface="Arial" panose="020B0604020202020204" pitchFamily="34" charset="0"/>
              </a:rPr>
              <a:t>, 2020, pp. 397-410, </a:t>
            </a:r>
            <a:r>
              <a:rPr lang="en-IN" sz="2000" b="0" i="0" dirty="0" err="1">
                <a:solidFill>
                  <a:srgbClr val="333333"/>
                </a:solidFill>
                <a:effectLst/>
                <a:latin typeface="Arial" panose="020B0604020202020204" pitchFamily="34" charset="0"/>
              </a:rPr>
              <a:t>doi</a:t>
            </a:r>
            <a:r>
              <a:rPr lang="en-IN" sz="2000" b="0" i="0" dirty="0">
                <a:solidFill>
                  <a:srgbClr val="333333"/>
                </a:solidFill>
                <a:effectLst/>
                <a:latin typeface="Arial" panose="020B0604020202020204" pitchFamily="34" charset="0"/>
              </a:rPr>
              <a:t>: 10.1109/HPCA47549.2020.00040.</a:t>
            </a:r>
          </a:p>
          <a:p>
            <a:pPr marL="342900" indent="-342900">
              <a:buFont typeface="+mj-lt"/>
              <a:buAutoNum type="arabicPeriod"/>
            </a:pPr>
            <a:endParaRPr lang="en-IN" sz="2000" dirty="0">
              <a:solidFill>
                <a:srgbClr val="333333"/>
              </a:solidFill>
              <a:latin typeface="Arial" panose="020B0604020202020204" pitchFamily="34" charset="0"/>
            </a:endParaRPr>
          </a:p>
          <a:p>
            <a:pPr marL="342900" indent="-342900">
              <a:buFont typeface="+mj-lt"/>
              <a:buAutoNum type="arabicPeriod"/>
            </a:pPr>
            <a:r>
              <a:rPr lang="en-IN" sz="2000" b="0" i="0" dirty="0">
                <a:solidFill>
                  <a:srgbClr val="333333"/>
                </a:solidFill>
                <a:effectLst/>
                <a:latin typeface="Arial" panose="020B0604020202020204" pitchFamily="34" charset="0"/>
              </a:rPr>
              <a:t>Naithani, S. Ainsworth, T. M. Jones and L. </a:t>
            </a:r>
            <a:r>
              <a:rPr lang="en-IN" sz="2000" b="0" i="0" dirty="0" err="1">
                <a:solidFill>
                  <a:srgbClr val="333333"/>
                </a:solidFill>
                <a:effectLst/>
                <a:latin typeface="Arial" panose="020B0604020202020204" pitchFamily="34" charset="0"/>
              </a:rPr>
              <a:t>Eeckhout</a:t>
            </a:r>
            <a:r>
              <a:rPr lang="en-IN" sz="2000" b="0" i="0" dirty="0">
                <a:solidFill>
                  <a:srgbClr val="333333"/>
                </a:solidFill>
                <a:effectLst/>
                <a:latin typeface="Arial" panose="020B0604020202020204" pitchFamily="34" charset="0"/>
              </a:rPr>
              <a:t>, "Vector </a:t>
            </a:r>
            <a:r>
              <a:rPr lang="en-IN" sz="2000" b="0" i="0" dirty="0" err="1">
                <a:solidFill>
                  <a:srgbClr val="333333"/>
                </a:solidFill>
                <a:effectLst/>
                <a:latin typeface="Arial" panose="020B0604020202020204" pitchFamily="34" charset="0"/>
              </a:rPr>
              <a:t>Runahead</a:t>
            </a:r>
            <a:r>
              <a:rPr lang="en-IN" sz="2000" b="0" i="0" dirty="0">
                <a:solidFill>
                  <a:srgbClr val="333333"/>
                </a:solidFill>
                <a:effectLst/>
                <a:latin typeface="Arial" panose="020B0604020202020204" pitchFamily="34" charset="0"/>
              </a:rPr>
              <a:t>," </a:t>
            </a:r>
            <a:r>
              <a:rPr lang="en-IN" sz="2000" b="0" i="1" dirty="0">
                <a:solidFill>
                  <a:srgbClr val="333333"/>
                </a:solidFill>
                <a:effectLst/>
                <a:latin typeface="Arial" panose="020B0604020202020204" pitchFamily="34" charset="0"/>
              </a:rPr>
              <a:t>2021 ACM/IEEE 48th Annual International Symposium on Computer Architecture (ISCA)</a:t>
            </a:r>
            <a:r>
              <a:rPr lang="en-IN" sz="2000" b="0" i="0" dirty="0">
                <a:solidFill>
                  <a:srgbClr val="333333"/>
                </a:solidFill>
                <a:effectLst/>
                <a:latin typeface="Arial" panose="020B0604020202020204" pitchFamily="34" charset="0"/>
              </a:rPr>
              <a:t>, 2021, pp. 195-208, </a:t>
            </a:r>
            <a:r>
              <a:rPr lang="en-IN" sz="2000" b="0" i="0" dirty="0" err="1">
                <a:solidFill>
                  <a:srgbClr val="333333"/>
                </a:solidFill>
                <a:effectLst/>
                <a:latin typeface="Arial" panose="020B0604020202020204" pitchFamily="34" charset="0"/>
              </a:rPr>
              <a:t>doi</a:t>
            </a:r>
            <a:r>
              <a:rPr lang="en-IN" sz="2000" b="0" i="0" dirty="0">
                <a:solidFill>
                  <a:srgbClr val="333333"/>
                </a:solidFill>
                <a:effectLst/>
                <a:latin typeface="Arial" panose="020B0604020202020204" pitchFamily="34" charset="0"/>
              </a:rPr>
              <a:t>: 10.1109/ISCA52012.2021.00024.</a:t>
            </a:r>
          </a:p>
          <a:p>
            <a:pPr marL="342900" indent="-342900">
              <a:buFont typeface="+mj-lt"/>
              <a:buAutoNum type="arabicPeriod"/>
            </a:pPr>
            <a:endParaRPr lang="en-IN" sz="2000" dirty="0">
              <a:solidFill>
                <a:srgbClr val="333333"/>
              </a:solidFill>
              <a:latin typeface="Arial" panose="020B0604020202020204" pitchFamily="34" charset="0"/>
            </a:endParaRPr>
          </a:p>
          <a:p>
            <a:pPr marL="342900" indent="-342900">
              <a:buFont typeface="+mj-lt"/>
              <a:buAutoNum type="arabicPeriod"/>
            </a:pPr>
            <a:r>
              <a:rPr lang="en-IN" sz="2000" b="0" i="0" dirty="0">
                <a:solidFill>
                  <a:srgbClr val="333333"/>
                </a:solidFill>
                <a:effectLst/>
                <a:latin typeface="Arial" panose="020B0604020202020204" pitchFamily="34" charset="0"/>
              </a:rPr>
              <a:t>A. Ansari, S. Feng, S. Gupta, J. </a:t>
            </a:r>
            <a:r>
              <a:rPr lang="en-IN" sz="2000" b="0" i="0" dirty="0" err="1">
                <a:solidFill>
                  <a:srgbClr val="333333"/>
                </a:solidFill>
                <a:effectLst/>
                <a:latin typeface="Arial" panose="020B0604020202020204" pitchFamily="34" charset="0"/>
              </a:rPr>
              <a:t>Torrellas</a:t>
            </a:r>
            <a:r>
              <a:rPr lang="en-IN" sz="2000" b="0" i="0" dirty="0">
                <a:solidFill>
                  <a:srgbClr val="333333"/>
                </a:solidFill>
                <a:effectLst/>
                <a:latin typeface="Arial" panose="020B0604020202020204" pitchFamily="34" charset="0"/>
              </a:rPr>
              <a:t> and S. </a:t>
            </a:r>
            <a:r>
              <a:rPr lang="en-IN" sz="2000" b="0" i="0" dirty="0" err="1">
                <a:solidFill>
                  <a:srgbClr val="333333"/>
                </a:solidFill>
                <a:effectLst/>
                <a:latin typeface="Arial" panose="020B0604020202020204" pitchFamily="34" charset="0"/>
              </a:rPr>
              <a:t>Mahlke</a:t>
            </a:r>
            <a:r>
              <a:rPr lang="en-IN" sz="2000" b="0" i="0" dirty="0">
                <a:solidFill>
                  <a:srgbClr val="333333"/>
                </a:solidFill>
                <a:effectLst/>
                <a:latin typeface="Arial" panose="020B0604020202020204" pitchFamily="34" charset="0"/>
              </a:rPr>
              <a:t>, "Illusionist: Transforming lightweight cores into aggressive cores on demand," </a:t>
            </a:r>
            <a:r>
              <a:rPr lang="en-IN" sz="2000" b="0" i="1" dirty="0">
                <a:solidFill>
                  <a:srgbClr val="333333"/>
                </a:solidFill>
                <a:effectLst/>
                <a:latin typeface="Arial" panose="020B0604020202020204" pitchFamily="34" charset="0"/>
              </a:rPr>
              <a:t>2013 IEEE 19th International Symposium on High Performance Computer Architecture (HPCA)</a:t>
            </a:r>
            <a:r>
              <a:rPr lang="en-IN" sz="2000" b="0" i="0" dirty="0">
                <a:solidFill>
                  <a:srgbClr val="333333"/>
                </a:solidFill>
                <a:effectLst/>
                <a:latin typeface="Arial" panose="020B0604020202020204" pitchFamily="34" charset="0"/>
              </a:rPr>
              <a:t>, 2013, pp. 436-447, </a:t>
            </a:r>
            <a:r>
              <a:rPr lang="en-IN" sz="2000" b="0" i="0" dirty="0" err="1">
                <a:solidFill>
                  <a:srgbClr val="333333"/>
                </a:solidFill>
                <a:effectLst/>
                <a:latin typeface="Arial" panose="020B0604020202020204" pitchFamily="34" charset="0"/>
              </a:rPr>
              <a:t>doi</a:t>
            </a:r>
            <a:r>
              <a:rPr lang="en-IN" sz="2000" b="0" i="0" dirty="0">
                <a:solidFill>
                  <a:srgbClr val="333333"/>
                </a:solidFill>
                <a:effectLst/>
                <a:latin typeface="Arial" panose="020B0604020202020204" pitchFamily="34" charset="0"/>
              </a:rPr>
              <a:t>: 10.1109/HPCA.2013.6522339.</a:t>
            </a:r>
          </a:p>
          <a:p>
            <a:pPr marL="342900" indent="-342900">
              <a:buAutoNum type="alphaUcPeriod"/>
            </a:pPr>
            <a:endParaRPr lang="en-IN" sz="2400" dirty="0">
              <a:solidFill>
                <a:srgbClr val="333333"/>
              </a:solidFill>
              <a:latin typeface="Arial" panose="020B0604020202020204" pitchFamily="34" charset="0"/>
            </a:endParaRPr>
          </a:p>
          <a:p>
            <a:pPr marL="342900" indent="-342900">
              <a:buAutoNum type="alphaUcPeriod"/>
            </a:pPr>
            <a:endParaRPr lang="en-IN" dirty="0"/>
          </a:p>
        </p:txBody>
      </p:sp>
    </p:spTree>
    <p:extLst>
      <p:ext uri="{BB962C8B-B14F-4D97-AF65-F5344CB8AC3E}">
        <p14:creationId xmlns:p14="http://schemas.microsoft.com/office/powerpoint/2010/main" val="1096824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CD07-0300-159D-3F98-0F88982FAC22}"/>
              </a:ext>
            </a:extLst>
          </p:cNvPr>
          <p:cNvSpPr>
            <a:spLocks noGrp="1"/>
          </p:cNvSpPr>
          <p:nvPr>
            <p:ph type="title"/>
          </p:nvPr>
        </p:nvSpPr>
        <p:spPr/>
        <p:txBody>
          <a:bodyPr/>
          <a:lstStyle/>
          <a:p>
            <a:r>
              <a:rPr lang="en-IN" dirty="0"/>
              <a:t>References continued..</a:t>
            </a:r>
          </a:p>
        </p:txBody>
      </p:sp>
      <p:sp>
        <p:nvSpPr>
          <p:cNvPr id="4" name="Slide Number Placeholder 3">
            <a:extLst>
              <a:ext uri="{FF2B5EF4-FFF2-40B4-BE49-F238E27FC236}">
                <a16:creationId xmlns:a16="http://schemas.microsoft.com/office/drawing/2014/main" id="{A79FFC7F-3F10-6B62-AE1D-6B236173B316}"/>
              </a:ext>
            </a:extLst>
          </p:cNvPr>
          <p:cNvSpPr>
            <a:spLocks noGrp="1"/>
          </p:cNvSpPr>
          <p:nvPr>
            <p:ph type="sldNum" idx="12"/>
          </p:nvPr>
        </p:nvSpPr>
        <p:spPr/>
        <p:txBody>
          <a:bodyPr/>
          <a:lstStyle/>
          <a:p>
            <a:fld id="{00000000-1234-1234-1234-123412341234}" type="slidenum">
              <a:rPr lang="en-US" smtClean="0"/>
              <a:pPr/>
              <a:t>34</a:t>
            </a:fld>
            <a:endParaRPr lang="en-US" dirty="0"/>
          </a:p>
        </p:txBody>
      </p:sp>
      <p:sp>
        <p:nvSpPr>
          <p:cNvPr id="5" name="Footer Placeholder 4">
            <a:extLst>
              <a:ext uri="{FF2B5EF4-FFF2-40B4-BE49-F238E27FC236}">
                <a16:creationId xmlns:a16="http://schemas.microsoft.com/office/drawing/2014/main" id="{9FB95410-A3A4-E8DD-859F-2D3AB05B0630}"/>
              </a:ext>
            </a:extLst>
          </p:cNvPr>
          <p:cNvSpPr>
            <a:spLocks noGrp="1"/>
          </p:cNvSpPr>
          <p:nvPr>
            <p:ph type="ftr" sz="quarter" idx="13"/>
          </p:nvPr>
        </p:nvSpPr>
        <p:spPr/>
        <p:txBody>
          <a:bodyPr/>
          <a:lstStyle/>
          <a:p>
            <a:endParaRPr lang="en-IN" dirty="0"/>
          </a:p>
        </p:txBody>
      </p:sp>
      <p:sp>
        <p:nvSpPr>
          <p:cNvPr id="7" name="TextBox 6">
            <a:extLst>
              <a:ext uri="{FF2B5EF4-FFF2-40B4-BE49-F238E27FC236}">
                <a16:creationId xmlns:a16="http://schemas.microsoft.com/office/drawing/2014/main" id="{B2406D55-C293-6345-EB06-7EE0DDB52D28}"/>
              </a:ext>
            </a:extLst>
          </p:cNvPr>
          <p:cNvSpPr txBox="1"/>
          <p:nvPr/>
        </p:nvSpPr>
        <p:spPr>
          <a:xfrm>
            <a:off x="181583" y="1157784"/>
            <a:ext cx="11708107" cy="5632311"/>
          </a:xfrm>
          <a:prstGeom prst="rect">
            <a:avLst/>
          </a:prstGeom>
          <a:noFill/>
        </p:spPr>
        <p:txBody>
          <a:bodyPr wrap="square">
            <a:spAutoFit/>
          </a:bodyPr>
          <a:lstStyle/>
          <a:p>
            <a:pPr marL="457200" indent="-457200">
              <a:buFont typeface="+mj-lt"/>
              <a:buAutoNum type="arabicPeriod" startAt="5"/>
            </a:pPr>
            <a:r>
              <a:rPr lang="en-IN" sz="2000" b="0" i="0" dirty="0">
                <a:solidFill>
                  <a:srgbClr val="333333"/>
                </a:solidFill>
                <a:effectLst/>
                <a:latin typeface="Arial" panose="020B0604020202020204" pitchFamily="34" charset="0"/>
              </a:rPr>
              <a:t>A. </a:t>
            </a:r>
            <a:r>
              <a:rPr lang="en-IN" sz="2000" b="0" i="0" dirty="0" err="1">
                <a:solidFill>
                  <a:srgbClr val="333333"/>
                </a:solidFill>
                <a:effectLst/>
                <a:latin typeface="Arial" panose="020B0604020202020204" pitchFamily="34" charset="0"/>
              </a:rPr>
              <a:t>Lukefahr</a:t>
            </a:r>
            <a:r>
              <a:rPr lang="en-IN" sz="2000" b="0" i="0" dirty="0">
                <a:solidFill>
                  <a:srgbClr val="333333"/>
                </a:solidFill>
                <a:effectLst/>
                <a:latin typeface="Arial" panose="020B0604020202020204" pitchFamily="34" charset="0"/>
              </a:rPr>
              <a:t> </a:t>
            </a:r>
            <a:r>
              <a:rPr lang="en-IN" sz="2000" b="0" i="1" dirty="0">
                <a:solidFill>
                  <a:srgbClr val="333333"/>
                </a:solidFill>
                <a:effectLst/>
                <a:latin typeface="Arial" panose="020B0604020202020204" pitchFamily="34" charset="0"/>
              </a:rPr>
              <a:t>et al</a:t>
            </a:r>
            <a:r>
              <a:rPr lang="en-IN" sz="2000" b="0" i="0" dirty="0">
                <a:solidFill>
                  <a:srgbClr val="333333"/>
                </a:solidFill>
                <a:effectLst/>
                <a:latin typeface="Arial" panose="020B0604020202020204" pitchFamily="34" charset="0"/>
              </a:rPr>
              <a:t>., "Composite Cores: Pushing Heterogeneity Into a Core," </a:t>
            </a:r>
            <a:r>
              <a:rPr lang="en-IN" sz="2000" b="0" i="1" dirty="0">
                <a:solidFill>
                  <a:srgbClr val="333333"/>
                </a:solidFill>
                <a:effectLst/>
                <a:latin typeface="Arial" panose="020B0604020202020204" pitchFamily="34" charset="0"/>
              </a:rPr>
              <a:t>2012 45th Annual IEEE/ACM International Symposium on Microarchitecture</a:t>
            </a:r>
            <a:r>
              <a:rPr lang="en-IN" sz="2000" b="0" i="0" dirty="0">
                <a:solidFill>
                  <a:srgbClr val="333333"/>
                </a:solidFill>
                <a:effectLst/>
                <a:latin typeface="Arial" panose="020B0604020202020204" pitchFamily="34" charset="0"/>
              </a:rPr>
              <a:t>, 2012, pp. 317-328, </a:t>
            </a:r>
            <a:r>
              <a:rPr lang="en-IN" sz="2000" b="0" i="0" dirty="0" err="1">
                <a:solidFill>
                  <a:srgbClr val="333333"/>
                </a:solidFill>
                <a:effectLst/>
                <a:latin typeface="Arial" panose="020B0604020202020204" pitchFamily="34" charset="0"/>
              </a:rPr>
              <a:t>doi</a:t>
            </a:r>
            <a:r>
              <a:rPr lang="en-IN" sz="2000" b="0" i="0" dirty="0">
                <a:solidFill>
                  <a:srgbClr val="333333"/>
                </a:solidFill>
                <a:effectLst/>
                <a:latin typeface="Arial" panose="020B0604020202020204" pitchFamily="34" charset="0"/>
              </a:rPr>
              <a:t>: 10.1109/MICRO.2012.37.</a:t>
            </a:r>
          </a:p>
          <a:p>
            <a:pPr marL="457200" indent="-457200">
              <a:buFont typeface="+mj-lt"/>
              <a:buAutoNum type="arabicPeriod" startAt="5"/>
            </a:pPr>
            <a:endParaRPr lang="en-IN" sz="2000" b="0" i="0" dirty="0">
              <a:solidFill>
                <a:srgbClr val="333333"/>
              </a:solidFill>
              <a:effectLst/>
              <a:latin typeface="Arial" panose="020B0604020202020204" pitchFamily="34" charset="0"/>
            </a:endParaRPr>
          </a:p>
          <a:p>
            <a:pPr marL="457200" indent="-457200">
              <a:buFont typeface="+mj-lt"/>
              <a:buAutoNum type="arabicPeriod" startAt="5"/>
            </a:pPr>
            <a:r>
              <a:rPr lang="en-IN" sz="2000" b="0" i="0" dirty="0">
                <a:solidFill>
                  <a:srgbClr val="333333"/>
                </a:solidFill>
                <a:effectLst/>
                <a:latin typeface="Arial" panose="020B0604020202020204" pitchFamily="34" charset="0"/>
              </a:rPr>
              <a:t>S. </a:t>
            </a:r>
            <a:r>
              <a:rPr lang="en-IN" sz="2000" b="0" i="0" dirty="0" err="1">
                <a:solidFill>
                  <a:srgbClr val="333333"/>
                </a:solidFill>
                <a:effectLst/>
                <a:latin typeface="Arial" panose="020B0604020202020204" pitchFamily="34" charset="0"/>
              </a:rPr>
              <a:t>Padmanabha</a:t>
            </a:r>
            <a:r>
              <a:rPr lang="en-IN" sz="2000" b="0" i="0" dirty="0">
                <a:solidFill>
                  <a:srgbClr val="333333"/>
                </a:solidFill>
                <a:effectLst/>
                <a:latin typeface="Arial" panose="020B0604020202020204" pitchFamily="34" charset="0"/>
              </a:rPr>
              <a:t>, A. </a:t>
            </a:r>
            <a:r>
              <a:rPr lang="en-IN" sz="2000" b="0" i="0" dirty="0" err="1">
                <a:solidFill>
                  <a:srgbClr val="333333"/>
                </a:solidFill>
                <a:effectLst/>
                <a:latin typeface="Arial" panose="020B0604020202020204" pitchFamily="34" charset="0"/>
              </a:rPr>
              <a:t>Lukefahr</a:t>
            </a:r>
            <a:r>
              <a:rPr lang="en-IN" sz="2000" b="0" i="0" dirty="0">
                <a:solidFill>
                  <a:srgbClr val="333333"/>
                </a:solidFill>
                <a:effectLst/>
                <a:latin typeface="Arial" panose="020B0604020202020204" pitchFamily="34" charset="0"/>
              </a:rPr>
              <a:t>, R. Das and S. </a:t>
            </a:r>
            <a:r>
              <a:rPr lang="en-IN" sz="2000" b="0" i="0" dirty="0" err="1">
                <a:solidFill>
                  <a:srgbClr val="333333"/>
                </a:solidFill>
                <a:effectLst/>
                <a:latin typeface="Arial" panose="020B0604020202020204" pitchFamily="34" charset="0"/>
              </a:rPr>
              <a:t>Mahlke</a:t>
            </a:r>
            <a:r>
              <a:rPr lang="en-IN" sz="2000" b="0" i="0" dirty="0">
                <a:solidFill>
                  <a:srgbClr val="333333"/>
                </a:solidFill>
                <a:effectLst/>
                <a:latin typeface="Arial" panose="020B0604020202020204" pitchFamily="34" charset="0"/>
              </a:rPr>
              <a:t>, "</a:t>
            </a:r>
            <a:r>
              <a:rPr lang="en-IN" sz="2000" b="0" i="0" dirty="0" err="1">
                <a:solidFill>
                  <a:srgbClr val="333333"/>
                </a:solidFill>
                <a:effectLst/>
                <a:latin typeface="Arial" panose="020B0604020202020204" pitchFamily="34" charset="0"/>
              </a:rPr>
              <a:t>DynaMOS</a:t>
            </a:r>
            <a:r>
              <a:rPr lang="en-IN" sz="2000" b="0" i="0" dirty="0">
                <a:solidFill>
                  <a:srgbClr val="333333"/>
                </a:solidFill>
                <a:effectLst/>
                <a:latin typeface="Arial" panose="020B0604020202020204" pitchFamily="34" charset="0"/>
              </a:rPr>
              <a:t>: Dynamic schedule migration for heterogeneous cores," </a:t>
            </a:r>
            <a:r>
              <a:rPr lang="en-IN" sz="2000" b="0" i="1" dirty="0">
                <a:solidFill>
                  <a:srgbClr val="333333"/>
                </a:solidFill>
                <a:effectLst/>
                <a:latin typeface="Arial" panose="020B0604020202020204" pitchFamily="34" charset="0"/>
              </a:rPr>
              <a:t>2015 48th Annual IEEE/ACM International Symposium on Microarchitecture (MICRO)</a:t>
            </a:r>
            <a:r>
              <a:rPr lang="en-IN" sz="2000" b="0" i="0" dirty="0">
                <a:solidFill>
                  <a:srgbClr val="333333"/>
                </a:solidFill>
                <a:effectLst/>
                <a:latin typeface="Arial" panose="020B0604020202020204" pitchFamily="34" charset="0"/>
              </a:rPr>
              <a:t>, 2015, pp. 322-333, </a:t>
            </a:r>
            <a:r>
              <a:rPr lang="en-IN" sz="2000" b="0" i="0" dirty="0" err="1">
                <a:solidFill>
                  <a:srgbClr val="333333"/>
                </a:solidFill>
                <a:effectLst/>
                <a:latin typeface="Arial" panose="020B0604020202020204" pitchFamily="34" charset="0"/>
              </a:rPr>
              <a:t>doi</a:t>
            </a:r>
            <a:r>
              <a:rPr lang="en-IN" sz="2000" b="0" i="0" dirty="0">
                <a:solidFill>
                  <a:srgbClr val="333333"/>
                </a:solidFill>
                <a:effectLst/>
                <a:latin typeface="Arial" panose="020B0604020202020204" pitchFamily="34" charset="0"/>
              </a:rPr>
              <a:t>: 10.1145/2830772.2830791.</a:t>
            </a:r>
          </a:p>
          <a:p>
            <a:pPr marL="457200" indent="-457200">
              <a:buFont typeface="+mj-lt"/>
              <a:buAutoNum type="arabicPeriod" startAt="5"/>
            </a:pPr>
            <a:endParaRPr lang="en-IN" sz="2000" dirty="0">
              <a:solidFill>
                <a:srgbClr val="333333"/>
              </a:solidFill>
              <a:latin typeface="Arial" panose="020B0604020202020204" pitchFamily="34" charset="0"/>
            </a:endParaRPr>
          </a:p>
          <a:p>
            <a:pPr marL="457200" indent="-457200">
              <a:buFont typeface="+mj-lt"/>
              <a:buAutoNum type="arabicPeriod" startAt="5"/>
            </a:pPr>
            <a:r>
              <a:rPr lang="en-IN" sz="2000" b="0" i="0" dirty="0" err="1">
                <a:solidFill>
                  <a:srgbClr val="333333"/>
                </a:solidFill>
                <a:effectLst/>
                <a:latin typeface="Arial" panose="020B0604020202020204" pitchFamily="34" charset="0"/>
              </a:rPr>
              <a:t>Khubaib</a:t>
            </a:r>
            <a:r>
              <a:rPr lang="en-IN" sz="2000" b="0" i="0" dirty="0">
                <a:solidFill>
                  <a:srgbClr val="333333"/>
                </a:solidFill>
                <a:effectLst/>
                <a:latin typeface="Arial" panose="020B0604020202020204" pitchFamily="34" charset="0"/>
              </a:rPr>
              <a:t>, M. A. Suleman, M. Hashemi, C. Wilkerson and Y. N. </a:t>
            </a:r>
            <a:r>
              <a:rPr lang="en-IN" sz="2000" b="0" i="0" dirty="0" err="1">
                <a:solidFill>
                  <a:srgbClr val="333333"/>
                </a:solidFill>
                <a:effectLst/>
                <a:latin typeface="Arial" panose="020B0604020202020204" pitchFamily="34" charset="0"/>
              </a:rPr>
              <a:t>Patt</a:t>
            </a:r>
            <a:r>
              <a:rPr lang="en-IN" sz="2000" b="0" i="0" dirty="0">
                <a:solidFill>
                  <a:srgbClr val="333333"/>
                </a:solidFill>
                <a:effectLst/>
                <a:latin typeface="Arial" panose="020B0604020202020204" pitchFamily="34" charset="0"/>
              </a:rPr>
              <a:t>, "</a:t>
            </a:r>
            <a:r>
              <a:rPr lang="en-IN" sz="2000" b="0" i="0" dirty="0" err="1">
                <a:solidFill>
                  <a:srgbClr val="333333"/>
                </a:solidFill>
                <a:effectLst/>
                <a:latin typeface="Arial" panose="020B0604020202020204" pitchFamily="34" charset="0"/>
              </a:rPr>
              <a:t>MorphCore</a:t>
            </a:r>
            <a:r>
              <a:rPr lang="en-IN" sz="2000" b="0" i="0" dirty="0">
                <a:solidFill>
                  <a:srgbClr val="333333"/>
                </a:solidFill>
                <a:effectLst/>
                <a:latin typeface="Arial" panose="020B0604020202020204" pitchFamily="34" charset="0"/>
              </a:rPr>
              <a:t>: An Energy-Efficient Microarchitecture for High Performance ILP and High Throughput TLP," </a:t>
            </a:r>
            <a:r>
              <a:rPr lang="en-IN" sz="2000" b="0" i="1" dirty="0">
                <a:solidFill>
                  <a:srgbClr val="333333"/>
                </a:solidFill>
                <a:effectLst/>
                <a:latin typeface="Arial" panose="020B0604020202020204" pitchFamily="34" charset="0"/>
              </a:rPr>
              <a:t>2012 45th Annual IEEE/ACM International Symposium on Microarchitecture</a:t>
            </a:r>
            <a:r>
              <a:rPr lang="en-IN" sz="2000" b="0" i="0" dirty="0">
                <a:solidFill>
                  <a:srgbClr val="333333"/>
                </a:solidFill>
                <a:effectLst/>
                <a:latin typeface="Arial" panose="020B0604020202020204" pitchFamily="34" charset="0"/>
              </a:rPr>
              <a:t>, 2012, pp. 305-316, </a:t>
            </a:r>
            <a:r>
              <a:rPr lang="en-IN" sz="2000" b="0" i="0" dirty="0" err="1">
                <a:solidFill>
                  <a:srgbClr val="333333"/>
                </a:solidFill>
                <a:effectLst/>
                <a:latin typeface="Arial" panose="020B0604020202020204" pitchFamily="34" charset="0"/>
              </a:rPr>
              <a:t>doi</a:t>
            </a:r>
            <a:r>
              <a:rPr lang="en-IN" sz="2000" b="0" i="0" dirty="0">
                <a:solidFill>
                  <a:srgbClr val="333333"/>
                </a:solidFill>
                <a:effectLst/>
                <a:latin typeface="Arial" panose="020B0604020202020204" pitchFamily="34" charset="0"/>
              </a:rPr>
              <a:t>: 10.1109/MICRO.2012.36.</a:t>
            </a:r>
          </a:p>
          <a:p>
            <a:pPr marL="457200" indent="-457200">
              <a:buFont typeface="+mj-lt"/>
              <a:buAutoNum type="arabicPeriod" startAt="5"/>
            </a:pPr>
            <a:endParaRPr lang="en-IN" sz="2000" b="0" i="0" dirty="0">
              <a:solidFill>
                <a:srgbClr val="333333"/>
              </a:solidFill>
              <a:effectLst/>
              <a:latin typeface="Arial" panose="020B0604020202020204" pitchFamily="34" charset="0"/>
            </a:endParaRPr>
          </a:p>
          <a:p>
            <a:pPr marL="457200" indent="-457200">
              <a:buFont typeface="+mj-lt"/>
              <a:buAutoNum type="arabicPeriod" startAt="5"/>
            </a:pPr>
            <a:r>
              <a:rPr lang="en-IN" sz="2000" b="0" i="0" dirty="0">
                <a:solidFill>
                  <a:srgbClr val="333333"/>
                </a:solidFill>
                <a:effectLst/>
                <a:latin typeface="Arial" panose="020B0604020202020204" pitchFamily="34" charset="0"/>
              </a:rPr>
              <a:t>S. </a:t>
            </a:r>
            <a:r>
              <a:rPr lang="en-IN" sz="2000" b="0" i="0" dirty="0" err="1">
                <a:solidFill>
                  <a:srgbClr val="333333"/>
                </a:solidFill>
                <a:effectLst/>
                <a:latin typeface="Arial" panose="020B0604020202020204" pitchFamily="34" charset="0"/>
              </a:rPr>
              <a:t>Kondguli</a:t>
            </a:r>
            <a:r>
              <a:rPr lang="en-IN" sz="2000" b="0" i="0" dirty="0">
                <a:solidFill>
                  <a:srgbClr val="333333"/>
                </a:solidFill>
                <a:effectLst/>
                <a:latin typeface="Arial" panose="020B0604020202020204" pitchFamily="34" charset="0"/>
              </a:rPr>
              <a:t> and M. Huang, "R3-DLA (Reduce, Reuse, Recycle): A More Efficient Approach to Decoupled Look-Ahead Architectures," </a:t>
            </a:r>
            <a:r>
              <a:rPr lang="en-IN" sz="2000" b="0" i="1" dirty="0">
                <a:solidFill>
                  <a:srgbClr val="333333"/>
                </a:solidFill>
                <a:effectLst/>
                <a:latin typeface="Arial" panose="020B0604020202020204" pitchFamily="34" charset="0"/>
              </a:rPr>
              <a:t>2019 IEEE International Symposium on High Performance Computer Architecture (HPCA)</a:t>
            </a:r>
            <a:r>
              <a:rPr lang="en-IN" sz="2000" b="0" i="0" dirty="0">
                <a:solidFill>
                  <a:srgbClr val="333333"/>
                </a:solidFill>
                <a:effectLst/>
                <a:latin typeface="Arial" panose="020B0604020202020204" pitchFamily="34" charset="0"/>
              </a:rPr>
              <a:t>, 2019, pp. 533-544, </a:t>
            </a:r>
            <a:r>
              <a:rPr lang="en-IN" sz="2000" b="0" i="0" dirty="0" err="1">
                <a:solidFill>
                  <a:srgbClr val="333333"/>
                </a:solidFill>
                <a:effectLst/>
                <a:latin typeface="Arial" panose="020B0604020202020204" pitchFamily="34" charset="0"/>
              </a:rPr>
              <a:t>doi</a:t>
            </a:r>
            <a:r>
              <a:rPr lang="en-IN" sz="2000" b="0" i="0" dirty="0">
                <a:solidFill>
                  <a:srgbClr val="333333"/>
                </a:solidFill>
                <a:effectLst/>
                <a:latin typeface="Arial" panose="020B0604020202020204" pitchFamily="34" charset="0"/>
              </a:rPr>
              <a:t>: 10.1109/HPCA.2019.00064.</a:t>
            </a:r>
          </a:p>
          <a:p>
            <a:pPr marL="457200" indent="-457200">
              <a:buFont typeface="+mj-lt"/>
              <a:buAutoNum type="arabicPeriod" startAt="5"/>
            </a:pPr>
            <a:endParaRPr lang="en-IN" sz="2000" dirty="0">
              <a:solidFill>
                <a:srgbClr val="333333"/>
              </a:solidFill>
              <a:latin typeface="Arial" panose="020B0604020202020204" pitchFamily="34" charset="0"/>
            </a:endParaRPr>
          </a:p>
          <a:p>
            <a:pPr marL="457200" indent="-457200">
              <a:buFont typeface="+mj-lt"/>
              <a:buAutoNum type="arabicPeriod" startAt="5"/>
            </a:pPr>
            <a:endParaRPr lang="en-IN" sz="2000"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963595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099FCBC-A7CA-23A1-795B-D9205EAD9B66}"/>
              </a:ext>
            </a:extLst>
          </p:cNvPr>
          <p:cNvSpPr/>
          <p:nvPr/>
        </p:nvSpPr>
        <p:spPr>
          <a:xfrm>
            <a:off x="0" y="2574524"/>
            <a:ext cx="12192000" cy="127838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Thank You!</a:t>
            </a:r>
          </a:p>
        </p:txBody>
      </p:sp>
      <p:sp>
        <p:nvSpPr>
          <p:cNvPr id="7" name="Slide Number Placeholder 6">
            <a:extLst>
              <a:ext uri="{FF2B5EF4-FFF2-40B4-BE49-F238E27FC236}">
                <a16:creationId xmlns:a16="http://schemas.microsoft.com/office/drawing/2014/main" id="{C2E13DA3-63C1-BF36-FB4A-6CFCC9848D6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CE8720-7A8B-4540-8F06-25E4B5E05D7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Date Placeholder 1">
            <a:extLst>
              <a:ext uri="{FF2B5EF4-FFF2-40B4-BE49-F238E27FC236}">
                <a16:creationId xmlns:a16="http://schemas.microsoft.com/office/drawing/2014/main" id="{2686AA7B-103D-D1EC-2990-C69AA68B2077}"/>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B96766EC-5A18-CBF1-1473-2F64872A141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5644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A78C-999F-0D15-4AF1-A9BE5D79887D}"/>
              </a:ext>
            </a:extLst>
          </p:cNvPr>
          <p:cNvSpPr>
            <a:spLocks noGrp="1"/>
          </p:cNvSpPr>
          <p:nvPr>
            <p:ph type="title"/>
          </p:nvPr>
        </p:nvSpPr>
        <p:spPr/>
        <p:txBody>
          <a:bodyPr/>
          <a:lstStyle/>
          <a:p>
            <a:r>
              <a:rPr lang="en-IN" dirty="0"/>
              <a:t>Symmetric CMPs vs Asymmetric CMPs</a:t>
            </a:r>
          </a:p>
        </p:txBody>
      </p:sp>
      <p:sp>
        <p:nvSpPr>
          <p:cNvPr id="4" name="Slide Number Placeholder 3">
            <a:extLst>
              <a:ext uri="{FF2B5EF4-FFF2-40B4-BE49-F238E27FC236}">
                <a16:creationId xmlns:a16="http://schemas.microsoft.com/office/drawing/2014/main" id="{1C599EF0-2CB6-6214-F57F-87B466E7123D}"/>
              </a:ext>
            </a:extLst>
          </p:cNvPr>
          <p:cNvSpPr>
            <a:spLocks noGrp="1"/>
          </p:cNvSpPr>
          <p:nvPr>
            <p:ph type="sldNum" idx="12"/>
          </p:nvPr>
        </p:nvSpPr>
        <p:spPr/>
        <p:txBody>
          <a:bodyPr/>
          <a:lstStyle/>
          <a:p>
            <a:fld id="{00000000-1234-1234-1234-123412341234}" type="slidenum">
              <a:rPr lang="en-US" smtClean="0"/>
              <a:pPr/>
              <a:t>4</a:t>
            </a:fld>
            <a:endParaRPr lang="en-US"/>
          </a:p>
        </p:txBody>
      </p:sp>
      <p:graphicFrame>
        <p:nvGraphicFramePr>
          <p:cNvPr id="5" name="Table 5">
            <a:extLst>
              <a:ext uri="{FF2B5EF4-FFF2-40B4-BE49-F238E27FC236}">
                <a16:creationId xmlns:a16="http://schemas.microsoft.com/office/drawing/2014/main" id="{10941F69-2181-48F2-3ED1-7C2075AE0D96}"/>
              </a:ext>
            </a:extLst>
          </p:cNvPr>
          <p:cNvGraphicFramePr>
            <a:graphicFrameLocks noGrp="1"/>
          </p:cNvGraphicFramePr>
          <p:nvPr>
            <p:extLst>
              <p:ext uri="{D42A27DB-BD31-4B8C-83A1-F6EECF244321}">
                <p14:modId xmlns:p14="http://schemas.microsoft.com/office/powerpoint/2010/main" val="2885090931"/>
              </p:ext>
            </p:extLst>
          </p:nvPr>
        </p:nvGraphicFramePr>
        <p:xfrm>
          <a:off x="1079241" y="1547488"/>
          <a:ext cx="10033517" cy="4283576"/>
        </p:xfrm>
        <a:graphic>
          <a:graphicData uri="http://schemas.openxmlformats.org/drawingml/2006/table">
            <a:tbl>
              <a:tblPr firstRow="1" bandRow="1">
                <a:tableStyleId>{073A0DAA-6AF3-43AB-8588-CEC1D06C72B9}</a:tableStyleId>
              </a:tblPr>
              <a:tblGrid>
                <a:gridCol w="3178986">
                  <a:extLst>
                    <a:ext uri="{9D8B030D-6E8A-4147-A177-3AD203B41FA5}">
                      <a16:colId xmlns:a16="http://schemas.microsoft.com/office/drawing/2014/main" val="1708799175"/>
                    </a:ext>
                  </a:extLst>
                </a:gridCol>
                <a:gridCol w="3636611">
                  <a:extLst>
                    <a:ext uri="{9D8B030D-6E8A-4147-A177-3AD203B41FA5}">
                      <a16:colId xmlns:a16="http://schemas.microsoft.com/office/drawing/2014/main" val="2003244870"/>
                    </a:ext>
                  </a:extLst>
                </a:gridCol>
                <a:gridCol w="3217920">
                  <a:extLst>
                    <a:ext uri="{9D8B030D-6E8A-4147-A177-3AD203B41FA5}">
                      <a16:colId xmlns:a16="http://schemas.microsoft.com/office/drawing/2014/main" val="3573578145"/>
                    </a:ext>
                  </a:extLst>
                </a:gridCol>
              </a:tblGrid>
              <a:tr h="114900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400" dirty="0"/>
                        <a:t>Symmetric CMPs</a:t>
                      </a:r>
                    </a:p>
                    <a:p>
                      <a:pPr algn="ctr"/>
                      <a:r>
                        <a:rPr lang="en-IN" sz="2400" dirty="0"/>
                        <a:t>(All Big </a:t>
                      </a:r>
                      <a:r>
                        <a:rPr lang="en-IN" sz="2400" dirty="0" err="1"/>
                        <a:t>OoO</a:t>
                      </a:r>
                      <a:r>
                        <a:rPr lang="en-IN" sz="2400" dirty="0"/>
                        <a:t> cores)</a:t>
                      </a:r>
                      <a:endParaRPr lang="en-IN" dirty="0"/>
                    </a:p>
                  </a:txBody>
                  <a:tcPr/>
                </a:tc>
                <a:tc>
                  <a:txBody>
                    <a:bodyPr/>
                    <a:lstStyle/>
                    <a:p>
                      <a:pPr algn="ctr"/>
                      <a:r>
                        <a:rPr lang="en-IN" sz="2400" dirty="0"/>
                        <a:t>Symmetric CMPs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400" dirty="0"/>
                        <a:t>(All Small </a:t>
                      </a:r>
                      <a:r>
                        <a:rPr lang="en-IN" sz="2400" dirty="0" err="1"/>
                        <a:t>InO</a:t>
                      </a:r>
                      <a:r>
                        <a:rPr lang="en-IN" sz="2400" dirty="0"/>
                        <a:t> cores)</a:t>
                      </a:r>
                    </a:p>
                  </a:txBody>
                  <a:tcPr/>
                </a:tc>
                <a:tc>
                  <a:txBody>
                    <a:bodyPr/>
                    <a:lstStyle/>
                    <a:p>
                      <a:pPr algn="ctr"/>
                      <a:r>
                        <a:rPr lang="en-IN" sz="2400" dirty="0"/>
                        <a:t>Asymmetric CMPs</a:t>
                      </a:r>
                    </a:p>
                    <a:p>
                      <a:pPr algn="ctr"/>
                      <a:r>
                        <a:rPr lang="en-IN" sz="2400" dirty="0"/>
                        <a:t>(Few big and  multiple small cores)</a:t>
                      </a:r>
                    </a:p>
                  </a:txBody>
                  <a:tcPr/>
                </a:tc>
                <a:extLst>
                  <a:ext uri="{0D108BD9-81ED-4DB2-BD59-A6C34878D82A}">
                    <a16:rowId xmlns:a16="http://schemas.microsoft.com/office/drawing/2014/main" val="3857633911"/>
                  </a:ext>
                </a:extLst>
              </a:tr>
              <a:tr h="904744">
                <a:tc>
                  <a:txBody>
                    <a:bodyPr/>
                    <a:lstStyle/>
                    <a:p>
                      <a:pPr algn="ctr"/>
                      <a:endParaRPr lang="en-IN" sz="2000" b="1" dirty="0">
                        <a:solidFill>
                          <a:srgbClr val="FF0000"/>
                        </a:solidFill>
                      </a:endParaRPr>
                    </a:p>
                    <a:p>
                      <a:pPr algn="ctr"/>
                      <a:r>
                        <a:rPr lang="en-IN" sz="2000" b="1" dirty="0">
                          <a:solidFill>
                            <a:srgbClr val="FF0000"/>
                          </a:solidFill>
                        </a:rPr>
                        <a:t>Low throughput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 </a:t>
                      </a:r>
                      <a:r>
                        <a:rPr lang="en-IN" sz="2000" b="1" dirty="0">
                          <a:solidFill>
                            <a:schemeClr val="accent6">
                              <a:lumMod val="75000"/>
                            </a:schemeClr>
                          </a:solidFill>
                        </a:rPr>
                        <a:t>High throughput</a:t>
                      </a:r>
                      <a:endParaRPr lang="en-IN" b="1" dirty="0">
                        <a:solidFill>
                          <a:schemeClr val="accent6">
                            <a:lumMod val="75000"/>
                          </a:schemeClr>
                        </a:solidFill>
                      </a:endParaRP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1" dirty="0">
                          <a:solidFill>
                            <a:schemeClr val="accent5">
                              <a:lumMod val="75000"/>
                            </a:schemeClr>
                          </a:solidFill>
                        </a:rPr>
                        <a:t>Avg. throughput</a:t>
                      </a:r>
                    </a:p>
                    <a:p>
                      <a:endParaRPr lang="en-IN" dirty="0"/>
                    </a:p>
                  </a:txBody>
                  <a:tcPr/>
                </a:tc>
                <a:extLst>
                  <a:ext uri="{0D108BD9-81ED-4DB2-BD59-A6C34878D82A}">
                    <a16:rowId xmlns:a16="http://schemas.microsoft.com/office/drawing/2014/main" val="3997715339"/>
                  </a:ext>
                </a:extLst>
              </a:tr>
              <a:tr h="1190415">
                <a:tc>
                  <a:txBody>
                    <a:bodyPr/>
                    <a:lstStyle/>
                    <a:p>
                      <a:pPr algn="ctr"/>
                      <a:r>
                        <a:rPr lang="en-IN" dirty="0"/>
                        <a:t> </a:t>
                      </a:r>
                    </a:p>
                    <a:p>
                      <a:pPr algn="ctr"/>
                      <a:r>
                        <a:rPr lang="en-IN" sz="2000" b="1" dirty="0">
                          <a:solidFill>
                            <a:schemeClr val="accent6">
                              <a:lumMod val="75000"/>
                            </a:schemeClr>
                          </a:solidFill>
                        </a:rPr>
                        <a:t>Best single thread performance</a:t>
                      </a:r>
                    </a:p>
                  </a:txBody>
                  <a:tcPr/>
                </a:tc>
                <a:tc>
                  <a:txBody>
                    <a:bodyPr/>
                    <a:lstStyle/>
                    <a:p>
                      <a:pPr algn="ctr"/>
                      <a:endParaRPr lang="en-IN" dirty="0"/>
                    </a:p>
                    <a:p>
                      <a:pPr algn="ctr"/>
                      <a:r>
                        <a:rPr lang="en-IN" sz="2000" b="1" dirty="0">
                          <a:solidFill>
                            <a:srgbClr val="FF0000"/>
                          </a:solidFill>
                        </a:rPr>
                        <a:t>Poor Single thread  performance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solidFill>
                            <a:schemeClr val="accent5">
                              <a:lumMod val="75000"/>
                            </a:schemeClr>
                          </a:solidFill>
                        </a:rPr>
                        <a:t> </a:t>
                      </a:r>
                      <a:r>
                        <a:rPr lang="en-IN" sz="2000" b="1" dirty="0">
                          <a:solidFill>
                            <a:schemeClr val="accent5">
                              <a:lumMod val="75000"/>
                            </a:schemeClr>
                          </a:solidFill>
                        </a:rPr>
                        <a:t>Good single thread performance</a:t>
                      </a:r>
                      <a:endParaRPr lang="en-IN" b="1" dirty="0">
                        <a:solidFill>
                          <a:schemeClr val="accent5">
                            <a:lumMod val="75000"/>
                          </a:schemeClr>
                        </a:solidFill>
                      </a:endParaRPr>
                    </a:p>
                    <a:p>
                      <a:pPr algn="ctr"/>
                      <a:endParaRPr lang="en-IN" dirty="0"/>
                    </a:p>
                  </a:txBody>
                  <a:tcPr/>
                </a:tc>
                <a:extLst>
                  <a:ext uri="{0D108BD9-81ED-4DB2-BD59-A6C34878D82A}">
                    <a16:rowId xmlns:a16="http://schemas.microsoft.com/office/drawing/2014/main" val="2631823810"/>
                  </a:ext>
                </a:extLst>
              </a:tr>
              <a:tr h="859402">
                <a:tc>
                  <a:txBody>
                    <a:bodyPr/>
                    <a:lstStyle/>
                    <a:p>
                      <a:pPr algn="ctr"/>
                      <a:endParaRPr lang="en-IN" dirty="0"/>
                    </a:p>
                    <a:p>
                      <a:pPr algn="ctr"/>
                      <a:r>
                        <a:rPr lang="en-IN" sz="2000" b="1" dirty="0">
                          <a:solidFill>
                            <a:srgbClr val="FF0000"/>
                          </a:solidFill>
                        </a:rPr>
                        <a:t>Power hungry cores</a:t>
                      </a:r>
                    </a:p>
                  </a:txBody>
                  <a:tcPr/>
                </a:tc>
                <a:tc>
                  <a:txBody>
                    <a:bodyPr/>
                    <a:lstStyle/>
                    <a:p>
                      <a:pPr algn="ctr"/>
                      <a:endParaRPr lang="en-IN" dirty="0"/>
                    </a:p>
                    <a:p>
                      <a:pPr algn="ctr"/>
                      <a:r>
                        <a:rPr lang="en-IN" sz="2000" b="1" dirty="0">
                          <a:solidFill>
                            <a:schemeClr val="accent6">
                              <a:lumMod val="75000"/>
                            </a:schemeClr>
                          </a:solidFill>
                        </a:rPr>
                        <a:t>Power efficient cores</a:t>
                      </a:r>
                    </a:p>
                  </a:txBody>
                  <a:tcPr/>
                </a:tc>
                <a:tc>
                  <a:txBody>
                    <a:bodyPr/>
                    <a:lstStyle/>
                    <a:p>
                      <a:pPr algn="ctr"/>
                      <a:endParaRPr lang="en-IN" dirty="0"/>
                    </a:p>
                    <a:p>
                      <a:pPr algn="ctr"/>
                      <a:r>
                        <a:rPr lang="en-IN" sz="2000" b="1" dirty="0">
                          <a:solidFill>
                            <a:schemeClr val="accent5">
                              <a:lumMod val="75000"/>
                            </a:schemeClr>
                          </a:solidFill>
                        </a:rPr>
                        <a:t>Best of both</a:t>
                      </a:r>
                    </a:p>
                  </a:txBody>
                  <a:tcPr/>
                </a:tc>
                <a:extLst>
                  <a:ext uri="{0D108BD9-81ED-4DB2-BD59-A6C34878D82A}">
                    <a16:rowId xmlns:a16="http://schemas.microsoft.com/office/drawing/2014/main" val="503548561"/>
                  </a:ext>
                </a:extLst>
              </a:tr>
            </a:tbl>
          </a:graphicData>
        </a:graphic>
      </p:graphicFrame>
    </p:spTree>
    <p:extLst>
      <p:ext uri="{BB962C8B-B14F-4D97-AF65-F5344CB8AC3E}">
        <p14:creationId xmlns:p14="http://schemas.microsoft.com/office/powerpoint/2010/main" val="32843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E097-28C9-4480-CEDC-7323E936DB70}"/>
              </a:ext>
            </a:extLst>
          </p:cNvPr>
          <p:cNvSpPr>
            <a:spLocks noGrp="1"/>
          </p:cNvSpPr>
          <p:nvPr>
            <p:ph type="title"/>
          </p:nvPr>
        </p:nvSpPr>
        <p:spPr/>
        <p:txBody>
          <a:bodyPr/>
          <a:lstStyle/>
          <a:p>
            <a:r>
              <a:rPr lang="en-IN" dirty="0"/>
              <a:t>ARM’s </a:t>
            </a:r>
            <a:r>
              <a:rPr lang="en-IN" dirty="0" err="1"/>
              <a:t>big.LITTLE</a:t>
            </a:r>
            <a:endParaRPr lang="en-IN" dirty="0"/>
          </a:p>
        </p:txBody>
      </p:sp>
      <p:sp>
        <p:nvSpPr>
          <p:cNvPr id="3" name="Text Placeholder 2">
            <a:extLst>
              <a:ext uri="{FF2B5EF4-FFF2-40B4-BE49-F238E27FC236}">
                <a16:creationId xmlns:a16="http://schemas.microsoft.com/office/drawing/2014/main" id="{DC481107-BBEC-D6E5-AEB6-651F8670C17C}"/>
              </a:ext>
            </a:extLst>
          </p:cNvPr>
          <p:cNvSpPr>
            <a:spLocks noGrp="1"/>
          </p:cNvSpPr>
          <p:nvPr>
            <p:ph type="body" idx="1"/>
          </p:nvPr>
        </p:nvSpPr>
        <p:spPr>
          <a:xfrm>
            <a:off x="0" y="1634316"/>
            <a:ext cx="5022715" cy="4973216"/>
          </a:xfrm>
        </p:spPr>
        <p:txBody>
          <a:bodyPr>
            <a:normAutofit/>
          </a:bodyPr>
          <a:lstStyle/>
          <a:p>
            <a:pPr>
              <a:buSzPct val="150000"/>
              <a:buFont typeface="Arial" panose="020B0604020202020204" pitchFamily="34" charset="0"/>
              <a:buChar char="•"/>
            </a:pPr>
            <a:r>
              <a:rPr lang="en" sz="2800" b="0" dirty="0">
                <a:latin typeface="Times New Roman" panose="02020603050405020304" pitchFamily="18" charset="0"/>
                <a:cs typeface="Times New Roman" panose="02020603050405020304" pitchFamily="18" charset="0"/>
              </a:rPr>
              <a:t>Cortex-A15 is a 3-way out-of-order (OoO) core </a:t>
            </a:r>
            <a:br>
              <a:rPr lang="en" sz="2800" b="0" dirty="0">
                <a:latin typeface="Times New Roman" panose="02020603050405020304" pitchFamily="18" charset="0"/>
                <a:cs typeface="Times New Roman" panose="02020603050405020304" pitchFamily="18" charset="0"/>
              </a:rPr>
            </a:br>
            <a:r>
              <a:rPr lang="en" sz="2800" b="0" dirty="0">
                <a:latin typeface="Times New Roman" panose="02020603050405020304" pitchFamily="18" charset="0"/>
                <a:cs typeface="Times New Roman" panose="02020603050405020304" pitchFamily="18" charset="0"/>
              </a:rPr>
              <a:t>(15-25 stages).</a:t>
            </a:r>
          </a:p>
          <a:p>
            <a:pPr>
              <a:buSzPct val="150000"/>
              <a:buFont typeface="Arial" panose="020B0604020202020204" pitchFamily="34" charset="0"/>
              <a:buChar char="•"/>
            </a:pPr>
            <a:r>
              <a:rPr lang="en-US" sz="2800" b="0" dirty="0">
                <a:latin typeface="Times New Roman" panose="02020603050405020304" pitchFamily="18" charset="0"/>
                <a:cs typeface="Times New Roman" panose="02020603050405020304" pitchFamily="18" charset="0"/>
              </a:rPr>
              <a:t>Cortex-A7 is a narrow 2-way in-order (</a:t>
            </a:r>
            <a:r>
              <a:rPr lang="en-US" sz="2800" b="0" dirty="0" err="1">
                <a:latin typeface="Times New Roman" panose="02020603050405020304" pitchFamily="18" charset="0"/>
                <a:cs typeface="Times New Roman" panose="02020603050405020304" pitchFamily="18" charset="0"/>
              </a:rPr>
              <a:t>InO</a:t>
            </a:r>
            <a:r>
              <a:rPr lang="en-US" sz="2800" b="0" dirty="0">
                <a:latin typeface="Times New Roman" panose="02020603050405020304" pitchFamily="18" charset="0"/>
                <a:cs typeface="Times New Roman" panose="02020603050405020304" pitchFamily="18" charset="0"/>
              </a:rPr>
              <a:t>) core</a:t>
            </a: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(8-10 stages). </a:t>
            </a:r>
          </a:p>
          <a:p>
            <a:endParaRPr lang="en" sz="3200" dirty="0"/>
          </a:p>
          <a:p>
            <a:endParaRPr lang="en-IN" dirty="0"/>
          </a:p>
        </p:txBody>
      </p:sp>
      <p:sp>
        <p:nvSpPr>
          <p:cNvPr id="4" name="Slide Number Placeholder 3">
            <a:extLst>
              <a:ext uri="{FF2B5EF4-FFF2-40B4-BE49-F238E27FC236}">
                <a16:creationId xmlns:a16="http://schemas.microsoft.com/office/drawing/2014/main" id="{FFF56C64-6ED8-4FA4-3853-C05A97731BC0}"/>
              </a:ext>
            </a:extLst>
          </p:cNvPr>
          <p:cNvSpPr>
            <a:spLocks noGrp="1"/>
          </p:cNvSpPr>
          <p:nvPr>
            <p:ph type="sldNum" idx="12"/>
          </p:nvPr>
        </p:nvSpPr>
        <p:spPr>
          <a:xfrm>
            <a:off x="8877618" y="6288495"/>
            <a:ext cx="3132800" cy="501600"/>
          </a:xfrm>
        </p:spPr>
        <p:txBody>
          <a:bodyPr/>
          <a:lstStyle/>
          <a:p>
            <a:fld id="{00000000-1234-1234-1234-123412341234}" type="slidenum">
              <a:rPr lang="en-US" smtClean="0"/>
              <a:pPr/>
              <a:t>5</a:t>
            </a:fld>
            <a:endParaRPr lang="en-US" dirty="0"/>
          </a:p>
        </p:txBody>
      </p:sp>
      <p:sp>
        <p:nvSpPr>
          <p:cNvPr id="8" name="Footer Placeholder 7">
            <a:extLst>
              <a:ext uri="{FF2B5EF4-FFF2-40B4-BE49-F238E27FC236}">
                <a16:creationId xmlns:a16="http://schemas.microsoft.com/office/drawing/2014/main" id="{11A3DF98-794E-0260-40DA-062BE0E60296}"/>
              </a:ext>
            </a:extLst>
          </p:cNvPr>
          <p:cNvSpPr>
            <a:spLocks noGrp="1"/>
          </p:cNvSpPr>
          <p:nvPr>
            <p:ph type="ftr" sz="quarter" idx="13"/>
          </p:nvPr>
        </p:nvSpPr>
        <p:spPr/>
        <p:txBody>
          <a:bodyPr/>
          <a:lstStyle/>
          <a:p>
            <a:pPr algn="l"/>
            <a:r>
              <a:rPr lang="en-IN" sz="1600" dirty="0">
                <a:solidFill>
                  <a:schemeClr val="bg1"/>
                </a:solidFill>
              </a:rPr>
              <a:t>https://www.arm.com/technologies/big-little</a:t>
            </a:r>
          </a:p>
        </p:txBody>
      </p:sp>
      <p:pic>
        <p:nvPicPr>
          <p:cNvPr id="6" name="Picture 5">
            <a:extLst>
              <a:ext uri="{FF2B5EF4-FFF2-40B4-BE49-F238E27FC236}">
                <a16:creationId xmlns:a16="http://schemas.microsoft.com/office/drawing/2014/main" id="{FBFA622B-16EA-53BC-A0A9-35BDBAAE046B}"/>
              </a:ext>
            </a:extLst>
          </p:cNvPr>
          <p:cNvPicPr>
            <a:picLocks noChangeAspect="1"/>
          </p:cNvPicPr>
          <p:nvPr/>
        </p:nvPicPr>
        <p:blipFill>
          <a:blip r:embed="rId2"/>
          <a:stretch>
            <a:fillRect/>
          </a:stretch>
        </p:blipFill>
        <p:spPr>
          <a:xfrm>
            <a:off x="5322226" y="1425084"/>
            <a:ext cx="6688192" cy="4007832"/>
          </a:xfrm>
          <a:prstGeom prst="rect">
            <a:avLst/>
          </a:prstGeom>
        </p:spPr>
      </p:pic>
    </p:spTree>
    <p:extLst>
      <p:ext uri="{BB962C8B-B14F-4D97-AF65-F5344CB8AC3E}">
        <p14:creationId xmlns:p14="http://schemas.microsoft.com/office/powerpoint/2010/main" val="99106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9573-3457-CCD5-F454-2EF4A6888417}"/>
              </a:ext>
            </a:extLst>
          </p:cNvPr>
          <p:cNvSpPr>
            <a:spLocks noGrp="1"/>
          </p:cNvSpPr>
          <p:nvPr>
            <p:ph type="title"/>
          </p:nvPr>
        </p:nvSpPr>
        <p:spPr/>
        <p:txBody>
          <a:bodyPr/>
          <a:lstStyle/>
          <a:p>
            <a:r>
              <a:rPr lang="en-IN" dirty="0"/>
              <a:t>Opportunities for Improvement</a:t>
            </a:r>
          </a:p>
        </p:txBody>
      </p:sp>
      <p:sp>
        <p:nvSpPr>
          <p:cNvPr id="4" name="Slide Number Placeholder 3">
            <a:extLst>
              <a:ext uri="{FF2B5EF4-FFF2-40B4-BE49-F238E27FC236}">
                <a16:creationId xmlns:a16="http://schemas.microsoft.com/office/drawing/2014/main" id="{F327F3FD-C519-AE4F-5102-A6D41F3952E3}"/>
              </a:ext>
            </a:extLst>
          </p:cNvPr>
          <p:cNvSpPr>
            <a:spLocks noGrp="1"/>
          </p:cNvSpPr>
          <p:nvPr>
            <p:ph type="sldNum" idx="12"/>
          </p:nvPr>
        </p:nvSpPr>
        <p:spPr>
          <a:xfrm>
            <a:off x="4949383" y="3023916"/>
            <a:ext cx="3132800" cy="501600"/>
          </a:xfrm>
        </p:spPr>
        <p:txBody>
          <a:bodyPr/>
          <a:lstStyle/>
          <a:p>
            <a:fld id="{00000000-1234-1234-1234-123412341234}" type="slidenum">
              <a:rPr lang="en-US" smtClean="0"/>
              <a:pPr/>
              <a:t>6</a:t>
            </a:fld>
            <a:endParaRPr lang="en-US" dirty="0"/>
          </a:p>
        </p:txBody>
      </p:sp>
      <p:sp>
        <p:nvSpPr>
          <p:cNvPr id="5" name="Footer Placeholder 4">
            <a:extLst>
              <a:ext uri="{FF2B5EF4-FFF2-40B4-BE49-F238E27FC236}">
                <a16:creationId xmlns:a16="http://schemas.microsoft.com/office/drawing/2014/main" id="{BA2CF5AF-B054-D3E3-0043-2FA57B38A9A9}"/>
              </a:ext>
            </a:extLst>
          </p:cNvPr>
          <p:cNvSpPr>
            <a:spLocks noGrp="1"/>
          </p:cNvSpPr>
          <p:nvPr>
            <p:ph type="ftr" sz="quarter" idx="13"/>
          </p:nvPr>
        </p:nvSpPr>
        <p:spPr>
          <a:xfrm>
            <a:off x="10585803" y="6433825"/>
            <a:ext cx="2340425" cy="365125"/>
          </a:xfrm>
        </p:spPr>
        <p:txBody>
          <a:bodyPr/>
          <a:lstStyle/>
          <a:p>
            <a:r>
              <a:rPr lang="en-IN" sz="1800" b="1" dirty="0">
                <a:solidFill>
                  <a:schemeClr val="bg1"/>
                </a:solidFill>
              </a:rPr>
              <a:t>9</a:t>
            </a:r>
          </a:p>
        </p:txBody>
      </p:sp>
      <p:sp>
        <p:nvSpPr>
          <p:cNvPr id="14" name="Rectangle 13">
            <a:extLst>
              <a:ext uri="{FF2B5EF4-FFF2-40B4-BE49-F238E27FC236}">
                <a16:creationId xmlns:a16="http://schemas.microsoft.com/office/drawing/2014/main" id="{A627DEE1-7944-ADBA-BD53-5A24C4160607}"/>
              </a:ext>
            </a:extLst>
          </p:cNvPr>
          <p:cNvSpPr/>
          <p:nvPr/>
        </p:nvSpPr>
        <p:spPr>
          <a:xfrm>
            <a:off x="4582160" y="2893924"/>
            <a:ext cx="3132800" cy="139359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3200" b="1" dirty="0">
                <a:solidFill>
                  <a:schemeClr val="tx1"/>
                </a:solidFill>
              </a:rPr>
              <a:t>Switching </a:t>
            </a:r>
          </a:p>
          <a:p>
            <a:pPr algn="ctr"/>
            <a:r>
              <a:rPr lang="en-IN" sz="3200" b="1" dirty="0">
                <a:solidFill>
                  <a:schemeClr val="tx1"/>
                </a:solidFill>
              </a:rPr>
              <a:t>Overhead</a:t>
            </a:r>
          </a:p>
        </p:txBody>
      </p:sp>
      <p:sp>
        <p:nvSpPr>
          <p:cNvPr id="19" name="Arrow: Up 18">
            <a:extLst>
              <a:ext uri="{FF2B5EF4-FFF2-40B4-BE49-F238E27FC236}">
                <a16:creationId xmlns:a16="http://schemas.microsoft.com/office/drawing/2014/main" id="{5935BA08-B2F2-C3F4-10DE-6C1775B3BD43}"/>
              </a:ext>
            </a:extLst>
          </p:cNvPr>
          <p:cNvSpPr/>
          <p:nvPr/>
        </p:nvSpPr>
        <p:spPr>
          <a:xfrm rot="10800000">
            <a:off x="4755401" y="3034648"/>
            <a:ext cx="366162" cy="1112147"/>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6C643ED6-DDA2-DF9A-B72A-49C5ADCBC5D9}"/>
              </a:ext>
            </a:extLst>
          </p:cNvPr>
          <p:cNvSpPr/>
          <p:nvPr/>
        </p:nvSpPr>
        <p:spPr>
          <a:xfrm>
            <a:off x="831985" y="2878159"/>
            <a:ext cx="3348951" cy="140936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lvl="1" algn="ctr"/>
            <a:r>
              <a:rPr lang="en-IN" sz="3200" b="1" dirty="0">
                <a:solidFill>
                  <a:schemeClr val="tx1"/>
                </a:solidFill>
              </a:rPr>
              <a:t>Single Thread  </a:t>
            </a:r>
          </a:p>
          <a:p>
            <a:pPr lvl="1" algn="ctr"/>
            <a:r>
              <a:rPr lang="en-IN" sz="3200" b="1" dirty="0">
                <a:solidFill>
                  <a:schemeClr val="tx1"/>
                </a:solidFill>
              </a:rPr>
              <a:t>Performance</a:t>
            </a:r>
          </a:p>
        </p:txBody>
      </p:sp>
      <p:sp>
        <p:nvSpPr>
          <p:cNvPr id="50" name="Rectangle 49">
            <a:extLst>
              <a:ext uri="{FF2B5EF4-FFF2-40B4-BE49-F238E27FC236}">
                <a16:creationId xmlns:a16="http://schemas.microsoft.com/office/drawing/2014/main" id="{BA2987D1-99AF-81FC-AC21-DE7D2DF0FB4A}"/>
              </a:ext>
            </a:extLst>
          </p:cNvPr>
          <p:cNvSpPr/>
          <p:nvPr/>
        </p:nvSpPr>
        <p:spPr>
          <a:xfrm>
            <a:off x="8227214" y="2893924"/>
            <a:ext cx="3132800" cy="13630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3200" b="1" dirty="0">
                <a:solidFill>
                  <a:schemeClr val="tx1"/>
                </a:solidFill>
              </a:rPr>
              <a:t>Dynamic Adaptability</a:t>
            </a:r>
          </a:p>
        </p:txBody>
      </p:sp>
      <p:sp>
        <p:nvSpPr>
          <p:cNvPr id="58" name="Arrow: Up 57">
            <a:extLst>
              <a:ext uri="{FF2B5EF4-FFF2-40B4-BE49-F238E27FC236}">
                <a16:creationId xmlns:a16="http://schemas.microsoft.com/office/drawing/2014/main" id="{333ABFF1-2F94-28E5-AE3B-4D0BE1861648}"/>
              </a:ext>
            </a:extLst>
          </p:cNvPr>
          <p:cNvSpPr/>
          <p:nvPr/>
        </p:nvSpPr>
        <p:spPr>
          <a:xfrm>
            <a:off x="972714" y="3047848"/>
            <a:ext cx="366162" cy="1124584"/>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9" name="Arrow: Up 58">
            <a:extLst>
              <a:ext uri="{FF2B5EF4-FFF2-40B4-BE49-F238E27FC236}">
                <a16:creationId xmlns:a16="http://schemas.microsoft.com/office/drawing/2014/main" id="{5DE64BF3-93D4-23BD-F73F-1AECEAFDE055}"/>
              </a:ext>
            </a:extLst>
          </p:cNvPr>
          <p:cNvSpPr/>
          <p:nvPr/>
        </p:nvSpPr>
        <p:spPr>
          <a:xfrm>
            <a:off x="8266325" y="3066001"/>
            <a:ext cx="366162" cy="1088278"/>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27994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641792-0B41-CC5D-ABA5-595DEEEB97BE}"/>
              </a:ext>
            </a:extLst>
          </p:cNvPr>
          <p:cNvSpPr>
            <a:spLocks noGrp="1"/>
          </p:cNvSpPr>
          <p:nvPr>
            <p:ph type="sldNum" idx="12"/>
          </p:nvPr>
        </p:nvSpPr>
        <p:spPr/>
        <p:txBody>
          <a:bodyPr/>
          <a:lstStyle/>
          <a:p>
            <a:fld id="{00000000-1234-1234-1234-123412341234}" type="slidenum">
              <a:rPr lang="en-US" smtClean="0"/>
              <a:pPr/>
              <a:t>7</a:t>
            </a:fld>
            <a:endParaRPr lang="en-US" dirty="0"/>
          </a:p>
        </p:txBody>
      </p:sp>
      <p:sp>
        <p:nvSpPr>
          <p:cNvPr id="5" name="Footer Placeholder 4">
            <a:extLst>
              <a:ext uri="{FF2B5EF4-FFF2-40B4-BE49-F238E27FC236}">
                <a16:creationId xmlns:a16="http://schemas.microsoft.com/office/drawing/2014/main" id="{A9B58202-2420-B9B0-A68D-F25F456A3ACA}"/>
              </a:ext>
            </a:extLst>
          </p:cNvPr>
          <p:cNvSpPr>
            <a:spLocks noGrp="1"/>
          </p:cNvSpPr>
          <p:nvPr>
            <p:ph type="ftr" sz="quarter" idx="13"/>
          </p:nvPr>
        </p:nvSpPr>
        <p:spPr/>
        <p:txBody>
          <a:bodyPr/>
          <a:lstStyle/>
          <a:p>
            <a:endParaRPr lang="en-IN" dirty="0"/>
          </a:p>
        </p:txBody>
      </p:sp>
      <p:sp>
        <p:nvSpPr>
          <p:cNvPr id="6" name="Rectangle 5">
            <a:extLst>
              <a:ext uri="{FF2B5EF4-FFF2-40B4-BE49-F238E27FC236}">
                <a16:creationId xmlns:a16="http://schemas.microsoft.com/office/drawing/2014/main" id="{D0F4D149-86A9-075F-C0E2-3B3142A8FF31}"/>
              </a:ext>
            </a:extLst>
          </p:cNvPr>
          <p:cNvSpPr/>
          <p:nvPr/>
        </p:nvSpPr>
        <p:spPr>
          <a:xfrm>
            <a:off x="627037" y="2763411"/>
            <a:ext cx="11198900" cy="1107996"/>
          </a:xfrm>
          <a:prstGeom prst="rect">
            <a:avLst/>
          </a:prstGeom>
          <a:noFill/>
        </p:spPr>
        <p:txBody>
          <a:bodyPr wrap="none" lIns="91440" tIns="45720" rIns="91440" bIns="45720">
            <a:spAutoFit/>
          </a:bodyPr>
          <a:lstStyle/>
          <a:p>
            <a:pPr algn="ctr"/>
            <a:r>
              <a:rPr lang="en-US" sz="6600" b="1" dirty="0">
                <a:ln w="0"/>
                <a:gradFill>
                  <a:gsLst>
                    <a:gs pos="0">
                      <a:schemeClr val="accent5">
                        <a:lumMod val="50000"/>
                      </a:schemeClr>
                    </a:gs>
                    <a:gs pos="50000">
                      <a:schemeClr val="accent5"/>
                    </a:gs>
                    <a:gs pos="100000">
                      <a:schemeClr val="accent5">
                        <a:lumMod val="60000"/>
                        <a:lumOff val="40000"/>
                      </a:schemeClr>
                    </a:gs>
                  </a:gsLst>
                  <a:lin ang="5400000"/>
                </a:gradFill>
                <a:effectLst/>
              </a:rPr>
              <a:t>Single Thread Performance</a:t>
            </a:r>
            <a:endParaRPr lang="en-US" sz="66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endParaRPr>
          </a:p>
        </p:txBody>
      </p:sp>
    </p:spTree>
    <p:extLst>
      <p:ext uri="{BB962C8B-B14F-4D97-AF65-F5344CB8AC3E}">
        <p14:creationId xmlns:p14="http://schemas.microsoft.com/office/powerpoint/2010/main" val="1456956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52D34-BE47-ED6B-0FEC-9A2B0F59602C}"/>
              </a:ext>
            </a:extLst>
          </p:cNvPr>
          <p:cNvSpPr>
            <a:spLocks noGrp="1"/>
          </p:cNvSpPr>
          <p:nvPr>
            <p:ph type="title"/>
          </p:nvPr>
        </p:nvSpPr>
        <p:spPr/>
        <p:txBody>
          <a:bodyPr/>
          <a:lstStyle/>
          <a:p>
            <a:r>
              <a:rPr lang="en-IN" dirty="0"/>
              <a:t>Run-Ahead Execution</a:t>
            </a:r>
          </a:p>
        </p:txBody>
      </p:sp>
      <p:sp>
        <p:nvSpPr>
          <p:cNvPr id="4" name="Slide Number Placeholder 3">
            <a:extLst>
              <a:ext uri="{FF2B5EF4-FFF2-40B4-BE49-F238E27FC236}">
                <a16:creationId xmlns:a16="http://schemas.microsoft.com/office/drawing/2014/main" id="{2CD43CEC-4D8B-3E88-95E2-1C3641CB4C97}"/>
              </a:ext>
            </a:extLst>
          </p:cNvPr>
          <p:cNvSpPr>
            <a:spLocks noGrp="1"/>
          </p:cNvSpPr>
          <p:nvPr>
            <p:ph type="sldNum" idx="12"/>
          </p:nvPr>
        </p:nvSpPr>
        <p:spPr/>
        <p:txBody>
          <a:bodyPr/>
          <a:lstStyle/>
          <a:p>
            <a:fld id="{00000000-1234-1234-1234-123412341234}" type="slidenum">
              <a:rPr lang="en-US" smtClean="0"/>
              <a:pPr/>
              <a:t>8</a:t>
            </a:fld>
            <a:endParaRPr lang="en-US" dirty="0"/>
          </a:p>
        </p:txBody>
      </p:sp>
      <p:sp>
        <p:nvSpPr>
          <p:cNvPr id="5" name="Footer Placeholder 4">
            <a:extLst>
              <a:ext uri="{FF2B5EF4-FFF2-40B4-BE49-F238E27FC236}">
                <a16:creationId xmlns:a16="http://schemas.microsoft.com/office/drawing/2014/main" id="{AF7408F9-0542-9C8D-9C40-FC92F8C1CBBA}"/>
              </a:ext>
            </a:extLst>
          </p:cNvPr>
          <p:cNvSpPr>
            <a:spLocks noGrp="1"/>
          </p:cNvSpPr>
          <p:nvPr>
            <p:ph type="ftr" sz="quarter" idx="13"/>
          </p:nvPr>
        </p:nvSpPr>
        <p:spPr>
          <a:xfrm>
            <a:off x="579123" y="6424970"/>
            <a:ext cx="10453006" cy="365125"/>
          </a:xfrm>
        </p:spPr>
        <p:txBody>
          <a:bodyPr/>
          <a:lstStyle/>
          <a:p>
            <a:pPr algn="l"/>
            <a:r>
              <a:rPr lang="en-US" sz="1600" dirty="0">
                <a:solidFill>
                  <a:schemeClr val="bg1"/>
                </a:solidFill>
              </a:rPr>
              <a:t>O. </a:t>
            </a:r>
            <a:r>
              <a:rPr lang="en-US" sz="1600" dirty="0" err="1">
                <a:solidFill>
                  <a:schemeClr val="bg1"/>
                </a:solidFill>
              </a:rPr>
              <a:t>Mutlu</a:t>
            </a:r>
            <a:r>
              <a:rPr lang="en-US" sz="1600" dirty="0">
                <a:solidFill>
                  <a:schemeClr val="bg1"/>
                </a:solidFill>
              </a:rPr>
              <a:t>, Y. N. </a:t>
            </a:r>
            <a:r>
              <a:rPr lang="en-US" sz="1600" dirty="0" err="1">
                <a:solidFill>
                  <a:schemeClr val="bg1"/>
                </a:solidFill>
              </a:rPr>
              <a:t>Patt</a:t>
            </a:r>
            <a:r>
              <a:rPr lang="en-US" sz="1600" dirty="0">
                <a:solidFill>
                  <a:schemeClr val="bg1"/>
                </a:solidFill>
              </a:rPr>
              <a:t> et al, "</a:t>
            </a:r>
            <a:r>
              <a:rPr lang="en-US" sz="1600" dirty="0" err="1">
                <a:solidFill>
                  <a:schemeClr val="bg1"/>
                </a:solidFill>
              </a:rPr>
              <a:t>Runahead</a:t>
            </a:r>
            <a:r>
              <a:rPr lang="en-US" sz="1600" dirty="0">
                <a:solidFill>
                  <a:schemeClr val="bg1"/>
                </a:solidFill>
              </a:rPr>
              <a:t> execution: an alternative to very large instruction windows for out-of-order processors,", HPCA 2003. </a:t>
            </a:r>
            <a:endParaRPr lang="en-IN" sz="1600" dirty="0">
              <a:solidFill>
                <a:schemeClr val="bg1"/>
              </a:solidFill>
            </a:endParaRPr>
          </a:p>
        </p:txBody>
      </p:sp>
      <p:sp>
        <p:nvSpPr>
          <p:cNvPr id="6" name="TextBox 5">
            <a:extLst>
              <a:ext uri="{FF2B5EF4-FFF2-40B4-BE49-F238E27FC236}">
                <a16:creationId xmlns:a16="http://schemas.microsoft.com/office/drawing/2014/main" id="{384DB69F-007F-E43E-7224-60DDAACC7F31}"/>
              </a:ext>
            </a:extLst>
          </p:cNvPr>
          <p:cNvSpPr txBox="1"/>
          <p:nvPr/>
        </p:nvSpPr>
        <p:spPr>
          <a:xfrm>
            <a:off x="4115780" y="4710034"/>
            <a:ext cx="1836650" cy="1877437"/>
          </a:xfrm>
          <a:prstGeom prst="rect">
            <a:avLst/>
          </a:prstGeom>
          <a:noFill/>
        </p:spPr>
        <p:txBody>
          <a:bodyPr wrap="square">
            <a:spAutoFit/>
          </a:bodyPr>
          <a:lstStyle/>
          <a:p>
            <a:pPr fontAlgn="base">
              <a:spcBef>
                <a:spcPct val="0"/>
              </a:spcBef>
              <a:spcAft>
                <a:spcPct val="0"/>
              </a:spcAft>
              <a:buClrTx/>
              <a:defRPr/>
            </a:pPr>
            <a:r>
              <a:rPr lang="en-US" sz="2400" dirty="0">
                <a:latin typeface="Arial" charset="0"/>
                <a:ea typeface="ＭＳ Ｐゴシック" charset="0"/>
                <a:cs typeface="Arial" charset="0"/>
              </a:rPr>
              <a:t>Younger instructions cannot be executed.</a:t>
            </a:r>
            <a:endParaRPr kumimoji="0" lang="en-US" sz="2400" b="0" i="0" u="none" strike="noStrike" kern="1200" cap="none" spc="0" normalizeH="0" baseline="0" noProof="0" dirty="0">
              <a:ln>
                <a:noFill/>
              </a:ln>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IN" sz="2000" b="1" dirty="0">
              <a:solidFill>
                <a:srgbClr val="FFFF00"/>
              </a:solidFill>
            </a:endParaRPr>
          </a:p>
        </p:txBody>
      </p:sp>
      <p:sp>
        <p:nvSpPr>
          <p:cNvPr id="7" name="Text Box 38">
            <a:extLst>
              <a:ext uri="{FF2B5EF4-FFF2-40B4-BE49-F238E27FC236}">
                <a16:creationId xmlns:a16="http://schemas.microsoft.com/office/drawing/2014/main" id="{D7B90CB8-099E-32E8-540D-1B6B811B639D}"/>
              </a:ext>
            </a:extLst>
          </p:cNvPr>
          <p:cNvSpPr txBox="1">
            <a:spLocks noChangeArrowheads="1"/>
          </p:cNvSpPr>
          <p:nvPr/>
        </p:nvSpPr>
        <p:spPr bwMode="auto">
          <a:xfrm>
            <a:off x="1090956" y="4876881"/>
            <a:ext cx="2286000" cy="338554"/>
          </a:xfrm>
          <a:prstGeom prst="rect">
            <a:avLst/>
          </a:prstGeom>
          <a:solidFill>
            <a:srgbClr val="008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ADD R2 </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 R2, 64</a:t>
            </a:r>
            <a:endPar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8" name="Text Box 37">
            <a:extLst>
              <a:ext uri="{FF2B5EF4-FFF2-40B4-BE49-F238E27FC236}">
                <a16:creationId xmlns:a16="http://schemas.microsoft.com/office/drawing/2014/main" id="{B9B96A9E-B71D-0A9A-2BC9-CF02C3F25E91}"/>
              </a:ext>
            </a:extLst>
          </p:cNvPr>
          <p:cNvSpPr txBox="1">
            <a:spLocks noChangeArrowheads="1"/>
          </p:cNvSpPr>
          <p:nvPr/>
        </p:nvSpPr>
        <p:spPr bwMode="auto">
          <a:xfrm>
            <a:off x="1090956" y="4533981"/>
            <a:ext cx="2286000" cy="338554"/>
          </a:xfrm>
          <a:prstGeom prst="rect">
            <a:avLst/>
          </a:prstGeom>
          <a:solidFill>
            <a:srgbClr val="008000"/>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LOAD R2</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 mem[R5]</a:t>
            </a:r>
            <a:endPar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9" name="Text Box 36">
            <a:extLst>
              <a:ext uri="{FF2B5EF4-FFF2-40B4-BE49-F238E27FC236}">
                <a16:creationId xmlns:a16="http://schemas.microsoft.com/office/drawing/2014/main" id="{81EECE6C-F12D-7C34-84F7-D0DB24560904}"/>
              </a:ext>
            </a:extLst>
          </p:cNvPr>
          <p:cNvSpPr txBox="1">
            <a:spLocks noChangeArrowheads="1"/>
          </p:cNvSpPr>
          <p:nvPr/>
        </p:nvSpPr>
        <p:spPr bwMode="auto">
          <a:xfrm>
            <a:off x="1090956" y="4191081"/>
            <a:ext cx="2286000" cy="338554"/>
          </a:xfrm>
          <a:prstGeom prst="rect">
            <a:avLst/>
          </a:prstGeom>
          <a:solidFill>
            <a:srgbClr val="008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ADD R4 </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 R4, R5</a:t>
            </a:r>
            <a:endPar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10" name="Text Box 35">
            <a:extLst>
              <a:ext uri="{FF2B5EF4-FFF2-40B4-BE49-F238E27FC236}">
                <a16:creationId xmlns:a16="http://schemas.microsoft.com/office/drawing/2014/main" id="{A7648C08-79CD-B916-1168-1E998DE81CB6}"/>
              </a:ext>
            </a:extLst>
          </p:cNvPr>
          <p:cNvSpPr txBox="1">
            <a:spLocks noChangeArrowheads="1"/>
          </p:cNvSpPr>
          <p:nvPr/>
        </p:nvSpPr>
        <p:spPr bwMode="auto">
          <a:xfrm>
            <a:off x="1090956" y="3848181"/>
            <a:ext cx="2286000" cy="338554"/>
          </a:xfrm>
          <a:prstGeom prst="rect">
            <a:avLst/>
          </a:prstGeom>
          <a:solidFill>
            <a:srgbClr val="008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MUL R4 </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 R4, R3</a:t>
            </a:r>
            <a:endPar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11" name="Text Box 18">
            <a:extLst>
              <a:ext uri="{FF2B5EF4-FFF2-40B4-BE49-F238E27FC236}">
                <a16:creationId xmlns:a16="http://schemas.microsoft.com/office/drawing/2014/main" id="{3B07FA41-D09E-6A2A-1DC7-8C6B748294EE}"/>
              </a:ext>
            </a:extLst>
          </p:cNvPr>
          <p:cNvSpPr txBox="1">
            <a:spLocks noChangeArrowheads="1"/>
          </p:cNvSpPr>
          <p:nvPr/>
        </p:nvSpPr>
        <p:spPr bwMode="auto">
          <a:xfrm>
            <a:off x="1090956" y="3495756"/>
            <a:ext cx="2286000" cy="338554"/>
          </a:xfrm>
          <a:prstGeom prst="rect">
            <a:avLst/>
          </a:prstGeom>
          <a:solidFill>
            <a:srgbClr val="008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LOAD R3 </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 mem[R2]</a:t>
            </a:r>
            <a:endPar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12" name="Text Box 17">
            <a:extLst>
              <a:ext uri="{FF2B5EF4-FFF2-40B4-BE49-F238E27FC236}">
                <a16:creationId xmlns:a16="http://schemas.microsoft.com/office/drawing/2014/main" id="{BE5591B7-DA13-25AC-E493-4A63F34E591A}"/>
              </a:ext>
            </a:extLst>
          </p:cNvPr>
          <p:cNvSpPr txBox="1">
            <a:spLocks noChangeArrowheads="1"/>
          </p:cNvSpPr>
          <p:nvPr/>
        </p:nvSpPr>
        <p:spPr bwMode="auto">
          <a:xfrm>
            <a:off x="1090956" y="3146506"/>
            <a:ext cx="2286000" cy="338554"/>
          </a:xfrm>
          <a:prstGeom prst="rect">
            <a:avLst/>
          </a:prstGeom>
          <a:solidFill>
            <a:srgbClr val="008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ADD R2 </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 </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R2, 8</a:t>
            </a:r>
          </a:p>
        </p:txBody>
      </p:sp>
      <p:sp>
        <p:nvSpPr>
          <p:cNvPr id="13" name="Text Box 16">
            <a:extLst>
              <a:ext uri="{FF2B5EF4-FFF2-40B4-BE49-F238E27FC236}">
                <a16:creationId xmlns:a16="http://schemas.microsoft.com/office/drawing/2014/main" id="{F856ADCB-C723-1A99-0EDB-1F22F7016BE0}"/>
              </a:ext>
            </a:extLst>
          </p:cNvPr>
          <p:cNvSpPr txBox="1">
            <a:spLocks noChangeArrowheads="1"/>
          </p:cNvSpPr>
          <p:nvPr/>
        </p:nvSpPr>
        <p:spPr bwMode="auto">
          <a:xfrm>
            <a:off x="1090956" y="2800431"/>
            <a:ext cx="2286000" cy="338554"/>
          </a:xfrm>
          <a:prstGeom prst="rect">
            <a:avLst/>
          </a:prstGeom>
          <a:solidFill>
            <a:srgbClr val="FF0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600" kern="1200" dirty="0">
                <a:solidFill>
                  <a:srgbClr val="FFFFFF"/>
                </a:solidFill>
                <a:cs typeface="Arial" charset="0"/>
              </a:rPr>
              <a:t>ADD</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 R7, R1, R2</a:t>
            </a:r>
          </a:p>
        </p:txBody>
      </p:sp>
      <p:sp>
        <p:nvSpPr>
          <p:cNvPr id="14" name="Text Box 15">
            <a:extLst>
              <a:ext uri="{FF2B5EF4-FFF2-40B4-BE49-F238E27FC236}">
                <a16:creationId xmlns:a16="http://schemas.microsoft.com/office/drawing/2014/main" id="{00B6C82B-C957-C4D1-EDF4-EF8732C72E59}"/>
              </a:ext>
            </a:extLst>
          </p:cNvPr>
          <p:cNvSpPr txBox="1">
            <a:spLocks noChangeArrowheads="1"/>
          </p:cNvSpPr>
          <p:nvPr/>
        </p:nvSpPr>
        <p:spPr bwMode="auto">
          <a:xfrm>
            <a:off x="1090956" y="2460706"/>
            <a:ext cx="2286000" cy="338554"/>
          </a:xfrm>
          <a:prstGeom prst="rect">
            <a:avLst/>
          </a:prstGeom>
          <a:solidFill>
            <a:srgbClr val="FF00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LOAD R1 </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 mem[R5]</a:t>
            </a:r>
            <a:endPar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sp>
        <p:nvSpPr>
          <p:cNvPr id="15" name="TextBox 14">
            <a:extLst>
              <a:ext uri="{FF2B5EF4-FFF2-40B4-BE49-F238E27FC236}">
                <a16:creationId xmlns:a16="http://schemas.microsoft.com/office/drawing/2014/main" id="{4FD7817C-066F-559B-E4C2-46731266A0FF}"/>
              </a:ext>
            </a:extLst>
          </p:cNvPr>
          <p:cNvSpPr txBox="1"/>
          <p:nvPr/>
        </p:nvSpPr>
        <p:spPr>
          <a:xfrm>
            <a:off x="152573" y="1051558"/>
            <a:ext cx="4400764" cy="1200329"/>
          </a:xfrm>
          <a:prstGeom prst="rect">
            <a:avLst/>
          </a:prstGeom>
          <a:noFill/>
        </p:spPr>
        <p:txBody>
          <a:bodyPr wrap="square">
            <a:spAutoFit/>
          </a:bodyPr>
          <a:lstStyle/>
          <a:p>
            <a:pPr algn="ctr"/>
            <a:r>
              <a:rPr lang="en-IN" sz="2400" b="1" dirty="0"/>
              <a:t>Small instruction Window: Full window stalls</a:t>
            </a:r>
          </a:p>
          <a:p>
            <a:pPr algn="ctr"/>
            <a:r>
              <a:rPr lang="en-IN" sz="2400" dirty="0"/>
              <a:t>(8-instruction ROB)</a:t>
            </a:r>
          </a:p>
        </p:txBody>
      </p:sp>
      <p:sp>
        <p:nvSpPr>
          <p:cNvPr id="16" name="TextBox 15">
            <a:extLst>
              <a:ext uri="{FF2B5EF4-FFF2-40B4-BE49-F238E27FC236}">
                <a16:creationId xmlns:a16="http://schemas.microsoft.com/office/drawing/2014/main" id="{AAEE7EDE-5D95-3E5E-6E0F-FF1CD55312CB}"/>
              </a:ext>
            </a:extLst>
          </p:cNvPr>
          <p:cNvSpPr txBox="1"/>
          <p:nvPr/>
        </p:nvSpPr>
        <p:spPr>
          <a:xfrm>
            <a:off x="4004658" y="2161294"/>
            <a:ext cx="1908694" cy="1569660"/>
          </a:xfrm>
          <a:prstGeom prst="rect">
            <a:avLst/>
          </a:prstGeom>
          <a:noFill/>
        </p:spPr>
        <p:txBody>
          <a:bodyPr wrap="square">
            <a:spAutoFit/>
          </a:bodyPr>
          <a:lstStyle/>
          <a:p>
            <a:r>
              <a:rPr lang="en-US" sz="2400" dirty="0"/>
              <a:t>LLC Miss! Takes 80-100 of cycles</a:t>
            </a:r>
          </a:p>
        </p:txBody>
      </p:sp>
      <p:cxnSp>
        <p:nvCxnSpPr>
          <p:cNvPr id="17" name="Straight Arrow Connector 16">
            <a:extLst>
              <a:ext uri="{FF2B5EF4-FFF2-40B4-BE49-F238E27FC236}">
                <a16:creationId xmlns:a16="http://schemas.microsoft.com/office/drawing/2014/main" id="{262F8491-4736-BA63-3304-2FC36C385D9B}"/>
              </a:ext>
            </a:extLst>
          </p:cNvPr>
          <p:cNvCxnSpPr>
            <a:cxnSpLocks/>
          </p:cNvCxnSpPr>
          <p:nvPr/>
        </p:nvCxnSpPr>
        <p:spPr>
          <a:xfrm flipH="1">
            <a:off x="3408549" y="2619958"/>
            <a:ext cx="648492" cy="576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8" name="Text Box 50">
            <a:extLst>
              <a:ext uri="{FF2B5EF4-FFF2-40B4-BE49-F238E27FC236}">
                <a16:creationId xmlns:a16="http://schemas.microsoft.com/office/drawing/2014/main" id="{5B444561-B8DF-809B-2D62-5621CD0F781E}"/>
              </a:ext>
            </a:extLst>
          </p:cNvPr>
          <p:cNvSpPr txBox="1">
            <a:spLocks noChangeArrowheads="1"/>
          </p:cNvSpPr>
          <p:nvPr/>
        </p:nvSpPr>
        <p:spPr bwMode="auto">
          <a:xfrm>
            <a:off x="1063810" y="5626081"/>
            <a:ext cx="2286000" cy="338554"/>
          </a:xfrm>
          <a:prstGeom prst="rect">
            <a:avLst/>
          </a:prstGeom>
          <a:solidFill>
            <a:srgbClr val="3333CC"/>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rPr>
              <a:t>LOAD R3 </a:t>
            </a: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sym typeface="Wingdings" charset="0"/>
              </a:rPr>
              <a:t> mem[R7]</a:t>
            </a:r>
            <a:endParaRPr kumimoji="0" lang="en-US" sz="1600" b="0" i="0" u="none" strike="noStrike" kern="1200" cap="none" spc="0" normalizeH="0" baseline="0" noProof="0" dirty="0">
              <a:ln>
                <a:noFill/>
              </a:ln>
              <a:solidFill>
                <a:srgbClr val="FFFFFF"/>
              </a:solidFill>
              <a:effectLst/>
              <a:uLnTx/>
              <a:uFillTx/>
              <a:latin typeface="Arial" charset="0"/>
              <a:ea typeface="ＭＳ Ｐゴシック" charset="0"/>
              <a:cs typeface="Arial" charset="0"/>
            </a:endParaRPr>
          </a:p>
        </p:txBody>
      </p:sp>
      <p:cxnSp>
        <p:nvCxnSpPr>
          <p:cNvPr id="21" name="Straight Arrow Connector 20">
            <a:extLst>
              <a:ext uri="{FF2B5EF4-FFF2-40B4-BE49-F238E27FC236}">
                <a16:creationId xmlns:a16="http://schemas.microsoft.com/office/drawing/2014/main" id="{CDD440B2-7143-1BEC-138C-F3F4B472E238}"/>
              </a:ext>
            </a:extLst>
          </p:cNvPr>
          <p:cNvCxnSpPr>
            <a:cxnSpLocks/>
          </p:cNvCxnSpPr>
          <p:nvPr/>
        </p:nvCxnSpPr>
        <p:spPr>
          <a:xfrm flipH="1">
            <a:off x="3408549" y="5795358"/>
            <a:ext cx="64849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66D44E49-D4E1-887A-583D-D0D845A8F9DE}"/>
              </a:ext>
            </a:extLst>
          </p:cNvPr>
          <p:cNvSpPr txBox="1"/>
          <p:nvPr/>
        </p:nvSpPr>
        <p:spPr>
          <a:xfrm>
            <a:off x="6154739" y="2161294"/>
            <a:ext cx="5880893" cy="3231654"/>
          </a:xfrm>
          <a:prstGeom prst="rect">
            <a:avLst/>
          </a:prstGeom>
          <a:noFill/>
        </p:spPr>
        <p:txBody>
          <a:bodyPr wrap="square" rtlCol="0">
            <a:spAutoFit/>
          </a:bodyPr>
          <a:lstStyle/>
          <a:p>
            <a:pPr marL="342900" indent="-342900">
              <a:buSzPct val="150000"/>
              <a:buFont typeface="Arial" panose="020B0604020202020204" pitchFamily="34" charset="0"/>
              <a:buChar char="•"/>
            </a:pPr>
            <a:r>
              <a:rPr lang="en-IN" sz="2400" dirty="0"/>
              <a:t>Remove the Blocking instruction from the head of ROB.</a:t>
            </a:r>
          </a:p>
          <a:p>
            <a:pPr marL="342900" indent="-342900">
              <a:buSzPct val="150000"/>
              <a:buFont typeface="Arial" panose="020B0604020202020204" pitchFamily="34" charset="0"/>
              <a:buChar char="•"/>
            </a:pPr>
            <a:endParaRPr lang="en-IN" sz="2400" dirty="0"/>
          </a:p>
          <a:p>
            <a:pPr marL="342900" indent="-342900">
              <a:buSzPct val="150000"/>
              <a:buFont typeface="Arial" panose="020B0604020202020204" pitchFamily="34" charset="0"/>
              <a:buChar char="•"/>
            </a:pPr>
            <a:r>
              <a:rPr lang="en-IN" sz="2400" dirty="0"/>
              <a:t>If instruction is a long latency cache miss: =&gt;Checkpoint ARF and enter Run-ahead mode</a:t>
            </a:r>
          </a:p>
          <a:p>
            <a:endParaRPr lang="en-IN" sz="2400" b="1" dirty="0"/>
          </a:p>
          <a:p>
            <a:endParaRPr lang="en-IN" dirty="0"/>
          </a:p>
          <a:p>
            <a:endParaRPr lang="en-IN" dirty="0"/>
          </a:p>
        </p:txBody>
      </p:sp>
      <p:sp>
        <p:nvSpPr>
          <p:cNvPr id="19" name="Rectangle: Rounded Corners 18">
            <a:extLst>
              <a:ext uri="{FF2B5EF4-FFF2-40B4-BE49-F238E27FC236}">
                <a16:creationId xmlns:a16="http://schemas.microsoft.com/office/drawing/2014/main" id="{6A9F26B5-F388-D240-D8D3-09327D5B19E7}"/>
              </a:ext>
            </a:extLst>
          </p:cNvPr>
          <p:cNvSpPr/>
          <p:nvPr/>
        </p:nvSpPr>
        <p:spPr>
          <a:xfrm>
            <a:off x="640370" y="3085088"/>
            <a:ext cx="10879494" cy="235685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b="1" dirty="0">
                <a:solidFill>
                  <a:schemeClr val="tx1"/>
                </a:solidFill>
              </a:rPr>
              <a:t>Run-Ahead mode:</a:t>
            </a:r>
          </a:p>
          <a:p>
            <a:pPr marL="342900" indent="-342900">
              <a:buSzPct val="150000"/>
              <a:buFont typeface="Arial" panose="020B0604020202020204" pitchFamily="34" charset="0"/>
              <a:buChar char="•"/>
            </a:pPr>
            <a:r>
              <a:rPr lang="en-IN" sz="2400" dirty="0">
                <a:solidFill>
                  <a:schemeClr val="tx1"/>
                </a:solidFill>
              </a:rPr>
              <a:t>Pre-execute instructions for prefetching purposes.</a:t>
            </a:r>
          </a:p>
          <a:p>
            <a:pPr marL="342900" indent="-342900">
              <a:buSzPct val="150000"/>
              <a:buFont typeface="Arial" panose="020B0604020202020204" pitchFamily="34" charset="0"/>
              <a:buChar char="•"/>
            </a:pPr>
            <a:r>
              <a:rPr lang="en-IN" sz="2400" dirty="0">
                <a:solidFill>
                  <a:schemeClr val="tx1"/>
                </a:solidFill>
              </a:rPr>
              <a:t>Cache-miss dependent instructions are marked invalid and dropped.</a:t>
            </a:r>
          </a:p>
          <a:p>
            <a:pPr marL="342900" indent="-342900">
              <a:buSzPct val="150000"/>
              <a:buFont typeface="Arial" panose="020B0604020202020204" pitchFamily="34" charset="0"/>
              <a:buChar char="•"/>
            </a:pPr>
            <a:r>
              <a:rPr lang="en-IN" sz="2400" dirty="0">
                <a:solidFill>
                  <a:schemeClr val="tx1"/>
                </a:solidFill>
              </a:rPr>
              <a:t>When Original miss returns=&gt;restore checkpoint=&gt;flush pipeline=&gt;resume normal execution</a:t>
            </a:r>
          </a:p>
          <a:p>
            <a:pPr algn="ctr"/>
            <a:endParaRPr lang="en-IN" dirty="0"/>
          </a:p>
        </p:txBody>
      </p:sp>
      <p:sp>
        <p:nvSpPr>
          <p:cNvPr id="20" name="TextBox 19">
            <a:extLst>
              <a:ext uri="{FF2B5EF4-FFF2-40B4-BE49-F238E27FC236}">
                <a16:creationId xmlns:a16="http://schemas.microsoft.com/office/drawing/2014/main" id="{A89F0F2B-676B-D858-C2B1-757F28CF54D1}"/>
              </a:ext>
            </a:extLst>
          </p:cNvPr>
          <p:cNvSpPr txBox="1"/>
          <p:nvPr/>
        </p:nvSpPr>
        <p:spPr>
          <a:xfrm>
            <a:off x="290737" y="2435292"/>
            <a:ext cx="800219" cy="369332"/>
          </a:xfrm>
          <a:prstGeom prst="rect">
            <a:avLst/>
          </a:prstGeom>
          <a:noFill/>
        </p:spPr>
        <p:txBody>
          <a:bodyPr wrap="none" rtlCol="0">
            <a:spAutoFit/>
          </a:bodyPr>
          <a:lstStyle/>
          <a:p>
            <a:r>
              <a:rPr lang="en-IN" dirty="0"/>
              <a:t>Head:</a:t>
            </a:r>
          </a:p>
        </p:txBody>
      </p:sp>
    </p:spTree>
    <p:extLst>
      <p:ext uri="{BB962C8B-B14F-4D97-AF65-F5344CB8AC3E}">
        <p14:creationId xmlns:p14="http://schemas.microsoft.com/office/powerpoint/2010/main" val="98158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FD20-1714-5508-A425-43401F587852}"/>
              </a:ext>
            </a:extLst>
          </p:cNvPr>
          <p:cNvSpPr>
            <a:spLocks noGrp="1"/>
          </p:cNvSpPr>
          <p:nvPr>
            <p:ph type="title"/>
          </p:nvPr>
        </p:nvSpPr>
        <p:spPr/>
        <p:txBody>
          <a:bodyPr/>
          <a:lstStyle/>
          <a:p>
            <a:r>
              <a:rPr lang="en-IN" dirty="0"/>
              <a:t>Run-Ahead Execution (contd..)</a:t>
            </a:r>
          </a:p>
        </p:txBody>
      </p:sp>
      <p:sp>
        <p:nvSpPr>
          <p:cNvPr id="4" name="Slide Number Placeholder 3">
            <a:extLst>
              <a:ext uri="{FF2B5EF4-FFF2-40B4-BE49-F238E27FC236}">
                <a16:creationId xmlns:a16="http://schemas.microsoft.com/office/drawing/2014/main" id="{FEAE4D46-7B52-A332-4D14-E0451A58D37A}"/>
              </a:ext>
            </a:extLst>
          </p:cNvPr>
          <p:cNvSpPr>
            <a:spLocks noGrp="1"/>
          </p:cNvSpPr>
          <p:nvPr>
            <p:ph type="sldNum" idx="12"/>
          </p:nvPr>
        </p:nvSpPr>
        <p:spPr/>
        <p:txBody>
          <a:bodyPr/>
          <a:lstStyle/>
          <a:p>
            <a:fld id="{00000000-1234-1234-1234-123412341234}" type="slidenum">
              <a:rPr lang="en-US" smtClean="0"/>
              <a:pPr/>
              <a:t>9</a:t>
            </a:fld>
            <a:endParaRPr lang="en-US" dirty="0"/>
          </a:p>
        </p:txBody>
      </p:sp>
      <p:sp>
        <p:nvSpPr>
          <p:cNvPr id="5" name="Footer Placeholder 4">
            <a:extLst>
              <a:ext uri="{FF2B5EF4-FFF2-40B4-BE49-F238E27FC236}">
                <a16:creationId xmlns:a16="http://schemas.microsoft.com/office/drawing/2014/main" id="{BA21CDDE-1C73-BC0E-64F7-4F109D182AD6}"/>
              </a:ext>
            </a:extLst>
          </p:cNvPr>
          <p:cNvSpPr>
            <a:spLocks noGrp="1"/>
          </p:cNvSpPr>
          <p:nvPr>
            <p:ph type="ftr" sz="quarter" idx="13"/>
          </p:nvPr>
        </p:nvSpPr>
        <p:spPr/>
        <p:txBody>
          <a:bodyPr/>
          <a:lstStyle/>
          <a:p>
            <a:endParaRPr lang="en-IN" dirty="0"/>
          </a:p>
        </p:txBody>
      </p:sp>
      <p:pic>
        <p:nvPicPr>
          <p:cNvPr id="6" name="Picture 5">
            <a:extLst>
              <a:ext uri="{FF2B5EF4-FFF2-40B4-BE49-F238E27FC236}">
                <a16:creationId xmlns:a16="http://schemas.microsoft.com/office/drawing/2014/main" id="{F89AF135-123A-6DC4-E1A1-C458B6151D37}"/>
              </a:ext>
            </a:extLst>
          </p:cNvPr>
          <p:cNvPicPr>
            <a:picLocks noChangeAspect="1"/>
          </p:cNvPicPr>
          <p:nvPr/>
        </p:nvPicPr>
        <p:blipFill>
          <a:blip r:embed="rId2"/>
          <a:stretch>
            <a:fillRect/>
          </a:stretch>
        </p:blipFill>
        <p:spPr>
          <a:xfrm>
            <a:off x="1622338" y="1489782"/>
            <a:ext cx="8760711" cy="4438273"/>
          </a:xfrm>
          <a:prstGeom prst="rect">
            <a:avLst/>
          </a:prstGeom>
        </p:spPr>
      </p:pic>
      <p:pic>
        <p:nvPicPr>
          <p:cNvPr id="7" name="Picture 6">
            <a:extLst>
              <a:ext uri="{FF2B5EF4-FFF2-40B4-BE49-F238E27FC236}">
                <a16:creationId xmlns:a16="http://schemas.microsoft.com/office/drawing/2014/main" id="{16899DA4-1109-B32A-95ED-B57637B3F9DE}"/>
              </a:ext>
            </a:extLst>
          </p:cNvPr>
          <p:cNvPicPr>
            <a:picLocks noChangeAspect="1"/>
          </p:cNvPicPr>
          <p:nvPr/>
        </p:nvPicPr>
        <p:blipFill>
          <a:blip r:embed="rId3"/>
          <a:stretch>
            <a:fillRect/>
          </a:stretch>
        </p:blipFill>
        <p:spPr>
          <a:xfrm>
            <a:off x="85557" y="2247782"/>
            <a:ext cx="11924810" cy="2743438"/>
          </a:xfrm>
          <a:prstGeom prst="rect">
            <a:avLst/>
          </a:prstGeom>
        </p:spPr>
      </p:pic>
      <p:sp>
        <p:nvSpPr>
          <p:cNvPr id="8" name="TextBox 7">
            <a:extLst>
              <a:ext uri="{FF2B5EF4-FFF2-40B4-BE49-F238E27FC236}">
                <a16:creationId xmlns:a16="http://schemas.microsoft.com/office/drawing/2014/main" id="{65ECA34F-342E-FD34-5776-6D089454B868}"/>
              </a:ext>
            </a:extLst>
          </p:cNvPr>
          <p:cNvSpPr txBox="1"/>
          <p:nvPr/>
        </p:nvSpPr>
        <p:spPr>
          <a:xfrm>
            <a:off x="1622338" y="1213855"/>
            <a:ext cx="2159566" cy="369332"/>
          </a:xfrm>
          <a:prstGeom prst="rect">
            <a:avLst/>
          </a:prstGeom>
          <a:noFill/>
        </p:spPr>
        <p:txBody>
          <a:bodyPr wrap="none" rtlCol="0">
            <a:spAutoFit/>
          </a:bodyPr>
          <a:lstStyle/>
          <a:p>
            <a:r>
              <a:rPr lang="en-IN" i="1" dirty="0"/>
              <a:t>Without </a:t>
            </a:r>
            <a:r>
              <a:rPr lang="en-IN" i="1" dirty="0" err="1"/>
              <a:t>Runahead</a:t>
            </a:r>
            <a:r>
              <a:rPr lang="en-IN" i="1" dirty="0"/>
              <a:t>:</a:t>
            </a:r>
          </a:p>
        </p:txBody>
      </p:sp>
    </p:spTree>
    <p:extLst>
      <p:ext uri="{BB962C8B-B14F-4D97-AF65-F5344CB8AC3E}">
        <p14:creationId xmlns:p14="http://schemas.microsoft.com/office/powerpoint/2010/main" val="374096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ITB_Seminar">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28447</TotalTime>
  <Words>2057</Words>
  <Application>Microsoft Office PowerPoint</Application>
  <PresentationFormat>Widescreen</PresentationFormat>
  <Paragraphs>302</Paragraphs>
  <Slides>35</Slides>
  <Notes>12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35</vt:i4>
      </vt:variant>
    </vt:vector>
  </HeadingPairs>
  <TitlesOfParts>
    <vt:vector size="47" baseType="lpstr">
      <vt:lpstr>Arial</vt:lpstr>
      <vt:lpstr>Calibri</vt:lpstr>
      <vt:lpstr>Calibri Light</vt:lpstr>
      <vt:lpstr>CMR10</vt:lpstr>
      <vt:lpstr>CMTI10</vt:lpstr>
      <vt:lpstr>NimbusRomNo9L-Regu</vt:lpstr>
      <vt:lpstr>NimbusRomNo9L-ReguItal</vt:lpstr>
      <vt:lpstr>Times New Roman</vt:lpstr>
      <vt:lpstr>Times-Roman</vt:lpstr>
      <vt:lpstr>1_Office Theme</vt:lpstr>
      <vt:lpstr>IITB_Seminar</vt:lpstr>
      <vt:lpstr>Custom Design</vt:lpstr>
      <vt:lpstr> EE-694 : Seminar  Improving the Performance and  Energy Efficiency of  Asymmetric Multicore System   </vt:lpstr>
      <vt:lpstr>Outline</vt:lpstr>
      <vt:lpstr>Introduction</vt:lpstr>
      <vt:lpstr>Symmetric CMPs vs Asymmetric CMPs</vt:lpstr>
      <vt:lpstr>ARM’s big.LITTLE</vt:lpstr>
      <vt:lpstr>Opportunities for Improvement</vt:lpstr>
      <vt:lpstr>PowerPoint Presentation</vt:lpstr>
      <vt:lpstr>Run-Ahead Execution</vt:lpstr>
      <vt:lpstr>Run-Ahead Execution (contd..)</vt:lpstr>
      <vt:lpstr>Limitations of Run-Ahead Execution</vt:lpstr>
      <vt:lpstr>Precise Run-Ahead (PRE)</vt:lpstr>
      <vt:lpstr>Processor Pipeline For PRE</vt:lpstr>
      <vt:lpstr>Limitations of Precise Runahead</vt:lpstr>
      <vt:lpstr>Vector Runahead</vt:lpstr>
      <vt:lpstr>Processor Pipeline for Vector Runahead</vt:lpstr>
      <vt:lpstr>Limitations of Vector Runahead</vt:lpstr>
      <vt:lpstr>PowerPoint Presentation</vt:lpstr>
      <vt:lpstr>Composite core</vt:lpstr>
      <vt:lpstr>Limitations of Composite Core</vt:lpstr>
      <vt:lpstr> Dynamic schedule Migration for heterogenous cores (DynaMOS)</vt:lpstr>
      <vt:lpstr>Limitations of DynaMOS</vt:lpstr>
      <vt:lpstr>PowerPoint Presentation</vt:lpstr>
      <vt:lpstr>MorphCore</vt:lpstr>
      <vt:lpstr>The MorphCore Microarchitecture</vt:lpstr>
      <vt:lpstr>Limitation of MorphCore</vt:lpstr>
      <vt:lpstr>Illusionist</vt:lpstr>
      <vt:lpstr>Aggressive and lightweight core working together</vt:lpstr>
      <vt:lpstr>Limitations of Illusionist</vt:lpstr>
      <vt:lpstr>R3-DLA : Decoupled Look Ahead Execution</vt:lpstr>
      <vt:lpstr>Illusionist vs R3-DLA</vt:lpstr>
      <vt:lpstr>Conclusion</vt:lpstr>
      <vt:lpstr>Conclusion (contd..)</vt:lpstr>
      <vt:lpstr>References</vt:lpstr>
      <vt:lpstr>References 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Spectre Attacks: Exploiting Speculative Execution  Paul Kocher1, Jann Horn2, Anders Fogh3, Daniel Genkin4, Daniel Gruss5, Werner Haas6, Mike Hamburg7, Moritz Lipp5, Stefan Mangard5, Thomas Prescher6, Michael Schwarz5, Yuval Yarom8  (IEEE Symposium on Security and Privacy 2019)</dc:title>
  <dc:creator>Prajakta Lalit Yeola</dc:creator>
  <cp:lastModifiedBy>Siddhant Singh Tomar</cp:lastModifiedBy>
  <cp:revision>139</cp:revision>
  <dcterms:created xsi:type="dcterms:W3CDTF">2022-10-31T02:47:54Z</dcterms:created>
  <dcterms:modified xsi:type="dcterms:W3CDTF">2022-12-09T15:31:22Z</dcterms:modified>
</cp:coreProperties>
</file>