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70" r:id="rId9"/>
    <p:sldId id="269" r:id="rId10"/>
    <p:sldId id="266" r:id="rId11"/>
    <p:sldId id="267" r:id="rId12"/>
    <p:sldId id="268" r:id="rId13"/>
    <p:sldId id="262"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AD23E4-271F-4374-B75C-AF4024298770}" type="datetimeFigureOut">
              <a:rPr lang="en-US" smtClean="0"/>
              <a:t>5/16/2024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53034BEC-1803-46A9-BB4A-9D82D854D270}"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7258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D23E4-271F-4374-B75C-AF4024298770}" type="datetimeFigureOut">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034BEC-1803-46A9-BB4A-9D82D854D270}"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089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D23E4-271F-4374-B75C-AF4024298770}" type="datetimeFigureOut">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034BEC-1803-46A9-BB4A-9D82D854D270}"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680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D23E4-271F-4374-B75C-AF4024298770}" type="datetimeFigureOut">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034BEC-1803-46A9-BB4A-9D82D854D270}"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8022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D23E4-271F-4374-B75C-AF4024298770}" type="datetimeFigureOut">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034BEC-1803-46A9-BB4A-9D82D854D270}"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606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AD23E4-271F-4374-B75C-AF4024298770}" type="datetimeFigureOut">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034BEC-1803-46A9-BB4A-9D82D854D270}"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121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AD23E4-271F-4374-B75C-AF4024298770}" type="datetimeFigureOut">
              <a:rPr lang="en-US" smtClean="0"/>
              <a:t>5/16/2024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034BEC-1803-46A9-BB4A-9D82D854D270}"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184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AD23E4-271F-4374-B75C-AF4024298770}" type="datetimeFigureOut">
              <a:rPr lang="en-US" smtClean="0"/>
              <a:t>5/16/2024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3034BEC-1803-46A9-BB4A-9D82D854D270}"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027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D23E4-271F-4374-B75C-AF4024298770}" type="datetimeFigureOut">
              <a:rPr lang="en-US" smtClean="0"/>
              <a:t>5/16/2024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034BEC-1803-46A9-BB4A-9D82D854D270}" type="slidenum">
              <a:rPr lang="en-US" smtClean="0"/>
              <a:t>‹#›</a:t>
            </a:fld>
            <a:endParaRPr lang="en-US" dirty="0"/>
          </a:p>
        </p:txBody>
      </p:sp>
    </p:spTree>
    <p:extLst>
      <p:ext uri="{BB962C8B-B14F-4D97-AF65-F5344CB8AC3E}">
        <p14:creationId xmlns:p14="http://schemas.microsoft.com/office/powerpoint/2010/main" val="2996549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AD23E4-271F-4374-B75C-AF4024298770}" type="datetimeFigureOut">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034BEC-1803-46A9-BB4A-9D82D854D270}"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003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EAD23E4-271F-4374-B75C-AF4024298770}" type="datetimeFigureOut">
              <a:rPr lang="en-US" smtClean="0"/>
              <a:t>5/16/2024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53034BEC-1803-46A9-BB4A-9D82D854D270}"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8938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EAD23E4-271F-4374-B75C-AF4024298770}" type="datetimeFigureOut">
              <a:rPr lang="en-US" smtClean="0"/>
              <a:t>5/16/2024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3034BEC-1803-46A9-BB4A-9D82D854D270}"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902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EECF-97B7-5CD5-6797-6C8261E88854}"/>
              </a:ext>
            </a:extLst>
          </p:cNvPr>
          <p:cNvSpPr>
            <a:spLocks noGrp="1"/>
          </p:cNvSpPr>
          <p:nvPr>
            <p:ph type="ctrTitle"/>
          </p:nvPr>
        </p:nvSpPr>
        <p:spPr>
          <a:xfrm>
            <a:off x="1596527" y="139700"/>
            <a:ext cx="9144000" cy="1268412"/>
          </a:xfrm>
        </p:spPr>
        <p:txBody>
          <a:bodyPr>
            <a:noAutofit/>
          </a:bodyPr>
          <a:lstStyle/>
          <a:p>
            <a:pPr algn="ctr"/>
            <a:br>
              <a:rPr lang="en-US" sz="2400" dirty="0">
                <a:solidFill>
                  <a:srgbClr val="00B050"/>
                </a:solidFill>
              </a:rPr>
            </a:br>
            <a:r>
              <a:rPr lang="en-US" sz="2400" cap="none" dirty="0">
                <a:solidFill>
                  <a:srgbClr val="00B050"/>
                </a:solidFill>
              </a:rPr>
              <a:t>School of Computer Science And Engineering</a:t>
            </a:r>
            <a:br>
              <a:rPr lang="en-US" sz="2400" cap="none" dirty="0">
                <a:solidFill>
                  <a:srgbClr val="00B050"/>
                </a:solidFill>
              </a:rPr>
            </a:br>
            <a:r>
              <a:rPr lang="en-US" sz="2400" cap="none" dirty="0">
                <a:solidFill>
                  <a:srgbClr val="00B050"/>
                </a:solidFill>
              </a:rPr>
              <a:t>Department of Artificial Intelligence</a:t>
            </a:r>
            <a:endParaRPr lang="en-US" sz="2400" dirty="0">
              <a:solidFill>
                <a:srgbClr val="00B050"/>
              </a:solidFill>
            </a:endParaRPr>
          </a:p>
        </p:txBody>
      </p:sp>
      <p:sp>
        <p:nvSpPr>
          <p:cNvPr id="3" name="Subtitle 2">
            <a:extLst>
              <a:ext uri="{FF2B5EF4-FFF2-40B4-BE49-F238E27FC236}">
                <a16:creationId xmlns:a16="http://schemas.microsoft.com/office/drawing/2014/main" id="{8AB54B48-9D28-7784-DFE1-7FE715317483}"/>
              </a:ext>
            </a:extLst>
          </p:cNvPr>
          <p:cNvSpPr>
            <a:spLocks noGrp="1"/>
          </p:cNvSpPr>
          <p:nvPr>
            <p:ph type="subTitle" idx="1"/>
          </p:nvPr>
        </p:nvSpPr>
        <p:spPr>
          <a:xfrm>
            <a:off x="2758814" y="2611644"/>
            <a:ext cx="7981713" cy="977621"/>
          </a:xfrm>
        </p:spPr>
        <p:txBody>
          <a:bodyPr/>
          <a:lstStyle/>
          <a:p>
            <a:r>
              <a:rPr lang="en-US" b="1" dirty="0">
                <a:solidFill>
                  <a:srgbClr val="002060"/>
                </a:solidFill>
              </a:rPr>
              <a:t>Title:   </a:t>
            </a:r>
            <a:r>
              <a:rPr lang="en-US" sz="2400" b="1" cap="none" dirty="0">
                <a:solidFill>
                  <a:srgbClr val="002060"/>
                </a:solidFill>
              </a:rPr>
              <a:t>HAND GESTURE BASED VOLUME CONTROL  </a:t>
            </a:r>
            <a:endParaRPr lang="en-US" b="1" dirty="0">
              <a:solidFill>
                <a:srgbClr val="002060"/>
              </a:solidFill>
            </a:endParaRPr>
          </a:p>
        </p:txBody>
      </p:sp>
      <p:pic>
        <p:nvPicPr>
          <p:cNvPr id="7" name="Picture 6" descr="A black background with grey text&#10;&#10;Description automatically generated">
            <a:extLst>
              <a:ext uri="{FF2B5EF4-FFF2-40B4-BE49-F238E27FC236}">
                <a16:creationId xmlns:a16="http://schemas.microsoft.com/office/drawing/2014/main" id="{6E6B0C50-02B1-7486-6925-04311B91F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 y="7144"/>
            <a:ext cx="6710363" cy="1533525"/>
          </a:xfrm>
          <a:prstGeom prst="rect">
            <a:avLst/>
          </a:prstGeom>
        </p:spPr>
      </p:pic>
      <p:sp>
        <p:nvSpPr>
          <p:cNvPr id="8" name="TextBox 7">
            <a:extLst>
              <a:ext uri="{FF2B5EF4-FFF2-40B4-BE49-F238E27FC236}">
                <a16:creationId xmlns:a16="http://schemas.microsoft.com/office/drawing/2014/main" id="{6B9FF9A9-3FD0-8578-87C7-20408E2FD510}"/>
              </a:ext>
            </a:extLst>
          </p:cNvPr>
          <p:cNvSpPr txBox="1"/>
          <p:nvPr/>
        </p:nvSpPr>
        <p:spPr>
          <a:xfrm>
            <a:off x="3562350" y="1552916"/>
            <a:ext cx="5124449" cy="707886"/>
          </a:xfrm>
          <a:prstGeom prst="rect">
            <a:avLst/>
          </a:prstGeom>
          <a:noFill/>
        </p:spPr>
        <p:txBody>
          <a:bodyPr wrap="square" rtlCol="0">
            <a:spAutoFit/>
          </a:bodyPr>
          <a:lstStyle/>
          <a:p>
            <a:pPr algn="ctr"/>
            <a:r>
              <a:rPr lang="en-US" sz="2000" b="1" dirty="0">
                <a:solidFill>
                  <a:schemeClr val="accent4">
                    <a:lumMod val="75000"/>
                  </a:schemeClr>
                </a:solidFill>
              </a:rPr>
              <a:t>Minor Project Presentation-I</a:t>
            </a:r>
          </a:p>
          <a:p>
            <a:pPr algn="ctr"/>
            <a:r>
              <a:rPr lang="en-US" sz="2000" b="1" dirty="0">
                <a:solidFill>
                  <a:schemeClr val="accent4">
                    <a:lumMod val="75000"/>
                  </a:schemeClr>
                </a:solidFill>
              </a:rPr>
              <a:t>on</a:t>
            </a:r>
          </a:p>
        </p:txBody>
      </p:sp>
      <p:sp>
        <p:nvSpPr>
          <p:cNvPr id="10" name="TextBox 9">
            <a:extLst>
              <a:ext uri="{FF2B5EF4-FFF2-40B4-BE49-F238E27FC236}">
                <a16:creationId xmlns:a16="http://schemas.microsoft.com/office/drawing/2014/main" id="{BF55CB20-1A0B-188E-32B2-1353A20AD543}"/>
              </a:ext>
            </a:extLst>
          </p:cNvPr>
          <p:cNvSpPr txBox="1"/>
          <p:nvPr/>
        </p:nvSpPr>
        <p:spPr>
          <a:xfrm>
            <a:off x="495106" y="4650910"/>
            <a:ext cx="4305300" cy="923330"/>
          </a:xfrm>
          <a:prstGeom prst="rect">
            <a:avLst/>
          </a:prstGeom>
          <a:noFill/>
        </p:spPr>
        <p:txBody>
          <a:bodyPr wrap="square" rtlCol="0">
            <a:spAutoFit/>
          </a:bodyPr>
          <a:lstStyle/>
          <a:p>
            <a:r>
              <a:rPr lang="en-US" b="1" dirty="0">
                <a:solidFill>
                  <a:schemeClr val="accent4">
                    <a:lumMod val="50000"/>
                  </a:schemeClr>
                </a:solidFill>
              </a:rPr>
              <a:t>Presented By: Sankalp Dutta ,  Siddhant Upadhyay , Priyanshu Baliyan</a:t>
            </a:r>
          </a:p>
          <a:p>
            <a:r>
              <a:rPr lang="en-US" b="1" dirty="0">
                <a:solidFill>
                  <a:schemeClr val="accent4">
                    <a:lumMod val="50000"/>
                  </a:schemeClr>
                </a:solidFill>
              </a:rPr>
              <a:t>Section:-  D</a:t>
            </a:r>
          </a:p>
        </p:txBody>
      </p:sp>
      <p:sp>
        <p:nvSpPr>
          <p:cNvPr id="11" name="TextBox 10">
            <a:extLst>
              <a:ext uri="{FF2B5EF4-FFF2-40B4-BE49-F238E27FC236}">
                <a16:creationId xmlns:a16="http://schemas.microsoft.com/office/drawing/2014/main" id="{F787CB54-EDC3-8607-9248-4C61C5589093}"/>
              </a:ext>
            </a:extLst>
          </p:cNvPr>
          <p:cNvSpPr txBox="1"/>
          <p:nvPr/>
        </p:nvSpPr>
        <p:spPr>
          <a:xfrm>
            <a:off x="7802725" y="4832479"/>
            <a:ext cx="4305300" cy="923330"/>
          </a:xfrm>
          <a:prstGeom prst="rect">
            <a:avLst/>
          </a:prstGeom>
          <a:noFill/>
        </p:spPr>
        <p:txBody>
          <a:bodyPr wrap="square" rtlCol="0">
            <a:spAutoFit/>
          </a:bodyPr>
          <a:lstStyle/>
          <a:p>
            <a:r>
              <a:rPr lang="en-US" b="1" dirty="0">
                <a:solidFill>
                  <a:schemeClr val="accent4">
                    <a:lumMod val="50000"/>
                  </a:schemeClr>
                </a:solidFill>
              </a:rPr>
              <a:t>Supervised By:  Mr. Surendra Solanki</a:t>
            </a:r>
          </a:p>
          <a:p>
            <a:r>
              <a:rPr lang="en-US" b="1" dirty="0">
                <a:solidFill>
                  <a:schemeClr val="accent4">
                    <a:lumMod val="50000"/>
                  </a:schemeClr>
                </a:solidFill>
              </a:rPr>
              <a:t>Designation:  Assistant Professor </a:t>
            </a:r>
          </a:p>
          <a:p>
            <a:endParaRPr lang="en-US" dirty="0"/>
          </a:p>
        </p:txBody>
      </p:sp>
    </p:spTree>
    <p:extLst>
      <p:ext uri="{BB962C8B-B14F-4D97-AF65-F5344CB8AC3E}">
        <p14:creationId xmlns:p14="http://schemas.microsoft.com/office/powerpoint/2010/main" val="128277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86B325A-9816-0185-28D6-35EC751B9148}"/>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SOME sNIppets</a:t>
            </a:r>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Content Placeholder 10" descr="A person with a hand drawn on his palm&#10;&#10;Description automatically generated">
            <a:extLst>
              <a:ext uri="{FF2B5EF4-FFF2-40B4-BE49-F238E27FC236}">
                <a16:creationId xmlns:a16="http://schemas.microsoft.com/office/drawing/2014/main" id="{7660F409-FBC4-4131-2CBF-9F85A07B8B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13998" y="1538684"/>
            <a:ext cx="4791124" cy="3780632"/>
          </a:xfrm>
        </p:spPr>
      </p:pic>
    </p:spTree>
    <p:extLst>
      <p:ext uri="{BB962C8B-B14F-4D97-AF65-F5344CB8AC3E}">
        <p14:creationId xmlns:p14="http://schemas.microsoft.com/office/powerpoint/2010/main" val="1779079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Content Placeholder 4" descr="A black background with numbers&#10;&#10;Description automatically generated">
            <a:extLst>
              <a:ext uri="{FF2B5EF4-FFF2-40B4-BE49-F238E27FC236}">
                <a16:creationId xmlns:a16="http://schemas.microsoft.com/office/drawing/2014/main" id="{80B2E3CD-F980-AA02-C349-9D1A07A89B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2314" y="1704486"/>
            <a:ext cx="3283553" cy="3232725"/>
          </a:xfrm>
          <a:prstGeom prst="rect">
            <a:avLst/>
          </a:prstGeom>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531C461-7FC3-BA76-9B20-716C269082C8}"/>
              </a:ext>
            </a:extLst>
          </p:cNvPr>
          <p:cNvSpPr txBox="1"/>
          <p:nvPr/>
        </p:nvSpPr>
        <p:spPr>
          <a:xfrm>
            <a:off x="6877050" y="2732788"/>
            <a:ext cx="4387676" cy="923330"/>
          </a:xfrm>
          <a:prstGeom prst="rect">
            <a:avLst/>
          </a:prstGeom>
          <a:noFill/>
        </p:spPr>
        <p:txBody>
          <a:bodyPr wrap="none" rtlCol="0">
            <a:spAutoFit/>
          </a:bodyPr>
          <a:lstStyle/>
          <a:p>
            <a:r>
              <a:rPr lang="en-GB" dirty="0"/>
              <a:t>These are the coordinates of the points that </a:t>
            </a:r>
          </a:p>
          <a:p>
            <a:r>
              <a:rPr lang="en-GB" dirty="0"/>
              <a:t>Are marking the hand and kept on changing </a:t>
            </a:r>
          </a:p>
          <a:p>
            <a:r>
              <a:rPr lang="en-GB" dirty="0"/>
              <a:t>While moving our hand</a:t>
            </a:r>
            <a:endParaRPr lang="en-IN" dirty="0"/>
          </a:p>
        </p:txBody>
      </p:sp>
    </p:spTree>
    <p:extLst>
      <p:ext uri="{BB962C8B-B14F-4D97-AF65-F5344CB8AC3E}">
        <p14:creationId xmlns:p14="http://schemas.microsoft.com/office/powerpoint/2010/main" val="258162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32E0871-5260-7070-79A1-E1839C2DA31E}"/>
              </a:ext>
            </a:extLst>
          </p:cNvPr>
          <p:cNvSpPr>
            <a:spLocks noGrp="1"/>
          </p:cNvSpPr>
          <p:nvPr>
            <p:ph type="title"/>
          </p:nvPr>
        </p:nvSpPr>
        <p:spPr>
          <a:xfrm>
            <a:off x="1451580" y="804520"/>
            <a:ext cx="4176511" cy="1049235"/>
          </a:xfrm>
        </p:spPr>
        <p:txBody>
          <a:bodyPr>
            <a:normAutofit/>
          </a:bodyPr>
          <a:lstStyle/>
          <a:p>
            <a:r>
              <a:rPr lang="en-GB" dirty="0"/>
              <a:t>Final outputs</a:t>
            </a:r>
            <a:endParaRPr lang="en-IN" dirty="0"/>
          </a:p>
        </p:txBody>
      </p:sp>
      <p:sp>
        <p:nvSpPr>
          <p:cNvPr id="16" name="Rectangle 15">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7B1448B9-0AD0-F7E0-A323-B0E2C03CF484}"/>
              </a:ext>
            </a:extLst>
          </p:cNvPr>
          <p:cNvSpPr>
            <a:spLocks noGrp="1"/>
          </p:cNvSpPr>
          <p:nvPr>
            <p:ph idx="1"/>
          </p:nvPr>
        </p:nvSpPr>
        <p:spPr>
          <a:xfrm>
            <a:off x="1451581" y="2015732"/>
            <a:ext cx="4172212" cy="3450613"/>
          </a:xfrm>
        </p:spPr>
        <p:txBody>
          <a:bodyPr>
            <a:normAutofit/>
          </a:bodyPr>
          <a:lstStyle/>
          <a:p>
            <a:pPr marL="0" indent="0">
              <a:buNone/>
            </a:pPr>
            <a:r>
              <a:rPr lang="en-GB" dirty="0"/>
              <a:t>Here the Bar is showing volume of the device or PC that we are using .</a:t>
            </a:r>
          </a:p>
          <a:p>
            <a:pPr marL="0" indent="0">
              <a:buNone/>
            </a:pPr>
            <a:r>
              <a:rPr lang="en-GB" dirty="0"/>
              <a:t>More distance between thumb and finger will led to more value of volume and same for the smaller distance .</a:t>
            </a:r>
            <a:endParaRPr lang="en-IN" dirty="0"/>
          </a:p>
        </p:txBody>
      </p:sp>
      <p:pic>
        <p:nvPicPr>
          <p:cNvPr id="7" name="Picture 6" descr="A person holding their hand up">
            <a:extLst>
              <a:ext uri="{FF2B5EF4-FFF2-40B4-BE49-F238E27FC236}">
                <a16:creationId xmlns:a16="http://schemas.microsoft.com/office/drawing/2014/main" id="{786212C0-FBF8-EA1B-9CC1-EABCE414F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0732" y="1543827"/>
            <a:ext cx="5069063" cy="4105941"/>
          </a:xfrm>
          <a:prstGeom prst="rect">
            <a:avLst/>
          </a:prstGeom>
        </p:spPr>
      </p:pic>
      <p:pic>
        <p:nvPicPr>
          <p:cNvPr id="18" name="Picture 17">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15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884E-0EE6-F627-85E0-19A2826314CE}"/>
              </a:ext>
            </a:extLst>
          </p:cNvPr>
          <p:cNvSpPr>
            <a:spLocks noGrp="1"/>
          </p:cNvSpPr>
          <p:nvPr>
            <p:ph type="title"/>
          </p:nvPr>
        </p:nvSpPr>
        <p:spPr/>
        <p:txBody>
          <a:bodyPr/>
          <a:lstStyle/>
          <a:p>
            <a:r>
              <a:rPr lang="en-US" sz="3200" dirty="0"/>
              <a:t>TimeLine of project </a:t>
            </a:r>
            <a:br>
              <a:rPr lang="en-US" sz="3200" dirty="0"/>
            </a:br>
            <a:endParaRPr lang="en-US" dirty="0"/>
          </a:p>
        </p:txBody>
      </p:sp>
      <p:pic>
        <p:nvPicPr>
          <p:cNvPr id="6" name="Content Placeholder 5" descr="A table with numbers and date&#10;&#10;Description automatically generated with medium confidence">
            <a:extLst>
              <a:ext uri="{FF2B5EF4-FFF2-40B4-BE49-F238E27FC236}">
                <a16:creationId xmlns:a16="http://schemas.microsoft.com/office/drawing/2014/main" id="{A339F216-9D13-2B59-BB6E-59496C6C0B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3831" y="2333625"/>
            <a:ext cx="7028251" cy="2333149"/>
          </a:xfrm>
        </p:spPr>
      </p:pic>
    </p:spTree>
    <p:extLst>
      <p:ext uri="{BB962C8B-B14F-4D97-AF65-F5344CB8AC3E}">
        <p14:creationId xmlns:p14="http://schemas.microsoft.com/office/powerpoint/2010/main" val="47864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15B1-35BC-DF67-1827-5C6A17A5E93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D1D616F-32DA-D41B-E560-354DEEF15471}"/>
              </a:ext>
            </a:extLst>
          </p:cNvPr>
          <p:cNvSpPr>
            <a:spLocks noGrp="1"/>
          </p:cNvSpPr>
          <p:nvPr>
            <p:ph idx="1"/>
          </p:nvPr>
        </p:nvSpPr>
        <p:spPr/>
        <p:txBody>
          <a:bodyPr/>
          <a:lstStyle/>
          <a:p>
            <a:pPr marL="457200" indent="-457200">
              <a:buAutoNum type="arabicPeriod"/>
            </a:pPr>
            <a:r>
              <a:rPr lang="en-IN" dirty="0"/>
              <a:t>Li, C. T., &amp; Nixon, M. S. (2004). Hand Gesture Recognition Using Shape Context Matching. Proceedings of the IEEE International Conference on Pattern Recognition. </a:t>
            </a:r>
          </a:p>
          <a:p>
            <a:pPr marL="457200" indent="-457200">
              <a:buAutoNum type="arabicPeriod"/>
            </a:pPr>
            <a:r>
              <a:rPr lang="en-IN" dirty="0"/>
              <a:t>2. Pu, J., &amp; Black, M. J. (2020). Mocap-guided Data Augmentation for 3D Hand Pose Estimation. Proceedings of the European Conference on Computer Vision (ECCV). </a:t>
            </a:r>
          </a:p>
          <a:p>
            <a:pPr marL="457200" indent="-457200">
              <a:buAutoNum type="arabicPeriod"/>
            </a:pPr>
            <a:r>
              <a:rPr lang="en-IN" dirty="0"/>
              <a:t>3. Kolsch, H., Turk, A., &amp; Burkhardt, H. (2005). Hand Gesture Recognition Based on Local Features: A Combination of Finger Posing and Movements. Proceedings of the IEEE Workshop on Automatic Identification Advanced Technologies (AutoID). </a:t>
            </a:r>
          </a:p>
          <a:p>
            <a:pPr marL="457200" indent="-457200">
              <a:buAutoNum type="arabicPeriod"/>
            </a:pPr>
            <a:r>
              <a:rPr lang="en-IN" dirty="0"/>
              <a:t>4. https://www.computervision.zone/courses/gesture-volume-control </a:t>
            </a:r>
            <a:endParaRPr lang="en-US" dirty="0"/>
          </a:p>
        </p:txBody>
      </p:sp>
    </p:spTree>
    <p:extLst>
      <p:ext uri="{BB962C8B-B14F-4D97-AF65-F5344CB8AC3E}">
        <p14:creationId xmlns:p14="http://schemas.microsoft.com/office/powerpoint/2010/main" val="1227388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78094-C178-F802-C1CF-B79CE3E79E9E}"/>
              </a:ext>
            </a:extLst>
          </p:cNvPr>
          <p:cNvSpPr>
            <a:spLocks noGrp="1"/>
          </p:cNvSpPr>
          <p:nvPr>
            <p:ph idx="1"/>
          </p:nvPr>
        </p:nvSpPr>
        <p:spPr/>
        <p:txBody>
          <a:bodyPr anchor="ctr">
            <a:normAutofit/>
          </a:bodyPr>
          <a:lstStyle/>
          <a:p>
            <a:pPr marL="0" indent="0" algn="ctr">
              <a:buNone/>
            </a:pPr>
            <a:r>
              <a:rPr lang="en-US" sz="6600" dirty="0"/>
              <a:t>Thank You</a:t>
            </a:r>
          </a:p>
        </p:txBody>
      </p:sp>
    </p:spTree>
    <p:extLst>
      <p:ext uri="{BB962C8B-B14F-4D97-AF65-F5344CB8AC3E}">
        <p14:creationId xmlns:p14="http://schemas.microsoft.com/office/powerpoint/2010/main" val="262369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0F32D-9BE4-4CF3-80B3-85851951D698}"/>
              </a:ext>
            </a:extLst>
          </p:cNvPr>
          <p:cNvSpPr>
            <a:spLocks noGrp="1"/>
          </p:cNvSpPr>
          <p:nvPr>
            <p:ph type="title"/>
          </p:nvPr>
        </p:nvSpPr>
        <p:spPr/>
        <p:txBody>
          <a:bodyPr/>
          <a:lstStyle/>
          <a:p>
            <a:r>
              <a:rPr lang="en-US" dirty="0"/>
              <a:t>Agenda/ contents</a:t>
            </a:r>
          </a:p>
        </p:txBody>
      </p:sp>
      <p:sp>
        <p:nvSpPr>
          <p:cNvPr id="3" name="Content Placeholder 2">
            <a:extLst>
              <a:ext uri="{FF2B5EF4-FFF2-40B4-BE49-F238E27FC236}">
                <a16:creationId xmlns:a16="http://schemas.microsoft.com/office/drawing/2014/main" id="{0863062B-5A45-A3E2-B628-3FC8D0C7711B}"/>
              </a:ext>
            </a:extLst>
          </p:cNvPr>
          <p:cNvSpPr>
            <a:spLocks noGrp="1"/>
          </p:cNvSpPr>
          <p:nvPr>
            <p:ph idx="1"/>
          </p:nvPr>
        </p:nvSpPr>
        <p:spPr>
          <a:xfrm>
            <a:off x="1451579" y="2015732"/>
            <a:ext cx="9603275" cy="3804043"/>
          </a:xfrm>
        </p:spPr>
        <p:txBody>
          <a:bodyPr>
            <a:normAutofit/>
          </a:bodyPr>
          <a:lstStyle/>
          <a:p>
            <a:pPr marL="457200" indent="-457200">
              <a:buFont typeface="+mj-lt"/>
              <a:buAutoNum type="arabicPeriod"/>
            </a:pPr>
            <a:r>
              <a:rPr lang="en-US" sz="2800" dirty="0"/>
              <a:t>Introduction</a:t>
            </a:r>
          </a:p>
          <a:p>
            <a:pPr marL="457200" indent="-457200">
              <a:buFont typeface="+mj-lt"/>
              <a:buAutoNum type="arabicPeriod"/>
            </a:pPr>
            <a:r>
              <a:rPr lang="en-US" sz="2800" dirty="0"/>
              <a:t>Problem Statements</a:t>
            </a:r>
          </a:p>
          <a:p>
            <a:pPr marL="457200" indent="-457200">
              <a:buFont typeface="+mj-lt"/>
              <a:buAutoNum type="arabicPeriod"/>
            </a:pPr>
            <a:r>
              <a:rPr lang="en-US" sz="2800" dirty="0"/>
              <a:t>Requirements Engineering </a:t>
            </a:r>
          </a:p>
          <a:p>
            <a:pPr marL="457200" indent="-457200">
              <a:buFont typeface="+mj-lt"/>
              <a:buAutoNum type="arabicPeriod"/>
            </a:pPr>
            <a:r>
              <a:rPr lang="en-US" sz="2800" dirty="0"/>
              <a:t>Design/ Development</a:t>
            </a:r>
          </a:p>
          <a:p>
            <a:pPr marL="457200" indent="-457200">
              <a:buFont typeface="+mj-lt"/>
              <a:buAutoNum type="arabicPeriod"/>
            </a:pPr>
            <a:r>
              <a:rPr lang="en-US" sz="2800" dirty="0"/>
              <a:t>Timestamp</a:t>
            </a:r>
          </a:p>
          <a:p>
            <a:pPr marL="457200" indent="-457200">
              <a:buFont typeface="+mj-lt"/>
              <a:buAutoNum type="arabicPeriod"/>
            </a:pPr>
            <a:r>
              <a:rPr lang="en-US" sz="2800" dirty="0"/>
              <a:t>References</a:t>
            </a:r>
          </a:p>
        </p:txBody>
      </p:sp>
    </p:spTree>
    <p:extLst>
      <p:ext uri="{BB962C8B-B14F-4D97-AF65-F5344CB8AC3E}">
        <p14:creationId xmlns:p14="http://schemas.microsoft.com/office/powerpoint/2010/main" val="2906895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D35A-75E2-5574-8C4B-4BC9238D6E92}"/>
              </a:ext>
            </a:extLst>
          </p:cNvPr>
          <p:cNvSpPr>
            <a:spLocks noGrp="1"/>
          </p:cNvSpPr>
          <p:nvPr>
            <p:ph type="title"/>
          </p:nvPr>
        </p:nvSpPr>
        <p:spPr/>
        <p:txBody>
          <a:bodyPr/>
          <a:lstStyle/>
          <a:p>
            <a:r>
              <a:rPr lang="en-US" sz="3200" dirty="0"/>
              <a:t>Introduction</a:t>
            </a:r>
            <a:br>
              <a:rPr lang="en-US" sz="3200" dirty="0"/>
            </a:br>
            <a:endParaRPr lang="en-US" dirty="0"/>
          </a:p>
        </p:txBody>
      </p:sp>
      <p:sp>
        <p:nvSpPr>
          <p:cNvPr id="3" name="Content Placeholder 2">
            <a:extLst>
              <a:ext uri="{FF2B5EF4-FFF2-40B4-BE49-F238E27FC236}">
                <a16:creationId xmlns:a16="http://schemas.microsoft.com/office/drawing/2014/main" id="{BEED87FC-A7F3-7685-05C5-C24E005834BD}"/>
              </a:ext>
            </a:extLst>
          </p:cNvPr>
          <p:cNvSpPr>
            <a:spLocks noGrp="1"/>
          </p:cNvSpPr>
          <p:nvPr>
            <p:ph idx="1"/>
          </p:nvPr>
        </p:nvSpPr>
        <p:spPr/>
        <p:txBody>
          <a:bodyPr/>
          <a:lstStyle/>
          <a:p>
            <a:pPr marL="0" indent="0">
              <a:buNone/>
            </a:pPr>
            <a:r>
              <a:rPr lang="en-GB" dirty="0"/>
              <a:t>Introducing a cutting-edge </a:t>
            </a:r>
            <a:r>
              <a:rPr lang="en-GB" dirty="0" err="1"/>
              <a:t>endeavor</a:t>
            </a:r>
            <a:r>
              <a:rPr lang="en-GB" dirty="0"/>
              <a:t> in human-computer interaction, our project pioneers a revolutionary method for volume control utilizing hand tracking models. </a:t>
            </a:r>
          </a:p>
          <a:p>
            <a:pPr marL="0" indent="0">
              <a:buNone/>
            </a:pPr>
            <a:r>
              <a:rPr lang="en-GB" dirty="0"/>
              <a:t>By leveraging advanced algorithms capable of tracking thumb and finger movements, we aim to redefine the conventional means of adjusting audio levels. </a:t>
            </a:r>
          </a:p>
          <a:p>
            <a:pPr marL="0" indent="0">
              <a:buNone/>
            </a:pPr>
            <a:r>
              <a:rPr lang="en-GB" dirty="0"/>
              <a:t>Gone are the days of fumbling with buttons or dials; instead, users can effortlessly modulate volume with intuitive hand gestures</a:t>
            </a:r>
            <a:endParaRPr lang="en-US" dirty="0"/>
          </a:p>
        </p:txBody>
      </p:sp>
    </p:spTree>
    <p:extLst>
      <p:ext uri="{BB962C8B-B14F-4D97-AF65-F5344CB8AC3E}">
        <p14:creationId xmlns:p14="http://schemas.microsoft.com/office/powerpoint/2010/main" val="2123701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1EA6-3969-CE18-936C-01590E5901B1}"/>
              </a:ext>
            </a:extLst>
          </p:cNvPr>
          <p:cNvSpPr>
            <a:spLocks noGrp="1"/>
          </p:cNvSpPr>
          <p:nvPr>
            <p:ph type="title"/>
          </p:nvPr>
        </p:nvSpPr>
        <p:spPr/>
        <p:txBody>
          <a:bodyPr/>
          <a:lstStyle/>
          <a:p>
            <a:r>
              <a:rPr lang="en-US" sz="3200" dirty="0"/>
              <a:t>Problem Statements</a:t>
            </a:r>
          </a:p>
        </p:txBody>
      </p:sp>
      <p:sp>
        <p:nvSpPr>
          <p:cNvPr id="3" name="Content Placeholder 2">
            <a:extLst>
              <a:ext uri="{FF2B5EF4-FFF2-40B4-BE49-F238E27FC236}">
                <a16:creationId xmlns:a16="http://schemas.microsoft.com/office/drawing/2014/main" id="{69FD7F3E-C5BF-8FCE-91FD-E8E8E023BBFA}"/>
              </a:ext>
            </a:extLst>
          </p:cNvPr>
          <p:cNvSpPr>
            <a:spLocks noGrp="1"/>
          </p:cNvSpPr>
          <p:nvPr>
            <p:ph idx="1"/>
          </p:nvPr>
        </p:nvSpPr>
        <p:spPr/>
        <p:txBody>
          <a:bodyPr/>
          <a:lstStyle/>
          <a:p>
            <a:pPr marL="0" indent="0">
              <a:buNone/>
            </a:pPr>
            <a:r>
              <a:rPr lang="en-GB" dirty="0"/>
              <a:t>Despite the advancements in hand gesture recognition technology, significant challenges persist in achieving robust and accurate recognition across diverse contexts. Lighting conditions, occlusions, and variations in hand poses present formidable obstacles that must be addressed to ensure reliable performance. Furthermore, the integration of real-time processing capabilities and scalability to accommodate a wide range of applications remain ongoing challenges in the field. This project seeks to tackle these issues head-on, leveraging state-of-the-art methodologies to develop a robust hand gesture volume control system capable of operating in real-world environments.</a:t>
            </a:r>
            <a:endParaRPr lang="en-US" dirty="0"/>
          </a:p>
        </p:txBody>
      </p:sp>
    </p:spTree>
    <p:extLst>
      <p:ext uri="{BB962C8B-B14F-4D97-AF65-F5344CB8AC3E}">
        <p14:creationId xmlns:p14="http://schemas.microsoft.com/office/powerpoint/2010/main" val="676646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6EE4-205D-C7A3-CF86-43E3D1ABC316}"/>
              </a:ext>
            </a:extLst>
          </p:cNvPr>
          <p:cNvSpPr>
            <a:spLocks noGrp="1"/>
          </p:cNvSpPr>
          <p:nvPr>
            <p:ph type="title"/>
          </p:nvPr>
        </p:nvSpPr>
        <p:spPr/>
        <p:txBody>
          <a:bodyPr/>
          <a:lstStyle/>
          <a:p>
            <a:r>
              <a:rPr lang="en-US" sz="3200" dirty="0"/>
              <a:t>Requirements Engineering </a:t>
            </a:r>
            <a:br>
              <a:rPr lang="en-US" sz="3200" dirty="0"/>
            </a:br>
            <a:endParaRPr lang="en-US" dirty="0"/>
          </a:p>
        </p:txBody>
      </p:sp>
      <p:sp>
        <p:nvSpPr>
          <p:cNvPr id="3" name="Content Placeholder 2">
            <a:extLst>
              <a:ext uri="{FF2B5EF4-FFF2-40B4-BE49-F238E27FC236}">
                <a16:creationId xmlns:a16="http://schemas.microsoft.com/office/drawing/2014/main" id="{02BA6A6B-C3C8-4DE3-A61A-13BC744C8666}"/>
              </a:ext>
            </a:extLst>
          </p:cNvPr>
          <p:cNvSpPr>
            <a:spLocks noGrp="1"/>
          </p:cNvSpPr>
          <p:nvPr>
            <p:ph idx="1"/>
          </p:nvPr>
        </p:nvSpPr>
        <p:spPr/>
        <p:txBody>
          <a:bodyPr/>
          <a:lstStyle/>
          <a:p>
            <a:pPr marL="0" indent="0">
              <a:buNone/>
            </a:pPr>
            <a:r>
              <a:rPr lang="en-US" dirty="0"/>
              <a:t> </a:t>
            </a:r>
            <a:r>
              <a:rPr lang="en-IN" dirty="0"/>
              <a:t>Software:</a:t>
            </a:r>
          </a:p>
          <a:p>
            <a:pPr marL="0" indent="0">
              <a:buNone/>
            </a:pPr>
            <a:r>
              <a:rPr lang="en-IN" dirty="0"/>
              <a:t> - Python (programming language) - OpenCV (computer vision library) - Scikit-learn (machine learning library) </a:t>
            </a:r>
          </a:p>
          <a:p>
            <a:pPr marL="0" indent="0">
              <a:buNone/>
            </a:pPr>
            <a:r>
              <a:rPr lang="en-IN" dirty="0"/>
              <a:t>Hardware: -</a:t>
            </a:r>
          </a:p>
          <a:p>
            <a:pPr marL="0" indent="0">
              <a:buNone/>
            </a:pPr>
            <a:r>
              <a:rPr lang="en-IN" dirty="0"/>
              <a:t> GPU (Graphics Processing Unit) for accelerated training (optional but recommended) - Webcam or video input device for real-time gesture recognition</a:t>
            </a:r>
            <a:endParaRPr lang="en-US" dirty="0"/>
          </a:p>
          <a:p>
            <a:endParaRPr lang="en-US" dirty="0"/>
          </a:p>
        </p:txBody>
      </p:sp>
    </p:spTree>
    <p:extLst>
      <p:ext uri="{BB962C8B-B14F-4D97-AF65-F5344CB8AC3E}">
        <p14:creationId xmlns:p14="http://schemas.microsoft.com/office/powerpoint/2010/main" val="1865528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E7698-3499-65ED-682A-3D8C28995101}"/>
              </a:ext>
            </a:extLst>
          </p:cNvPr>
          <p:cNvSpPr>
            <a:spLocks noGrp="1"/>
          </p:cNvSpPr>
          <p:nvPr>
            <p:ph type="title"/>
          </p:nvPr>
        </p:nvSpPr>
        <p:spPr/>
        <p:txBody>
          <a:bodyPr/>
          <a:lstStyle/>
          <a:p>
            <a:r>
              <a:rPr lang="en-US" sz="3200" dirty="0"/>
              <a:t>Design/ Development</a:t>
            </a:r>
            <a:br>
              <a:rPr lang="en-US" sz="3200" dirty="0"/>
            </a:br>
            <a:endParaRPr lang="en-US" dirty="0"/>
          </a:p>
        </p:txBody>
      </p:sp>
      <p:sp>
        <p:nvSpPr>
          <p:cNvPr id="3" name="Content Placeholder 2">
            <a:extLst>
              <a:ext uri="{FF2B5EF4-FFF2-40B4-BE49-F238E27FC236}">
                <a16:creationId xmlns:a16="http://schemas.microsoft.com/office/drawing/2014/main" id="{5146F2CB-2C0D-CBDF-FABB-3AC0A0918124}"/>
              </a:ext>
            </a:extLst>
          </p:cNvPr>
          <p:cNvSpPr>
            <a:spLocks noGrp="1"/>
          </p:cNvSpPr>
          <p:nvPr>
            <p:ph idx="1"/>
          </p:nvPr>
        </p:nvSpPr>
        <p:spPr/>
        <p:txBody>
          <a:bodyPr>
            <a:normAutofit lnSpcReduction="10000"/>
          </a:bodyPr>
          <a:lstStyle/>
          <a:p>
            <a:pPr marL="0" indent="0">
              <a:buNone/>
            </a:pPr>
            <a:r>
              <a:rPr lang="en-US" b="1" dirty="0"/>
              <a:t>SOME METHODOLOGY</a:t>
            </a:r>
          </a:p>
          <a:p>
            <a:pPr marL="0" indent="0">
              <a:buNone/>
            </a:pPr>
            <a:r>
              <a:rPr lang="en-GB" dirty="0"/>
              <a:t> </a:t>
            </a:r>
            <a:r>
              <a:rPr lang="en-GB" b="1" dirty="0"/>
              <a:t>Hand Detection and Tracking:  </a:t>
            </a:r>
            <a:r>
              <a:rPr lang="en-GB" dirty="0"/>
              <a:t>- Hand Detection and Tracking: Utilize computer vision techniques to detect and track the user's hand in real-time. This involves selecting appropriate algorithms and frameworks (e.g., OpenCV, Media Pipe) to accurately locate and follow the hand's movements. </a:t>
            </a:r>
          </a:p>
          <a:p>
            <a:pPr marL="0" indent="0">
              <a:buNone/>
            </a:pPr>
            <a:r>
              <a:rPr lang="en-GB" b="1" dirty="0"/>
              <a:t>Gesture Recognition: </a:t>
            </a:r>
            <a:r>
              <a:rPr lang="en-GB" dirty="0"/>
              <a:t>Train machine learning models, such as convolutional neural networks or recurrent neural networks  to recognize specific hand gestures associated with volume control commands. This involves feeding the </a:t>
            </a:r>
            <a:r>
              <a:rPr lang="en-GB" dirty="0" err="1"/>
              <a:t>preprocessed</a:t>
            </a:r>
            <a:r>
              <a:rPr lang="en-GB" dirty="0"/>
              <a:t> data into the model and iteratively optimizing its performance. </a:t>
            </a:r>
          </a:p>
        </p:txBody>
      </p:sp>
    </p:spTree>
    <p:extLst>
      <p:ext uri="{BB962C8B-B14F-4D97-AF65-F5344CB8AC3E}">
        <p14:creationId xmlns:p14="http://schemas.microsoft.com/office/powerpoint/2010/main" val="38510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0AEEFF-6E38-5AD4-01E0-3A7E71269CAC}"/>
              </a:ext>
            </a:extLst>
          </p:cNvPr>
          <p:cNvSpPr>
            <a:spLocks noGrp="1"/>
          </p:cNvSpPr>
          <p:nvPr>
            <p:ph idx="1"/>
          </p:nvPr>
        </p:nvSpPr>
        <p:spPr>
          <a:xfrm>
            <a:off x="1423587" y="1950417"/>
            <a:ext cx="9603275" cy="3450613"/>
          </a:xfrm>
        </p:spPr>
        <p:txBody>
          <a:bodyPr/>
          <a:lstStyle/>
          <a:p>
            <a:pPr marL="0" indent="0">
              <a:buNone/>
            </a:pPr>
            <a:r>
              <a:rPr lang="en-GB" b="1" dirty="0"/>
              <a:t> Testing and Evaluation: </a:t>
            </a:r>
            <a:r>
              <a:rPr lang="en-GB" dirty="0"/>
              <a:t>- Conduct rigorous testing to assess the accuracy, responsiveness, and reliability of the gesture-controlled volume system. This includes both simulated testing and real-world usage scenarios to identify and address any issues or limitations. - Thorough testing on diverse datasets to assess model generalization and robustness across different scenarios and conditions. </a:t>
            </a:r>
          </a:p>
          <a:p>
            <a:pPr marL="0" indent="0">
              <a:buNone/>
            </a:pPr>
            <a:r>
              <a:rPr lang="en-GB" b="1" dirty="0"/>
              <a:t> Deployment and Integration: </a:t>
            </a:r>
            <a:r>
              <a:rPr lang="en-GB" dirty="0"/>
              <a:t>- Integrate the trained model into user-facing applications and platforms, ensuring seamless interaction and compatibility with existing systems. - Solicit feedback from users and stakeholders to identify areas for </a:t>
            </a:r>
            <a:r>
              <a:rPr lang="en-GB" dirty="0" err="1"/>
              <a:t>improveme</a:t>
            </a:r>
            <a:r>
              <a:rPr lang="en-US" dirty="0"/>
              <a:t> </a:t>
            </a:r>
          </a:p>
          <a:p>
            <a:pPr marL="0" indent="0">
              <a:buNone/>
            </a:pPr>
            <a:endParaRPr lang="en-GB" dirty="0"/>
          </a:p>
          <a:p>
            <a:pPr marL="0" indent="0">
              <a:buNone/>
            </a:pPr>
            <a:endParaRPr lang="en-IN" dirty="0"/>
          </a:p>
        </p:txBody>
      </p:sp>
      <p:pic>
        <p:nvPicPr>
          <p:cNvPr id="4" name="Graphic 3" descr="Mining tools with solid fill">
            <a:extLst>
              <a:ext uri="{FF2B5EF4-FFF2-40B4-BE49-F238E27FC236}">
                <a16:creationId xmlns:a16="http://schemas.microsoft.com/office/drawing/2014/main" id="{C69DD56A-E305-A2C9-9CB4-A4ECBB0E00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02961" y="1047749"/>
            <a:ext cx="695325" cy="695325"/>
          </a:xfrm>
          <a:prstGeom prst="rect">
            <a:avLst/>
          </a:prstGeom>
        </p:spPr>
      </p:pic>
    </p:spTree>
    <p:extLst>
      <p:ext uri="{BB962C8B-B14F-4D97-AF65-F5344CB8AC3E}">
        <p14:creationId xmlns:p14="http://schemas.microsoft.com/office/powerpoint/2010/main" val="2684699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D48F0-46EE-8835-2141-30466BE9CB65}"/>
              </a:ext>
            </a:extLst>
          </p:cNvPr>
          <p:cNvSpPr>
            <a:spLocks noGrp="1"/>
          </p:cNvSpPr>
          <p:nvPr>
            <p:ph type="title"/>
          </p:nvPr>
        </p:nvSpPr>
        <p:spPr>
          <a:xfrm>
            <a:off x="1386264" y="951012"/>
            <a:ext cx="9603275" cy="1049235"/>
          </a:xfrm>
        </p:spPr>
        <p:txBody>
          <a:bodyPr/>
          <a:lstStyle/>
          <a:p>
            <a:r>
              <a:rPr lang="en-GB" dirty="0"/>
              <a:t>Accuracy metrics</a:t>
            </a:r>
            <a:br>
              <a:rPr lang="en-GB" dirty="0"/>
            </a:br>
            <a:endParaRPr lang="en-IN" dirty="0"/>
          </a:p>
        </p:txBody>
      </p:sp>
      <p:pic>
        <p:nvPicPr>
          <p:cNvPr id="5" name="Content Placeholder 4" descr="A graph showing the growth of a company&#10;&#10;Description automatically generated with medium confidence">
            <a:extLst>
              <a:ext uri="{FF2B5EF4-FFF2-40B4-BE49-F238E27FC236}">
                <a16:creationId xmlns:a16="http://schemas.microsoft.com/office/drawing/2014/main" id="{EB8CD9DD-12C0-C586-9ED8-1A499FC575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255" y="2000247"/>
            <a:ext cx="7663490" cy="4104757"/>
          </a:xfrm>
        </p:spPr>
      </p:pic>
    </p:spTree>
    <p:extLst>
      <p:ext uri="{BB962C8B-B14F-4D97-AF65-F5344CB8AC3E}">
        <p14:creationId xmlns:p14="http://schemas.microsoft.com/office/powerpoint/2010/main" val="102467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B8B2-E2D4-8A57-D930-33C37C0B8862}"/>
              </a:ext>
            </a:extLst>
          </p:cNvPr>
          <p:cNvSpPr>
            <a:spLocks noGrp="1"/>
          </p:cNvSpPr>
          <p:nvPr>
            <p:ph type="title"/>
          </p:nvPr>
        </p:nvSpPr>
        <p:spPr>
          <a:xfrm>
            <a:off x="1294362" y="1299819"/>
            <a:ext cx="9603275" cy="1049235"/>
          </a:xfrm>
        </p:spPr>
        <p:txBody>
          <a:bodyPr/>
          <a:lstStyle/>
          <a:p>
            <a:r>
              <a:rPr lang="en-IN" dirty="0"/>
              <a:t>Timeline</a:t>
            </a:r>
            <a:br>
              <a:rPr lang="en-IN" dirty="0"/>
            </a:br>
            <a:endParaRPr lang="en-IN" dirty="0"/>
          </a:p>
        </p:txBody>
      </p:sp>
      <p:pic>
        <p:nvPicPr>
          <p:cNvPr id="5" name="Content Placeholder 4" descr="A table with numbers and date&#10;&#10;Description automatically generated with medium confidence">
            <a:extLst>
              <a:ext uri="{FF2B5EF4-FFF2-40B4-BE49-F238E27FC236}">
                <a16:creationId xmlns:a16="http://schemas.microsoft.com/office/drawing/2014/main" id="{A647B8E4-63F8-EB9D-6036-E183C271670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49" t="771" b="9596"/>
          <a:stretch/>
        </p:blipFill>
        <p:spPr>
          <a:xfrm>
            <a:off x="1400174" y="2847975"/>
            <a:ext cx="8753625" cy="2971799"/>
          </a:xfrm>
        </p:spPr>
      </p:pic>
    </p:spTree>
    <p:extLst>
      <p:ext uri="{BB962C8B-B14F-4D97-AF65-F5344CB8AC3E}">
        <p14:creationId xmlns:p14="http://schemas.microsoft.com/office/powerpoint/2010/main" val="8337309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113</TotalTime>
  <Words>684</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MT</vt:lpstr>
      <vt:lpstr>Gallery</vt:lpstr>
      <vt:lpstr> School of Computer Science And Engineering Department of Artificial Intelligence</vt:lpstr>
      <vt:lpstr>Agenda/ contents</vt:lpstr>
      <vt:lpstr>Introduction </vt:lpstr>
      <vt:lpstr>Problem Statements</vt:lpstr>
      <vt:lpstr>Requirements Engineering  </vt:lpstr>
      <vt:lpstr>Design/ Development </vt:lpstr>
      <vt:lpstr>PowerPoint Presentation</vt:lpstr>
      <vt:lpstr>Accuracy metrics </vt:lpstr>
      <vt:lpstr>Timeline </vt:lpstr>
      <vt:lpstr>SOME sNIppets</vt:lpstr>
      <vt:lpstr>PowerPoint Presentation</vt:lpstr>
      <vt:lpstr>Final outputs</vt:lpstr>
      <vt:lpstr>TimeLine of project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Computer Science And Engineering Department of Artificial Intelligence</dc:title>
  <dc:creator>Lokesh Malviya [MU - Jaipur]</dc:creator>
  <cp:lastModifiedBy>Siddhant Upadhyay [Artificial Intelligence &amp; Machine Learning - 2021]</cp:lastModifiedBy>
  <cp:revision>10</cp:revision>
  <dcterms:created xsi:type="dcterms:W3CDTF">2024-03-18T04:17:19Z</dcterms:created>
  <dcterms:modified xsi:type="dcterms:W3CDTF">2024-05-16T09:02:58Z</dcterms:modified>
</cp:coreProperties>
</file>