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7"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3034BEC-1803-46A9-BB4A-9D82D854D27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5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8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02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0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034BEC-1803-46A9-BB4A-9D82D854D27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8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034BEC-1803-46A9-BB4A-9D82D854D27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2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034BEC-1803-46A9-BB4A-9D82D854D270}" type="slidenum">
              <a:rPr lang="en-US" smtClean="0"/>
              <a:t>‹#›</a:t>
            </a:fld>
            <a:endParaRPr lang="en-US" dirty="0"/>
          </a:p>
        </p:txBody>
      </p:sp>
    </p:spTree>
    <p:extLst>
      <p:ext uri="{BB962C8B-B14F-4D97-AF65-F5344CB8AC3E}">
        <p14:creationId xmlns:p14="http://schemas.microsoft.com/office/powerpoint/2010/main" val="29965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AD23E4-271F-4374-B75C-AF4024298770}" type="datetimeFigureOut">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03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AD23E4-271F-4374-B75C-AF4024298770}" type="datetimeFigureOut">
              <a:rPr lang="en-US" smtClean="0"/>
              <a:t>3/21/2024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93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AD23E4-271F-4374-B75C-AF4024298770}" type="datetimeFigureOut">
              <a:rPr lang="en-US" smtClean="0"/>
              <a:t>3/21/2024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034BEC-1803-46A9-BB4A-9D82D854D27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0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EECF-97B7-5CD5-6797-6C8261E88854}"/>
              </a:ext>
            </a:extLst>
          </p:cNvPr>
          <p:cNvSpPr>
            <a:spLocks noGrp="1"/>
          </p:cNvSpPr>
          <p:nvPr>
            <p:ph type="ctrTitle"/>
          </p:nvPr>
        </p:nvSpPr>
        <p:spPr>
          <a:xfrm>
            <a:off x="1596527" y="139700"/>
            <a:ext cx="9144000" cy="1268412"/>
          </a:xfrm>
        </p:spPr>
        <p:txBody>
          <a:bodyPr>
            <a:noAutofit/>
          </a:bodyPr>
          <a:lstStyle/>
          <a:p>
            <a:pPr algn="ctr"/>
            <a:br>
              <a:rPr lang="en-US" sz="2400" dirty="0">
                <a:solidFill>
                  <a:srgbClr val="00B050"/>
                </a:solidFill>
              </a:rPr>
            </a:br>
            <a:r>
              <a:rPr lang="en-US" sz="2400" cap="none" dirty="0">
                <a:solidFill>
                  <a:srgbClr val="00B050"/>
                </a:solidFill>
              </a:rPr>
              <a:t>School of Computer Science And Engineering</a:t>
            </a:r>
            <a:br>
              <a:rPr lang="en-US" sz="2400" cap="none" dirty="0">
                <a:solidFill>
                  <a:srgbClr val="00B050"/>
                </a:solidFill>
              </a:rPr>
            </a:br>
            <a:r>
              <a:rPr lang="en-US" sz="2400" cap="none" dirty="0">
                <a:solidFill>
                  <a:srgbClr val="00B050"/>
                </a:solidFill>
              </a:rPr>
              <a:t>Department of Artificial Intelligence</a:t>
            </a:r>
            <a:endParaRPr lang="en-US" sz="2400" dirty="0">
              <a:solidFill>
                <a:srgbClr val="00B050"/>
              </a:solidFill>
            </a:endParaRPr>
          </a:p>
        </p:txBody>
      </p:sp>
      <p:sp>
        <p:nvSpPr>
          <p:cNvPr id="3" name="Subtitle 2">
            <a:extLst>
              <a:ext uri="{FF2B5EF4-FFF2-40B4-BE49-F238E27FC236}">
                <a16:creationId xmlns:a16="http://schemas.microsoft.com/office/drawing/2014/main" id="{8AB54B48-9D28-7784-DFE1-7FE715317483}"/>
              </a:ext>
            </a:extLst>
          </p:cNvPr>
          <p:cNvSpPr>
            <a:spLocks noGrp="1"/>
          </p:cNvSpPr>
          <p:nvPr>
            <p:ph type="subTitle" idx="1"/>
          </p:nvPr>
        </p:nvSpPr>
        <p:spPr>
          <a:xfrm>
            <a:off x="2758814" y="2611644"/>
            <a:ext cx="7981713" cy="977621"/>
          </a:xfrm>
        </p:spPr>
        <p:txBody>
          <a:bodyPr/>
          <a:lstStyle/>
          <a:p>
            <a:r>
              <a:rPr lang="en-US" b="1" dirty="0">
                <a:solidFill>
                  <a:srgbClr val="002060"/>
                </a:solidFill>
              </a:rPr>
              <a:t>Title:   </a:t>
            </a:r>
            <a:r>
              <a:rPr lang="en-US" sz="2400" b="1" cap="none" dirty="0">
                <a:solidFill>
                  <a:srgbClr val="002060"/>
                </a:solidFill>
              </a:rPr>
              <a:t>HAND GESTURE BASED VOLUME CONTROL  </a:t>
            </a:r>
            <a:endParaRPr lang="en-US" b="1" dirty="0">
              <a:solidFill>
                <a:srgbClr val="002060"/>
              </a:solidFill>
            </a:endParaRPr>
          </a:p>
        </p:txBody>
      </p:sp>
      <p:pic>
        <p:nvPicPr>
          <p:cNvPr id="7" name="Picture 6" descr="A black background with grey text&#10;&#10;Description automatically generated">
            <a:extLst>
              <a:ext uri="{FF2B5EF4-FFF2-40B4-BE49-F238E27FC236}">
                <a16:creationId xmlns:a16="http://schemas.microsoft.com/office/drawing/2014/main" id="{6E6B0C50-02B1-7486-6925-04311B91F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7144"/>
            <a:ext cx="6710363" cy="1533525"/>
          </a:xfrm>
          <a:prstGeom prst="rect">
            <a:avLst/>
          </a:prstGeom>
        </p:spPr>
      </p:pic>
      <p:sp>
        <p:nvSpPr>
          <p:cNvPr id="8" name="TextBox 7">
            <a:extLst>
              <a:ext uri="{FF2B5EF4-FFF2-40B4-BE49-F238E27FC236}">
                <a16:creationId xmlns:a16="http://schemas.microsoft.com/office/drawing/2014/main" id="{6B9FF9A9-3FD0-8578-87C7-20408E2FD510}"/>
              </a:ext>
            </a:extLst>
          </p:cNvPr>
          <p:cNvSpPr txBox="1"/>
          <p:nvPr/>
        </p:nvSpPr>
        <p:spPr>
          <a:xfrm>
            <a:off x="3562350" y="1552916"/>
            <a:ext cx="5124449" cy="707886"/>
          </a:xfrm>
          <a:prstGeom prst="rect">
            <a:avLst/>
          </a:prstGeom>
          <a:noFill/>
        </p:spPr>
        <p:txBody>
          <a:bodyPr wrap="square" rtlCol="0">
            <a:spAutoFit/>
          </a:bodyPr>
          <a:lstStyle/>
          <a:p>
            <a:pPr algn="ctr"/>
            <a:r>
              <a:rPr lang="en-US" sz="2000" b="1" dirty="0">
                <a:solidFill>
                  <a:schemeClr val="accent4">
                    <a:lumMod val="75000"/>
                  </a:schemeClr>
                </a:solidFill>
              </a:rPr>
              <a:t>Minor Project Presentation-I</a:t>
            </a:r>
          </a:p>
          <a:p>
            <a:pPr algn="ctr"/>
            <a:r>
              <a:rPr lang="en-US" sz="2000" b="1" dirty="0">
                <a:solidFill>
                  <a:schemeClr val="accent4">
                    <a:lumMod val="75000"/>
                  </a:schemeClr>
                </a:solidFill>
              </a:rPr>
              <a:t>on</a:t>
            </a:r>
          </a:p>
        </p:txBody>
      </p:sp>
      <p:sp>
        <p:nvSpPr>
          <p:cNvPr id="10" name="TextBox 9">
            <a:extLst>
              <a:ext uri="{FF2B5EF4-FFF2-40B4-BE49-F238E27FC236}">
                <a16:creationId xmlns:a16="http://schemas.microsoft.com/office/drawing/2014/main" id="{BF55CB20-1A0B-188E-32B2-1353A20AD543}"/>
              </a:ext>
            </a:extLst>
          </p:cNvPr>
          <p:cNvSpPr txBox="1"/>
          <p:nvPr/>
        </p:nvSpPr>
        <p:spPr>
          <a:xfrm>
            <a:off x="495106" y="4650910"/>
            <a:ext cx="4305300" cy="923330"/>
          </a:xfrm>
          <a:prstGeom prst="rect">
            <a:avLst/>
          </a:prstGeom>
          <a:noFill/>
        </p:spPr>
        <p:txBody>
          <a:bodyPr wrap="square" rtlCol="0">
            <a:spAutoFit/>
          </a:bodyPr>
          <a:lstStyle/>
          <a:p>
            <a:r>
              <a:rPr lang="en-US" b="1" dirty="0">
                <a:solidFill>
                  <a:schemeClr val="accent4">
                    <a:lumMod val="50000"/>
                  </a:schemeClr>
                </a:solidFill>
              </a:rPr>
              <a:t>Presented By: Sankalp Dutta ,  Siddhant Upadhyay , Priyanshu Baliyan</a:t>
            </a:r>
          </a:p>
          <a:p>
            <a:r>
              <a:rPr lang="en-US" b="1" dirty="0">
                <a:solidFill>
                  <a:schemeClr val="accent4">
                    <a:lumMod val="50000"/>
                  </a:schemeClr>
                </a:solidFill>
              </a:rPr>
              <a:t>Section:-  D</a:t>
            </a:r>
          </a:p>
        </p:txBody>
      </p:sp>
      <p:sp>
        <p:nvSpPr>
          <p:cNvPr id="11" name="TextBox 10">
            <a:extLst>
              <a:ext uri="{FF2B5EF4-FFF2-40B4-BE49-F238E27FC236}">
                <a16:creationId xmlns:a16="http://schemas.microsoft.com/office/drawing/2014/main" id="{F787CB54-EDC3-8607-9248-4C61C5589093}"/>
              </a:ext>
            </a:extLst>
          </p:cNvPr>
          <p:cNvSpPr txBox="1"/>
          <p:nvPr/>
        </p:nvSpPr>
        <p:spPr>
          <a:xfrm>
            <a:off x="7802725" y="4832479"/>
            <a:ext cx="4305300" cy="923330"/>
          </a:xfrm>
          <a:prstGeom prst="rect">
            <a:avLst/>
          </a:prstGeom>
          <a:noFill/>
        </p:spPr>
        <p:txBody>
          <a:bodyPr wrap="square" rtlCol="0">
            <a:spAutoFit/>
          </a:bodyPr>
          <a:lstStyle/>
          <a:p>
            <a:r>
              <a:rPr lang="en-US" b="1" dirty="0">
                <a:solidFill>
                  <a:schemeClr val="accent4">
                    <a:lumMod val="50000"/>
                  </a:schemeClr>
                </a:solidFill>
              </a:rPr>
              <a:t>Supervised By:  Mr. Surendra Solanki</a:t>
            </a:r>
          </a:p>
          <a:p>
            <a:r>
              <a:rPr lang="en-US" b="1" dirty="0">
                <a:solidFill>
                  <a:schemeClr val="accent4">
                    <a:lumMod val="50000"/>
                  </a:schemeClr>
                </a:solidFill>
              </a:rPr>
              <a:t>Designation:  Assistant Professor </a:t>
            </a:r>
          </a:p>
          <a:p>
            <a:endParaRPr lang="en-US" dirty="0"/>
          </a:p>
        </p:txBody>
      </p:sp>
    </p:spTree>
    <p:extLst>
      <p:ext uri="{BB962C8B-B14F-4D97-AF65-F5344CB8AC3E}">
        <p14:creationId xmlns:p14="http://schemas.microsoft.com/office/powerpoint/2010/main" val="12827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884E-0EE6-F627-85E0-19A2826314CE}"/>
              </a:ext>
            </a:extLst>
          </p:cNvPr>
          <p:cNvSpPr>
            <a:spLocks noGrp="1"/>
          </p:cNvSpPr>
          <p:nvPr>
            <p:ph type="title"/>
          </p:nvPr>
        </p:nvSpPr>
        <p:spPr/>
        <p:txBody>
          <a:bodyPr/>
          <a:lstStyle/>
          <a:p>
            <a:r>
              <a:rPr lang="en-US" sz="3200" dirty="0"/>
              <a:t>TimeLine of project </a:t>
            </a:r>
            <a:br>
              <a:rPr lang="en-US" sz="3200" dirty="0"/>
            </a:br>
            <a:endParaRPr lang="en-US" dirty="0"/>
          </a:p>
        </p:txBody>
      </p:sp>
      <p:pic>
        <p:nvPicPr>
          <p:cNvPr id="6" name="Content Placeholder 5" descr="A table with numbers and date&#10;&#10;Description automatically generated with medium confidence">
            <a:extLst>
              <a:ext uri="{FF2B5EF4-FFF2-40B4-BE49-F238E27FC236}">
                <a16:creationId xmlns:a16="http://schemas.microsoft.com/office/drawing/2014/main" id="{A339F216-9D13-2B59-BB6E-59496C6C0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831" y="2333625"/>
            <a:ext cx="7028251" cy="2333149"/>
          </a:xfrm>
        </p:spPr>
      </p:pic>
    </p:spTree>
    <p:extLst>
      <p:ext uri="{BB962C8B-B14F-4D97-AF65-F5344CB8AC3E}">
        <p14:creationId xmlns:p14="http://schemas.microsoft.com/office/powerpoint/2010/main" val="4786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5B1-35BC-DF67-1827-5C6A17A5E9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1D616F-32DA-D41B-E560-354DEEF15471}"/>
              </a:ext>
            </a:extLst>
          </p:cNvPr>
          <p:cNvSpPr>
            <a:spLocks noGrp="1"/>
          </p:cNvSpPr>
          <p:nvPr>
            <p:ph idx="1"/>
          </p:nvPr>
        </p:nvSpPr>
        <p:spPr/>
        <p:txBody>
          <a:bodyPr/>
          <a:lstStyle/>
          <a:p>
            <a:pPr marL="457200" indent="-457200">
              <a:buAutoNum type="arabicPeriod"/>
            </a:pPr>
            <a:r>
              <a:rPr lang="en-IN" dirty="0"/>
              <a:t>Li, C. T., &amp; Nixon, M. S. (2004). Hand Gesture Recognition Using Shape Context Matching. Proceedings of the IEEE International Conference on Pattern Recognition. </a:t>
            </a:r>
          </a:p>
          <a:p>
            <a:pPr marL="457200" indent="-457200">
              <a:buAutoNum type="arabicPeriod"/>
            </a:pPr>
            <a:r>
              <a:rPr lang="en-IN" dirty="0"/>
              <a:t>2. Pu, J., &amp; Black, M. J. (2020). Mocap-guided Data Augmentation for 3D Hand Pose Estimation. Proceedings of the European Conference on Computer Vision (ECCV). </a:t>
            </a:r>
          </a:p>
          <a:p>
            <a:pPr marL="457200" indent="-457200">
              <a:buAutoNum type="arabicPeriod"/>
            </a:pPr>
            <a:r>
              <a:rPr lang="en-IN" dirty="0"/>
              <a:t>3. Kolsch, H., Turk, A., &amp; Burkhardt, H. (2005). Hand Gesture Recognition Based on Local Features: A Combination of Finger Posing and Movements. Proceedings of the IEEE Workshop on Automatic Identification Advanced Technologies (AutoID). </a:t>
            </a:r>
          </a:p>
          <a:p>
            <a:pPr marL="457200" indent="-457200">
              <a:buAutoNum type="arabicPeriod"/>
            </a:pPr>
            <a:r>
              <a:rPr lang="en-IN" dirty="0"/>
              <a:t>4. https://www.computervision.zone/courses/gesture-volume-control </a:t>
            </a:r>
            <a:endParaRPr lang="en-US" dirty="0"/>
          </a:p>
        </p:txBody>
      </p:sp>
    </p:spTree>
    <p:extLst>
      <p:ext uri="{BB962C8B-B14F-4D97-AF65-F5344CB8AC3E}">
        <p14:creationId xmlns:p14="http://schemas.microsoft.com/office/powerpoint/2010/main" val="122738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78094-C178-F802-C1CF-B79CE3E79E9E}"/>
              </a:ext>
            </a:extLst>
          </p:cNvPr>
          <p:cNvSpPr>
            <a:spLocks noGrp="1"/>
          </p:cNvSpPr>
          <p:nvPr>
            <p:ph idx="1"/>
          </p:nvPr>
        </p:nvSpPr>
        <p:spPr/>
        <p:txBody>
          <a:bodyPr anchor="ctr">
            <a:normAutofit/>
          </a:bodyPr>
          <a:lstStyle/>
          <a:p>
            <a:pPr marL="0" indent="0" algn="ctr">
              <a:buNone/>
            </a:pPr>
            <a:r>
              <a:rPr lang="en-US" sz="6600" dirty="0"/>
              <a:t>Thank You</a:t>
            </a:r>
          </a:p>
        </p:txBody>
      </p:sp>
    </p:spTree>
    <p:extLst>
      <p:ext uri="{BB962C8B-B14F-4D97-AF65-F5344CB8AC3E}">
        <p14:creationId xmlns:p14="http://schemas.microsoft.com/office/powerpoint/2010/main" val="262369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F32D-9BE4-4CF3-80B3-85851951D698}"/>
              </a:ext>
            </a:extLst>
          </p:cNvPr>
          <p:cNvSpPr>
            <a:spLocks noGrp="1"/>
          </p:cNvSpPr>
          <p:nvPr>
            <p:ph type="title"/>
          </p:nvPr>
        </p:nvSpPr>
        <p:spPr/>
        <p:txBody>
          <a:bodyPr/>
          <a:lstStyle/>
          <a:p>
            <a:r>
              <a:rPr lang="en-US" dirty="0"/>
              <a:t>Agenda/ contents</a:t>
            </a:r>
          </a:p>
        </p:txBody>
      </p:sp>
      <p:sp>
        <p:nvSpPr>
          <p:cNvPr id="3" name="Content Placeholder 2">
            <a:extLst>
              <a:ext uri="{FF2B5EF4-FFF2-40B4-BE49-F238E27FC236}">
                <a16:creationId xmlns:a16="http://schemas.microsoft.com/office/drawing/2014/main" id="{0863062B-5A45-A3E2-B628-3FC8D0C7711B}"/>
              </a:ext>
            </a:extLst>
          </p:cNvPr>
          <p:cNvSpPr>
            <a:spLocks noGrp="1"/>
          </p:cNvSpPr>
          <p:nvPr>
            <p:ph idx="1"/>
          </p:nvPr>
        </p:nvSpPr>
        <p:spPr>
          <a:xfrm>
            <a:off x="1451579" y="2015732"/>
            <a:ext cx="9603275" cy="3804043"/>
          </a:xfrm>
        </p:spPr>
        <p:txBody>
          <a:bodyPr>
            <a:normAutofit/>
          </a:bodyPr>
          <a:lstStyle/>
          <a:p>
            <a:pPr marL="457200" indent="-457200">
              <a:buFont typeface="+mj-lt"/>
              <a:buAutoNum type="arabicPeriod"/>
            </a:pPr>
            <a:r>
              <a:rPr lang="en-US" sz="2800" dirty="0"/>
              <a:t>Introduction</a:t>
            </a:r>
          </a:p>
          <a:p>
            <a:pPr marL="457200" indent="-457200">
              <a:buFont typeface="+mj-lt"/>
              <a:buAutoNum type="arabicPeriod"/>
            </a:pPr>
            <a:r>
              <a:rPr lang="en-US" sz="2800" dirty="0"/>
              <a:t>Problem Statements</a:t>
            </a:r>
          </a:p>
          <a:p>
            <a:pPr marL="457200" indent="-457200">
              <a:buFont typeface="+mj-lt"/>
              <a:buAutoNum type="arabicPeriod"/>
            </a:pPr>
            <a:r>
              <a:rPr lang="en-US" sz="2800" dirty="0"/>
              <a:t>Requirements Engineering </a:t>
            </a:r>
          </a:p>
          <a:p>
            <a:pPr marL="457200" indent="-457200">
              <a:buFont typeface="+mj-lt"/>
              <a:buAutoNum type="arabicPeriod"/>
            </a:pPr>
            <a:r>
              <a:rPr lang="en-US" sz="2800" dirty="0"/>
              <a:t>Design/ Development</a:t>
            </a:r>
          </a:p>
          <a:p>
            <a:pPr marL="457200" indent="-457200">
              <a:buFont typeface="+mj-lt"/>
              <a:buAutoNum type="arabicPeriod"/>
            </a:pPr>
            <a:r>
              <a:rPr lang="en-US" sz="2800" dirty="0"/>
              <a:t>Timestamp</a:t>
            </a:r>
          </a:p>
          <a:p>
            <a:pPr marL="457200" indent="-457200">
              <a:buFont typeface="+mj-lt"/>
              <a:buAutoNum type="arabicPeriod"/>
            </a:pPr>
            <a:r>
              <a:rPr lang="en-US" sz="2800" dirty="0"/>
              <a:t>References</a:t>
            </a:r>
          </a:p>
        </p:txBody>
      </p:sp>
    </p:spTree>
    <p:extLst>
      <p:ext uri="{BB962C8B-B14F-4D97-AF65-F5344CB8AC3E}">
        <p14:creationId xmlns:p14="http://schemas.microsoft.com/office/powerpoint/2010/main" val="290689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D35A-75E2-5574-8C4B-4BC9238D6E92}"/>
              </a:ext>
            </a:extLst>
          </p:cNvPr>
          <p:cNvSpPr>
            <a:spLocks noGrp="1"/>
          </p:cNvSpPr>
          <p:nvPr>
            <p:ph type="title"/>
          </p:nvPr>
        </p:nvSpPr>
        <p:spPr/>
        <p:txBody>
          <a:bodyPr/>
          <a:lstStyle/>
          <a:p>
            <a:r>
              <a:rPr lang="en-US" sz="3200" dirty="0"/>
              <a:t>Introduction</a:t>
            </a:r>
            <a:br>
              <a:rPr lang="en-US" sz="3200" dirty="0"/>
            </a:br>
            <a:endParaRPr lang="en-US" dirty="0"/>
          </a:p>
        </p:txBody>
      </p:sp>
      <p:sp>
        <p:nvSpPr>
          <p:cNvPr id="3" name="Content Placeholder 2">
            <a:extLst>
              <a:ext uri="{FF2B5EF4-FFF2-40B4-BE49-F238E27FC236}">
                <a16:creationId xmlns:a16="http://schemas.microsoft.com/office/drawing/2014/main" id="{BEED87FC-A7F3-7685-05C5-C24E005834BD}"/>
              </a:ext>
            </a:extLst>
          </p:cNvPr>
          <p:cNvSpPr>
            <a:spLocks noGrp="1"/>
          </p:cNvSpPr>
          <p:nvPr>
            <p:ph idx="1"/>
          </p:nvPr>
        </p:nvSpPr>
        <p:spPr/>
        <p:txBody>
          <a:bodyPr/>
          <a:lstStyle/>
          <a:p>
            <a:pPr marL="0" indent="0">
              <a:buNone/>
            </a:pPr>
            <a:r>
              <a:rPr lang="en-GB" dirty="0"/>
              <a:t>Introducing a cutting-edge </a:t>
            </a:r>
            <a:r>
              <a:rPr lang="en-GB" dirty="0" err="1"/>
              <a:t>endeavor</a:t>
            </a:r>
            <a:r>
              <a:rPr lang="en-GB" dirty="0"/>
              <a:t> in human-computer interaction, our project pioneers a revolutionary method for volume control utilizing hand tracking models. </a:t>
            </a:r>
          </a:p>
          <a:p>
            <a:pPr marL="0" indent="0">
              <a:buNone/>
            </a:pPr>
            <a:r>
              <a:rPr lang="en-GB" dirty="0"/>
              <a:t>By leveraging advanced algorithms capable of tracking thumb and index finger movements, we aim to redefine the conventional means of adjusting audio levels. </a:t>
            </a:r>
          </a:p>
          <a:p>
            <a:pPr marL="0" indent="0">
              <a:buNone/>
            </a:pPr>
            <a:r>
              <a:rPr lang="en-GB" dirty="0"/>
              <a:t>Gone are the days of fumbling with buttons or dials; instead, users can effortlessly modulate volume with intuitive hand gestures</a:t>
            </a:r>
            <a:endParaRPr lang="en-US" dirty="0"/>
          </a:p>
        </p:txBody>
      </p:sp>
    </p:spTree>
    <p:extLst>
      <p:ext uri="{BB962C8B-B14F-4D97-AF65-F5344CB8AC3E}">
        <p14:creationId xmlns:p14="http://schemas.microsoft.com/office/powerpoint/2010/main" val="212370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EA6-3969-CE18-936C-01590E5901B1}"/>
              </a:ext>
            </a:extLst>
          </p:cNvPr>
          <p:cNvSpPr>
            <a:spLocks noGrp="1"/>
          </p:cNvSpPr>
          <p:nvPr>
            <p:ph type="title"/>
          </p:nvPr>
        </p:nvSpPr>
        <p:spPr/>
        <p:txBody>
          <a:bodyPr/>
          <a:lstStyle/>
          <a:p>
            <a:r>
              <a:rPr lang="en-US" sz="3200" dirty="0"/>
              <a:t>Problem Statements</a:t>
            </a:r>
          </a:p>
        </p:txBody>
      </p:sp>
      <p:sp>
        <p:nvSpPr>
          <p:cNvPr id="3" name="Content Placeholder 2">
            <a:extLst>
              <a:ext uri="{FF2B5EF4-FFF2-40B4-BE49-F238E27FC236}">
                <a16:creationId xmlns:a16="http://schemas.microsoft.com/office/drawing/2014/main" id="{69FD7F3E-C5BF-8FCE-91FD-E8E8E023BBFA}"/>
              </a:ext>
            </a:extLst>
          </p:cNvPr>
          <p:cNvSpPr>
            <a:spLocks noGrp="1"/>
          </p:cNvSpPr>
          <p:nvPr>
            <p:ph idx="1"/>
          </p:nvPr>
        </p:nvSpPr>
        <p:spPr/>
        <p:txBody>
          <a:bodyPr/>
          <a:lstStyle/>
          <a:p>
            <a:pPr marL="0" indent="0">
              <a:buNone/>
            </a:pPr>
            <a:r>
              <a:rPr lang="en-US" dirty="0"/>
              <a:t>These days the buttons on the electronic devices that we use daily may malfunction and become unresponsive due to several factors like faulty hardware's, outdated drivers, dust and incorrect key settings. </a:t>
            </a:r>
          </a:p>
          <a:p>
            <a:pPr marL="0" indent="0">
              <a:buNone/>
            </a:pPr>
            <a:r>
              <a:rPr lang="en-US" dirty="0"/>
              <a:t> To correct this, we may update some drivers which may lead to more malfunctioning</a:t>
            </a:r>
          </a:p>
          <a:p>
            <a:pPr marL="0" indent="0">
              <a:buNone/>
            </a:pPr>
            <a:r>
              <a:rPr lang="en-US" dirty="0"/>
              <a:t>So, to tackle this why don’t we add some advanced functionalities rather than fixing the complicated ones.</a:t>
            </a:r>
          </a:p>
        </p:txBody>
      </p:sp>
    </p:spTree>
    <p:extLst>
      <p:ext uri="{BB962C8B-B14F-4D97-AF65-F5344CB8AC3E}">
        <p14:creationId xmlns:p14="http://schemas.microsoft.com/office/powerpoint/2010/main" val="67664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EE4-205D-C7A3-CF86-43E3D1ABC316}"/>
              </a:ext>
            </a:extLst>
          </p:cNvPr>
          <p:cNvSpPr>
            <a:spLocks noGrp="1"/>
          </p:cNvSpPr>
          <p:nvPr>
            <p:ph type="title"/>
          </p:nvPr>
        </p:nvSpPr>
        <p:spPr/>
        <p:txBody>
          <a:bodyPr/>
          <a:lstStyle/>
          <a:p>
            <a:r>
              <a:rPr lang="en-US" sz="3200" dirty="0"/>
              <a:t>Requirements Engineering </a:t>
            </a:r>
            <a:br>
              <a:rPr lang="en-US" sz="3200" dirty="0"/>
            </a:br>
            <a:endParaRPr lang="en-US" dirty="0"/>
          </a:p>
        </p:txBody>
      </p:sp>
      <p:sp>
        <p:nvSpPr>
          <p:cNvPr id="3" name="Content Placeholder 2">
            <a:extLst>
              <a:ext uri="{FF2B5EF4-FFF2-40B4-BE49-F238E27FC236}">
                <a16:creationId xmlns:a16="http://schemas.microsoft.com/office/drawing/2014/main" id="{02BA6A6B-C3C8-4DE3-A61A-13BC744C8666}"/>
              </a:ext>
            </a:extLst>
          </p:cNvPr>
          <p:cNvSpPr>
            <a:spLocks noGrp="1"/>
          </p:cNvSpPr>
          <p:nvPr>
            <p:ph idx="1"/>
          </p:nvPr>
        </p:nvSpPr>
        <p:spPr/>
        <p:txBody>
          <a:bodyPr/>
          <a:lstStyle/>
          <a:p>
            <a:pPr marL="0" indent="0">
              <a:buNone/>
            </a:pPr>
            <a:r>
              <a:rPr lang="en-US" dirty="0"/>
              <a:t> </a:t>
            </a:r>
            <a:r>
              <a:rPr lang="en-IN" dirty="0"/>
              <a:t>Software:</a:t>
            </a:r>
          </a:p>
          <a:p>
            <a:pPr marL="0" indent="0">
              <a:buNone/>
            </a:pPr>
            <a:r>
              <a:rPr lang="en-IN" dirty="0"/>
              <a:t> - Python (programming language) - OpenCV (computer vision library) – math - time  </a:t>
            </a:r>
          </a:p>
          <a:p>
            <a:pPr marL="0" indent="0">
              <a:buNone/>
            </a:pPr>
            <a:r>
              <a:rPr lang="en-IN" dirty="0"/>
              <a:t>Hardware: -</a:t>
            </a:r>
          </a:p>
          <a:p>
            <a:pPr marL="0" indent="0">
              <a:buNone/>
            </a:pPr>
            <a:r>
              <a:rPr lang="en-IN" dirty="0"/>
              <a:t> GPU (Graphics Processing Unit) for accelerated training (optional but recommended) - Webcam or video input device for real-time gesture recognition</a:t>
            </a:r>
            <a:endParaRPr lang="en-US" dirty="0"/>
          </a:p>
          <a:p>
            <a:endParaRPr lang="en-US" dirty="0"/>
          </a:p>
        </p:txBody>
      </p:sp>
    </p:spTree>
    <p:extLst>
      <p:ext uri="{BB962C8B-B14F-4D97-AF65-F5344CB8AC3E}">
        <p14:creationId xmlns:p14="http://schemas.microsoft.com/office/powerpoint/2010/main" val="186552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p:txBody>
          <a:bodyPr/>
          <a:lstStyle/>
          <a:p>
            <a:r>
              <a:rPr lang="en-US" sz="3200" dirty="0"/>
              <a:t>Design/ Development</a:t>
            </a: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p:txBody>
          <a:bodyPr>
            <a:normAutofit/>
          </a:bodyPr>
          <a:lstStyle/>
          <a:p>
            <a:pPr marL="0" indent="0">
              <a:buNone/>
            </a:pPr>
            <a:r>
              <a:rPr lang="en-US" b="1" dirty="0"/>
              <a:t>SOME METHODOLOGY</a:t>
            </a:r>
          </a:p>
          <a:p>
            <a:pPr marL="0" indent="0">
              <a:buNone/>
            </a:pPr>
            <a:r>
              <a:rPr lang="en-GB" dirty="0"/>
              <a:t> </a:t>
            </a:r>
            <a:r>
              <a:rPr lang="en-GB" b="1" dirty="0"/>
              <a:t>Hand Detection and Tracking:  </a:t>
            </a:r>
            <a:r>
              <a:rPr lang="en-GB" dirty="0"/>
              <a:t>- Hand Detection and Tracking: Utilize computer vision techniques to detect and track the user's hand in real-time. This involves selecting appropriate algorithms and frameworks (e.g., OpenCV, Media Pipe) to accurately locate and follow the hand's movements. </a:t>
            </a:r>
          </a:p>
          <a:p>
            <a:pPr marL="0" indent="0">
              <a:buNone/>
            </a:pPr>
            <a:r>
              <a:rPr lang="en-GB" b="1" dirty="0"/>
              <a:t>Gesture Recognition:  - </a:t>
            </a:r>
            <a:r>
              <a:rPr lang="en-US" b="0" i="0" dirty="0">
                <a:effectLst/>
                <a:latin typeface="Google Sans"/>
              </a:rPr>
              <a:t>involves preprocessing input data, detecting hands in the image, detecting hand landmarks, and recognizing hand gesture from the landmarks. </a:t>
            </a:r>
            <a:endParaRPr lang="en-GB" dirty="0"/>
          </a:p>
        </p:txBody>
      </p:sp>
    </p:spTree>
    <p:extLst>
      <p:ext uri="{BB962C8B-B14F-4D97-AF65-F5344CB8AC3E}">
        <p14:creationId xmlns:p14="http://schemas.microsoft.com/office/powerpoint/2010/main" val="3851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AEEFF-6E38-5AD4-01E0-3A7E71269CAC}"/>
              </a:ext>
            </a:extLst>
          </p:cNvPr>
          <p:cNvSpPr>
            <a:spLocks noGrp="1"/>
          </p:cNvSpPr>
          <p:nvPr>
            <p:ph idx="1"/>
          </p:nvPr>
        </p:nvSpPr>
        <p:spPr>
          <a:xfrm>
            <a:off x="1423587" y="1950417"/>
            <a:ext cx="9603275" cy="3450613"/>
          </a:xfrm>
        </p:spPr>
        <p:txBody>
          <a:bodyPr/>
          <a:lstStyle/>
          <a:p>
            <a:pPr marL="0" indent="0">
              <a:buNone/>
            </a:pPr>
            <a:r>
              <a:rPr lang="en-GB" b="1" dirty="0"/>
              <a:t> Testing and Evaluation: </a:t>
            </a:r>
            <a:r>
              <a:rPr lang="en-GB" dirty="0"/>
              <a:t>- Conduct rigorous testing to assess the accuracy, responsiveness, and reliability of the gesture-controlled volume system. This includes both simulated testing and real-world usage scenarios to identify and address any issues or limitations. - Thorough testing on diverse datasets to assess model generalization and robustness across different scenarios and conditions. </a:t>
            </a:r>
          </a:p>
          <a:p>
            <a:pPr marL="0" indent="0">
              <a:buNone/>
            </a:pPr>
            <a:r>
              <a:rPr lang="en-GB" b="1" dirty="0"/>
              <a:t> Deployment and Integration: </a:t>
            </a:r>
            <a:r>
              <a:rPr lang="en-GB" dirty="0"/>
              <a:t>- Integrate the model into user-facing applications and platforms, ensuring seamless interaction and compatibility with existing systems. - Solicit feedback from users and stakeholders to identify areas for improvement.</a:t>
            </a:r>
            <a:r>
              <a:rPr lang="en-US" dirty="0"/>
              <a:t> </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268469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6B325A-9816-0185-28D6-35EC751B914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SOME sNIppets</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person with a hand drawn on his palm&#10;&#10;Description automatically generated">
            <a:extLst>
              <a:ext uri="{FF2B5EF4-FFF2-40B4-BE49-F238E27FC236}">
                <a16:creationId xmlns:a16="http://schemas.microsoft.com/office/drawing/2014/main" id="{7660F409-FBC4-4131-2CBF-9F85A07B8B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3998" y="1556440"/>
            <a:ext cx="4791124" cy="3780632"/>
          </a:xfrm>
        </p:spPr>
      </p:pic>
    </p:spTree>
    <p:extLst>
      <p:ext uri="{BB962C8B-B14F-4D97-AF65-F5344CB8AC3E}">
        <p14:creationId xmlns:p14="http://schemas.microsoft.com/office/powerpoint/2010/main" val="177907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black background with numbers&#10;&#10;Description automatically generated">
            <a:extLst>
              <a:ext uri="{FF2B5EF4-FFF2-40B4-BE49-F238E27FC236}">
                <a16:creationId xmlns:a16="http://schemas.microsoft.com/office/drawing/2014/main" id="{80B2E3CD-F980-AA02-C349-9D1A07A89B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314" y="1704486"/>
            <a:ext cx="3283553" cy="3232725"/>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31C461-7FC3-BA76-9B20-716C269082C8}"/>
              </a:ext>
            </a:extLst>
          </p:cNvPr>
          <p:cNvSpPr txBox="1"/>
          <p:nvPr/>
        </p:nvSpPr>
        <p:spPr>
          <a:xfrm>
            <a:off x="6877050" y="2732788"/>
            <a:ext cx="4387676" cy="923330"/>
          </a:xfrm>
          <a:prstGeom prst="rect">
            <a:avLst/>
          </a:prstGeom>
          <a:noFill/>
        </p:spPr>
        <p:txBody>
          <a:bodyPr wrap="none" rtlCol="0">
            <a:spAutoFit/>
          </a:bodyPr>
          <a:lstStyle/>
          <a:p>
            <a:r>
              <a:rPr lang="en-GB" dirty="0"/>
              <a:t>These are the coordinates of the points that </a:t>
            </a:r>
          </a:p>
          <a:p>
            <a:r>
              <a:rPr lang="en-GB" dirty="0"/>
              <a:t>Are marking the hand and kept on changing </a:t>
            </a:r>
          </a:p>
          <a:p>
            <a:r>
              <a:rPr lang="en-GB" dirty="0"/>
              <a:t>while our hand is </a:t>
            </a:r>
            <a:r>
              <a:rPr lang="en-GB"/>
              <a:t>in motion.</a:t>
            </a:r>
            <a:endParaRPr lang="en-IN" dirty="0"/>
          </a:p>
        </p:txBody>
      </p:sp>
    </p:spTree>
    <p:extLst>
      <p:ext uri="{BB962C8B-B14F-4D97-AF65-F5344CB8AC3E}">
        <p14:creationId xmlns:p14="http://schemas.microsoft.com/office/powerpoint/2010/main" val="2581627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168</TotalTime>
  <Words>599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Google Sans</vt:lpstr>
      <vt:lpstr>Gallery</vt:lpstr>
      <vt:lpstr> School of Computer Science And Engineering Department of Artificial Intelligence</vt:lpstr>
      <vt:lpstr>Agenda/ contents</vt:lpstr>
      <vt:lpstr>Introduction </vt:lpstr>
      <vt:lpstr>Problem Statements</vt:lpstr>
      <vt:lpstr>Requirements Engineering  </vt:lpstr>
      <vt:lpstr>Design/ Development </vt:lpstr>
      <vt:lpstr>PowerPoint Presentation</vt:lpstr>
      <vt:lpstr>SOME sNIppets</vt:lpstr>
      <vt:lpstr>PowerPoint Presentation</vt:lpstr>
      <vt:lpstr>TimeLine of project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Department of Artificial Intelligence</dc:title>
  <dc:creator>Lokesh Malviya [MU - Jaipur]</dc:creator>
  <cp:lastModifiedBy>Siddhant Upadhyay [Artificial Intelligence &amp; Machine Learning - 2021]</cp:lastModifiedBy>
  <cp:revision>11</cp:revision>
  <dcterms:created xsi:type="dcterms:W3CDTF">2024-03-18T04:17:19Z</dcterms:created>
  <dcterms:modified xsi:type="dcterms:W3CDTF">2024-03-21T09:16:19Z</dcterms:modified>
</cp:coreProperties>
</file>