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4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4270" y="916940"/>
            <a:ext cx="5823458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21307"/>
            <a:ext cx="10358120" cy="183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250" dirty="0"/>
              <a:t>Coursera</a:t>
            </a:r>
            <a:r>
              <a:rPr spc="-459" dirty="0"/>
              <a:t> </a:t>
            </a:r>
            <a:r>
              <a:rPr spc="-254" dirty="0"/>
              <a:t>Capstone</a:t>
            </a:r>
          </a:p>
          <a:p>
            <a:pPr marL="3810" algn="ctr">
              <a:lnSpc>
                <a:spcPts val="3704"/>
              </a:lnSpc>
            </a:pPr>
            <a:r>
              <a:rPr sz="3200" spc="70" dirty="0"/>
              <a:t>IBM</a:t>
            </a:r>
            <a:r>
              <a:rPr sz="3200" spc="-540" dirty="0"/>
              <a:t> </a:t>
            </a:r>
            <a:r>
              <a:rPr sz="3200" spc="-150" dirty="0"/>
              <a:t>Applied </a:t>
            </a:r>
            <a:r>
              <a:rPr sz="3200" spc="-165" dirty="0"/>
              <a:t>Data Science </a:t>
            </a:r>
            <a:r>
              <a:rPr sz="3200" spc="-145" dirty="0"/>
              <a:t>Capstone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 algn="ctr">
              <a:lnSpc>
                <a:spcPts val="3460"/>
              </a:lnSpc>
              <a:spcBef>
                <a:spcPts val="535"/>
              </a:spcBef>
            </a:pPr>
            <a:r>
              <a:rPr lang="en-US" sz="3200" b="1" i="1" dirty="0">
                <a:latin typeface="Carlito"/>
              </a:rPr>
              <a:t>Finding ideal House in New Delhi </a:t>
            </a:r>
            <a:endParaRPr sz="3200" b="1" i="1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4566" y="4640326"/>
            <a:ext cx="2651634" cy="440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By: </a:t>
            </a:r>
            <a:r>
              <a:rPr lang="en-IN" sz="2400" spc="-5" dirty="0">
                <a:latin typeface="Carlito"/>
                <a:cs typeface="Carlito"/>
              </a:rPr>
              <a:t>Siddhant Bhanot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dirty="0"/>
              <a:t>Introduction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60660" cy="292708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46735" indent="-342900">
              <a:lnSpc>
                <a:spcPts val="2590"/>
              </a:lnSpc>
              <a:spcBef>
                <a:spcPts val="42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dirty="0"/>
              <a:t>When looking to buy a house, location of the house and the cost are two of the major factors to be considered. </a:t>
            </a:r>
          </a:p>
          <a:p>
            <a:pPr marL="354965" marR="546735" indent="-342900">
              <a:lnSpc>
                <a:spcPts val="2590"/>
              </a:lnSpc>
              <a:spcBef>
                <a:spcPts val="42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endParaRPr lang="en-US" sz="2400" dirty="0"/>
          </a:p>
          <a:p>
            <a:pPr marL="354965" marR="546735" indent="-342900">
              <a:lnSpc>
                <a:spcPts val="2590"/>
              </a:lnSpc>
              <a:spcBef>
                <a:spcPts val="42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dirty="0"/>
              <a:t>Location plays an important role as one wants a house a location having the maximum amenities along with a suitable price value.</a:t>
            </a:r>
          </a:p>
          <a:p>
            <a:pPr marL="12065" marR="546735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r>
              <a:rPr lang="en-US" sz="2400" dirty="0"/>
              <a:t> </a:t>
            </a:r>
          </a:p>
          <a:p>
            <a:pPr marL="354965" marR="546735" indent="-342900">
              <a:lnSpc>
                <a:spcPts val="2590"/>
              </a:lnSpc>
              <a:spcBef>
                <a:spcPts val="42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dirty="0"/>
              <a:t>In this project I have classified various localities of the city of New Delhi, India based on the amenities offered and the average cost of the houses. 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F184-0526-45AC-85AF-93C5520F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38200"/>
            <a:ext cx="5823458" cy="738664"/>
          </a:xfrm>
        </p:spPr>
        <p:txBody>
          <a:bodyPr/>
          <a:lstStyle/>
          <a:p>
            <a:r>
              <a:rPr lang="en-IN" sz="4400" dirty="0"/>
              <a:t>Business</a:t>
            </a:r>
            <a:r>
              <a:rPr lang="en-IN" dirty="0"/>
              <a:t> Problem: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44730-BBC7-4954-9ECA-23988663D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466" y="1752600"/>
            <a:ext cx="10358120" cy="1107996"/>
          </a:xfrm>
        </p:spPr>
        <p:txBody>
          <a:bodyPr/>
          <a:lstStyle/>
          <a:p>
            <a:r>
              <a:rPr lang="en-US" sz="2400" dirty="0"/>
              <a:t>The objective of this capstone project is to analyze and select the best location suitable for a person to buy a house, based on the amenities offered in that location and price of the house.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611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/>
              <a:t>D</a:t>
            </a:r>
            <a:r>
              <a:rPr sz="4400" spc="-325" dirty="0"/>
              <a:t>a</a:t>
            </a:r>
            <a:r>
              <a:rPr sz="4400" spc="-385" dirty="0"/>
              <a:t>t</a:t>
            </a:r>
            <a:r>
              <a:rPr sz="4400" spc="-24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278794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80"/>
              </a:spcBef>
              <a:tabLst>
                <a:tab pos="241935" algn="l"/>
              </a:tabLst>
            </a:pPr>
            <a:r>
              <a:rPr lang="en-US" sz="2800" dirty="0"/>
              <a:t>The following data is required </a:t>
            </a:r>
          </a:p>
          <a:p>
            <a:pPr marL="469265" indent="-457200">
              <a:lnSpc>
                <a:spcPct val="100000"/>
              </a:lnSpc>
              <a:spcBef>
                <a:spcPts val="380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800" dirty="0"/>
              <a:t>List of neighborhoods along with average price per square feet of the house for the neighborhood for the city of New Delhi. </a:t>
            </a:r>
          </a:p>
          <a:p>
            <a:pPr marL="469265" indent="-457200">
              <a:lnSpc>
                <a:spcPct val="100000"/>
              </a:lnSpc>
              <a:spcBef>
                <a:spcPts val="380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800" dirty="0"/>
              <a:t>Latitude and Longitude of the given localities. </a:t>
            </a:r>
          </a:p>
          <a:p>
            <a:pPr marL="469265" indent="-457200">
              <a:lnSpc>
                <a:spcPct val="100000"/>
              </a:lnSpc>
              <a:spcBef>
                <a:spcPts val="380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800" dirty="0"/>
              <a:t>Amenities around the given location. 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35" dirty="0"/>
              <a:t>M</a:t>
            </a:r>
            <a:r>
              <a:rPr sz="4400" spc="-280" dirty="0"/>
              <a:t>e</a:t>
            </a:r>
            <a:r>
              <a:rPr sz="4400" spc="-325" dirty="0"/>
              <a:t>t</a:t>
            </a:r>
            <a:r>
              <a:rPr sz="4400" spc="-165" dirty="0"/>
              <a:t>h</a:t>
            </a:r>
            <a:r>
              <a:rPr sz="4400" spc="-110" dirty="0"/>
              <a:t>o</a:t>
            </a:r>
            <a:r>
              <a:rPr sz="4400" spc="-215" dirty="0"/>
              <a:t>d</a:t>
            </a:r>
            <a:r>
              <a:rPr sz="4400" spc="-120" dirty="0"/>
              <a:t>o</a:t>
            </a:r>
            <a:r>
              <a:rPr sz="4400" spc="-360" dirty="0"/>
              <a:t>l</a:t>
            </a:r>
            <a:r>
              <a:rPr sz="4400" spc="-110" dirty="0"/>
              <a:t>o</a:t>
            </a:r>
            <a:r>
              <a:rPr sz="4400" spc="-185" dirty="0"/>
              <a:t>g</a:t>
            </a:r>
            <a:r>
              <a:rPr sz="4400" spc="-229" dirty="0"/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47530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rlito"/>
                <a:cs typeface="Carlito"/>
              </a:rPr>
              <a:t>Web </a:t>
            </a:r>
            <a:r>
              <a:rPr sz="2400" spc="-10" dirty="0">
                <a:latin typeface="Carlito"/>
                <a:cs typeface="Carlito"/>
              </a:rPr>
              <a:t>scraping </a:t>
            </a:r>
            <a:r>
              <a:rPr lang="en-IN" sz="2400" spc="-10" dirty="0">
                <a:latin typeface="Carlito"/>
                <a:cs typeface="Carlito"/>
              </a:rPr>
              <a:t>makaan.com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 err="1">
                <a:latin typeface="Carlito"/>
                <a:cs typeface="Carlito"/>
              </a:rPr>
              <a:t>neighbourhoods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list</a:t>
            </a:r>
            <a:r>
              <a:rPr lang="en-IN" sz="2400" spc="-10" dirty="0">
                <a:latin typeface="Carlito"/>
                <a:cs typeface="Carlito"/>
              </a:rPr>
              <a:t> along with prices of house.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Get latitude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longitude </a:t>
            </a:r>
            <a:r>
              <a:rPr sz="2400" spc="-15" dirty="0">
                <a:latin typeface="Carlito"/>
                <a:cs typeface="Carlito"/>
              </a:rPr>
              <a:t>coordinates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10" dirty="0">
                <a:latin typeface="Carlito"/>
                <a:cs typeface="Carlito"/>
              </a:rPr>
              <a:t> Geocoder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5" dirty="0">
                <a:latin typeface="Carlito"/>
                <a:cs typeface="Carlito"/>
              </a:rPr>
              <a:t>Foursquare </a:t>
            </a:r>
            <a:r>
              <a:rPr sz="2400" dirty="0">
                <a:latin typeface="Carlito"/>
                <a:cs typeface="Carlito"/>
              </a:rPr>
              <a:t>API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get venue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 dirty="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Group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neighbourhood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taking </a:t>
            </a:r>
            <a:r>
              <a:rPr sz="2400" dirty="0">
                <a:latin typeface="Carlito"/>
                <a:cs typeface="Carlito"/>
              </a:rPr>
              <a:t>the mean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frequency of  occurrence of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0" dirty="0">
                <a:latin typeface="Carlito"/>
                <a:cs typeface="Carlito"/>
              </a:rPr>
              <a:t>venue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category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Perform </a:t>
            </a:r>
            <a:r>
              <a:rPr sz="2400" spc="-5" dirty="0">
                <a:latin typeface="Carlito"/>
                <a:cs typeface="Carlito"/>
              </a:rPr>
              <a:t>clustering 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k-means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clustering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Visualize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clusters </a:t>
            </a:r>
            <a:r>
              <a:rPr sz="2400" dirty="0">
                <a:latin typeface="Carlito"/>
                <a:cs typeface="Carlito"/>
              </a:rPr>
              <a:t>in a map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Folium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35" dirty="0"/>
              <a:t>Results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1945" y="1821307"/>
            <a:ext cx="5182056" cy="392735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36068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r>
              <a:rPr lang="en-US" sz="2400" dirty="0"/>
              <a:t>Categorizing the neighborhoods into 5 clusters based on the frequency of occurrence of different venues and the average price of houses in that neighborhood. </a:t>
            </a:r>
          </a:p>
          <a:p>
            <a:pPr marL="12065" marR="36068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dirty="0">
              <a:latin typeface="Carlito"/>
              <a:cs typeface="Carlito"/>
            </a:endParaRPr>
          </a:p>
          <a:p>
            <a:pPr marL="354965" marR="360680" indent="-342900">
              <a:lnSpc>
                <a:spcPts val="2590"/>
              </a:lnSpc>
              <a:spcBef>
                <a:spcPts val="42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dirty="0"/>
              <a:t>Cluster 1 is the most cheap</a:t>
            </a:r>
          </a:p>
          <a:p>
            <a:pPr marL="354965" marR="360680" indent="-342900">
              <a:lnSpc>
                <a:spcPts val="2590"/>
              </a:lnSpc>
              <a:spcBef>
                <a:spcPts val="42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dirty="0"/>
              <a:t>Cluster 2,3 and 4 are have moderate prices of houses. </a:t>
            </a:r>
          </a:p>
          <a:p>
            <a:pPr marL="354965" marR="360680" indent="-342900">
              <a:lnSpc>
                <a:spcPts val="2590"/>
              </a:lnSpc>
              <a:spcBef>
                <a:spcPts val="42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dirty="0"/>
              <a:t>Cluster 5 has the highest prices of houses.</a:t>
            </a:r>
            <a:endParaRPr lang="en-US" sz="2400" dirty="0">
              <a:latin typeface="Carlito"/>
              <a:cs typeface="Carlito"/>
            </a:endParaRP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B02DCD3-EA15-4BC3-9B03-6599E96C0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072" y="1428191"/>
            <a:ext cx="6535984" cy="39058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73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/>
              <a:t>Thank</a:t>
            </a:r>
            <a:r>
              <a:rPr sz="4400" spc="-520" dirty="0"/>
              <a:t> </a:t>
            </a:r>
            <a:r>
              <a:rPr sz="4400" spc="-190" dirty="0"/>
              <a:t>you!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75560" y="1671827"/>
            <a:ext cx="7040880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297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Carlito</vt:lpstr>
      <vt:lpstr>Trebuchet MS</vt:lpstr>
      <vt:lpstr>Office Theme</vt:lpstr>
      <vt:lpstr>Coursera Capstone IBM Applied Data Science Capstone</vt:lpstr>
      <vt:lpstr>Introduction</vt:lpstr>
      <vt:lpstr>Business Problem:</vt:lpstr>
      <vt:lpstr>Data</vt:lpstr>
      <vt:lpstr>Methodology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Siddhant Bhanot [ Mechanical-2018 ]</cp:lastModifiedBy>
  <cp:revision>1</cp:revision>
  <dcterms:created xsi:type="dcterms:W3CDTF">2020-05-19T15:59:31Z</dcterms:created>
  <dcterms:modified xsi:type="dcterms:W3CDTF">2020-05-19T16:09:08Z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2020-05-19T00:00:00Z</vt:filetime>
  </property>
</Properties>
</file>