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B0604020202020204" charset="0"/>
      <p:regular r:id="rId31"/>
    </p:embeddedFont>
    <p:embeddedFont>
      <p:font typeface="Calibri" panose="020F0502020204030204" pitchFamily="34" charset="0"/>
      <p:regular r:id="rId32"/>
      <p:bold r:id="rId33"/>
      <p:italic r:id="rId34"/>
      <p:boldItalic r:id="rId35"/>
    </p:embeddedFont>
    <p:embeddedFont>
      <p:font typeface="Lato" panose="020B0604020202020204" charset="0"/>
      <p:regular r:id="rId36"/>
      <p:bold r:id="rId37"/>
      <p:italic r:id="rId38"/>
      <p:boldItalic r:id="rId39"/>
    </p:embeddedFont>
    <p:embeddedFont>
      <p:font typeface="Oswald" panose="020B0604020202020204" charset="0"/>
      <p:regular r:id="rId40"/>
      <p:bold r:id="rId41"/>
    </p:embeddedFont>
    <p:embeddedFont>
      <p:font typeface="Trebuchet MS" panose="020B0603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0e8751ce3_2_353: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d0e8751ce3_2_353:notes"/>
          <p:cNvSpPr>
            <a:spLocks noGrp="1" noRot="1" noChangeAspect="1"/>
          </p:cNvSpPr>
          <p:nvPr>
            <p:ph type="sldImg" idx="2"/>
          </p:nvPr>
        </p:nvSpPr>
        <p:spPr>
          <a:xfrm>
            <a:off x="1143067" y="685799"/>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0e8751ce3_2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0e8751ce3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db3d3a7b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db3d3a7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db3d3a7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db3d3a7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db3d3a7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db3d3a7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db3d3a7b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db3d3a7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db3d3a7b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db3d3a7b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db3d3a7b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db3d3a7b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db3d3a7b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db3d3a7b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0e8751ce3_2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0e8751ce3_2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0e8751ce3_2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0e8751ce3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0e8751ce3_7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0e8751ce3_7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db3d3a7b4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db3d3a7b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db3d3a7b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db3d3a7b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db3d3a7b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db3d3a7b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db3d3a7b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db3d3a7b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db3d3a7b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db3d3a7b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db3d3a7b4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db3d3a7b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0e8751ce3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0e8751ce3_2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db3d3a7b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db3d3a7b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0e8751ce3_2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0e8751ce3_2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0e8751ce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0e8751ce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0e8751ce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0e8751ce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db3d3a7b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db3d3a7b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db3d3a7b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db3d3a7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db3d3a7b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db3d3a7b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db3d3a7b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db3d3a7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0e8751ce3_2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0e8751ce3_2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4639" y="113378"/>
            <a:ext cx="5979600" cy="4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000"/>
              <a:buNone/>
              <a:defRPr sz="2900" b="1" i="0">
                <a:solidFill>
                  <a:srgbClr val="A6AAA9"/>
                </a:solidFill>
                <a:latin typeface="Trebuchet MS"/>
                <a:ea typeface="Trebuchet MS"/>
                <a:cs typeface="Trebuchet MS"/>
                <a:sym typeface="Trebuchet M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2931318" y="2078685"/>
            <a:ext cx="4043100" cy="2443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8" name="Google Shape;58;p13"/>
          <p:cNvSpPr txBox="1">
            <a:spLocks noGrp="1"/>
          </p:cNvSpPr>
          <p:nvPr>
            <p:ph type="ftr" idx="11"/>
          </p:nvPr>
        </p:nvSpPr>
        <p:spPr>
          <a:xfrm>
            <a:off x="6043789" y="4714698"/>
            <a:ext cx="2453400" cy="21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300" b="1" i="0">
                <a:solidFill>
                  <a:srgbClr val="838787"/>
                </a:solidFill>
                <a:latin typeface="Trebuchet MS"/>
                <a:ea typeface="Trebuchet MS"/>
                <a:cs typeface="Trebuchet MS"/>
                <a:sym typeface="Trebuchet MS"/>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83681"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aclweb.org/anthology/2020.trac2-1.25"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arxiv.org/abs/2008.12452" TargetMode="External"/><Relationship Id="rId5" Type="http://schemas.openxmlformats.org/officeDocument/2006/relationships/hyperlink" Target="https://arxiv.org/abs/1804.09541" TargetMode="External"/><Relationship Id="rId4" Type="http://schemas.openxmlformats.org/officeDocument/2006/relationships/hyperlink" Target="https://arxiv.org/abs/1901.1119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14"/>
          <p:cNvSpPr/>
          <p:nvPr/>
        </p:nvSpPr>
        <p:spPr>
          <a:xfrm>
            <a:off x="0" y="0"/>
            <a:ext cx="9147366" cy="514546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6" name="Google Shape;66;p14"/>
          <p:cNvSpPr txBox="1"/>
          <p:nvPr/>
        </p:nvSpPr>
        <p:spPr>
          <a:xfrm>
            <a:off x="94639" y="740901"/>
            <a:ext cx="8428500" cy="515400"/>
          </a:xfrm>
          <a:prstGeom prst="rect">
            <a:avLst/>
          </a:prstGeom>
          <a:noFill/>
          <a:ln>
            <a:noFill/>
          </a:ln>
        </p:spPr>
        <p:txBody>
          <a:bodyPr spcFirstLastPara="1" wrap="square" lIns="0" tIns="7500" rIns="0" bIns="0" anchor="t" anchorCtr="0">
            <a:spAutoFit/>
          </a:bodyPr>
          <a:lstStyle/>
          <a:p>
            <a:pPr marL="0" marR="0" lvl="0" indent="0" algn="l" rtl="0">
              <a:lnSpc>
                <a:spcPct val="100000"/>
              </a:lnSpc>
              <a:spcBef>
                <a:spcPts val="0"/>
              </a:spcBef>
              <a:spcAft>
                <a:spcPts val="0"/>
              </a:spcAft>
              <a:buNone/>
            </a:pPr>
            <a:r>
              <a:rPr lang="en-GB" sz="3300">
                <a:solidFill>
                  <a:schemeClr val="accent1"/>
                </a:solidFill>
                <a:latin typeface="Arial"/>
                <a:ea typeface="Arial"/>
                <a:cs typeface="Arial"/>
                <a:sym typeface="Arial"/>
              </a:rPr>
              <a:t>Emotion Classification based on Hinglish text</a:t>
            </a:r>
            <a:endParaRPr sz="3300">
              <a:solidFill>
                <a:schemeClr val="accent1"/>
              </a:solidFill>
              <a:latin typeface="Arial"/>
              <a:ea typeface="Arial"/>
              <a:cs typeface="Arial"/>
              <a:sym typeface="Arial"/>
            </a:endParaRPr>
          </a:p>
        </p:txBody>
      </p:sp>
      <p:sp>
        <p:nvSpPr>
          <p:cNvPr id="67" name="Google Shape;67;p14"/>
          <p:cNvSpPr txBox="1">
            <a:spLocks noGrp="1"/>
          </p:cNvSpPr>
          <p:nvPr>
            <p:ph type="title"/>
          </p:nvPr>
        </p:nvSpPr>
        <p:spPr>
          <a:xfrm>
            <a:off x="94639" y="113378"/>
            <a:ext cx="5979600" cy="451800"/>
          </a:xfrm>
          <a:prstGeom prst="rect">
            <a:avLst/>
          </a:prstGeom>
          <a:noFill/>
          <a:ln>
            <a:noFill/>
          </a:ln>
        </p:spPr>
        <p:txBody>
          <a:bodyPr spcFirstLastPara="1" wrap="square" lIns="0" tIns="5475" rIns="0" bIns="0" anchor="t" anchorCtr="0">
            <a:spAutoFit/>
          </a:bodyPr>
          <a:lstStyle/>
          <a:p>
            <a:pPr marL="0" lvl="0" indent="0" algn="l" rtl="0">
              <a:lnSpc>
                <a:spcPct val="100000"/>
              </a:lnSpc>
              <a:spcBef>
                <a:spcPts val="0"/>
              </a:spcBef>
              <a:spcAft>
                <a:spcPts val="0"/>
              </a:spcAft>
              <a:buNone/>
            </a:pPr>
            <a:r>
              <a:rPr lang="en-GB"/>
              <a:t>MINOR PROJECT PRESENTATION</a:t>
            </a:r>
            <a:endParaRPr/>
          </a:p>
        </p:txBody>
      </p:sp>
      <p:sp>
        <p:nvSpPr>
          <p:cNvPr id="68" name="Google Shape;68;p14"/>
          <p:cNvSpPr txBox="1"/>
          <p:nvPr/>
        </p:nvSpPr>
        <p:spPr>
          <a:xfrm>
            <a:off x="128857" y="4049046"/>
            <a:ext cx="1299600" cy="545700"/>
          </a:xfrm>
          <a:prstGeom prst="rect">
            <a:avLst/>
          </a:prstGeom>
          <a:noFill/>
          <a:ln>
            <a:noFill/>
          </a:ln>
        </p:spPr>
        <p:txBody>
          <a:bodyPr spcFirstLastPara="1" wrap="square" lIns="0" tIns="6925" rIns="0" bIns="0" anchor="t" anchorCtr="0">
            <a:spAutoFit/>
          </a:bodyPr>
          <a:lstStyle/>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Guided by:</a:t>
            </a:r>
            <a:endParaRPr sz="11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100">
                <a:solidFill>
                  <a:srgbClr val="838787"/>
                </a:solidFill>
              </a:rPr>
              <a:t>Mr. Ankit Mundra</a:t>
            </a:r>
            <a:endParaRPr sz="1100">
              <a:solidFill>
                <a:schemeClr val="dk1"/>
              </a:solidFill>
              <a:latin typeface="Arial"/>
              <a:ea typeface="Arial"/>
              <a:cs typeface="Arial"/>
              <a:sym typeface="Arial"/>
            </a:endParaRPr>
          </a:p>
        </p:txBody>
      </p:sp>
      <p:sp>
        <p:nvSpPr>
          <p:cNvPr id="69" name="Google Shape;69;p14"/>
          <p:cNvSpPr txBox="1"/>
          <p:nvPr/>
        </p:nvSpPr>
        <p:spPr>
          <a:xfrm>
            <a:off x="6718700" y="4049050"/>
            <a:ext cx="2357400" cy="714900"/>
          </a:xfrm>
          <a:prstGeom prst="rect">
            <a:avLst/>
          </a:prstGeom>
          <a:noFill/>
          <a:ln>
            <a:noFill/>
          </a:ln>
        </p:spPr>
        <p:txBody>
          <a:bodyPr spcFirstLastPara="1" wrap="square" lIns="0" tIns="6925" rIns="0" bIns="0" anchor="t" anchorCtr="0">
            <a:spAutoFit/>
          </a:bodyPr>
          <a:lstStyle/>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Made by:</a:t>
            </a:r>
            <a:endParaRPr sz="11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Siddhant Bhanot (189402111)</a:t>
            </a:r>
            <a:endParaRPr sz="600"/>
          </a:p>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Sagar Rajput (189303154)</a:t>
            </a:r>
            <a:endParaRPr sz="1100">
              <a:solidFill>
                <a:schemeClr val="dk1"/>
              </a:solidFill>
              <a:latin typeface="Arial"/>
              <a:ea typeface="Arial"/>
              <a:cs typeface="Arial"/>
              <a:sym typeface="Arial"/>
            </a:endParaRPr>
          </a:p>
        </p:txBody>
      </p:sp>
      <p:sp>
        <p:nvSpPr>
          <p:cNvPr id="70" name="Google Shape;70;p14"/>
          <p:cNvSpPr txBox="1"/>
          <p:nvPr/>
        </p:nvSpPr>
        <p:spPr>
          <a:xfrm>
            <a:off x="-80252" y="1896116"/>
            <a:ext cx="8603400" cy="1400700"/>
          </a:xfrm>
          <a:prstGeom prst="rect">
            <a:avLst/>
          </a:prstGeom>
          <a:noFill/>
          <a:ln>
            <a:noFill/>
          </a:ln>
        </p:spPr>
        <p:txBody>
          <a:bodyPr spcFirstLastPara="1" wrap="square" lIns="0" tIns="44475" rIns="0" bIns="0" anchor="t" anchorCtr="0">
            <a:spAutoFit/>
          </a:bodyPr>
          <a:lstStyle/>
          <a:p>
            <a:pPr marL="457200" marR="0" lvl="0" indent="0" algn="ctr" rtl="0">
              <a:lnSpc>
                <a:spcPct val="100000"/>
              </a:lnSpc>
              <a:spcBef>
                <a:spcPts val="0"/>
              </a:spcBef>
              <a:spcAft>
                <a:spcPts val="0"/>
              </a:spcAft>
              <a:buNone/>
            </a:pPr>
            <a:r>
              <a:rPr lang="en-GB" sz="1300">
                <a:solidFill>
                  <a:srgbClr val="838787"/>
                </a:solidFill>
                <a:latin typeface="Times New Roman"/>
                <a:ea typeface="Times New Roman"/>
                <a:cs typeface="Times New Roman"/>
                <a:sym typeface="Times New Roman"/>
              </a:rPr>
              <a:t>Submitted to Manipal University, Jaipur</a:t>
            </a:r>
            <a:endParaRPr sz="1300">
              <a:solidFill>
                <a:schemeClr val="dk1"/>
              </a:solidFill>
              <a:latin typeface="Times New Roman"/>
              <a:ea typeface="Times New Roman"/>
              <a:cs typeface="Times New Roman"/>
              <a:sym typeface="Times New Roman"/>
            </a:endParaRPr>
          </a:p>
          <a:p>
            <a:pPr marL="2654300" marR="2159000" lvl="0" indent="0" algn="ctr" rtl="0">
              <a:lnSpc>
                <a:spcPct val="100299"/>
              </a:lnSpc>
              <a:spcBef>
                <a:spcPts val="300"/>
              </a:spcBef>
              <a:spcAft>
                <a:spcPts val="0"/>
              </a:spcAft>
              <a:buNone/>
            </a:pPr>
            <a:r>
              <a:rPr lang="en-GB" sz="1300">
                <a:solidFill>
                  <a:srgbClr val="838787"/>
                </a:solidFill>
                <a:latin typeface="Times New Roman"/>
                <a:ea typeface="Times New Roman"/>
                <a:cs typeface="Times New Roman"/>
                <a:sym typeface="Times New Roman"/>
              </a:rPr>
              <a:t>Towards the partial fulfilment for the Award of the Degree  of</a:t>
            </a:r>
            <a:endParaRPr sz="1300">
              <a:solidFill>
                <a:schemeClr val="dk1"/>
              </a:solidFill>
              <a:latin typeface="Times New Roman"/>
              <a:ea typeface="Times New Roman"/>
              <a:cs typeface="Times New Roman"/>
              <a:sym typeface="Times New Roman"/>
            </a:endParaRPr>
          </a:p>
          <a:p>
            <a:pPr marL="457200" marR="0" lvl="0" indent="0" algn="ctr" rtl="0">
              <a:lnSpc>
                <a:spcPct val="100000"/>
              </a:lnSpc>
              <a:spcBef>
                <a:spcPts val="300"/>
              </a:spcBef>
              <a:spcAft>
                <a:spcPts val="0"/>
              </a:spcAft>
              <a:buNone/>
            </a:pPr>
            <a:r>
              <a:rPr lang="en-GB" sz="1300">
                <a:solidFill>
                  <a:srgbClr val="838787"/>
                </a:solidFill>
                <a:latin typeface="Times New Roman"/>
                <a:ea typeface="Times New Roman"/>
                <a:cs typeface="Times New Roman"/>
                <a:sym typeface="Times New Roman"/>
              </a:rPr>
              <a:t>BACHELORS OF TECHNOLOGY</a:t>
            </a:r>
            <a:endParaRPr sz="1300">
              <a:solidFill>
                <a:schemeClr val="dk1"/>
              </a:solidFill>
              <a:latin typeface="Times New Roman"/>
              <a:ea typeface="Times New Roman"/>
              <a:cs typeface="Times New Roman"/>
              <a:sym typeface="Times New Roman"/>
            </a:endParaRPr>
          </a:p>
          <a:p>
            <a:pPr marL="495300" marR="0" lvl="0" indent="0" algn="ctr" rtl="0">
              <a:lnSpc>
                <a:spcPct val="100000"/>
              </a:lnSpc>
              <a:spcBef>
                <a:spcPts val="300"/>
              </a:spcBef>
              <a:spcAft>
                <a:spcPts val="0"/>
              </a:spcAft>
              <a:buNone/>
            </a:pPr>
            <a:r>
              <a:rPr lang="en-GB" sz="1300">
                <a:solidFill>
                  <a:srgbClr val="838787"/>
                </a:solidFill>
                <a:latin typeface="Times New Roman"/>
                <a:ea typeface="Times New Roman"/>
                <a:cs typeface="Times New Roman"/>
                <a:sym typeface="Times New Roman"/>
              </a:rPr>
              <a:t>In Information Technology</a:t>
            </a:r>
            <a:endParaRPr sz="1300">
              <a:solidFill>
                <a:schemeClr val="dk1"/>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None/>
            </a:pPr>
            <a:r>
              <a:rPr lang="en-GB" sz="1300" u="sng">
                <a:solidFill>
                  <a:srgbClr val="838787"/>
                </a:solidFill>
                <a:latin typeface="Times New Roman"/>
                <a:ea typeface="Times New Roman"/>
                <a:cs typeface="Times New Roman"/>
                <a:sym typeface="Times New Roman"/>
              </a:rPr>
              <a:t> 	2018-2022	</a:t>
            </a:r>
            <a:endParaRPr sz="1300">
              <a:solidFill>
                <a:schemeClr val="dk1"/>
              </a:solidFill>
              <a:latin typeface="Times New Roman"/>
              <a:ea typeface="Times New Roman"/>
              <a:cs typeface="Times New Roman"/>
              <a:sym typeface="Times New Roman"/>
            </a:endParaRPr>
          </a:p>
        </p:txBody>
      </p:sp>
      <p:sp>
        <p:nvSpPr>
          <p:cNvPr id="71" name="Google Shape;71;p14"/>
          <p:cNvSpPr txBox="1"/>
          <p:nvPr/>
        </p:nvSpPr>
        <p:spPr>
          <a:xfrm>
            <a:off x="2693643" y="4093572"/>
            <a:ext cx="3582300" cy="1006500"/>
          </a:xfrm>
          <a:prstGeom prst="rect">
            <a:avLst/>
          </a:prstGeom>
          <a:noFill/>
          <a:ln>
            <a:noFill/>
          </a:ln>
        </p:spPr>
        <p:txBody>
          <a:bodyPr spcFirstLastPara="1" wrap="square" lIns="0" tIns="5200" rIns="0" bIns="0" anchor="t" anchorCtr="0">
            <a:spAutoFit/>
          </a:bodyPr>
          <a:lstStyle/>
          <a:p>
            <a:pPr marL="0" marR="0" lvl="0" indent="393700" algn="l" rtl="0">
              <a:lnSpc>
                <a:spcPct val="123100"/>
              </a:lnSpc>
              <a:spcBef>
                <a:spcPts val="0"/>
              </a:spcBef>
              <a:spcAft>
                <a:spcPts val="0"/>
              </a:spcAft>
              <a:buNone/>
            </a:pPr>
            <a:r>
              <a:rPr lang="en-GB" sz="1300" b="1">
                <a:solidFill>
                  <a:srgbClr val="2489BF"/>
                </a:solidFill>
                <a:latin typeface="Times New Roman"/>
                <a:ea typeface="Times New Roman"/>
                <a:cs typeface="Times New Roman"/>
                <a:sym typeface="Times New Roman"/>
              </a:rPr>
              <a:t>Department of Information Technology  School of Computing and Information Technology</a:t>
            </a:r>
            <a:endParaRPr sz="1300">
              <a:solidFill>
                <a:schemeClr val="dk1"/>
              </a:solidFill>
              <a:latin typeface="Times New Roman"/>
              <a:ea typeface="Times New Roman"/>
              <a:cs typeface="Times New Roman"/>
              <a:sym typeface="Times New Roman"/>
            </a:endParaRPr>
          </a:p>
          <a:p>
            <a:pPr marL="1155700" marR="838200" lvl="0" indent="-317500" algn="l" rtl="0">
              <a:lnSpc>
                <a:spcPct val="147719"/>
              </a:lnSpc>
              <a:spcBef>
                <a:spcPts val="100"/>
              </a:spcBef>
              <a:spcAft>
                <a:spcPts val="0"/>
              </a:spcAft>
              <a:buNone/>
            </a:pPr>
            <a:r>
              <a:rPr lang="en-GB" sz="1300" b="1">
                <a:solidFill>
                  <a:srgbClr val="2489BF"/>
                </a:solidFill>
                <a:latin typeface="Times New Roman"/>
                <a:ea typeface="Times New Roman"/>
                <a:cs typeface="Times New Roman"/>
                <a:sym typeface="Times New Roman"/>
              </a:rPr>
              <a:t>Manipal University Jaipur  Jaipur, Rajasthan</a:t>
            </a:r>
            <a:endParaRPr sz="1300">
              <a:solidFill>
                <a:schemeClr val="dk1"/>
              </a:solidFill>
              <a:latin typeface="Times New Roman"/>
              <a:ea typeface="Times New Roman"/>
              <a:cs typeface="Times New Roman"/>
              <a:sym typeface="Times New Roman"/>
            </a:endParaRPr>
          </a:p>
        </p:txBody>
      </p:sp>
      <p:sp>
        <p:nvSpPr>
          <p:cNvPr id="72" name="Google Shape;72;p14"/>
          <p:cNvSpPr/>
          <p:nvPr/>
        </p:nvSpPr>
        <p:spPr>
          <a:xfrm>
            <a:off x="3078839" y="3436745"/>
            <a:ext cx="2619000" cy="516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0" y="43475"/>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Text Augmentation</a:t>
            </a:r>
            <a:endParaRPr sz="2900"/>
          </a:p>
        </p:txBody>
      </p:sp>
      <p:sp>
        <p:nvSpPr>
          <p:cNvPr id="127" name="Google Shape;127;p23"/>
          <p:cNvSpPr txBox="1">
            <a:spLocks noGrp="1"/>
          </p:cNvSpPr>
          <p:nvPr>
            <p:ph type="body" idx="1"/>
          </p:nvPr>
        </p:nvSpPr>
        <p:spPr>
          <a:xfrm>
            <a:off x="0" y="600075"/>
            <a:ext cx="8819100" cy="46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1"/>
                </a:solidFill>
              </a:rPr>
              <a:t>What is text augmentation ?</a:t>
            </a:r>
            <a:endParaRPr sz="1500">
              <a:solidFill>
                <a:schemeClr val="dk1"/>
              </a:solidFill>
            </a:endParaRPr>
          </a:p>
          <a:p>
            <a:pPr marL="0" lvl="0" indent="0" algn="l" rtl="0">
              <a:spcBef>
                <a:spcPts val="1200"/>
              </a:spcBef>
              <a:spcAft>
                <a:spcPts val="0"/>
              </a:spcAft>
              <a:buNone/>
            </a:pPr>
            <a:r>
              <a:rPr lang="en-GB" sz="1500">
                <a:solidFill>
                  <a:schemeClr val="dk1"/>
                </a:solidFill>
              </a:rPr>
              <a:t>It is the process of artificially extending a set of existing data by performing on them some operations which depend on the data type. The goal is to create new labeled data from the existing ones</a:t>
            </a:r>
            <a:endParaRPr sz="1500">
              <a:solidFill>
                <a:schemeClr val="dk1"/>
              </a:solidFill>
            </a:endParaRPr>
          </a:p>
          <a:p>
            <a:pPr marL="0" lvl="0" indent="0" algn="l" rtl="0">
              <a:spcBef>
                <a:spcPts val="1200"/>
              </a:spcBef>
              <a:spcAft>
                <a:spcPts val="0"/>
              </a:spcAft>
              <a:buNone/>
            </a:pPr>
            <a:r>
              <a:rPr lang="en-GB" sz="1500">
                <a:solidFill>
                  <a:schemeClr val="dk1"/>
                </a:solidFill>
              </a:rPr>
              <a:t>There are different techniques for text based data augmentation. One process includes 4 techniques (</a:t>
            </a:r>
            <a:r>
              <a:rPr lang="en-GB" sz="1500" b="1" i="1">
                <a:solidFill>
                  <a:schemeClr val="dk1"/>
                </a:solidFill>
              </a:rPr>
              <a:t>Jason Wei et al, 2019</a:t>
            </a:r>
            <a:r>
              <a:rPr lang="en-GB" sz="1500">
                <a:solidFill>
                  <a:schemeClr val="dk1"/>
                </a:solidFill>
              </a:rPr>
              <a:t>) namely - Synonym replacement(SR), Random Insertion(RI), Random Swap(RS), Random Deletion(RD).</a:t>
            </a:r>
            <a:endParaRPr sz="1500">
              <a:solidFill>
                <a:schemeClr val="dk1"/>
              </a:solidFill>
            </a:endParaRPr>
          </a:p>
          <a:p>
            <a:pPr marL="457200" lvl="0" indent="-323850" algn="l" rtl="0">
              <a:spcBef>
                <a:spcPts val="1200"/>
              </a:spcBef>
              <a:spcAft>
                <a:spcPts val="0"/>
              </a:spcAft>
              <a:buClr>
                <a:schemeClr val="dk1"/>
              </a:buClr>
              <a:buSzPts val="1500"/>
              <a:buAutoNum type="arabicParenR"/>
            </a:pPr>
            <a:r>
              <a:rPr lang="en-GB" sz="1500">
                <a:solidFill>
                  <a:schemeClr val="dk1"/>
                </a:solidFill>
              </a:rPr>
              <a:t>Synonym Replacement (SR) - Randomly choose n words from the sentence that are not stop words. Replace each of these words with one of its synonyms chosen at random. </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Insertion (RI) - Find a random synonym of a random word in the sentence that is not a stop word. Insert that synonym into a random position in the sentence</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Swap (RS) - Randomly choose two words in the sentence and swap their positions</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Deletion(RD) - Randomly remove each word in the sentence with probability p</a:t>
            </a:r>
            <a:endParaRPr sz="1500">
              <a:solidFill>
                <a:schemeClr val="dk1"/>
              </a:solidFill>
            </a:endParaRPr>
          </a:p>
          <a:p>
            <a:pPr marL="0" lvl="0" indent="0" algn="l" rtl="0">
              <a:spcBef>
                <a:spcPts val="1200"/>
              </a:spcBef>
              <a:spcAft>
                <a:spcPts val="1200"/>
              </a:spcAft>
              <a:buNone/>
            </a:pPr>
            <a:r>
              <a:rPr lang="en-GB" sz="1500">
                <a:solidFill>
                  <a:schemeClr val="dk1"/>
                </a:solidFill>
              </a:rPr>
              <a:t>Another  popular study generated new data by translating sentences into French and back into English (</a:t>
            </a:r>
            <a:r>
              <a:rPr lang="en-GB" sz="1500" b="1" i="1">
                <a:solidFill>
                  <a:schemeClr val="dk1"/>
                </a:solidFill>
              </a:rPr>
              <a:t>Yu et al., 2018</a:t>
            </a:r>
            <a:r>
              <a:rPr lang="en-GB" sz="1500">
                <a:solidFill>
                  <a:schemeClr val="dk1"/>
                </a:solidFill>
              </a:rPr>
              <a:t>) which is known as </a:t>
            </a:r>
            <a:r>
              <a:rPr lang="en-GB" sz="1500" b="1">
                <a:solidFill>
                  <a:schemeClr val="dk1"/>
                </a:solidFill>
              </a:rPr>
              <a:t>back translation</a:t>
            </a:r>
            <a:r>
              <a:rPr lang="en-GB" sz="1500">
                <a:solidFill>
                  <a:schemeClr val="dk1"/>
                </a:solidFill>
              </a:rPr>
              <a:t>.</a:t>
            </a:r>
            <a:endParaRPr sz="15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75950" y="101150"/>
            <a:ext cx="8957400" cy="4805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700">
                <a:solidFill>
                  <a:schemeClr val="dk1"/>
                </a:solidFill>
              </a:rPr>
              <a:t>Text augmentation could be performed using iNLTK library (which is the Indian language equivalent of the popular NLTK Python package) using its get_similar_sentences inbuilt library.</a:t>
            </a:r>
            <a:endParaRPr sz="1700">
              <a:solidFill>
                <a:schemeClr val="dk1"/>
              </a:solidFill>
            </a:endParaRPr>
          </a:p>
          <a:p>
            <a:pPr marL="0" lvl="0" indent="0" algn="l" rtl="0">
              <a:spcBef>
                <a:spcPts val="1200"/>
              </a:spcBef>
              <a:spcAft>
                <a:spcPts val="0"/>
              </a:spcAft>
              <a:buNone/>
            </a:pPr>
            <a:r>
              <a:rPr lang="en-GB" sz="1700">
                <a:solidFill>
                  <a:schemeClr val="dk1"/>
                </a:solidFill>
              </a:rPr>
              <a:t>However it was seen that, due to high noise in the text data, iNLTK library performed poorly.</a:t>
            </a:r>
            <a:endParaRPr sz="1700">
              <a:solidFill>
                <a:schemeClr val="dk1"/>
              </a:solidFill>
            </a:endParaRPr>
          </a:p>
          <a:p>
            <a:pPr marL="0" lvl="0" indent="0" algn="l" rtl="0">
              <a:spcBef>
                <a:spcPts val="1200"/>
              </a:spcBef>
              <a:spcAft>
                <a:spcPts val="0"/>
              </a:spcAft>
              <a:buNone/>
            </a:pPr>
            <a:r>
              <a:rPr lang="en-GB" sz="1700">
                <a:solidFill>
                  <a:schemeClr val="dk1"/>
                </a:solidFill>
              </a:rPr>
              <a:t>Because of this a different approach of back translation using google translate api was chosen which gave comparatively better results.</a:t>
            </a: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1200"/>
              </a:spcAft>
              <a:buNone/>
            </a:pPr>
            <a:endParaRPr sz="1700">
              <a:solidFill>
                <a:schemeClr val="dk1"/>
              </a:solidFill>
            </a:endParaRPr>
          </a:p>
        </p:txBody>
      </p:sp>
      <p:pic>
        <p:nvPicPr>
          <p:cNvPr id="133" name="Google Shape;133;p24"/>
          <p:cNvPicPr preferRelativeResize="0"/>
          <p:nvPr/>
        </p:nvPicPr>
        <p:blipFill>
          <a:blip r:embed="rId3">
            <a:alphaModFix/>
          </a:blip>
          <a:stretch>
            <a:fillRect/>
          </a:stretch>
        </p:blipFill>
        <p:spPr>
          <a:xfrm>
            <a:off x="172400" y="1843225"/>
            <a:ext cx="8001787" cy="233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32088" y="2895600"/>
            <a:ext cx="8225775" cy="1915725"/>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152400"/>
            <a:ext cx="8185150"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29525" y="8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Back translation code using google translate api</a:t>
            </a:r>
            <a:endParaRPr sz="2900"/>
          </a:p>
        </p:txBody>
      </p:sp>
      <p:pic>
        <p:nvPicPr>
          <p:cNvPr id="145" name="Google Shape;145;p26"/>
          <p:cNvPicPr preferRelativeResize="0"/>
          <p:nvPr/>
        </p:nvPicPr>
        <p:blipFill>
          <a:blip r:embed="rId3">
            <a:alphaModFix/>
          </a:blip>
          <a:stretch>
            <a:fillRect/>
          </a:stretch>
        </p:blipFill>
        <p:spPr>
          <a:xfrm>
            <a:off x="152400" y="805775"/>
            <a:ext cx="5829300" cy="771525"/>
          </a:xfrm>
          <a:prstGeom prst="rect">
            <a:avLst/>
          </a:prstGeom>
          <a:noFill/>
          <a:ln>
            <a:noFill/>
          </a:ln>
        </p:spPr>
      </p:pic>
      <p:pic>
        <p:nvPicPr>
          <p:cNvPr id="146" name="Google Shape;146;p26"/>
          <p:cNvPicPr preferRelativeResize="0"/>
          <p:nvPr/>
        </p:nvPicPr>
        <p:blipFill>
          <a:blip r:embed="rId4">
            <a:alphaModFix/>
          </a:blip>
          <a:stretch>
            <a:fillRect/>
          </a:stretch>
        </p:blipFill>
        <p:spPr>
          <a:xfrm>
            <a:off x="152400" y="1729700"/>
            <a:ext cx="8839200" cy="26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977500" y="152400"/>
            <a:ext cx="6080419"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152400" y="152400"/>
            <a:ext cx="8714875" cy="410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8839199" cy="418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0"/>
          <p:cNvPicPr preferRelativeResize="0"/>
          <p:nvPr/>
        </p:nvPicPr>
        <p:blipFill rotWithShape="1">
          <a:blip r:embed="rId3">
            <a:alphaModFix/>
          </a:blip>
          <a:srcRect b="83984"/>
          <a:stretch/>
        </p:blipFill>
        <p:spPr>
          <a:xfrm>
            <a:off x="152400" y="527450"/>
            <a:ext cx="8839201" cy="372675"/>
          </a:xfrm>
          <a:prstGeom prst="rect">
            <a:avLst/>
          </a:prstGeom>
          <a:noFill/>
          <a:ln>
            <a:noFill/>
          </a:ln>
        </p:spPr>
      </p:pic>
      <p:pic>
        <p:nvPicPr>
          <p:cNvPr id="167" name="Google Shape;167;p30"/>
          <p:cNvPicPr preferRelativeResize="0"/>
          <p:nvPr/>
        </p:nvPicPr>
        <p:blipFill>
          <a:blip r:embed="rId4">
            <a:alphaModFix/>
          </a:blip>
          <a:stretch>
            <a:fillRect/>
          </a:stretch>
        </p:blipFill>
        <p:spPr>
          <a:xfrm>
            <a:off x="152400" y="1199176"/>
            <a:ext cx="4922043" cy="235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87850" y="50825"/>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Final distribution of the dataset</a:t>
            </a:r>
            <a:endParaRPr sz="2900"/>
          </a:p>
        </p:txBody>
      </p:sp>
      <p:pic>
        <p:nvPicPr>
          <p:cNvPr id="173" name="Google Shape;173;p31"/>
          <p:cNvPicPr preferRelativeResize="0"/>
          <p:nvPr/>
        </p:nvPicPr>
        <p:blipFill>
          <a:blip r:embed="rId3">
            <a:alphaModFix/>
          </a:blip>
          <a:stretch>
            <a:fillRect/>
          </a:stretch>
        </p:blipFill>
        <p:spPr>
          <a:xfrm>
            <a:off x="87850" y="810325"/>
            <a:ext cx="4380575" cy="3013825"/>
          </a:xfrm>
          <a:prstGeom prst="rect">
            <a:avLst/>
          </a:prstGeom>
          <a:noFill/>
          <a:ln>
            <a:noFill/>
          </a:ln>
        </p:spPr>
      </p:pic>
      <p:sp>
        <p:nvSpPr>
          <p:cNvPr id="174" name="Google Shape;174;p31"/>
          <p:cNvSpPr txBox="1"/>
          <p:nvPr/>
        </p:nvSpPr>
        <p:spPr>
          <a:xfrm>
            <a:off x="675075" y="3958400"/>
            <a:ext cx="25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Fig 1: Initial distribution</a:t>
            </a:r>
            <a:endParaRPr>
              <a:solidFill>
                <a:schemeClr val="dk1"/>
              </a:solidFill>
              <a:latin typeface="Average"/>
              <a:ea typeface="Average"/>
              <a:cs typeface="Average"/>
              <a:sym typeface="Average"/>
            </a:endParaRPr>
          </a:p>
        </p:txBody>
      </p:sp>
      <p:sp>
        <p:nvSpPr>
          <p:cNvPr id="175" name="Google Shape;175;p31"/>
          <p:cNvSpPr txBox="1"/>
          <p:nvPr/>
        </p:nvSpPr>
        <p:spPr>
          <a:xfrm>
            <a:off x="5263750" y="3958400"/>
            <a:ext cx="25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Fig 2: Final distribution</a:t>
            </a:r>
            <a:endParaRPr>
              <a:solidFill>
                <a:schemeClr val="dk1"/>
              </a:solidFill>
              <a:latin typeface="Average"/>
              <a:ea typeface="Average"/>
              <a:cs typeface="Average"/>
              <a:sym typeface="Average"/>
            </a:endParaRPr>
          </a:p>
        </p:txBody>
      </p:sp>
      <p:pic>
        <p:nvPicPr>
          <p:cNvPr id="176" name="Google Shape;176;p31"/>
          <p:cNvPicPr preferRelativeResize="0"/>
          <p:nvPr/>
        </p:nvPicPr>
        <p:blipFill>
          <a:blip r:embed="rId4">
            <a:alphaModFix/>
          </a:blip>
          <a:stretch>
            <a:fillRect/>
          </a:stretch>
        </p:blipFill>
        <p:spPr>
          <a:xfrm>
            <a:off x="4572000" y="810325"/>
            <a:ext cx="4419601" cy="301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30725" y="147250"/>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Baseline model</a:t>
            </a:r>
            <a:endParaRPr sz="2900"/>
          </a:p>
        </p:txBody>
      </p:sp>
      <p:sp>
        <p:nvSpPr>
          <p:cNvPr id="182" name="Google Shape;182;p32"/>
          <p:cNvSpPr txBox="1">
            <a:spLocks noGrp="1"/>
          </p:cNvSpPr>
          <p:nvPr>
            <p:ph type="body" idx="1"/>
          </p:nvPr>
        </p:nvSpPr>
        <p:spPr>
          <a:xfrm>
            <a:off x="130725" y="825175"/>
            <a:ext cx="8913300" cy="9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rPr>
              <a:t>With the prepared dataset, we have implemented 3 baseline ML models which are SVM, XG Boost and Logistic Regression with TF-IDF.</a:t>
            </a:r>
            <a:endParaRPr sz="1700">
              <a:solidFill>
                <a:srgbClr val="292929"/>
              </a:solidFill>
              <a:highlight>
                <a:srgbClr val="FFFF00"/>
              </a:highlight>
            </a:endParaRPr>
          </a:p>
          <a:p>
            <a:pPr marL="0" lvl="0" indent="0" algn="l" rtl="0">
              <a:spcBef>
                <a:spcPts val="1200"/>
              </a:spcBef>
              <a:spcAft>
                <a:spcPts val="1200"/>
              </a:spcAft>
              <a:buNone/>
            </a:pPr>
            <a:endParaRPr sz="1700"/>
          </a:p>
        </p:txBody>
      </p:sp>
      <p:pic>
        <p:nvPicPr>
          <p:cNvPr id="183" name="Google Shape;183;p32"/>
          <p:cNvPicPr preferRelativeResize="0"/>
          <p:nvPr/>
        </p:nvPicPr>
        <p:blipFill>
          <a:blip r:embed="rId3">
            <a:alphaModFix/>
          </a:blip>
          <a:stretch>
            <a:fillRect/>
          </a:stretch>
        </p:blipFill>
        <p:spPr>
          <a:xfrm>
            <a:off x="152400" y="1713175"/>
            <a:ext cx="8839199" cy="758575"/>
          </a:xfrm>
          <a:prstGeom prst="rect">
            <a:avLst/>
          </a:prstGeom>
          <a:noFill/>
          <a:ln>
            <a:noFill/>
          </a:ln>
        </p:spPr>
      </p:pic>
      <p:pic>
        <p:nvPicPr>
          <p:cNvPr id="184" name="Google Shape;184;p32"/>
          <p:cNvPicPr preferRelativeResize="0"/>
          <p:nvPr/>
        </p:nvPicPr>
        <p:blipFill>
          <a:blip r:embed="rId4">
            <a:alphaModFix/>
          </a:blip>
          <a:stretch>
            <a:fillRect/>
          </a:stretch>
        </p:blipFill>
        <p:spPr>
          <a:xfrm>
            <a:off x="152400" y="2700350"/>
            <a:ext cx="3469475" cy="2389100"/>
          </a:xfrm>
          <a:prstGeom prst="rect">
            <a:avLst/>
          </a:prstGeom>
          <a:noFill/>
          <a:ln>
            <a:noFill/>
          </a:ln>
        </p:spPr>
      </p:pic>
      <p:pic>
        <p:nvPicPr>
          <p:cNvPr id="185" name="Google Shape;185;p32"/>
          <p:cNvPicPr preferRelativeResize="0"/>
          <p:nvPr/>
        </p:nvPicPr>
        <p:blipFill>
          <a:blip r:embed="rId5">
            <a:alphaModFix/>
          </a:blip>
          <a:stretch>
            <a:fillRect/>
          </a:stretch>
        </p:blipFill>
        <p:spPr>
          <a:xfrm>
            <a:off x="4077065" y="3059913"/>
            <a:ext cx="4229100" cy="164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4650" y="113374"/>
            <a:ext cx="5979600" cy="446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GB" b="0">
                <a:solidFill>
                  <a:schemeClr val="dk1"/>
                </a:solidFill>
                <a:latin typeface="Oswald"/>
                <a:ea typeface="Oswald"/>
                <a:cs typeface="Oswald"/>
                <a:sym typeface="Oswald"/>
              </a:rPr>
              <a:t>Motivation</a:t>
            </a:r>
            <a:endParaRPr sz="3800" b="0">
              <a:latin typeface="Oswald"/>
              <a:ea typeface="Oswald"/>
              <a:cs typeface="Oswald"/>
              <a:sym typeface="Oswald"/>
            </a:endParaRPr>
          </a:p>
        </p:txBody>
      </p:sp>
      <p:sp>
        <p:nvSpPr>
          <p:cNvPr id="78" name="Google Shape;78;p15"/>
          <p:cNvSpPr txBox="1">
            <a:spLocks noGrp="1"/>
          </p:cNvSpPr>
          <p:nvPr>
            <p:ph type="body" idx="1"/>
          </p:nvPr>
        </p:nvSpPr>
        <p:spPr>
          <a:xfrm>
            <a:off x="94650" y="735100"/>
            <a:ext cx="8766900" cy="3401700"/>
          </a:xfrm>
          <a:prstGeom prst="rect">
            <a:avLst/>
          </a:prstGeom>
        </p:spPr>
        <p:txBody>
          <a:bodyPr spcFirstLastPara="1" wrap="square" lIns="0" tIns="0" rIns="0" bIns="0" anchor="t" anchorCtr="0">
            <a:spAutoFit/>
          </a:bodyPr>
          <a:lstStyle/>
          <a:p>
            <a:pPr marL="0" lvl="0" indent="0" algn="l" rtl="0">
              <a:lnSpc>
                <a:spcPct val="100000"/>
              </a:lnSpc>
              <a:spcBef>
                <a:spcPts val="0"/>
              </a:spcBef>
              <a:spcAft>
                <a:spcPts val="0"/>
              </a:spcAft>
              <a:buNone/>
            </a:pPr>
            <a:r>
              <a:rPr lang="en-GB" sz="1700"/>
              <a:t>This project aims at classifying  social media Hinglish text based on aggression into 3 classes namely NAG(Non Aggressive), CAG(Covertly Aggressive) and OAG (Overly Aggressive).</a:t>
            </a:r>
            <a:endParaRPr sz="1700"/>
          </a:p>
          <a:p>
            <a:pPr marL="0" lvl="0" indent="0" algn="l" rtl="0">
              <a:lnSpc>
                <a:spcPct val="100000"/>
              </a:lnSpc>
              <a:spcBef>
                <a:spcPts val="0"/>
              </a:spcBef>
              <a:spcAft>
                <a:spcPts val="0"/>
              </a:spcAft>
              <a:buNone/>
            </a:pPr>
            <a:endParaRPr sz="1700"/>
          </a:p>
          <a:p>
            <a:pPr marL="0" lvl="0" indent="0" algn="l" rtl="0">
              <a:lnSpc>
                <a:spcPct val="100000"/>
              </a:lnSpc>
              <a:spcBef>
                <a:spcPts val="0"/>
              </a:spcBef>
              <a:spcAft>
                <a:spcPts val="0"/>
              </a:spcAft>
              <a:buNone/>
            </a:pPr>
            <a:r>
              <a:rPr lang="en-GB" sz="1700"/>
              <a:t>With the increase in hate speech, it is important to classify social media text in order to remove and report the text which is not suitable from the social media platform and thus control hate speech.</a:t>
            </a:r>
            <a:endParaRPr sz="1700"/>
          </a:p>
          <a:p>
            <a:pPr marL="0" lvl="0" indent="0" algn="l" rtl="0">
              <a:lnSpc>
                <a:spcPct val="100000"/>
              </a:lnSpc>
              <a:spcBef>
                <a:spcPts val="0"/>
              </a:spcBef>
              <a:spcAft>
                <a:spcPts val="0"/>
              </a:spcAft>
              <a:buNone/>
            </a:pP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Usage of code switched language like Hinglish has increased on the social media platform.</a:t>
            </a: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However classifying up of such sentences is a challenge due to grammar and spelling variations.</a:t>
            </a: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This project aims to build a working ML model with a good accuracy to classify such sentences.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152400" y="152400"/>
            <a:ext cx="623412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152400" y="152400"/>
            <a:ext cx="8839202" cy="2439233"/>
          </a:xfrm>
          <a:prstGeom prst="rect">
            <a:avLst/>
          </a:prstGeom>
          <a:noFill/>
          <a:ln>
            <a:noFill/>
          </a:ln>
        </p:spPr>
      </p:pic>
      <p:pic>
        <p:nvPicPr>
          <p:cNvPr id="196" name="Google Shape;196;p34"/>
          <p:cNvPicPr preferRelativeResize="0"/>
          <p:nvPr/>
        </p:nvPicPr>
        <p:blipFill>
          <a:blip r:embed="rId4">
            <a:alphaModFix/>
          </a:blip>
          <a:stretch>
            <a:fillRect/>
          </a:stretch>
        </p:blipFill>
        <p:spPr>
          <a:xfrm>
            <a:off x="152400" y="2668200"/>
            <a:ext cx="7217574" cy="232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5"/>
          <p:cNvPicPr preferRelativeResize="0"/>
          <p:nvPr/>
        </p:nvPicPr>
        <p:blipFill>
          <a:blip r:embed="rId3">
            <a:alphaModFix/>
          </a:blip>
          <a:stretch>
            <a:fillRect/>
          </a:stretch>
        </p:blipFill>
        <p:spPr>
          <a:xfrm>
            <a:off x="76200" y="152400"/>
            <a:ext cx="8991600" cy="470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152400" y="152400"/>
            <a:ext cx="8920600" cy="489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152400" y="152400"/>
            <a:ext cx="8839199" cy="1380526"/>
          </a:xfrm>
          <a:prstGeom prst="rect">
            <a:avLst/>
          </a:prstGeom>
          <a:noFill/>
          <a:ln>
            <a:noFill/>
          </a:ln>
        </p:spPr>
      </p:pic>
      <p:pic>
        <p:nvPicPr>
          <p:cNvPr id="212" name="Google Shape;212;p37"/>
          <p:cNvPicPr preferRelativeResize="0"/>
          <p:nvPr/>
        </p:nvPicPr>
        <p:blipFill>
          <a:blip r:embed="rId4">
            <a:alphaModFix/>
          </a:blip>
          <a:stretch>
            <a:fillRect/>
          </a:stretch>
        </p:blipFill>
        <p:spPr>
          <a:xfrm>
            <a:off x="152400" y="1596625"/>
            <a:ext cx="6970676" cy="339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8"/>
          <p:cNvPicPr preferRelativeResize="0"/>
          <p:nvPr/>
        </p:nvPicPr>
        <p:blipFill>
          <a:blip r:embed="rId3">
            <a:alphaModFix/>
          </a:blip>
          <a:stretch>
            <a:fillRect/>
          </a:stretch>
        </p:blipFill>
        <p:spPr>
          <a:xfrm>
            <a:off x="152400" y="152400"/>
            <a:ext cx="7155651" cy="49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0" y="108400"/>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Final approach</a:t>
            </a:r>
            <a:endParaRPr sz="2900"/>
          </a:p>
        </p:txBody>
      </p:sp>
      <p:sp>
        <p:nvSpPr>
          <p:cNvPr id="223" name="Google Shape;223;p39"/>
          <p:cNvSpPr txBox="1">
            <a:spLocks noGrp="1"/>
          </p:cNvSpPr>
          <p:nvPr>
            <p:ph type="body" idx="1"/>
          </p:nvPr>
        </p:nvSpPr>
        <p:spPr>
          <a:xfrm>
            <a:off x="0" y="731525"/>
            <a:ext cx="8976900" cy="421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GB" sz="1700" dirty="0">
                <a:solidFill>
                  <a:schemeClr val="dk1"/>
                </a:solidFill>
              </a:rPr>
              <a:t>The experiments done by </a:t>
            </a:r>
            <a:r>
              <a:rPr lang="en-GB" sz="1700" b="1" i="1" dirty="0">
                <a:solidFill>
                  <a:schemeClr val="dk1"/>
                </a:solidFill>
                <a:latin typeface="Arial"/>
                <a:ea typeface="Arial"/>
                <a:cs typeface="Arial"/>
                <a:sym typeface="Arial"/>
              </a:rPr>
              <a:t>Md Abul Bashar</a:t>
            </a:r>
            <a:r>
              <a:rPr lang="en-GB" sz="1700" b="1" i="1" dirty="0">
                <a:solidFill>
                  <a:schemeClr val="dk1"/>
                </a:solidFill>
              </a:rPr>
              <a:t> et al, 2020</a:t>
            </a:r>
            <a:r>
              <a:rPr lang="en-GB" sz="1700" b="1" dirty="0">
                <a:solidFill>
                  <a:schemeClr val="dk1"/>
                </a:solidFill>
              </a:rPr>
              <a:t> </a:t>
            </a:r>
            <a:r>
              <a:rPr lang="en-GB" sz="1700" dirty="0">
                <a:solidFill>
                  <a:schemeClr val="dk1"/>
                </a:solidFill>
              </a:rPr>
              <a:t>(</a:t>
            </a:r>
            <a:r>
              <a:rPr lang="en-GB" sz="1700" i="1" dirty="0">
                <a:solidFill>
                  <a:schemeClr val="dk1"/>
                </a:solidFill>
              </a:rPr>
              <a:t>Misogynistic Tweet Detection: Modelling CNN with Small Datasets)  </a:t>
            </a:r>
            <a:r>
              <a:rPr lang="en-GB" sz="1700" dirty="0">
                <a:solidFill>
                  <a:schemeClr val="dk1"/>
                </a:solidFill>
              </a:rPr>
              <a:t>shows that a deep neural network model built on word vectors pre-trained on the task-specific unlabelled(or labelled) dataset is more effective than built on word vectors pre-trained on a sizeable general corpus when the dataset available is comparatively small.</a:t>
            </a:r>
          </a:p>
          <a:p>
            <a:pPr marL="0" lvl="0" indent="0" algn="l" rtl="0">
              <a:lnSpc>
                <a:spcPct val="105000"/>
              </a:lnSpc>
              <a:spcBef>
                <a:spcPts val="0"/>
              </a:spcBef>
              <a:spcAft>
                <a:spcPts val="0"/>
              </a:spcAft>
              <a:buSzPts val="770"/>
              <a:buNone/>
            </a:pPr>
            <a:endParaRPr sz="1700" dirty="0">
              <a:solidFill>
                <a:schemeClr val="dk1"/>
              </a:solidFill>
            </a:endParaRPr>
          </a:p>
          <a:p>
            <a:pPr marL="0" lvl="0" indent="0" algn="l" rtl="0">
              <a:lnSpc>
                <a:spcPct val="105000"/>
              </a:lnSpc>
              <a:spcBef>
                <a:spcPts val="1200"/>
              </a:spcBef>
              <a:spcAft>
                <a:spcPts val="0"/>
              </a:spcAft>
              <a:buSzPts val="770"/>
              <a:buNone/>
            </a:pPr>
            <a:endParaRPr sz="1700" dirty="0">
              <a:solidFill>
                <a:schemeClr val="dk1"/>
              </a:solidFill>
            </a:endParaRPr>
          </a:p>
          <a:p>
            <a:pPr marL="0" lvl="0" indent="0" algn="l" rtl="0">
              <a:lnSpc>
                <a:spcPct val="105000"/>
              </a:lnSpc>
              <a:spcBef>
                <a:spcPts val="1200"/>
              </a:spcBef>
              <a:spcAft>
                <a:spcPts val="0"/>
              </a:spcAft>
              <a:buSzPts val="770"/>
              <a:buNone/>
            </a:pPr>
            <a:r>
              <a:rPr lang="en-GB" sz="1700" dirty="0">
                <a:solidFill>
                  <a:schemeClr val="dk1"/>
                </a:solidFill>
              </a:rPr>
              <a:t>Following this approach, we chose to convert our data into </a:t>
            </a:r>
            <a:r>
              <a:rPr lang="en-GB" sz="1700" dirty="0" err="1">
                <a:solidFill>
                  <a:schemeClr val="dk1"/>
                </a:solidFill>
              </a:rPr>
              <a:t>devanagari</a:t>
            </a:r>
            <a:r>
              <a:rPr lang="en-GB" sz="1700" dirty="0">
                <a:solidFill>
                  <a:schemeClr val="dk1"/>
                </a:solidFill>
              </a:rPr>
              <a:t> so that a pre trained Hindi word vector can be used with a model based on deep neural network.</a:t>
            </a:r>
            <a:endParaRPr sz="1700" dirty="0">
              <a:solidFill>
                <a:schemeClr val="dk1"/>
              </a:solidFill>
            </a:endParaRPr>
          </a:p>
          <a:p>
            <a:pPr marL="0" lvl="0" indent="0" algn="l" rtl="0">
              <a:lnSpc>
                <a:spcPct val="105000"/>
              </a:lnSpc>
              <a:spcBef>
                <a:spcPts val="1200"/>
              </a:spcBef>
              <a:spcAft>
                <a:spcPts val="1200"/>
              </a:spcAft>
              <a:buSzPts val="770"/>
              <a:buNone/>
            </a:pPr>
            <a:endParaRPr sz="17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40"/>
          <p:cNvPicPr preferRelativeResize="0"/>
          <p:nvPr/>
        </p:nvPicPr>
        <p:blipFill>
          <a:blip r:embed="rId3">
            <a:alphaModFix/>
          </a:blip>
          <a:stretch>
            <a:fillRect/>
          </a:stretch>
        </p:blipFill>
        <p:spPr>
          <a:xfrm>
            <a:off x="0" y="84925"/>
            <a:ext cx="9073901" cy="4937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0" y="147275"/>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t>References</a:t>
            </a:r>
            <a:endParaRPr sz="2900"/>
          </a:p>
        </p:txBody>
      </p:sp>
      <p:sp>
        <p:nvSpPr>
          <p:cNvPr id="234" name="Google Shape;234;p41"/>
          <p:cNvSpPr txBox="1">
            <a:spLocks noGrp="1"/>
          </p:cNvSpPr>
          <p:nvPr>
            <p:ph type="body" idx="1"/>
          </p:nvPr>
        </p:nvSpPr>
        <p:spPr>
          <a:xfrm>
            <a:off x="55725" y="836200"/>
            <a:ext cx="9088200" cy="41010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AutoNum type="arabicParenR"/>
            </a:pPr>
            <a:r>
              <a:rPr lang="en-GB" sz="1700" i="1"/>
              <a:t>TRAC 2 dataset</a:t>
            </a:r>
            <a:r>
              <a:rPr lang="en-GB" sz="1700"/>
              <a:t>, {Bhattacharya, Shiladitya and Singh, Siddharth and Kumar, Ritesh and Bansal, Akanksha and Bhagat, Akash and Dawer, Yogesh and Lahiri, Bornini and Ojha, Atul Kr.}, </a:t>
            </a:r>
            <a:r>
              <a:rPr lang="en-GB" sz="1700" u="sng">
                <a:solidFill>
                  <a:schemeClr val="hlink"/>
                </a:solidFill>
                <a:hlinkClick r:id="rId3"/>
              </a:rPr>
              <a:t>https://www.aclweb.org/anthology/2020.trac2-1.25</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Jason Wei and Kai Zou, 2019. </a:t>
            </a:r>
            <a:r>
              <a:rPr lang="en-GB" sz="1700" i="1"/>
              <a:t>EDA: Easy Data Augmentation Techniques for Boosting Performance on Text Classification Tasks, </a:t>
            </a:r>
            <a:r>
              <a:rPr lang="en-GB" sz="1700" u="sng">
                <a:solidFill>
                  <a:schemeClr val="hlink"/>
                </a:solidFill>
                <a:hlinkClick r:id="rId4"/>
              </a:rPr>
              <a:t>arXiv:1901.11196</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Adams Wei Yu, David Dohan, Minh-Thang Luong, Rui Zhao, Kai Chen, Mohammad Norouzi, and Quoc V. Le. 2018. </a:t>
            </a:r>
            <a:r>
              <a:rPr lang="en-GB" sz="1700" i="1"/>
              <a:t>Qanet: Combining local convolution with global self-attention for reading comprehension.</a:t>
            </a:r>
            <a:r>
              <a:rPr lang="en-GB" sz="1700"/>
              <a:t> </a:t>
            </a:r>
            <a:r>
              <a:rPr lang="en-GB" sz="1700" u="sng">
                <a:solidFill>
                  <a:schemeClr val="hlink"/>
                </a:solidFill>
                <a:hlinkClick r:id="rId5"/>
              </a:rPr>
              <a:t>arXiv:1804.09541</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Md Abul Bashar, Richi Nayak, Nicolas Suzor and Bridget Weir, 2020. </a:t>
            </a:r>
            <a:r>
              <a:rPr lang="en-GB" sz="1700" i="1"/>
              <a:t>Misogynistic Tweet Detection: Modelling CNN with Small Datasets. </a:t>
            </a:r>
            <a:r>
              <a:rPr lang="en-GB" sz="1700" u="sng">
                <a:solidFill>
                  <a:schemeClr val="hlink"/>
                </a:solidFill>
                <a:hlinkClick r:id="rId6"/>
              </a:rPr>
              <a:t>arXiv:2008.12452</a:t>
            </a:r>
            <a:endParaRPr sz="1700"/>
          </a:p>
          <a:p>
            <a:pPr marL="457200" lvl="0" indent="0" algn="l" rtl="0">
              <a:spcBef>
                <a:spcPts val="1200"/>
              </a:spcBef>
              <a:spcAft>
                <a:spcPts val="120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29375" y="64950"/>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Collection of Dataset</a:t>
            </a:r>
            <a:endParaRPr sz="2900"/>
          </a:p>
        </p:txBody>
      </p:sp>
      <p:sp>
        <p:nvSpPr>
          <p:cNvPr id="84" name="Google Shape;84;p16"/>
          <p:cNvSpPr txBox="1">
            <a:spLocks noGrp="1"/>
          </p:cNvSpPr>
          <p:nvPr>
            <p:ph type="body" idx="1"/>
          </p:nvPr>
        </p:nvSpPr>
        <p:spPr>
          <a:xfrm>
            <a:off x="129375" y="921550"/>
            <a:ext cx="8658300" cy="3846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1700">
                <a:solidFill>
                  <a:schemeClr val="dk1"/>
                </a:solidFill>
              </a:rPr>
              <a:t>Creating an authentic dataset was a limitation. Because of this we needed an already authenticated and published dataset for the same.</a:t>
            </a:r>
            <a:endParaRPr sz="1700">
              <a:solidFill>
                <a:schemeClr val="dk1"/>
              </a:solidFill>
            </a:endParaRPr>
          </a:p>
          <a:p>
            <a:pPr marL="0" lvl="0" indent="0" algn="l" rtl="0">
              <a:lnSpc>
                <a:spcPct val="105000"/>
              </a:lnSpc>
              <a:spcBef>
                <a:spcPts val="1200"/>
              </a:spcBef>
              <a:spcAft>
                <a:spcPts val="0"/>
              </a:spcAft>
              <a:buSzPts val="440"/>
              <a:buNone/>
            </a:pPr>
            <a:r>
              <a:rPr lang="en-GB" sz="1700" i="1">
                <a:solidFill>
                  <a:schemeClr val="dk1"/>
                </a:solidFill>
              </a:rPr>
              <a:t>TRAC 2</a:t>
            </a:r>
            <a:r>
              <a:rPr lang="en-GB" sz="1700">
                <a:solidFill>
                  <a:schemeClr val="dk1"/>
                </a:solidFill>
              </a:rPr>
              <a:t> dataset was chosen  which was published by the European Language Resources Association in Language Resources and Evaluation Conference(2020). </a:t>
            </a:r>
            <a:endParaRPr sz="1700">
              <a:solidFill>
                <a:schemeClr val="dk1"/>
              </a:solidFill>
            </a:endParaRPr>
          </a:p>
          <a:p>
            <a:pPr marL="0" lvl="0" indent="0" algn="l" rtl="0">
              <a:lnSpc>
                <a:spcPct val="105000"/>
              </a:lnSpc>
              <a:spcBef>
                <a:spcPts val="1200"/>
              </a:spcBef>
              <a:spcAft>
                <a:spcPts val="0"/>
              </a:spcAft>
              <a:buSzPts val="440"/>
              <a:buNone/>
            </a:pPr>
            <a:endParaRPr sz="1700">
              <a:solidFill>
                <a:schemeClr val="dk1"/>
              </a:solidFill>
            </a:endParaRPr>
          </a:p>
          <a:p>
            <a:pPr marL="0" lvl="0" indent="0" algn="l" rtl="0">
              <a:lnSpc>
                <a:spcPct val="105000"/>
              </a:lnSpc>
              <a:spcBef>
                <a:spcPts val="1200"/>
              </a:spcBef>
              <a:spcAft>
                <a:spcPts val="0"/>
              </a:spcAft>
              <a:buSzPts val="440"/>
              <a:buNone/>
            </a:pPr>
            <a:r>
              <a:rPr lang="en-GB" u="sng">
                <a:solidFill>
                  <a:schemeClr val="dk1"/>
                </a:solidFill>
              </a:rPr>
              <a:t>About the dataset </a:t>
            </a:r>
            <a:endParaRPr u="sng">
              <a:solidFill>
                <a:schemeClr val="dk1"/>
              </a:solidFill>
            </a:endParaRPr>
          </a:p>
          <a:p>
            <a:pPr marL="0" lvl="0" indent="0" algn="l" rtl="0">
              <a:lnSpc>
                <a:spcPct val="105000"/>
              </a:lnSpc>
              <a:spcBef>
                <a:spcPts val="1200"/>
              </a:spcBef>
              <a:spcAft>
                <a:spcPts val="0"/>
              </a:spcAft>
              <a:buNone/>
            </a:pPr>
            <a:r>
              <a:rPr lang="en-GB" sz="1700">
                <a:solidFill>
                  <a:schemeClr val="dk1"/>
                </a:solidFill>
              </a:rPr>
              <a:t>The dataset consisted of 5,000 aggression-annotated data from social media each in Bangla (in both Roman and Bangla script), Hindi (Roman) and English for training and validation.</a:t>
            </a:r>
            <a:endParaRPr sz="1700">
              <a:solidFill>
                <a:schemeClr val="dk1"/>
              </a:solidFill>
            </a:endParaRPr>
          </a:p>
          <a:p>
            <a:pPr marL="0" lvl="0" indent="0" algn="l" rtl="0">
              <a:lnSpc>
                <a:spcPct val="105000"/>
              </a:lnSpc>
              <a:spcBef>
                <a:spcPts val="1200"/>
              </a:spcBef>
              <a:spcAft>
                <a:spcPts val="0"/>
              </a:spcAft>
              <a:buNone/>
            </a:pPr>
            <a:r>
              <a:rPr lang="en-GB" sz="1700">
                <a:solidFill>
                  <a:schemeClr val="dk1"/>
                </a:solidFill>
              </a:rPr>
              <a:t>For our project, only Hindi corpus (written in roman script) is needed.</a:t>
            </a:r>
            <a:endParaRPr sz="1700">
              <a:solidFill>
                <a:schemeClr val="dk1"/>
              </a:solidFill>
              <a:highlight>
                <a:srgbClr val="FFFFFF"/>
              </a:highlight>
            </a:endParaRPr>
          </a:p>
          <a:p>
            <a:pPr marL="0" lvl="0" indent="0" algn="l" rtl="0">
              <a:lnSpc>
                <a:spcPct val="105000"/>
              </a:lnSpc>
              <a:spcBef>
                <a:spcPts val="1200"/>
              </a:spcBef>
              <a:spcAft>
                <a:spcPts val="1200"/>
              </a:spcAft>
              <a:buSzPts val="440"/>
              <a:buNone/>
            </a:pP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0" y="0"/>
            <a:ext cx="91440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Conversion of data into Devanagari script</a:t>
            </a:r>
            <a:endParaRPr sz="2900"/>
          </a:p>
        </p:txBody>
      </p:sp>
      <p:sp>
        <p:nvSpPr>
          <p:cNvPr id="90" name="Google Shape;90;p17"/>
          <p:cNvSpPr txBox="1">
            <a:spLocks noGrp="1"/>
          </p:cNvSpPr>
          <p:nvPr>
            <p:ph type="body" idx="1"/>
          </p:nvPr>
        </p:nvSpPr>
        <p:spPr>
          <a:xfrm>
            <a:off x="0" y="642975"/>
            <a:ext cx="9022500" cy="4404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arenR"/>
            </a:pPr>
            <a:r>
              <a:rPr lang="en-GB" sz="1700">
                <a:solidFill>
                  <a:schemeClr val="dk1"/>
                </a:solidFill>
              </a:rPr>
              <a:t>Given the Hinglish data was written in roman script, we needed to translate(and or transliterate) the data into devanagari script.</a:t>
            </a:r>
            <a:endParaRPr sz="1700">
              <a:solidFill>
                <a:schemeClr val="dk1"/>
              </a:solidFill>
            </a:endParaRPr>
          </a:p>
          <a:p>
            <a:pPr marL="457200" lvl="0" indent="0" algn="l" rtl="0">
              <a:spcBef>
                <a:spcPts val="1200"/>
              </a:spcBef>
              <a:spcAft>
                <a:spcPts val="0"/>
              </a:spcAft>
              <a:buNone/>
            </a:pPr>
            <a:endParaRPr sz="1700">
              <a:solidFill>
                <a:schemeClr val="dk1"/>
              </a:solidFill>
            </a:endParaRPr>
          </a:p>
          <a:p>
            <a:pPr marL="457200" lvl="0" indent="-336550" algn="l" rtl="0">
              <a:spcBef>
                <a:spcPts val="1200"/>
              </a:spcBef>
              <a:spcAft>
                <a:spcPts val="0"/>
              </a:spcAft>
              <a:buClr>
                <a:schemeClr val="dk1"/>
              </a:buClr>
              <a:buSzPts val="1700"/>
              <a:buAutoNum type="arabicParenR"/>
            </a:pPr>
            <a:r>
              <a:rPr lang="en-GB" sz="1700">
                <a:solidFill>
                  <a:schemeClr val="dk1"/>
                </a:solidFill>
              </a:rPr>
              <a:t>Google translate api and indic_trans library was used for the above task.</a:t>
            </a:r>
            <a:endParaRPr sz="1700">
              <a:solidFill>
                <a:schemeClr val="dk1"/>
              </a:solidFill>
            </a:endParaRPr>
          </a:p>
          <a:p>
            <a:pPr marL="0" lvl="0" indent="0" algn="l" rtl="0">
              <a:spcBef>
                <a:spcPts val="1200"/>
              </a:spcBef>
              <a:spcAft>
                <a:spcPts val="1200"/>
              </a:spcAft>
              <a:buNone/>
            </a:pP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300025" y="633700"/>
            <a:ext cx="8167676" cy="4090750"/>
          </a:xfrm>
          <a:prstGeom prst="rect">
            <a:avLst/>
          </a:prstGeom>
          <a:noFill/>
          <a:ln>
            <a:noFill/>
          </a:ln>
        </p:spPr>
      </p:pic>
      <p:sp>
        <p:nvSpPr>
          <p:cNvPr id="96" name="Google Shape;96;p18"/>
          <p:cNvSpPr txBox="1"/>
          <p:nvPr/>
        </p:nvSpPr>
        <p:spPr>
          <a:xfrm>
            <a:off x="300025" y="64300"/>
            <a:ext cx="617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chemeClr val="dk1"/>
                </a:solidFill>
                <a:latin typeface="Average"/>
                <a:ea typeface="Average"/>
                <a:cs typeface="Average"/>
                <a:sym typeface="Average"/>
              </a:rPr>
              <a:t>Google-Trans:</a:t>
            </a:r>
            <a:endParaRPr sz="25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17875" y="56975"/>
            <a:ext cx="8668950" cy="5032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13150" y="795350"/>
            <a:ext cx="8634399" cy="1584900"/>
          </a:xfrm>
          <a:prstGeom prst="rect">
            <a:avLst/>
          </a:prstGeom>
          <a:noFill/>
          <a:ln>
            <a:noFill/>
          </a:ln>
        </p:spPr>
      </p:pic>
      <p:pic>
        <p:nvPicPr>
          <p:cNvPr id="107" name="Google Shape;107;p20"/>
          <p:cNvPicPr preferRelativeResize="0"/>
          <p:nvPr/>
        </p:nvPicPr>
        <p:blipFill>
          <a:blip r:embed="rId4">
            <a:alphaModFix/>
          </a:blip>
          <a:stretch>
            <a:fillRect/>
          </a:stretch>
        </p:blipFill>
        <p:spPr>
          <a:xfrm>
            <a:off x="313150" y="2571750"/>
            <a:ext cx="5954776" cy="2314550"/>
          </a:xfrm>
          <a:prstGeom prst="rect">
            <a:avLst/>
          </a:prstGeom>
          <a:noFill/>
          <a:ln>
            <a:noFill/>
          </a:ln>
        </p:spPr>
      </p:pic>
      <p:sp>
        <p:nvSpPr>
          <p:cNvPr id="108" name="Google Shape;108;p20"/>
          <p:cNvSpPr txBox="1"/>
          <p:nvPr/>
        </p:nvSpPr>
        <p:spPr>
          <a:xfrm>
            <a:off x="313150" y="160750"/>
            <a:ext cx="617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dk1"/>
                </a:solidFill>
                <a:latin typeface="Average"/>
                <a:ea typeface="Average"/>
                <a:cs typeface="Average"/>
                <a:sym typeface="Average"/>
              </a:rPr>
              <a:t>INDIC-TRANS :</a:t>
            </a:r>
            <a:endParaRPr sz="24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127517" y="302425"/>
            <a:ext cx="6316974" cy="1208475"/>
          </a:xfrm>
          <a:prstGeom prst="rect">
            <a:avLst/>
          </a:prstGeom>
          <a:noFill/>
          <a:ln>
            <a:noFill/>
          </a:ln>
        </p:spPr>
      </p:pic>
      <p:pic>
        <p:nvPicPr>
          <p:cNvPr id="114" name="Google Shape;114;p21"/>
          <p:cNvPicPr preferRelativeResize="0"/>
          <p:nvPr/>
        </p:nvPicPr>
        <p:blipFill rotWithShape="1">
          <a:blip r:embed="rId4">
            <a:alphaModFix/>
          </a:blip>
          <a:srcRect b="38286"/>
          <a:stretch/>
        </p:blipFill>
        <p:spPr>
          <a:xfrm>
            <a:off x="1127525" y="1789500"/>
            <a:ext cx="6499949" cy="3032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0" y="72250"/>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t>Imbalanced dataset</a:t>
            </a:r>
            <a:endParaRPr sz="2900"/>
          </a:p>
        </p:txBody>
      </p:sp>
      <p:sp>
        <p:nvSpPr>
          <p:cNvPr id="120" name="Google Shape;120;p22"/>
          <p:cNvSpPr txBox="1">
            <a:spLocks noGrp="1"/>
          </p:cNvSpPr>
          <p:nvPr>
            <p:ph type="body" idx="1"/>
          </p:nvPr>
        </p:nvSpPr>
        <p:spPr>
          <a:xfrm>
            <a:off x="0" y="750449"/>
            <a:ext cx="9065400" cy="43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rPr>
              <a:t>The hindi dataset was divided into two parts namely hindi_train and hindi_dev.</a:t>
            </a:r>
            <a:endParaRPr sz="1700">
              <a:solidFill>
                <a:schemeClr val="dk1"/>
              </a:solidFill>
            </a:endParaRPr>
          </a:p>
          <a:p>
            <a:pPr marL="0" lvl="0" indent="0" algn="l" rtl="0">
              <a:spcBef>
                <a:spcPts val="1200"/>
              </a:spcBef>
              <a:spcAft>
                <a:spcPts val="0"/>
              </a:spcAft>
              <a:buNone/>
            </a:pPr>
            <a:r>
              <a:rPr lang="en-GB" sz="1700">
                <a:solidFill>
                  <a:schemeClr val="dk1"/>
                </a:solidFill>
              </a:rPr>
              <a:t>The distribution of the two datasets was as follows :-</a:t>
            </a:r>
            <a:endParaRPr sz="1700">
              <a:solidFill>
                <a:schemeClr val="dk1"/>
              </a:solidFill>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r>
              <a:rPr lang="en-GB" sz="1700">
                <a:solidFill>
                  <a:schemeClr val="dk1"/>
                </a:solidFill>
              </a:rPr>
              <a:t>The imbalances may result into biased classification, and hence it was needed to rectify it.</a:t>
            </a:r>
            <a:endParaRPr sz="1700">
              <a:solidFill>
                <a:schemeClr val="dk1"/>
              </a:solidFill>
            </a:endParaRPr>
          </a:p>
          <a:p>
            <a:pPr marL="0" lvl="0" indent="0" algn="l" rtl="0">
              <a:spcBef>
                <a:spcPts val="1200"/>
              </a:spcBef>
              <a:spcAft>
                <a:spcPts val="1200"/>
              </a:spcAft>
              <a:buNone/>
            </a:pPr>
            <a:r>
              <a:rPr lang="en-GB" sz="1700">
                <a:solidFill>
                  <a:schemeClr val="dk1"/>
                </a:solidFill>
              </a:rPr>
              <a:t>In order to balance the dataset, text augmentation approach was applied which not only helped in balancing the dataset but also increased the size. </a:t>
            </a:r>
            <a:endParaRPr sz="1700">
              <a:solidFill>
                <a:schemeClr val="dk1"/>
              </a:solidFill>
            </a:endParaRPr>
          </a:p>
        </p:txBody>
      </p:sp>
      <p:pic>
        <p:nvPicPr>
          <p:cNvPr id="121" name="Google Shape;121;p22"/>
          <p:cNvPicPr preferRelativeResize="0"/>
          <p:nvPr/>
        </p:nvPicPr>
        <p:blipFill>
          <a:blip r:embed="rId3">
            <a:alphaModFix/>
          </a:blip>
          <a:stretch>
            <a:fillRect/>
          </a:stretch>
        </p:blipFill>
        <p:spPr>
          <a:xfrm>
            <a:off x="75025" y="1553775"/>
            <a:ext cx="8669913" cy="24392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On-screen Show (16:9)</PresentationFormat>
  <Paragraphs>83</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Average</vt:lpstr>
      <vt:lpstr>Calibri</vt:lpstr>
      <vt:lpstr>Trebuchet MS</vt:lpstr>
      <vt:lpstr>Lato</vt:lpstr>
      <vt:lpstr>Oswald</vt:lpstr>
      <vt:lpstr>Times New Roman</vt:lpstr>
      <vt:lpstr>Arial</vt:lpstr>
      <vt:lpstr>Slate</vt:lpstr>
      <vt:lpstr>MINOR PROJECT PRESENTATION</vt:lpstr>
      <vt:lpstr>Motivation</vt:lpstr>
      <vt:lpstr>Collection of Dataset</vt:lpstr>
      <vt:lpstr>Conversion of data into Devanagari script</vt:lpstr>
      <vt:lpstr>PowerPoint Presentation</vt:lpstr>
      <vt:lpstr>PowerPoint Presentation</vt:lpstr>
      <vt:lpstr>PowerPoint Presentation</vt:lpstr>
      <vt:lpstr>PowerPoint Presentation</vt:lpstr>
      <vt:lpstr>Imbalanced dataset</vt:lpstr>
      <vt:lpstr>Text Augmentation</vt:lpstr>
      <vt:lpstr>PowerPoint Presentation</vt:lpstr>
      <vt:lpstr>PowerPoint Presentation</vt:lpstr>
      <vt:lpstr>Back translation code using google translate api</vt:lpstr>
      <vt:lpstr>PowerPoint Presentation</vt:lpstr>
      <vt:lpstr>PowerPoint Presentation</vt:lpstr>
      <vt:lpstr>PowerPoint Presentation</vt:lpstr>
      <vt:lpstr>PowerPoint Presentation</vt:lpstr>
      <vt:lpstr>Final distribution of the dataset</vt:lpstr>
      <vt:lpstr>Baseline model</vt:lpstr>
      <vt:lpstr>PowerPoint Presentation</vt:lpstr>
      <vt:lpstr>PowerPoint Presentation</vt:lpstr>
      <vt:lpstr>PowerPoint Presentation</vt:lpstr>
      <vt:lpstr>PowerPoint Presentation</vt:lpstr>
      <vt:lpstr>PowerPoint Presentation</vt:lpstr>
      <vt:lpstr>PowerPoint Presentation</vt:lpstr>
      <vt:lpstr>Final approach</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cp:lastModifiedBy>siddhant bhanot</cp:lastModifiedBy>
  <cp:revision>1</cp:revision>
  <dcterms:modified xsi:type="dcterms:W3CDTF">2021-04-14T09:07:14Z</dcterms:modified>
</cp:coreProperties>
</file>