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4df89f2c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4df89f2c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f18433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f18433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f18433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f18433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f18433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f18433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4f18433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4f18433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f18433f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f18433f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f18433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f18433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4f18433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4f18433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4f18433f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4f18433f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4f18433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4f18433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df89f2c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df89f2c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df89f2c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df89f2c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df89f2c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df89f2c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4df89f2c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4df89f2c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4df89f2c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4df89f2c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df89f2c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df89f2c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df89f2c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df89f2c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4df89f2c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4df89f2c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Extensive-form_game" TargetMode="External"/><Relationship Id="rId4" Type="http://schemas.openxmlformats.org/officeDocument/2006/relationships/hyperlink" Target="https://en.wikipedia.org/wiki/Perfect_information" TargetMode="External"/><Relationship Id="rId5" Type="http://schemas.openxmlformats.org/officeDocument/2006/relationships/hyperlink" Target="https://en.wikipedia.org/wiki/Incomplete_inform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9450" y="1322450"/>
            <a:ext cx="7688100" cy="832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None/>
            </a:pPr>
            <a:r>
              <a:rPr b="0" lang="en" sz="2900">
                <a:solidFill>
                  <a:srgbClr val="000000"/>
                </a:solidFill>
                <a:latin typeface="Arial"/>
                <a:ea typeface="Arial"/>
                <a:cs typeface="Arial"/>
                <a:sym typeface="Arial"/>
              </a:rPr>
              <a:t>Minimax with alpha-beta pruning to play Othello</a:t>
            </a:r>
            <a:endParaRPr sz="4500"/>
          </a:p>
        </p:txBody>
      </p:sp>
      <p:sp>
        <p:nvSpPr>
          <p:cNvPr id="55" name="Google Shape;55;p13"/>
          <p:cNvSpPr txBox="1"/>
          <p:nvPr>
            <p:ph idx="1" type="subTitle"/>
          </p:nvPr>
        </p:nvSpPr>
        <p:spPr>
          <a:xfrm>
            <a:off x="729450" y="2663175"/>
            <a:ext cx="7688100" cy="832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Siddhant Attri</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Computer Science and Engineering </a:t>
            </a:r>
            <a:endParaRPr>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solidFill>
                  <a:srgbClr val="000000"/>
                </a:solidFill>
                <a:latin typeface="Arial"/>
                <a:ea typeface="Arial"/>
                <a:cs typeface="Arial"/>
                <a:sym typeface="Arial"/>
              </a:rPr>
              <a:t>B18CSE052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227475" y="139025"/>
            <a:ext cx="8711400" cy="4633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solidFill>
                  <a:schemeClr val="dk1"/>
                </a:solidFill>
              </a:rPr>
              <a:t>The triangle is player1 who wants to maximize his reward, and the downward-point triangle is player2 who wants to minimize player1’s reward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α is the best already explored reward for player1, and β is the best reward play1 can get under player2’s suppression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From node A, player1 chooses a move to node B, then it’s player2’s turn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Player2 chooses a move and makes player1 get a reward 3.  Then player2 chooses another move that makes player1 get a reward 12 ,etc.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Player2 always wants to make player1 get the smallest reward, so the maximum reward play can get will be no more than 3 if player1 moves from node A to B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So the value of α can be updated to 3 since the current best reward player1 can get is 3</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Similarly, player1 tries the next available move to node C. The first child node of C rewards 2</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Since player2 will choose the move that minimizes player1’s reward, the reward player1 can get from node C will be never more than 2. Thus, node C will never be better than node B</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According to α-β pruning, we will completely stop searching any other child nodes of node C. Then, we go on trying other moves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 Again, when searching for the third child node of D, we can confidently prune node D</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Function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evaluation function used was the summation of the following parameters:</a:t>
            </a:r>
            <a:endParaRPr sz="1400">
              <a:solidFill>
                <a:srgbClr val="000000"/>
              </a:solidFill>
            </a:endParaRPr>
          </a:p>
          <a:p>
            <a:pPr indent="-342900" lvl="0" marL="457200" rtl="0" algn="l">
              <a:spcBef>
                <a:spcPts val="1600"/>
              </a:spcBef>
              <a:spcAft>
                <a:spcPts val="0"/>
              </a:spcAft>
              <a:buSzPts val="1800"/>
              <a:buAutoNum type="arabicPeriod"/>
            </a:pPr>
            <a:r>
              <a:rPr lang="en" sz="1600">
                <a:solidFill>
                  <a:schemeClr val="dk1"/>
                </a:solidFill>
              </a:rPr>
              <a:t>The piece difference i.e the difference of the white pieces and the black pieces when the move will be made. </a:t>
            </a:r>
            <a:r>
              <a:rPr lang="en" sz="1600">
                <a:solidFill>
                  <a:schemeClr val="dk1"/>
                </a:solidFill>
                <a:highlight>
                  <a:srgbClr val="FFFFFF"/>
                </a:highlight>
              </a:rPr>
              <a:t>This component of the utility function captures the difference in coins between the max player and the min player</a:t>
            </a:r>
            <a:endParaRPr sz="1600">
              <a:solidFill>
                <a:schemeClr val="dk1"/>
              </a:solidFill>
              <a:highlight>
                <a:srgbClr val="FFFFFF"/>
              </a:highlight>
            </a:endParaRPr>
          </a:p>
          <a:p>
            <a:pPr indent="-330200" lvl="0" marL="457200" rtl="0" algn="l">
              <a:spcBef>
                <a:spcPts val="0"/>
              </a:spcBef>
              <a:spcAft>
                <a:spcPts val="0"/>
              </a:spcAft>
              <a:buClr>
                <a:schemeClr val="dk1"/>
              </a:buClr>
              <a:buSzPts val="1600"/>
              <a:buAutoNum type="arabicPeriod"/>
            </a:pPr>
            <a:r>
              <a:rPr lang="en" sz="1600">
                <a:solidFill>
                  <a:schemeClr val="dk1"/>
                </a:solidFill>
              </a:rPr>
              <a:t>Corner Captures i.e the number of corners that will be available with the player if they make that particular move. </a:t>
            </a:r>
            <a:r>
              <a:rPr lang="en" sz="1600">
                <a:solidFill>
                  <a:schemeClr val="dk1"/>
                </a:solidFill>
                <a:highlight>
                  <a:srgbClr val="FFFFFF"/>
                </a:highlight>
              </a:rPr>
              <a:t>Corners hold special importance because once captured, they cannot be flanked by the opponent. They also allow a player to build coins around them and provide stability to the player’s coins.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Close to Corner Pieces i.e the number of pieces on the boundary of the board owned by each player</a:t>
            </a:r>
            <a:endParaRPr sz="16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401250" y="243275"/>
            <a:ext cx="46800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4 . Stability</a:t>
            </a:r>
            <a:endParaRPr sz="1600"/>
          </a:p>
          <a:p>
            <a:pPr indent="0" lvl="0" marL="0" rtl="0" algn="l">
              <a:spcBef>
                <a:spcPts val="0"/>
              </a:spcBef>
              <a:spcAft>
                <a:spcPts val="0"/>
              </a:spcAft>
              <a:buNone/>
            </a:pPr>
            <a:r>
              <a:t/>
            </a:r>
            <a:endParaRPr sz="1600"/>
          </a:p>
        </p:txBody>
      </p:sp>
      <p:sp>
        <p:nvSpPr>
          <p:cNvPr id="121" name="Google Shape;121;p24"/>
          <p:cNvSpPr txBox="1"/>
          <p:nvPr/>
        </p:nvSpPr>
        <p:spPr>
          <a:xfrm>
            <a:off x="517100" y="926750"/>
            <a:ext cx="6394500" cy="2931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500">
                <a:solidFill>
                  <a:schemeClr val="dk1"/>
                </a:solidFill>
              </a:rPr>
              <a:t>The stability measure of a coin is a quantitative representation of how vulnerable it is to being flanked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Stable coins are coins which cannot be flanked at any point of time in the game from the given state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 Unstable coins are those that could be flanked in the very next move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 Semi-stable coins are those that could potentially be flanked at some point in the future, but they do not face the danger of being flanked immediately in the next move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Corners are always stable in nature, and by building upon corners, more coins become stable in the region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Weights are associated to each of the three categories, and summed to give rise to a final stability value for the player. Typical weights could be 1 for stable coins, -1 for unstable coins and 0 for semi-stable coins.</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424400" y="150600"/>
            <a:ext cx="8410200" cy="12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5. Mobility: </a:t>
            </a:r>
            <a:r>
              <a:rPr lang="en" sz="1700">
                <a:solidFill>
                  <a:schemeClr val="dk1"/>
                </a:solidFill>
                <a:highlight>
                  <a:srgbClr val="FFFFFF"/>
                </a:highlight>
              </a:rPr>
              <a:t>It attempts to capture the relative difference between the number of possible moves for the max and the min players, with the intent of restricting the opponent’s mobility and increasing one’s own mobility</a:t>
            </a:r>
            <a:endParaRPr sz="1700"/>
          </a:p>
        </p:txBody>
      </p:sp>
      <p:sp>
        <p:nvSpPr>
          <p:cNvPr id="127" name="Google Shape;127;p25"/>
          <p:cNvSpPr txBox="1"/>
          <p:nvPr/>
        </p:nvSpPr>
        <p:spPr>
          <a:xfrm>
            <a:off x="412825" y="834075"/>
            <a:ext cx="11700" cy="1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chemeClr val="dk1"/>
                </a:solidFill>
              </a:rPr>
              <a:t>For a large search tree such as that of chess, even α-β pruning won’t be sufficient enough to reduce the size of the search tree. And it is not practically possible to search such a large tree.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Use Expectimax search for such situations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rgbClr val="202122"/>
                </a:solidFill>
                <a:highlight>
                  <a:srgbClr val="FFFFFF"/>
                </a:highlight>
              </a:rPr>
              <a:t>A variation of the minimax algorithm</a:t>
            </a:r>
            <a:endParaRPr sz="1500">
              <a:solidFill>
                <a:srgbClr val="202122"/>
              </a:solidFill>
              <a:highlight>
                <a:srgbClr val="FFFFFF"/>
              </a:highlight>
            </a:endParaRPr>
          </a:p>
          <a:p>
            <a:pPr indent="-323850" lvl="0" marL="457200" rtl="0" algn="l">
              <a:spcBef>
                <a:spcPts val="0"/>
              </a:spcBef>
              <a:spcAft>
                <a:spcPts val="0"/>
              </a:spcAft>
              <a:buClr>
                <a:srgbClr val="202122"/>
              </a:buClr>
              <a:buSzPts val="1500"/>
              <a:buChar char="●"/>
            </a:pPr>
            <a:r>
              <a:rPr lang="en" sz="1500">
                <a:solidFill>
                  <a:srgbClr val="202122"/>
                </a:solidFill>
                <a:highlight>
                  <a:srgbClr val="FFFFFF"/>
                </a:highlight>
              </a:rPr>
              <a:t>Outcome depends on a combination of the player's skill and chance elements such as dice rolls</a:t>
            </a:r>
            <a:endParaRPr sz="1500">
              <a:solidFill>
                <a:srgbClr val="202122"/>
              </a:solidFill>
              <a:highlight>
                <a:srgbClr val="FFFFFF"/>
              </a:highlight>
            </a:endParaRPr>
          </a:p>
          <a:p>
            <a:pPr indent="-323850" lvl="0" marL="457200" rtl="0" algn="l">
              <a:spcBef>
                <a:spcPts val="0"/>
              </a:spcBef>
              <a:spcAft>
                <a:spcPts val="0"/>
              </a:spcAft>
              <a:buClr>
                <a:srgbClr val="202122"/>
              </a:buClr>
              <a:buSzPts val="1500"/>
              <a:buChar char="●"/>
            </a:pPr>
            <a:r>
              <a:rPr lang="en" sz="1500">
                <a:solidFill>
                  <a:srgbClr val="202122"/>
                </a:solidFill>
                <a:highlight>
                  <a:srgbClr val="FFFFFF"/>
                </a:highlight>
              </a:rPr>
              <a:t>In addition to "min" and "max" nodes of the traditional minimax tree, this variant has "chance" nodes, which take the expected value of a random event occurring</a:t>
            </a:r>
            <a:endParaRPr sz="1500">
              <a:solidFill>
                <a:srgbClr val="202122"/>
              </a:solidFill>
              <a:highlight>
                <a:srgbClr val="FFFFFF"/>
              </a:highlight>
            </a:endParaRPr>
          </a:p>
          <a:p>
            <a:pPr indent="-323850" lvl="0" marL="457200" rtl="0" algn="l">
              <a:spcBef>
                <a:spcPts val="0"/>
              </a:spcBef>
              <a:spcAft>
                <a:spcPts val="0"/>
              </a:spcAft>
              <a:buClr>
                <a:srgbClr val="202122"/>
              </a:buClr>
              <a:buSzPts val="1500"/>
              <a:buChar char="●"/>
            </a:pPr>
            <a:r>
              <a:rPr lang="en" sz="1500">
                <a:solidFill>
                  <a:srgbClr val="202122"/>
                </a:solidFill>
                <a:highlight>
                  <a:srgbClr val="FFFFFF"/>
                </a:highlight>
              </a:rPr>
              <a:t>In game theory terms, an expectimax tree is the game tree of an </a:t>
            </a:r>
            <a:r>
              <a:rPr lang="en" sz="1500">
                <a:solidFill>
                  <a:schemeClr val="dk1"/>
                </a:solidFill>
                <a:highlight>
                  <a:srgbClr val="FFFFFF"/>
                </a:highlight>
                <a:uFill>
                  <a:noFill/>
                </a:uFill>
                <a:hlinkClick r:id="rId3">
                  <a:extLst>
                    <a:ext uri="{A12FA001-AC4F-418D-AE19-62706E023703}">
                      <ahyp:hlinkClr val="tx"/>
                    </a:ext>
                  </a:extLst>
                </a:hlinkClick>
              </a:rPr>
              <a:t>extensive-form game</a:t>
            </a:r>
            <a:r>
              <a:rPr lang="en" sz="1500">
                <a:solidFill>
                  <a:srgbClr val="202122"/>
                </a:solidFill>
                <a:highlight>
                  <a:srgbClr val="FFFFFF"/>
                </a:highlight>
              </a:rPr>
              <a:t> of </a:t>
            </a:r>
            <a:r>
              <a:rPr lang="en" sz="1500">
                <a:solidFill>
                  <a:schemeClr val="dk1"/>
                </a:solidFill>
                <a:highlight>
                  <a:srgbClr val="FFFFFF"/>
                </a:highlight>
                <a:uFill>
                  <a:noFill/>
                </a:uFill>
                <a:hlinkClick r:id="rId4">
                  <a:extLst>
                    <a:ext uri="{A12FA001-AC4F-418D-AE19-62706E023703}">
                      <ahyp:hlinkClr val="tx"/>
                    </a:ext>
                  </a:extLst>
                </a:hlinkClick>
              </a:rPr>
              <a:t>perfect</a:t>
            </a:r>
            <a:r>
              <a:rPr lang="en" sz="1500">
                <a:solidFill>
                  <a:schemeClr val="dk1"/>
                </a:solidFill>
                <a:highlight>
                  <a:srgbClr val="FFFFFF"/>
                </a:highlight>
              </a:rPr>
              <a:t>, but </a:t>
            </a:r>
            <a:r>
              <a:rPr lang="en" sz="1500">
                <a:solidFill>
                  <a:schemeClr val="dk1"/>
                </a:solidFill>
                <a:highlight>
                  <a:srgbClr val="FFFFFF"/>
                </a:highlight>
                <a:uFill>
                  <a:noFill/>
                </a:uFill>
                <a:hlinkClick r:id="rId5">
                  <a:extLst>
                    <a:ext uri="{A12FA001-AC4F-418D-AE19-62706E023703}">
                      <ahyp:hlinkClr val="tx"/>
                    </a:ext>
                  </a:extLst>
                </a:hlinkClick>
              </a:rPr>
              <a:t>incomplete information</a:t>
            </a:r>
            <a:endParaRPr sz="1500">
              <a:solidFill>
                <a:srgbClr val="2021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Complexity</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chemeClr val="dk1"/>
                </a:solidFill>
              </a:rPr>
              <a:t>Time complexity of minimax is O(b</a:t>
            </a:r>
            <a:r>
              <a:rPr baseline="30000" lang="en">
                <a:solidFill>
                  <a:schemeClr val="dk1"/>
                </a:solidFill>
              </a:rPr>
              <a:t>d</a:t>
            </a:r>
            <a:r>
              <a:rPr lang="en">
                <a:solidFill>
                  <a:schemeClr val="dk1"/>
                </a:solidFill>
              </a:rPr>
              <a:t> ), where b is the branching factor and d is searching depth</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For α-β pruning, the time complexity will drop to O(b </a:t>
            </a:r>
            <a:r>
              <a:rPr baseline="30000" lang="en">
                <a:solidFill>
                  <a:schemeClr val="dk1"/>
                </a:solidFill>
              </a:rPr>
              <a:t>d/2</a:t>
            </a:r>
            <a:r>
              <a:rPr lang="en">
                <a:solidFill>
                  <a:schemeClr val="dk1"/>
                </a:solidFill>
              </a:rPr>
              <a:t>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Space  complexity of α-β pruning is O(b</a:t>
            </a:r>
            <a:r>
              <a:rPr baseline="30000" lang="en">
                <a:solidFill>
                  <a:schemeClr val="dk1"/>
                </a:solidFill>
              </a:rPr>
              <a:t>d</a:t>
            </a:r>
            <a:r>
              <a:rPr lang="en">
                <a:solidFill>
                  <a:schemeClr val="dk1"/>
                </a:solidFill>
              </a:rPr>
              <a:t>) and for minimax search this complexity remains the same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2144925" y="776288"/>
            <a:ext cx="4705350" cy="3590925"/>
          </a:xfrm>
          <a:prstGeom prst="rect">
            <a:avLst/>
          </a:prstGeom>
          <a:noFill/>
          <a:ln>
            <a:noFill/>
          </a:ln>
        </p:spPr>
      </p:pic>
      <p:sp>
        <p:nvSpPr>
          <p:cNvPr id="145" name="Google Shape;145;p28"/>
          <p:cNvSpPr txBox="1"/>
          <p:nvPr/>
        </p:nvSpPr>
        <p:spPr>
          <a:xfrm>
            <a:off x="1999900" y="451800"/>
            <a:ext cx="48504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Time Complexity comparison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GUI created using PyGame</a:t>
            </a:r>
            <a:endParaRPr/>
          </a:p>
          <a:p>
            <a:pPr indent="0" lvl="0" marL="0" rtl="0" algn="l">
              <a:spcBef>
                <a:spcPts val="1600"/>
              </a:spcBef>
              <a:spcAft>
                <a:spcPts val="1600"/>
              </a:spcAft>
              <a:buNone/>
            </a:pPr>
            <a:r>
              <a:t/>
            </a:r>
            <a:endParaRPr/>
          </a:p>
        </p:txBody>
      </p:sp>
      <p:pic>
        <p:nvPicPr>
          <p:cNvPr id="152" name="Google Shape;152;p29"/>
          <p:cNvPicPr preferRelativeResize="0"/>
          <p:nvPr/>
        </p:nvPicPr>
        <p:blipFill>
          <a:blip r:embed="rId3">
            <a:alphaModFix/>
          </a:blip>
          <a:stretch>
            <a:fillRect/>
          </a:stretch>
        </p:blipFill>
        <p:spPr>
          <a:xfrm>
            <a:off x="468700" y="1853525"/>
            <a:ext cx="2579575" cy="2444300"/>
          </a:xfrm>
          <a:prstGeom prst="rect">
            <a:avLst/>
          </a:prstGeom>
          <a:noFill/>
          <a:ln>
            <a:noFill/>
          </a:ln>
        </p:spPr>
      </p:pic>
      <p:pic>
        <p:nvPicPr>
          <p:cNvPr id="153" name="Google Shape;153;p29"/>
          <p:cNvPicPr preferRelativeResize="0"/>
          <p:nvPr/>
        </p:nvPicPr>
        <p:blipFill>
          <a:blip r:embed="rId4">
            <a:alphaModFix/>
          </a:blip>
          <a:stretch>
            <a:fillRect/>
          </a:stretch>
        </p:blipFill>
        <p:spPr>
          <a:xfrm>
            <a:off x="3548450" y="1853525"/>
            <a:ext cx="2466975" cy="2444300"/>
          </a:xfrm>
          <a:prstGeom prst="rect">
            <a:avLst/>
          </a:prstGeom>
          <a:noFill/>
          <a:ln>
            <a:noFill/>
          </a:ln>
        </p:spPr>
      </p:pic>
      <p:pic>
        <p:nvPicPr>
          <p:cNvPr id="154" name="Google Shape;154;p29"/>
          <p:cNvPicPr preferRelativeResize="0"/>
          <p:nvPr/>
        </p:nvPicPr>
        <p:blipFill>
          <a:blip r:embed="rId5">
            <a:alphaModFix/>
          </a:blip>
          <a:stretch>
            <a:fillRect/>
          </a:stretch>
        </p:blipFill>
        <p:spPr>
          <a:xfrm>
            <a:off x="6515600" y="1853525"/>
            <a:ext cx="2333625" cy="244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Char char="●"/>
            </a:pPr>
            <a:r>
              <a:rPr lang="en" sz="1500">
                <a:solidFill>
                  <a:srgbClr val="000000"/>
                </a:solidFill>
              </a:rPr>
              <a:t>The most intelligent Othello algorithm can win the best human Othello players</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It may be a good choice to use Othello knowledge to handcraft a more intelligent search policy than α-β pruning such as expectimax search which could use a complex evaluation function to estimate the rewards for each move</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Could help in saving a lot of time by not actually searching a deep tree but by providing estimates of the values of the deeper nodes to the higher tree level</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Given a hard time constraint such as a few minutes my implementation would not be able to solve the problem because the AI opponent needs some time to search the game tree and make the best possible move</a:t>
            </a:r>
            <a:endParaRPr sz="1500">
              <a:solidFill>
                <a:srgbClr val="000000"/>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Othello is a classical game in which two players take turns placing pieces-one player white and the other black-on an 8 × 8 grid board</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The goal is to capture the other opponent’s pieces on the board and </a:t>
            </a:r>
            <a:r>
              <a:rPr lang="en">
                <a:solidFill>
                  <a:schemeClr val="dk1"/>
                </a:solidFill>
              </a:rPr>
              <a:t>finish the game with as many pieces on the board as possible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In order to capture, player1 should place a piece adjacent to one of player2’s pieces, so that there is a straight line (horizontal, vertical, or diagonal) ending with player1’s pieces and connected continuously by player2’s pieces. Then the player2’ pieces on the line will change to player1’s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Initial state of othello                      Final state of Othello where black wins</a:t>
            </a:r>
            <a:endParaRPr/>
          </a:p>
        </p:txBody>
      </p:sp>
      <p:pic>
        <p:nvPicPr>
          <p:cNvPr id="68" name="Google Shape;68;p15"/>
          <p:cNvPicPr preferRelativeResize="0"/>
          <p:nvPr/>
        </p:nvPicPr>
        <p:blipFill>
          <a:blip r:embed="rId3">
            <a:alphaModFix/>
          </a:blip>
          <a:stretch>
            <a:fillRect/>
          </a:stretch>
        </p:blipFill>
        <p:spPr>
          <a:xfrm>
            <a:off x="1009650" y="1624501"/>
            <a:ext cx="2459688" cy="2226650"/>
          </a:xfrm>
          <a:prstGeom prst="rect">
            <a:avLst/>
          </a:prstGeom>
          <a:noFill/>
          <a:ln>
            <a:noFill/>
          </a:ln>
        </p:spPr>
      </p:pic>
      <p:pic>
        <p:nvPicPr>
          <p:cNvPr id="69" name="Google Shape;69;p15"/>
          <p:cNvPicPr preferRelativeResize="0"/>
          <p:nvPr/>
        </p:nvPicPr>
        <p:blipFill>
          <a:blip r:embed="rId4">
            <a:alphaModFix/>
          </a:blip>
          <a:stretch>
            <a:fillRect/>
          </a:stretch>
        </p:blipFill>
        <p:spPr>
          <a:xfrm>
            <a:off x="5376050" y="1569138"/>
            <a:ext cx="2337375" cy="233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75" name="Google Shape;75;p16"/>
          <p:cNvSpPr txBox="1"/>
          <p:nvPr>
            <p:ph idx="1" type="body"/>
          </p:nvPr>
        </p:nvSpPr>
        <p:spPr>
          <a:xfrm>
            <a:off x="311700" y="822500"/>
            <a:ext cx="8520600" cy="37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700">
                <a:solidFill>
                  <a:schemeClr val="dk1"/>
                </a:solidFill>
              </a:rPr>
              <a:t>.	.	.	.	.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	.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	.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1	2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2	1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	.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	.	.	.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	.	.	.	.	.	.	.</a:t>
            </a:r>
            <a:endParaRPr b="1" sz="1700">
              <a:solidFill>
                <a:schemeClr val="dk1"/>
              </a:solidFill>
            </a:endParaRPr>
          </a:p>
          <a:p>
            <a:pPr indent="-342900" lvl="0" marL="457200" rtl="0" algn="l">
              <a:spcBef>
                <a:spcPts val="0"/>
              </a:spcBef>
              <a:spcAft>
                <a:spcPts val="0"/>
              </a:spcAft>
              <a:buClr>
                <a:srgbClr val="000000"/>
              </a:buClr>
              <a:buSzPts val="1800"/>
              <a:buChar char="●"/>
            </a:pPr>
            <a:r>
              <a:rPr lang="en">
                <a:solidFill>
                  <a:srgbClr val="000000"/>
                </a:solidFill>
              </a:rPr>
              <a:t>A representation of the initial state of Othello</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 and ‘2’ are black and white respectively and ‘.’ represents empty spaces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Adversary will try to find a move that will minimise the reward for its opponent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Algorithms used to create an AI opponent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100">
                <a:solidFill>
                  <a:srgbClr val="000000"/>
                </a:solidFill>
              </a:rPr>
              <a:t>Random</a:t>
            </a:r>
            <a:endParaRPr sz="2100">
              <a:solidFill>
                <a:srgbClr val="000000"/>
              </a:solidFill>
            </a:endParaRPr>
          </a:p>
          <a:p>
            <a:pPr indent="-342900" lvl="0" marL="1371600" rtl="0" algn="l">
              <a:spcBef>
                <a:spcPts val="1600"/>
              </a:spcBef>
              <a:spcAft>
                <a:spcPts val="0"/>
              </a:spcAft>
              <a:buClr>
                <a:srgbClr val="000000"/>
              </a:buClr>
              <a:buSzPts val="1800"/>
              <a:buChar char="●"/>
            </a:pPr>
            <a:r>
              <a:rPr lang="en">
                <a:solidFill>
                  <a:srgbClr val="000000"/>
                </a:solidFill>
              </a:rPr>
              <a:t>Selects a random move from the available moves for the opponent</a:t>
            </a:r>
            <a:endParaRPr>
              <a:solidFill>
                <a:srgbClr val="000000"/>
              </a:solidFill>
            </a:endParaRPr>
          </a:p>
          <a:p>
            <a:pPr indent="-342900" lvl="0" marL="1371600" rtl="0" algn="l">
              <a:spcBef>
                <a:spcPts val="0"/>
              </a:spcBef>
              <a:spcAft>
                <a:spcPts val="0"/>
              </a:spcAft>
              <a:buClr>
                <a:srgbClr val="000000"/>
              </a:buClr>
              <a:buSzPts val="1800"/>
              <a:buChar char="●"/>
            </a:pPr>
            <a:r>
              <a:rPr lang="en">
                <a:solidFill>
                  <a:srgbClr val="000000"/>
                </a:solidFill>
              </a:rPr>
              <a:t>Fast and consider only the current state</a:t>
            </a:r>
            <a:endParaRPr>
              <a:solidFill>
                <a:srgbClr val="000000"/>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r>
              <a:rPr lang="en" sz="2000">
                <a:solidFill>
                  <a:schemeClr val="dk1"/>
                </a:solidFill>
              </a:rPr>
              <a:t>Local Maximisation</a:t>
            </a:r>
            <a:endParaRPr sz="2000">
              <a:solidFill>
                <a:schemeClr val="dk1"/>
              </a:solidFill>
            </a:endParaRPr>
          </a:p>
          <a:p>
            <a:pPr indent="-342900" lvl="0" marL="1371600" rtl="0" algn="l">
              <a:spcBef>
                <a:spcPts val="0"/>
              </a:spcBef>
              <a:spcAft>
                <a:spcPts val="0"/>
              </a:spcAft>
              <a:buClr>
                <a:schemeClr val="dk1"/>
              </a:buClr>
              <a:buSzPts val="1800"/>
              <a:buChar char="●"/>
            </a:pPr>
            <a:r>
              <a:rPr lang="en">
                <a:solidFill>
                  <a:schemeClr val="dk1"/>
                </a:solidFill>
              </a:rPr>
              <a:t>More sophisticated strategy, evaluates every available move according to a reward</a:t>
            </a:r>
            <a:endParaRPr>
              <a:solidFill>
                <a:schemeClr val="dk1"/>
              </a:solidFill>
            </a:endParaRPr>
          </a:p>
          <a:p>
            <a:pPr indent="-342900" lvl="0" marL="1371600" rtl="0" algn="l">
              <a:spcBef>
                <a:spcPts val="0"/>
              </a:spcBef>
              <a:spcAft>
                <a:spcPts val="0"/>
              </a:spcAft>
              <a:buClr>
                <a:schemeClr val="dk1"/>
              </a:buClr>
              <a:buSzPts val="1800"/>
              <a:buChar char="●"/>
            </a:pPr>
            <a:r>
              <a:rPr lang="en">
                <a:solidFill>
                  <a:schemeClr val="dk1"/>
                </a:solidFill>
              </a:rPr>
              <a:t>Very short sighted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solidFill>
                  <a:srgbClr val="000000"/>
                </a:solidFill>
              </a:rPr>
              <a:t>Minimax search</a:t>
            </a:r>
            <a:endParaRPr sz="2000">
              <a:solidFill>
                <a:srgbClr val="000000"/>
              </a:solidFill>
            </a:endParaRPr>
          </a:p>
          <a:p>
            <a:pPr indent="-342900" lvl="0" marL="1371600" rtl="0" algn="l">
              <a:spcBef>
                <a:spcPts val="1600"/>
              </a:spcBef>
              <a:spcAft>
                <a:spcPts val="0"/>
              </a:spcAft>
              <a:buClr>
                <a:srgbClr val="000000"/>
              </a:buClr>
              <a:buSzPts val="1800"/>
              <a:buChar char="●"/>
            </a:pPr>
            <a:r>
              <a:rPr lang="en">
                <a:solidFill>
                  <a:srgbClr val="000000"/>
                </a:solidFill>
              </a:rPr>
              <a:t>Searches several turns ahead</a:t>
            </a:r>
            <a:endParaRPr>
              <a:solidFill>
                <a:srgbClr val="000000"/>
              </a:solidFill>
            </a:endParaRPr>
          </a:p>
          <a:p>
            <a:pPr indent="-342900" lvl="0" marL="1371600" rtl="0" algn="l">
              <a:spcBef>
                <a:spcPts val="0"/>
              </a:spcBef>
              <a:spcAft>
                <a:spcPts val="0"/>
              </a:spcAft>
              <a:buClr>
                <a:srgbClr val="000000"/>
              </a:buClr>
              <a:buSzPts val="1800"/>
              <a:buChar char="●"/>
            </a:pPr>
            <a:r>
              <a:rPr lang="en">
                <a:solidFill>
                  <a:srgbClr val="000000"/>
                </a:solidFill>
              </a:rPr>
              <a:t>Player1 tries all the available moves and chooses the one with the most reward</a:t>
            </a:r>
            <a:endParaRPr>
              <a:solidFill>
                <a:srgbClr val="000000"/>
              </a:solidFill>
            </a:endParaRPr>
          </a:p>
          <a:p>
            <a:pPr indent="-342900" lvl="0" marL="1371600" rtl="0" algn="l">
              <a:spcBef>
                <a:spcPts val="0"/>
              </a:spcBef>
              <a:spcAft>
                <a:spcPts val="0"/>
              </a:spcAft>
              <a:buClr>
                <a:srgbClr val="000000"/>
              </a:buClr>
              <a:buSzPts val="1800"/>
              <a:buChar char="●"/>
            </a:pPr>
            <a:r>
              <a:rPr lang="en">
                <a:solidFill>
                  <a:srgbClr val="000000"/>
                </a:solidFill>
              </a:rPr>
              <a:t>Player2 chooses a move that will minimise player1’s reward</a:t>
            </a:r>
            <a:endParaRPr>
              <a:solidFill>
                <a:srgbClr val="000000"/>
              </a:solidFill>
            </a:endParaRPr>
          </a:p>
          <a:p>
            <a:pPr indent="-342900" lvl="0" marL="1371600" rtl="0" algn="l">
              <a:spcBef>
                <a:spcPts val="0"/>
              </a:spcBef>
              <a:spcAft>
                <a:spcPts val="0"/>
              </a:spcAft>
              <a:buClr>
                <a:srgbClr val="000000"/>
              </a:buClr>
              <a:buSzPts val="1800"/>
              <a:buChar char="●"/>
            </a:pPr>
            <a:r>
              <a:rPr lang="en">
                <a:solidFill>
                  <a:srgbClr val="000000"/>
                </a:solidFill>
              </a:rPr>
              <a:t>Alternate maximisation and minimisation of child nodes of the game tree</a:t>
            </a:r>
            <a:endParaRPr>
              <a:solidFill>
                <a:srgbClr val="000000"/>
              </a:solidFill>
            </a:endParaRPr>
          </a:p>
          <a:p>
            <a:pPr indent="-342900" lvl="0" marL="1371600" rtl="0" algn="l">
              <a:spcBef>
                <a:spcPts val="0"/>
              </a:spcBef>
              <a:spcAft>
                <a:spcPts val="0"/>
              </a:spcAft>
              <a:buClr>
                <a:srgbClr val="000000"/>
              </a:buClr>
              <a:buSzPts val="1800"/>
              <a:buChar char="●"/>
            </a:pPr>
            <a:r>
              <a:rPr lang="en">
                <a:solidFill>
                  <a:srgbClr val="000000"/>
                </a:solidFill>
              </a:rPr>
              <a:t>Naive and time consuming</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264525" y="569425"/>
            <a:ext cx="6375800" cy="277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used</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Minimax along with </a:t>
            </a:r>
            <a:r>
              <a:rPr lang="en">
                <a:solidFill>
                  <a:srgbClr val="000000"/>
                </a:solidFill>
              </a:rPr>
              <a:t>α-β pruning used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 optimisation over the traditional minimax algorithm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Seeks to decrease the number of nodes evaluated in its search tree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Stops evaluating a move when it has been proved to be worse than a previously examined move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Returns the same moves as minimax would, but prunes the branches that cannot affect the final decision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922550" y="117650"/>
            <a:ext cx="6858000" cy="3670475"/>
          </a:xfrm>
          <a:prstGeom prst="rect">
            <a:avLst/>
          </a:prstGeom>
          <a:noFill/>
          <a:ln>
            <a:noFill/>
          </a:ln>
        </p:spPr>
      </p:pic>
      <p:sp>
        <p:nvSpPr>
          <p:cNvPr id="104" name="Google Shape;104;p21"/>
          <p:cNvSpPr txBox="1"/>
          <p:nvPr/>
        </p:nvSpPr>
        <p:spPr>
          <a:xfrm>
            <a:off x="1582850" y="4008225"/>
            <a:ext cx="58734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               A depiction of </a:t>
            </a:r>
            <a:r>
              <a:rPr lang="en" sz="1600">
                <a:solidFill>
                  <a:schemeClr val="dk1"/>
                </a:solidFill>
              </a:rPr>
              <a:t>α-β pruning of the game tree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