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A060286-7CB8-4EC9-988B-CEF955828DDF}"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B5E645-D336-4123-85FD-C6228D3A7D62}" type="slidenum">
              <a:rPr lang="en-IN" smtClean="0"/>
              <a:t>‹#›</a:t>
            </a:fld>
            <a:endParaRPr lang="en-IN"/>
          </a:p>
        </p:txBody>
      </p:sp>
    </p:spTree>
    <p:extLst>
      <p:ext uri="{BB962C8B-B14F-4D97-AF65-F5344CB8AC3E}">
        <p14:creationId xmlns:p14="http://schemas.microsoft.com/office/powerpoint/2010/main" val="2060815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A060286-7CB8-4EC9-988B-CEF955828DDF}"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B5E645-D336-4123-85FD-C6228D3A7D62}" type="slidenum">
              <a:rPr lang="en-IN" smtClean="0"/>
              <a:t>‹#›</a:t>
            </a:fld>
            <a:endParaRPr lang="en-IN"/>
          </a:p>
        </p:txBody>
      </p:sp>
    </p:spTree>
    <p:extLst>
      <p:ext uri="{BB962C8B-B14F-4D97-AF65-F5344CB8AC3E}">
        <p14:creationId xmlns:p14="http://schemas.microsoft.com/office/powerpoint/2010/main" val="532287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A060286-7CB8-4EC9-988B-CEF955828DDF}"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B5E645-D336-4123-85FD-C6228D3A7D62}" type="slidenum">
              <a:rPr lang="en-IN" smtClean="0"/>
              <a:t>‹#›</a:t>
            </a:fld>
            <a:endParaRPr lang="en-IN"/>
          </a:p>
        </p:txBody>
      </p:sp>
    </p:spTree>
    <p:extLst>
      <p:ext uri="{BB962C8B-B14F-4D97-AF65-F5344CB8AC3E}">
        <p14:creationId xmlns:p14="http://schemas.microsoft.com/office/powerpoint/2010/main" val="1186031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A060286-7CB8-4EC9-988B-CEF955828DDF}"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B5E645-D336-4123-85FD-C6228D3A7D62}" type="slidenum">
              <a:rPr lang="en-IN" smtClean="0"/>
              <a:t>‹#›</a:t>
            </a:fld>
            <a:endParaRPr lang="en-IN"/>
          </a:p>
        </p:txBody>
      </p:sp>
    </p:spTree>
    <p:extLst>
      <p:ext uri="{BB962C8B-B14F-4D97-AF65-F5344CB8AC3E}">
        <p14:creationId xmlns:p14="http://schemas.microsoft.com/office/powerpoint/2010/main" val="1465006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060286-7CB8-4EC9-988B-CEF955828DDF}"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B5E645-D336-4123-85FD-C6228D3A7D62}" type="slidenum">
              <a:rPr lang="en-IN" smtClean="0"/>
              <a:t>‹#›</a:t>
            </a:fld>
            <a:endParaRPr lang="en-IN"/>
          </a:p>
        </p:txBody>
      </p:sp>
    </p:spTree>
    <p:extLst>
      <p:ext uri="{BB962C8B-B14F-4D97-AF65-F5344CB8AC3E}">
        <p14:creationId xmlns:p14="http://schemas.microsoft.com/office/powerpoint/2010/main" val="3650321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A060286-7CB8-4EC9-988B-CEF955828DDF}" type="datetimeFigureOut">
              <a:rPr lang="en-IN" smtClean="0"/>
              <a:t>15-07-2020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B5E645-D336-4123-85FD-C6228D3A7D62}" type="slidenum">
              <a:rPr lang="en-IN" smtClean="0"/>
              <a:t>‹#›</a:t>
            </a:fld>
            <a:endParaRPr lang="en-IN"/>
          </a:p>
        </p:txBody>
      </p:sp>
    </p:spTree>
    <p:extLst>
      <p:ext uri="{BB962C8B-B14F-4D97-AF65-F5344CB8AC3E}">
        <p14:creationId xmlns:p14="http://schemas.microsoft.com/office/powerpoint/2010/main" val="2616424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A060286-7CB8-4EC9-988B-CEF955828DDF}" type="datetimeFigureOut">
              <a:rPr lang="en-IN" smtClean="0"/>
              <a:t>15-07-2020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B5E645-D336-4123-85FD-C6228D3A7D62}" type="slidenum">
              <a:rPr lang="en-IN" smtClean="0"/>
              <a:t>‹#›</a:t>
            </a:fld>
            <a:endParaRPr lang="en-IN"/>
          </a:p>
        </p:txBody>
      </p:sp>
    </p:spTree>
    <p:extLst>
      <p:ext uri="{BB962C8B-B14F-4D97-AF65-F5344CB8AC3E}">
        <p14:creationId xmlns:p14="http://schemas.microsoft.com/office/powerpoint/2010/main" val="1207437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A060286-7CB8-4EC9-988B-CEF955828DDF}" type="datetimeFigureOut">
              <a:rPr lang="en-IN" smtClean="0"/>
              <a:t>15-07-2020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B5E645-D336-4123-85FD-C6228D3A7D62}" type="slidenum">
              <a:rPr lang="en-IN" smtClean="0"/>
              <a:t>‹#›</a:t>
            </a:fld>
            <a:endParaRPr lang="en-IN"/>
          </a:p>
        </p:txBody>
      </p:sp>
    </p:spTree>
    <p:extLst>
      <p:ext uri="{BB962C8B-B14F-4D97-AF65-F5344CB8AC3E}">
        <p14:creationId xmlns:p14="http://schemas.microsoft.com/office/powerpoint/2010/main" val="2963783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060286-7CB8-4EC9-988B-CEF955828DDF}" type="datetimeFigureOut">
              <a:rPr lang="en-IN" smtClean="0"/>
              <a:t>15-07-2020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B5E645-D336-4123-85FD-C6228D3A7D62}" type="slidenum">
              <a:rPr lang="en-IN" smtClean="0"/>
              <a:t>‹#›</a:t>
            </a:fld>
            <a:endParaRPr lang="en-IN"/>
          </a:p>
        </p:txBody>
      </p:sp>
    </p:spTree>
    <p:extLst>
      <p:ext uri="{BB962C8B-B14F-4D97-AF65-F5344CB8AC3E}">
        <p14:creationId xmlns:p14="http://schemas.microsoft.com/office/powerpoint/2010/main" val="1579598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060286-7CB8-4EC9-988B-CEF955828DDF}" type="datetimeFigureOut">
              <a:rPr lang="en-IN" smtClean="0"/>
              <a:t>15-07-2020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B5E645-D336-4123-85FD-C6228D3A7D62}" type="slidenum">
              <a:rPr lang="en-IN" smtClean="0"/>
              <a:t>‹#›</a:t>
            </a:fld>
            <a:endParaRPr lang="en-IN"/>
          </a:p>
        </p:txBody>
      </p:sp>
    </p:spTree>
    <p:extLst>
      <p:ext uri="{BB962C8B-B14F-4D97-AF65-F5344CB8AC3E}">
        <p14:creationId xmlns:p14="http://schemas.microsoft.com/office/powerpoint/2010/main" val="3411063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060286-7CB8-4EC9-988B-CEF955828DDF}" type="datetimeFigureOut">
              <a:rPr lang="en-IN" smtClean="0"/>
              <a:t>15-07-2020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B5E645-D336-4123-85FD-C6228D3A7D62}" type="slidenum">
              <a:rPr lang="en-IN" smtClean="0"/>
              <a:t>‹#›</a:t>
            </a:fld>
            <a:endParaRPr lang="en-IN"/>
          </a:p>
        </p:txBody>
      </p:sp>
    </p:spTree>
    <p:extLst>
      <p:ext uri="{BB962C8B-B14F-4D97-AF65-F5344CB8AC3E}">
        <p14:creationId xmlns:p14="http://schemas.microsoft.com/office/powerpoint/2010/main" val="83947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060286-7CB8-4EC9-988B-CEF955828DDF}" type="datetimeFigureOut">
              <a:rPr lang="en-IN" smtClean="0"/>
              <a:t>15-07-2020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B5E645-D336-4123-85FD-C6228D3A7D62}" type="slidenum">
              <a:rPr lang="en-IN" smtClean="0"/>
              <a:t>‹#›</a:t>
            </a:fld>
            <a:endParaRPr lang="en-IN"/>
          </a:p>
        </p:txBody>
      </p:sp>
    </p:spTree>
    <p:extLst>
      <p:ext uri="{BB962C8B-B14F-4D97-AF65-F5344CB8AC3E}">
        <p14:creationId xmlns:p14="http://schemas.microsoft.com/office/powerpoint/2010/main" val="3597812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764" y="1129554"/>
            <a:ext cx="10273554" cy="1358152"/>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pPr>
              <a:lnSpc>
                <a:spcPct val="200000"/>
              </a:lnSpc>
            </a:pPr>
            <a:r>
              <a:rPr lang="en-IN" dirty="0" smtClean="0"/>
              <a:t>The Battle of Neighbourhood</a:t>
            </a:r>
            <a:endParaRPr lang="en-IN" dirty="0"/>
          </a:p>
        </p:txBody>
      </p:sp>
      <p:sp>
        <p:nvSpPr>
          <p:cNvPr id="3" name="Subtitle 2"/>
          <p:cNvSpPr>
            <a:spLocks noGrp="1"/>
          </p:cNvSpPr>
          <p:nvPr>
            <p:ph type="subTitle" idx="1"/>
          </p:nvPr>
        </p:nvSpPr>
        <p:spPr>
          <a:xfrm>
            <a:off x="8068234" y="4758485"/>
            <a:ext cx="3281083" cy="875833"/>
          </a:xfrm>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p>
            <a:pPr algn="r">
              <a:lnSpc>
                <a:spcPct val="200000"/>
              </a:lnSpc>
            </a:pPr>
            <a:r>
              <a:rPr lang="en-IN" sz="2800" dirty="0" smtClean="0"/>
              <a:t>--Siddhant </a:t>
            </a:r>
            <a:r>
              <a:rPr lang="en-IN" sz="2800" dirty="0"/>
              <a:t>B</a:t>
            </a:r>
            <a:r>
              <a:rPr lang="en-IN" sz="2800" dirty="0" smtClean="0"/>
              <a:t>handarkar</a:t>
            </a:r>
            <a:endParaRPr lang="en-IN" sz="2800" dirty="0"/>
          </a:p>
        </p:txBody>
      </p:sp>
    </p:spTree>
    <p:extLst>
      <p:ext uri="{BB962C8B-B14F-4D97-AF65-F5344CB8AC3E}">
        <p14:creationId xmlns:p14="http://schemas.microsoft.com/office/powerpoint/2010/main" val="1592624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6176"/>
            <a:ext cx="10515600" cy="6293224"/>
          </a:xfrm>
        </p:spPr>
        <p:style>
          <a:lnRef idx="2">
            <a:schemeClr val="accent2"/>
          </a:lnRef>
          <a:fillRef idx="1">
            <a:schemeClr val="lt1"/>
          </a:fillRef>
          <a:effectRef idx="0">
            <a:schemeClr val="accent2"/>
          </a:effectRef>
          <a:fontRef idx="minor">
            <a:schemeClr val="dk1"/>
          </a:fontRef>
        </p:style>
        <p:txBody>
          <a:bodyPr>
            <a:normAutofit/>
          </a:bodyPr>
          <a:lstStyle/>
          <a:p>
            <a:r>
              <a:rPr lang="en-US" sz="2000" dirty="0"/>
              <a:t>Clustering approach:</a:t>
            </a:r>
            <a:endParaRPr lang="en-IN" sz="2000" dirty="0"/>
          </a:p>
          <a:p>
            <a:endParaRPr lang="en-IN" sz="2000" dirty="0"/>
          </a:p>
        </p:txBody>
      </p:sp>
      <p:pic>
        <p:nvPicPr>
          <p:cNvPr id="4" name="image8.png"/>
          <p:cNvPicPr/>
          <p:nvPr/>
        </p:nvPicPr>
        <p:blipFill>
          <a:blip r:embed="rId2" cstate="print"/>
          <a:stretch>
            <a:fillRect/>
          </a:stretch>
        </p:blipFill>
        <p:spPr>
          <a:xfrm>
            <a:off x="1031799" y="1048197"/>
            <a:ext cx="9752741" cy="5128765"/>
          </a:xfrm>
          <a:prstGeom prst="rect">
            <a:avLst/>
          </a:prstGeom>
        </p:spPr>
      </p:pic>
    </p:spTree>
    <p:extLst>
      <p:ext uri="{BB962C8B-B14F-4D97-AF65-F5344CB8AC3E}">
        <p14:creationId xmlns:p14="http://schemas.microsoft.com/office/powerpoint/2010/main" val="3157621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9.png"/>
          <p:cNvPicPr>
            <a:picLocks noGrp="1"/>
          </p:cNvPicPr>
          <p:nvPr>
            <p:ph idx="1"/>
          </p:nvPr>
        </p:nvPicPr>
        <p:blipFill>
          <a:blip r:embed="rId2" cstate="print"/>
          <a:stretch>
            <a:fillRect/>
          </a:stretch>
        </p:blipFill>
        <p:spPr>
          <a:xfrm>
            <a:off x="1438835" y="833718"/>
            <a:ext cx="8888506" cy="5338482"/>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2602996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9965"/>
            <a:ext cx="10515600" cy="5786998"/>
          </a:xfrm>
        </p:spPr>
        <p:style>
          <a:lnRef idx="2">
            <a:schemeClr val="accent2"/>
          </a:lnRef>
          <a:fillRef idx="1">
            <a:schemeClr val="lt1"/>
          </a:fillRef>
          <a:effectRef idx="0">
            <a:schemeClr val="accent2"/>
          </a:effectRef>
          <a:fontRef idx="minor">
            <a:schemeClr val="dk1"/>
          </a:fontRef>
        </p:style>
        <p:txBody>
          <a:bodyPr>
            <a:normAutofit/>
          </a:bodyPr>
          <a:lstStyle/>
          <a:p>
            <a:endParaRPr lang="en-IN" sz="2000" dirty="0" smtClean="0"/>
          </a:p>
          <a:p>
            <a:r>
              <a:rPr lang="en-IN" sz="2000" dirty="0" smtClean="0"/>
              <a:t>Maps of clustering:</a:t>
            </a:r>
            <a:endParaRPr lang="en-IN" sz="2000" dirty="0"/>
          </a:p>
        </p:txBody>
      </p:sp>
      <p:pic>
        <p:nvPicPr>
          <p:cNvPr id="4" name="image10.jpeg"/>
          <p:cNvPicPr/>
          <p:nvPr/>
        </p:nvPicPr>
        <p:blipFill>
          <a:blip r:embed="rId2" cstate="print"/>
          <a:stretch>
            <a:fillRect/>
          </a:stretch>
        </p:blipFill>
        <p:spPr>
          <a:xfrm>
            <a:off x="1775012" y="1304365"/>
            <a:ext cx="8767482" cy="4450977"/>
          </a:xfrm>
          <a:prstGeom prst="rect">
            <a:avLst/>
          </a:prstGeom>
        </p:spPr>
      </p:pic>
    </p:spTree>
    <p:extLst>
      <p:ext uri="{BB962C8B-B14F-4D97-AF65-F5344CB8AC3E}">
        <p14:creationId xmlns:p14="http://schemas.microsoft.com/office/powerpoint/2010/main" val="959586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048000" cy="858557"/>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r>
              <a:rPr lang="en-IN" dirty="0" smtClean="0"/>
              <a:t>Conclusion:</a:t>
            </a:r>
            <a:endParaRPr lang="en-IN" dirty="0"/>
          </a:p>
        </p:txBody>
      </p:sp>
      <p:sp>
        <p:nvSpPr>
          <p:cNvPr id="3" name="Content Placeholder 2"/>
          <p:cNvSpPr>
            <a:spLocks noGrp="1"/>
          </p:cNvSpPr>
          <p:nvPr>
            <p:ph idx="1"/>
          </p:nvPr>
        </p:nvSpPr>
        <p:spPr>
          <a:xfrm>
            <a:off x="838200" y="1825625"/>
            <a:ext cx="10515600" cy="2141257"/>
          </a:xfrm>
        </p:spPr>
        <p:style>
          <a:lnRef idx="2">
            <a:schemeClr val="accent2"/>
          </a:lnRef>
          <a:fillRef idx="1">
            <a:schemeClr val="lt1"/>
          </a:fillRef>
          <a:effectRef idx="0">
            <a:schemeClr val="accent2"/>
          </a:effectRef>
          <a:fontRef idx="minor">
            <a:schemeClr val="dk1"/>
          </a:fontRef>
        </p:style>
        <p:txBody>
          <a:bodyPr>
            <a:normAutofit/>
          </a:bodyPr>
          <a:lstStyle/>
          <a:p>
            <a:pPr algn="just"/>
            <a:endParaRPr lang="en-US" sz="2000" dirty="0" smtClean="0"/>
          </a:p>
          <a:p>
            <a:pPr algn="just">
              <a:tabLst>
                <a:tab pos="9237663" algn="l"/>
              </a:tabLst>
            </a:pPr>
            <a:r>
              <a:rPr lang="en-US" sz="2000" dirty="0" smtClean="0"/>
              <a:t>In </a:t>
            </a:r>
            <a:r>
              <a:rPr lang="en-US" sz="2000" dirty="0"/>
              <a:t>this project, using k-means cluster algorithm I separated the neighborhood into 10(Ten) different clusters and for 103 different </a:t>
            </a:r>
            <a:r>
              <a:rPr lang="en-US" sz="2000" dirty="0" err="1"/>
              <a:t>lattitude</a:t>
            </a:r>
            <a:r>
              <a:rPr lang="en-US" sz="2000" dirty="0"/>
              <a:t> and </a:t>
            </a:r>
            <a:r>
              <a:rPr lang="en-US" sz="2000" dirty="0" err="1"/>
              <a:t>logitude</a:t>
            </a:r>
            <a:r>
              <a:rPr lang="en-US" sz="2000" dirty="0"/>
              <a:t> from dataset, which have very-similar neighborhoods around them. Using the charts above results presented to a particular neighborhood based on average house prices and school rating have been made.</a:t>
            </a:r>
            <a:endParaRPr lang="en-IN" sz="2000" dirty="0"/>
          </a:p>
        </p:txBody>
      </p:sp>
    </p:spTree>
    <p:extLst>
      <p:ext uri="{BB962C8B-B14F-4D97-AF65-F5344CB8AC3E}">
        <p14:creationId xmlns:p14="http://schemas.microsoft.com/office/powerpoint/2010/main" val="54290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435" y="2852831"/>
            <a:ext cx="10515600" cy="1325563"/>
          </a:xfrm>
        </p:spPr>
        <p:style>
          <a:lnRef idx="2">
            <a:schemeClr val="accent2"/>
          </a:lnRef>
          <a:fillRef idx="1">
            <a:schemeClr val="lt1"/>
          </a:fillRef>
          <a:effectRef idx="0">
            <a:schemeClr val="accent2"/>
          </a:effectRef>
          <a:fontRef idx="minor">
            <a:schemeClr val="dk1"/>
          </a:fontRef>
        </p:style>
        <p:txBody>
          <a:bodyPr/>
          <a:lstStyle/>
          <a:p>
            <a:pPr algn="ctr"/>
            <a:r>
              <a:rPr lang="en-IN" dirty="0" smtClean="0"/>
              <a:t>Thank You</a:t>
            </a:r>
            <a:endParaRPr lang="en-IN" dirty="0"/>
          </a:p>
        </p:txBody>
      </p:sp>
    </p:spTree>
    <p:extLst>
      <p:ext uri="{BB962C8B-B14F-4D97-AF65-F5344CB8AC3E}">
        <p14:creationId xmlns:p14="http://schemas.microsoft.com/office/powerpoint/2010/main" val="3560253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3169024" cy="764428"/>
          </a:xfrm>
        </p:spPr>
        <p:style>
          <a:lnRef idx="2">
            <a:schemeClr val="accent2">
              <a:shade val="50000"/>
            </a:schemeClr>
          </a:lnRef>
          <a:fillRef idx="1">
            <a:schemeClr val="accent2"/>
          </a:fillRef>
          <a:effectRef idx="0">
            <a:schemeClr val="accent2"/>
          </a:effectRef>
          <a:fontRef idx="minor">
            <a:schemeClr val="lt1"/>
          </a:fontRef>
        </p:style>
        <p:txBody>
          <a:bodyPr/>
          <a:lstStyle/>
          <a:p>
            <a:r>
              <a:rPr lang="en-IN" dirty="0" smtClean="0"/>
              <a:t>Introduction:</a:t>
            </a:r>
            <a:endParaRPr lang="en-IN" dirty="0"/>
          </a:p>
        </p:txBody>
      </p:sp>
      <p:sp>
        <p:nvSpPr>
          <p:cNvPr id="3" name="Content Placeholder 2"/>
          <p:cNvSpPr>
            <a:spLocks noGrp="1"/>
          </p:cNvSpPr>
          <p:nvPr>
            <p:ph idx="1"/>
          </p:nvPr>
        </p:nvSpPr>
        <p:spPr>
          <a:xfrm>
            <a:off x="838200" y="1600202"/>
            <a:ext cx="10515600" cy="4437527"/>
          </a:xfrm>
        </p:spPr>
        <p:style>
          <a:lnRef idx="2">
            <a:schemeClr val="accent2"/>
          </a:lnRef>
          <a:fillRef idx="1">
            <a:schemeClr val="lt1"/>
          </a:fillRef>
          <a:effectRef idx="0">
            <a:schemeClr val="accent2"/>
          </a:effectRef>
          <a:fontRef idx="minor">
            <a:schemeClr val="dk1"/>
          </a:fontRef>
        </p:style>
        <p:txBody>
          <a:bodyPr>
            <a:normAutofit/>
          </a:bodyPr>
          <a:lstStyle/>
          <a:p>
            <a:pPr algn="just"/>
            <a:endParaRPr lang="en-US" sz="2000" dirty="0" smtClean="0"/>
          </a:p>
          <a:p>
            <a:pPr algn="just"/>
            <a:r>
              <a:rPr lang="en-US" sz="2000" dirty="0" smtClean="0"/>
              <a:t>The </a:t>
            </a:r>
            <a:r>
              <a:rPr lang="en-US" sz="2000" dirty="0"/>
              <a:t>main objective of this project is to help people in exploring better facilities around their neighborhood. It will help people in making a smart and efficient decision on choosing excellent neighborhoods out of numbers of other neighborhoods in Scarborough, Toronto</a:t>
            </a:r>
            <a:r>
              <a:rPr lang="en-US" sz="2000" dirty="0" smtClean="0"/>
              <a:t>.</a:t>
            </a:r>
          </a:p>
          <a:p>
            <a:pPr algn="just"/>
            <a:r>
              <a:rPr lang="en-US" sz="2000" dirty="0"/>
              <a:t>Many people are migrating too many different states of Canada and need a lot of research for sound housing prices and reputed schools for their children. </a:t>
            </a:r>
            <a:r>
              <a:rPr lang="en-US" sz="2000" dirty="0" smtClean="0"/>
              <a:t>This </a:t>
            </a:r>
            <a:r>
              <a:rPr lang="en-US" sz="2000" dirty="0"/>
              <a:t>project is for those people who are looking for better neighborhoods. For ease of accessing to Cafe, School, Supermarket, medical shops, grocery shops, mall, theatre, hospital, like-minded people, etc</a:t>
            </a:r>
            <a:r>
              <a:rPr lang="en-US" sz="2000" dirty="0" smtClean="0"/>
              <a:t>.</a:t>
            </a:r>
            <a:endParaRPr lang="en-IN" sz="2000" dirty="0"/>
          </a:p>
          <a:p>
            <a:pPr algn="just"/>
            <a:r>
              <a:rPr lang="en-US" sz="2000" dirty="0"/>
              <a:t>This project intends to create an analysis of features for people who are migrating to Scarborough in search of the best neighborhood as a relative analysis between neighborhoods</a:t>
            </a:r>
            <a:r>
              <a:rPr lang="en-US" sz="2000" dirty="0" smtClean="0"/>
              <a:t>.</a:t>
            </a:r>
          </a:p>
          <a:p>
            <a:pPr algn="just"/>
            <a:r>
              <a:rPr lang="en-US" sz="2000" dirty="0"/>
              <a:t>It will help people to get the awareness of the area and neighborhood before moving to a new city, state, country or place for their work or to start a new fresh life.</a:t>
            </a:r>
            <a:endParaRPr lang="en-IN" sz="2000" dirty="0"/>
          </a:p>
          <a:p>
            <a:pPr algn="just"/>
            <a:endParaRPr lang="en-IN" sz="2000" dirty="0"/>
          </a:p>
        </p:txBody>
      </p:sp>
    </p:spTree>
    <p:extLst>
      <p:ext uri="{BB962C8B-B14F-4D97-AF65-F5344CB8AC3E}">
        <p14:creationId xmlns:p14="http://schemas.microsoft.com/office/powerpoint/2010/main" val="341203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2348753" cy="616509"/>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r>
              <a:rPr lang="en-IN" dirty="0" smtClean="0"/>
              <a:t>Problem :</a:t>
            </a:r>
            <a:endParaRPr lang="en-IN" dirty="0"/>
          </a:p>
        </p:txBody>
      </p:sp>
      <p:sp>
        <p:nvSpPr>
          <p:cNvPr id="3" name="Content Placeholder 2"/>
          <p:cNvSpPr>
            <a:spLocks noGrp="1"/>
          </p:cNvSpPr>
          <p:nvPr>
            <p:ph idx="1"/>
          </p:nvPr>
        </p:nvSpPr>
        <p:spPr>
          <a:xfrm>
            <a:off x="838200" y="1395318"/>
            <a:ext cx="10515600" cy="2679141"/>
          </a:xfrm>
        </p:spPr>
        <p:style>
          <a:lnRef idx="2">
            <a:schemeClr val="accent2"/>
          </a:lnRef>
          <a:fillRef idx="1">
            <a:schemeClr val="lt1"/>
          </a:fillRef>
          <a:effectRef idx="0">
            <a:schemeClr val="accent2"/>
          </a:effectRef>
          <a:fontRef idx="minor">
            <a:schemeClr val="dk1"/>
          </a:fontRef>
        </p:style>
        <p:txBody>
          <a:bodyPr>
            <a:normAutofit/>
          </a:bodyPr>
          <a:lstStyle/>
          <a:p>
            <a:pPr algn="just"/>
            <a:endParaRPr lang="en-US" sz="2000" dirty="0" smtClean="0"/>
          </a:p>
          <a:p>
            <a:pPr algn="just"/>
            <a:r>
              <a:rPr lang="en-US" sz="2000" dirty="0" smtClean="0"/>
              <a:t>The </a:t>
            </a:r>
            <a:r>
              <a:rPr lang="en-US" sz="2000" dirty="0"/>
              <a:t>major goal of this project is to recommend a better neighborhood in a new city for the person who is moving there. Social presence in society in terms of like-minded people. Connectivity to the airport, bus stand, city center, markets and other daily needs things nearby.</a:t>
            </a:r>
            <a:endParaRPr lang="en-IN" sz="2000" dirty="0"/>
          </a:p>
          <a:p>
            <a:pPr marL="457200" indent="-457200" algn="just">
              <a:buAutoNum type="arabicParenR"/>
            </a:pPr>
            <a:r>
              <a:rPr lang="en-US" sz="2000" dirty="0" smtClean="0"/>
              <a:t>Sorted </a:t>
            </a:r>
            <a:r>
              <a:rPr lang="en-US" sz="2000" dirty="0"/>
              <a:t>list of the house in terms of housing prices in an ascending or descending </a:t>
            </a:r>
            <a:r>
              <a:rPr lang="en-US" sz="2000" dirty="0" smtClean="0"/>
              <a:t>order</a:t>
            </a:r>
            <a:endParaRPr lang="en-IN" sz="2000" dirty="0"/>
          </a:p>
          <a:p>
            <a:pPr marL="457200" indent="-457200" algn="just">
              <a:buAutoNum type="arabicParenR"/>
            </a:pPr>
            <a:r>
              <a:rPr lang="en-US" sz="2000" dirty="0" smtClean="0"/>
              <a:t>Sorted </a:t>
            </a:r>
            <a:r>
              <a:rPr lang="en-US" sz="2000" dirty="0"/>
              <a:t>list of schools in terms of location, fees, rating, and reviews</a:t>
            </a:r>
            <a:endParaRPr lang="en-IN" sz="2000" dirty="0"/>
          </a:p>
        </p:txBody>
      </p:sp>
    </p:spTree>
    <p:extLst>
      <p:ext uri="{BB962C8B-B14F-4D97-AF65-F5344CB8AC3E}">
        <p14:creationId xmlns:p14="http://schemas.microsoft.com/office/powerpoint/2010/main" val="1873112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2200835" cy="603063"/>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r>
              <a:rPr lang="en-IN" dirty="0" smtClean="0"/>
              <a:t>Location:</a:t>
            </a:r>
            <a:endParaRPr lang="en-IN" dirty="0"/>
          </a:p>
        </p:txBody>
      </p:sp>
      <p:sp>
        <p:nvSpPr>
          <p:cNvPr id="3" name="Content Placeholder 2"/>
          <p:cNvSpPr>
            <a:spLocks noGrp="1"/>
          </p:cNvSpPr>
          <p:nvPr>
            <p:ph idx="1"/>
          </p:nvPr>
        </p:nvSpPr>
        <p:spPr>
          <a:xfrm>
            <a:off x="838200" y="1180166"/>
            <a:ext cx="10515600" cy="2235387"/>
          </a:xfrm>
        </p:spPr>
        <p:style>
          <a:lnRef idx="2">
            <a:schemeClr val="accent2"/>
          </a:lnRef>
          <a:fillRef idx="1">
            <a:schemeClr val="lt1"/>
          </a:fillRef>
          <a:effectRef idx="0">
            <a:schemeClr val="accent2"/>
          </a:effectRef>
          <a:fontRef idx="minor">
            <a:schemeClr val="dk1"/>
          </a:fontRef>
        </p:style>
        <p:txBody>
          <a:bodyPr>
            <a:normAutofit/>
          </a:bodyPr>
          <a:lstStyle/>
          <a:p>
            <a:endParaRPr lang="en-US" sz="2000" dirty="0" smtClean="0"/>
          </a:p>
          <a:p>
            <a:r>
              <a:rPr lang="en-US" sz="2000" dirty="0" smtClean="0"/>
              <a:t>Scarborough </a:t>
            </a:r>
            <a:r>
              <a:rPr lang="en-US" sz="2000" dirty="0"/>
              <a:t>is a favorite destination for new immigrants in Canada to reside in. As a result, it is one of the most distinct and multicultural areas in the Greater Toronto Area, being home to various religious groups and places of worship. Although immigration has become a hot topic over the past few years with more governments seeking more constraints on immigrants and refugees, the general trend of immigration into Canada has been one of the rises.</a:t>
            </a:r>
            <a:endParaRPr lang="en-IN" sz="2000" dirty="0"/>
          </a:p>
        </p:txBody>
      </p:sp>
      <p:sp>
        <p:nvSpPr>
          <p:cNvPr id="4" name="Title 1"/>
          <p:cNvSpPr txBox="1">
            <a:spLocks/>
          </p:cNvSpPr>
          <p:nvPr/>
        </p:nvSpPr>
        <p:spPr>
          <a:xfrm>
            <a:off x="838200" y="3627531"/>
            <a:ext cx="3680012" cy="6030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dirty="0" smtClean="0"/>
              <a:t>Foursquare API:</a:t>
            </a:r>
            <a:endParaRPr lang="en-IN" dirty="0"/>
          </a:p>
        </p:txBody>
      </p:sp>
      <p:sp>
        <p:nvSpPr>
          <p:cNvPr id="5" name="Content Placeholder 2"/>
          <p:cNvSpPr txBox="1">
            <a:spLocks/>
          </p:cNvSpPr>
          <p:nvPr/>
        </p:nvSpPr>
        <p:spPr>
          <a:xfrm>
            <a:off x="838200" y="4442573"/>
            <a:ext cx="10515600" cy="1702734"/>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smtClean="0"/>
          </a:p>
          <a:p>
            <a:r>
              <a:rPr lang="en-US" sz="2000" dirty="0"/>
              <a:t>This project would use Four-square API as its prime data collecting source as it has a database of millions of places, notably their places API which provides the capacity to perform location search, location sharing and details about a business.</a:t>
            </a:r>
            <a:endParaRPr lang="en-IN" sz="2000" dirty="0"/>
          </a:p>
        </p:txBody>
      </p:sp>
    </p:spTree>
    <p:extLst>
      <p:ext uri="{BB962C8B-B14F-4D97-AF65-F5344CB8AC3E}">
        <p14:creationId xmlns:p14="http://schemas.microsoft.com/office/powerpoint/2010/main" val="2230049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4123765" cy="966134"/>
          </a:xfrm>
        </p:spPr>
        <p:style>
          <a:lnRef idx="2">
            <a:schemeClr val="accent2">
              <a:shade val="50000"/>
            </a:schemeClr>
          </a:lnRef>
          <a:fillRef idx="1">
            <a:schemeClr val="accent2"/>
          </a:fillRef>
          <a:effectRef idx="0">
            <a:schemeClr val="accent2"/>
          </a:effectRef>
          <a:fontRef idx="minor">
            <a:schemeClr val="lt1"/>
          </a:fontRef>
        </p:style>
        <p:txBody>
          <a:bodyPr/>
          <a:lstStyle/>
          <a:p>
            <a:r>
              <a:rPr lang="en-US" dirty="0"/>
              <a:t>Data </a:t>
            </a:r>
            <a:r>
              <a:rPr lang="en-US" dirty="0" smtClean="0"/>
              <a:t>Description:</a:t>
            </a:r>
            <a:endParaRPr lang="en-IN" dirty="0"/>
          </a:p>
        </p:txBody>
      </p:sp>
      <p:sp>
        <p:nvSpPr>
          <p:cNvPr id="3" name="Content Placeholder 2"/>
          <p:cNvSpPr>
            <a:spLocks noGrp="1"/>
          </p:cNvSpPr>
          <p:nvPr>
            <p:ph idx="1"/>
          </p:nvPr>
        </p:nvSpPr>
        <p:spPr>
          <a:xfrm>
            <a:off x="838200" y="1597025"/>
            <a:ext cx="10515600" cy="1132728"/>
          </a:xfrm>
        </p:spPr>
        <p:style>
          <a:lnRef idx="2">
            <a:schemeClr val="accent2"/>
          </a:lnRef>
          <a:fillRef idx="1">
            <a:schemeClr val="lt1"/>
          </a:fillRef>
          <a:effectRef idx="0">
            <a:schemeClr val="accent2"/>
          </a:effectRef>
          <a:fontRef idx="minor">
            <a:schemeClr val="dk1"/>
          </a:fontRef>
        </p:style>
        <p:txBody>
          <a:bodyPr>
            <a:normAutofit/>
          </a:bodyPr>
          <a:lstStyle/>
          <a:p>
            <a:endParaRPr lang="en-IN" sz="2000" dirty="0" smtClean="0"/>
          </a:p>
          <a:p>
            <a:r>
              <a:rPr lang="en-US" sz="2000" dirty="0"/>
              <a:t>Data link:</a:t>
            </a:r>
            <a:r>
              <a:rPr lang="en-US" sz="2000" baseline="30000" dirty="0"/>
              <a:t> </a:t>
            </a:r>
            <a:r>
              <a:rPr lang="en-US" sz="2000" dirty="0"/>
              <a:t>https://en.wikipedia.org/wiki/List_of_postal_codes_of_Canada:_M</a:t>
            </a:r>
            <a:endParaRPr lang="en-IN" sz="2000" dirty="0"/>
          </a:p>
          <a:p>
            <a:endParaRPr lang="en-IN" sz="2000" dirty="0"/>
          </a:p>
        </p:txBody>
      </p:sp>
      <p:sp>
        <p:nvSpPr>
          <p:cNvPr id="4" name="Title 1"/>
          <p:cNvSpPr txBox="1">
            <a:spLocks/>
          </p:cNvSpPr>
          <p:nvPr/>
        </p:nvSpPr>
        <p:spPr>
          <a:xfrm>
            <a:off x="838199" y="2995518"/>
            <a:ext cx="5159189" cy="9661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smtClean="0"/>
              <a:t>Roursquare</a:t>
            </a:r>
            <a:r>
              <a:rPr lang="en-US" dirty="0" smtClean="0"/>
              <a:t> API Data:</a:t>
            </a:r>
            <a:endParaRPr lang="en-IN" dirty="0"/>
          </a:p>
        </p:txBody>
      </p:sp>
      <p:sp>
        <p:nvSpPr>
          <p:cNvPr id="5" name="Content Placeholder 2"/>
          <p:cNvSpPr txBox="1">
            <a:spLocks/>
          </p:cNvSpPr>
          <p:nvPr/>
        </p:nvSpPr>
        <p:spPr>
          <a:xfrm>
            <a:off x="838199" y="4227416"/>
            <a:ext cx="10515600" cy="2428878"/>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US" sz="2200" dirty="0" smtClean="0"/>
              <a:t>We </a:t>
            </a:r>
            <a:r>
              <a:rPr lang="en-US" sz="2200" dirty="0"/>
              <a:t>will need data about different venues in different neighborhoods of that specific borough. In order to gain that information we will use "Foursquare" 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r>
              <a:rPr lang="en-US" sz="2200" dirty="0" smtClean="0"/>
              <a:t>.</a:t>
            </a:r>
            <a:r>
              <a:rPr lang="en-US" sz="2200" dirty="0"/>
              <a:t> </a:t>
            </a:r>
            <a:endParaRPr lang="en-IN" sz="2200" dirty="0"/>
          </a:p>
          <a:p>
            <a:r>
              <a:rPr lang="en-US" sz="2200" dirty="0"/>
              <a:t>After finding the list of neighborhoods, we then connect to the Foursquare API to gather information about venues inside each and every neighborhood. For each neighborhood, we have chosen the radius to be 100 meter</a:t>
            </a:r>
            <a:endParaRPr lang="en-IN" sz="2200" dirty="0"/>
          </a:p>
          <a:p>
            <a:endParaRPr lang="en-IN" sz="2000" dirty="0" smtClean="0"/>
          </a:p>
          <a:p>
            <a:endParaRPr lang="en-IN" sz="2000" dirty="0"/>
          </a:p>
        </p:txBody>
      </p:sp>
    </p:spTree>
    <p:extLst>
      <p:ext uri="{BB962C8B-B14F-4D97-AF65-F5344CB8AC3E}">
        <p14:creationId xmlns:p14="http://schemas.microsoft.com/office/powerpoint/2010/main" val="1024660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3437965" cy="1019922"/>
          </a:xfrm>
        </p:spPr>
        <p:style>
          <a:lnRef idx="2">
            <a:schemeClr val="accent2">
              <a:shade val="50000"/>
            </a:schemeClr>
          </a:lnRef>
          <a:fillRef idx="1">
            <a:schemeClr val="accent2"/>
          </a:fillRef>
          <a:effectRef idx="0">
            <a:schemeClr val="accent2"/>
          </a:effectRef>
          <a:fontRef idx="minor">
            <a:schemeClr val="lt1"/>
          </a:fontRef>
        </p:style>
        <p:txBody>
          <a:bodyPr/>
          <a:lstStyle/>
          <a:p>
            <a:r>
              <a:rPr lang="en-IN" dirty="0" smtClean="0"/>
              <a:t>Methodology:</a:t>
            </a:r>
            <a:endParaRPr lang="en-IN" dirty="0"/>
          </a:p>
        </p:txBody>
      </p:sp>
      <p:sp>
        <p:nvSpPr>
          <p:cNvPr id="3" name="Content Placeholder 2"/>
          <p:cNvSpPr>
            <a:spLocks noGrp="1"/>
          </p:cNvSpPr>
          <p:nvPr>
            <p:ph idx="1"/>
          </p:nvPr>
        </p:nvSpPr>
        <p:spPr>
          <a:xfrm>
            <a:off x="838200" y="1825624"/>
            <a:ext cx="10515600" cy="4749987"/>
          </a:xfrm>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p>
            <a:endParaRPr lang="en-US" sz="2000" dirty="0" smtClean="0"/>
          </a:p>
          <a:p>
            <a:r>
              <a:rPr lang="en-US" sz="2000" dirty="0" smtClean="0"/>
              <a:t>Map </a:t>
            </a:r>
            <a:r>
              <a:rPr lang="en-US" sz="2000" dirty="0"/>
              <a:t>of Scarborough</a:t>
            </a:r>
            <a:r>
              <a:rPr lang="en-US" sz="2000" dirty="0" smtClean="0"/>
              <a:t>:</a:t>
            </a:r>
            <a:endParaRPr lang="en-IN" sz="2000" dirty="0" smtClean="0"/>
          </a:p>
          <a:p>
            <a:endParaRPr lang="en-IN" sz="2000" dirty="0"/>
          </a:p>
          <a:p>
            <a:endParaRPr lang="en-IN" sz="2000" dirty="0" smtClean="0"/>
          </a:p>
          <a:p>
            <a:endParaRPr lang="en-IN" sz="2000" dirty="0"/>
          </a:p>
          <a:p>
            <a:endParaRPr lang="en-IN" sz="2000" dirty="0" smtClean="0"/>
          </a:p>
          <a:p>
            <a:endParaRPr lang="en-IN" sz="2000" dirty="0"/>
          </a:p>
          <a:p>
            <a:endParaRPr lang="en-IN" sz="2000" dirty="0" smtClean="0"/>
          </a:p>
          <a:p>
            <a:endParaRPr lang="en-IN" sz="2000" dirty="0"/>
          </a:p>
          <a:p>
            <a:endParaRPr lang="en-IN" sz="2000" dirty="0" smtClean="0"/>
          </a:p>
          <a:p>
            <a:endParaRPr lang="en-IN" sz="2000" dirty="0"/>
          </a:p>
          <a:p>
            <a:endParaRPr lang="en-IN" sz="2000" dirty="0" smtClean="0"/>
          </a:p>
          <a:p>
            <a:r>
              <a:rPr lang="en-US" sz="2000" dirty="0"/>
              <a:t>The Geographical Co-ordinate of Neighborhood_1 are 43.773077, - 79.257774.</a:t>
            </a:r>
            <a:r>
              <a:rPr lang="en-IN" sz="2000" dirty="0" smtClean="0"/>
              <a:t> </a:t>
            </a:r>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p:txBody>
      </p:sp>
      <p:pic>
        <p:nvPicPr>
          <p:cNvPr id="4" name="image2.jpeg"/>
          <p:cNvPicPr/>
          <p:nvPr/>
        </p:nvPicPr>
        <p:blipFill>
          <a:blip r:embed="rId2" cstate="print"/>
          <a:stretch>
            <a:fillRect/>
          </a:stretch>
        </p:blipFill>
        <p:spPr>
          <a:xfrm>
            <a:off x="2216524" y="2506287"/>
            <a:ext cx="7758952" cy="3388659"/>
          </a:xfrm>
          <a:prstGeom prst="rect">
            <a:avLst/>
          </a:prstGeom>
        </p:spPr>
      </p:pic>
    </p:spTree>
    <p:extLst>
      <p:ext uri="{BB962C8B-B14F-4D97-AF65-F5344CB8AC3E}">
        <p14:creationId xmlns:p14="http://schemas.microsoft.com/office/powerpoint/2010/main" val="127273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7859" y="261003"/>
            <a:ext cx="10515600" cy="6247374"/>
          </a:xfrm>
        </p:spPr>
        <p:style>
          <a:lnRef idx="2">
            <a:schemeClr val="accent2"/>
          </a:lnRef>
          <a:fillRef idx="1">
            <a:schemeClr val="lt1"/>
          </a:fillRef>
          <a:effectRef idx="0">
            <a:schemeClr val="accent2"/>
          </a:effectRef>
          <a:fontRef idx="minor">
            <a:schemeClr val="dk1"/>
          </a:fontRef>
        </p:style>
        <p:txBody>
          <a:bodyPr>
            <a:normAutofit/>
          </a:bodyPr>
          <a:lstStyle/>
          <a:p>
            <a:endParaRPr lang="en-US" sz="2000" dirty="0" smtClean="0"/>
          </a:p>
          <a:p>
            <a:r>
              <a:rPr lang="en-US" sz="2000" dirty="0" smtClean="0"/>
              <a:t>Nearby </a:t>
            </a:r>
            <a:r>
              <a:rPr lang="en-US" sz="2000" dirty="0"/>
              <a:t>Venues/Locations</a:t>
            </a:r>
            <a:r>
              <a:rPr lang="en-US" sz="2000" dirty="0" smtClean="0"/>
              <a:t>:</a:t>
            </a:r>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r>
              <a:rPr lang="en-US" sz="2000" dirty="0"/>
              <a:t>Categories of Nearby Venues/Locations:</a:t>
            </a:r>
            <a:endParaRPr lang="en-IN" sz="2000" dirty="0"/>
          </a:p>
          <a:p>
            <a:pPr marL="0" indent="0">
              <a:buNone/>
            </a:pPr>
            <a:endParaRPr lang="en-IN" sz="2000" dirty="0"/>
          </a:p>
          <a:p>
            <a:endParaRPr lang="en-IN" sz="2000" dirty="0" smtClean="0"/>
          </a:p>
          <a:p>
            <a:endParaRPr lang="en-IN" sz="2000" dirty="0"/>
          </a:p>
          <a:p>
            <a:endParaRPr lang="en-IN" sz="2000" dirty="0" smtClean="0"/>
          </a:p>
          <a:p>
            <a:endParaRPr lang="en-IN" sz="2000" dirty="0"/>
          </a:p>
          <a:p>
            <a:endParaRPr lang="en-IN" sz="2000" dirty="0" smtClean="0"/>
          </a:p>
          <a:p>
            <a:endParaRPr lang="en-IN" sz="2000" dirty="0"/>
          </a:p>
        </p:txBody>
      </p:sp>
      <p:pic>
        <p:nvPicPr>
          <p:cNvPr id="4" name="image3.jpeg"/>
          <p:cNvPicPr/>
          <p:nvPr/>
        </p:nvPicPr>
        <p:blipFill>
          <a:blip r:embed="rId2" cstate="print"/>
          <a:stretch>
            <a:fillRect/>
          </a:stretch>
        </p:blipFill>
        <p:spPr>
          <a:xfrm>
            <a:off x="1583653" y="1126817"/>
            <a:ext cx="7762053" cy="2298214"/>
          </a:xfrm>
          <a:prstGeom prst="rect">
            <a:avLst/>
          </a:prstGeom>
        </p:spPr>
      </p:pic>
      <p:pic>
        <p:nvPicPr>
          <p:cNvPr id="5" name="image4.png"/>
          <p:cNvPicPr/>
          <p:nvPr/>
        </p:nvPicPr>
        <p:blipFill>
          <a:blip r:embed="rId3" cstate="print"/>
          <a:stretch>
            <a:fillRect/>
          </a:stretch>
        </p:blipFill>
        <p:spPr>
          <a:xfrm>
            <a:off x="1006344" y="4146713"/>
            <a:ext cx="4964150" cy="2012040"/>
          </a:xfrm>
          <a:prstGeom prst="rect">
            <a:avLst/>
          </a:prstGeom>
        </p:spPr>
      </p:pic>
      <p:pic>
        <p:nvPicPr>
          <p:cNvPr id="6" name="image5.png"/>
          <p:cNvPicPr/>
          <p:nvPr/>
        </p:nvPicPr>
        <p:blipFill>
          <a:blip r:embed="rId4" cstate="print"/>
          <a:stretch>
            <a:fillRect/>
          </a:stretch>
        </p:blipFill>
        <p:spPr>
          <a:xfrm>
            <a:off x="7210498" y="4101890"/>
            <a:ext cx="3560596" cy="2056863"/>
          </a:xfrm>
          <a:prstGeom prst="rect">
            <a:avLst/>
          </a:prstGeom>
        </p:spPr>
      </p:pic>
    </p:spTree>
    <p:extLst>
      <p:ext uri="{BB962C8B-B14F-4D97-AF65-F5344CB8AC3E}">
        <p14:creationId xmlns:p14="http://schemas.microsoft.com/office/powerpoint/2010/main" val="861219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1531" y="430307"/>
            <a:ext cx="10515600" cy="5930152"/>
          </a:xfrm>
        </p:spPr>
        <p:style>
          <a:lnRef idx="2">
            <a:schemeClr val="accent2"/>
          </a:lnRef>
          <a:fillRef idx="1">
            <a:schemeClr val="lt1"/>
          </a:fillRef>
          <a:effectRef idx="0">
            <a:schemeClr val="accent2"/>
          </a:effectRef>
          <a:fontRef idx="minor">
            <a:schemeClr val="dk1"/>
          </a:fontRef>
        </p:style>
        <p:txBody>
          <a:bodyPr/>
          <a:lstStyle/>
          <a:p>
            <a:endParaRPr lang="en-IN" sz="2000" dirty="0" smtClean="0"/>
          </a:p>
          <a:p>
            <a:r>
              <a:rPr lang="en-IN" sz="2000" dirty="0" smtClean="0"/>
              <a:t>Total Count:</a:t>
            </a:r>
          </a:p>
          <a:p>
            <a:pPr marL="0" indent="0">
              <a:buNone/>
            </a:pPr>
            <a:endParaRPr lang="en-IN" dirty="0"/>
          </a:p>
        </p:txBody>
      </p:sp>
      <p:pic>
        <p:nvPicPr>
          <p:cNvPr id="4" name="image6.png"/>
          <p:cNvPicPr/>
          <p:nvPr/>
        </p:nvPicPr>
        <p:blipFill>
          <a:blip r:embed="rId2" cstate="print"/>
          <a:stretch>
            <a:fillRect/>
          </a:stretch>
        </p:blipFill>
        <p:spPr>
          <a:xfrm>
            <a:off x="1292178" y="1567061"/>
            <a:ext cx="9574305" cy="4155140"/>
          </a:xfrm>
          <a:prstGeom prst="rect">
            <a:avLst/>
          </a:prstGeom>
        </p:spPr>
      </p:pic>
    </p:spTree>
    <p:extLst>
      <p:ext uri="{BB962C8B-B14F-4D97-AF65-F5344CB8AC3E}">
        <p14:creationId xmlns:p14="http://schemas.microsoft.com/office/powerpoint/2010/main" val="3347548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958788" cy="804769"/>
          </a:xfrm>
        </p:spPr>
        <p:style>
          <a:lnRef idx="3">
            <a:schemeClr val="lt1"/>
          </a:lnRef>
          <a:fillRef idx="1">
            <a:schemeClr val="accent2"/>
          </a:fillRef>
          <a:effectRef idx="1">
            <a:schemeClr val="accent2"/>
          </a:effectRef>
          <a:fontRef idx="minor">
            <a:schemeClr val="lt1"/>
          </a:fontRef>
        </p:style>
        <p:txBody>
          <a:bodyPr/>
          <a:lstStyle/>
          <a:p>
            <a:r>
              <a:rPr lang="en-IN" dirty="0" smtClean="0"/>
              <a:t>Results:</a:t>
            </a:r>
            <a:endParaRPr lang="en-IN" dirty="0"/>
          </a:p>
        </p:txBody>
      </p:sp>
      <p:sp>
        <p:nvSpPr>
          <p:cNvPr id="3" name="Content Placeholder 2"/>
          <p:cNvSpPr>
            <a:spLocks noGrp="1"/>
          </p:cNvSpPr>
          <p:nvPr>
            <p:ph idx="1"/>
          </p:nvPr>
        </p:nvSpPr>
        <p:spPr>
          <a:xfrm>
            <a:off x="838200" y="1449106"/>
            <a:ext cx="10515600" cy="4924799"/>
          </a:xfrm>
        </p:spPr>
        <p:style>
          <a:lnRef idx="2">
            <a:schemeClr val="accent2"/>
          </a:lnRef>
          <a:fillRef idx="1">
            <a:schemeClr val="lt1"/>
          </a:fillRef>
          <a:effectRef idx="0">
            <a:schemeClr val="accent2"/>
          </a:effectRef>
          <a:fontRef idx="minor">
            <a:schemeClr val="dk1"/>
          </a:fontRef>
        </p:style>
        <p:txBody>
          <a:bodyPr>
            <a:normAutofit/>
          </a:bodyPr>
          <a:lstStyle/>
          <a:p>
            <a:endParaRPr lang="en-US" sz="2000" dirty="0" smtClean="0"/>
          </a:p>
          <a:p>
            <a:r>
              <a:rPr lang="en-US" sz="2000" dirty="0" smtClean="0"/>
              <a:t>Most </a:t>
            </a:r>
            <a:r>
              <a:rPr lang="en-US" sz="2000" dirty="0"/>
              <a:t>Common venues near </a:t>
            </a:r>
            <a:r>
              <a:rPr lang="en-US" sz="2000" dirty="0" smtClean="0"/>
              <a:t>neighborhood:</a:t>
            </a:r>
            <a:endParaRPr lang="en-IN" sz="2000" dirty="0"/>
          </a:p>
          <a:p>
            <a:endParaRPr lang="en-IN" sz="2000" dirty="0"/>
          </a:p>
        </p:txBody>
      </p:sp>
      <p:pic>
        <p:nvPicPr>
          <p:cNvPr id="4" name="image7.png"/>
          <p:cNvPicPr/>
          <p:nvPr/>
        </p:nvPicPr>
        <p:blipFill>
          <a:blip r:embed="rId2" cstate="print"/>
          <a:stretch>
            <a:fillRect/>
          </a:stretch>
        </p:blipFill>
        <p:spPr>
          <a:xfrm>
            <a:off x="1255059" y="2420471"/>
            <a:ext cx="9681882" cy="3751729"/>
          </a:xfrm>
          <a:prstGeom prst="rect">
            <a:avLst/>
          </a:prstGeom>
        </p:spPr>
      </p:pic>
    </p:spTree>
    <p:extLst>
      <p:ext uri="{BB962C8B-B14F-4D97-AF65-F5344CB8AC3E}">
        <p14:creationId xmlns:p14="http://schemas.microsoft.com/office/powerpoint/2010/main" val="834895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612</Words>
  <Application>Microsoft Office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The Battle of Neighbourhood</vt:lpstr>
      <vt:lpstr>Introduction:</vt:lpstr>
      <vt:lpstr>Problem :</vt:lpstr>
      <vt:lpstr>Location:</vt:lpstr>
      <vt:lpstr>Data Description:</vt:lpstr>
      <vt:lpstr>Methodology:</vt:lpstr>
      <vt:lpstr>PowerPoint Presentation</vt:lpstr>
      <vt:lpstr>PowerPoint Presentation</vt:lpstr>
      <vt:lpstr>Results:</vt:lpstr>
      <vt:lpstr>PowerPoint Presentation</vt:lpstr>
      <vt:lpstr>PowerPoint Presentation</vt:lpstr>
      <vt:lpstr>PowerPoint Presentation</vt:lpstr>
      <vt:lpstr>Conclusion:</vt:lpstr>
      <vt:lpstr>Thank You</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dc:title>
  <dc:creator>Siddhant Bhandarkar</dc:creator>
  <cp:lastModifiedBy>Siddhant Bhandarkar</cp:lastModifiedBy>
  <cp:revision>5</cp:revision>
  <dcterms:created xsi:type="dcterms:W3CDTF">2020-07-15T06:40:58Z</dcterms:created>
  <dcterms:modified xsi:type="dcterms:W3CDTF">2020-07-15T07:14:41Z</dcterms:modified>
</cp:coreProperties>
</file>