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58" r:id="rId4"/>
    <p:sldId id="259" r:id="rId5"/>
    <p:sldId id="260" r:id="rId6"/>
    <p:sldId id="261" r:id="rId7"/>
    <p:sldId id="262" r:id="rId8"/>
    <p:sldId id="263" r:id="rId9"/>
    <p:sldId id="264" r:id="rId10"/>
    <p:sldId id="268" r:id="rId11"/>
    <p:sldId id="275" r:id="rId12"/>
    <p:sldId id="270" r:id="rId13"/>
    <p:sldId id="271" r:id="rId14"/>
    <p:sldId id="272" r:id="rId15"/>
    <p:sldId id="273" r:id="rId16"/>
    <p:sldId id="274"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31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684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44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9941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57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833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058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656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47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252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76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55710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52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58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20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71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57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287864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g"/><Relationship Id="rId7"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0.jpe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0526-F7C3-4FE7-9ECD-0071057170DD}"/>
              </a:ext>
            </a:extLst>
          </p:cNvPr>
          <p:cNvSpPr>
            <a:spLocks noGrp="1"/>
          </p:cNvSpPr>
          <p:nvPr>
            <p:ph type="ctrTitle"/>
          </p:nvPr>
        </p:nvSpPr>
        <p:spPr/>
        <p:txBody>
          <a:bodyPr/>
          <a:lstStyle/>
          <a:p>
            <a:r>
              <a:rPr lang="en-US" dirty="0"/>
              <a:t>Distracted Driver</a:t>
            </a:r>
          </a:p>
        </p:txBody>
      </p:sp>
      <p:sp>
        <p:nvSpPr>
          <p:cNvPr id="3" name="Subtitle 2">
            <a:extLst>
              <a:ext uri="{FF2B5EF4-FFF2-40B4-BE49-F238E27FC236}">
                <a16:creationId xmlns:a16="http://schemas.microsoft.com/office/drawing/2014/main" id="{543B8B9E-498F-4224-9C2F-6E0FFDBDC156}"/>
              </a:ext>
            </a:extLst>
          </p:cNvPr>
          <p:cNvSpPr>
            <a:spLocks noGrp="1"/>
          </p:cNvSpPr>
          <p:nvPr>
            <p:ph type="subTitle" idx="1"/>
          </p:nvPr>
        </p:nvSpPr>
        <p:spPr/>
        <p:txBody>
          <a:bodyPr/>
          <a:lstStyle/>
          <a:p>
            <a:r>
              <a:rPr lang="en-US" dirty="0"/>
              <a:t>Image Classification using Convolutional Neural Nets</a:t>
            </a:r>
          </a:p>
        </p:txBody>
      </p:sp>
    </p:spTree>
    <p:extLst>
      <p:ext uri="{BB962C8B-B14F-4D97-AF65-F5344CB8AC3E}">
        <p14:creationId xmlns:p14="http://schemas.microsoft.com/office/powerpoint/2010/main" val="345351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86C8C8-5531-4192-9093-B996DE60CD0D}"/>
              </a:ext>
            </a:extLst>
          </p:cNvPr>
          <p:cNvSpPr txBox="1">
            <a:spLocks/>
          </p:cNvSpPr>
          <p:nvPr/>
        </p:nvSpPr>
        <p:spPr>
          <a:xfrm>
            <a:off x="1484310" y="304801"/>
            <a:ext cx="10018713" cy="9144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pic>
        <p:nvPicPr>
          <p:cNvPr id="12" name="Picture 11">
            <a:extLst>
              <a:ext uri="{FF2B5EF4-FFF2-40B4-BE49-F238E27FC236}">
                <a16:creationId xmlns:a16="http://schemas.microsoft.com/office/drawing/2014/main" id="{824047DB-B63E-4352-B144-FD428D45DF1F}"/>
              </a:ext>
            </a:extLst>
          </p:cNvPr>
          <p:cNvPicPr>
            <a:picLocks noChangeAspect="1"/>
          </p:cNvPicPr>
          <p:nvPr/>
        </p:nvPicPr>
        <p:blipFill>
          <a:blip r:embed="rId2"/>
          <a:stretch>
            <a:fillRect/>
          </a:stretch>
        </p:blipFill>
        <p:spPr>
          <a:xfrm>
            <a:off x="1545949" y="1219201"/>
            <a:ext cx="10031688" cy="4872036"/>
          </a:xfrm>
          <a:prstGeom prst="rect">
            <a:avLst/>
          </a:prstGeom>
        </p:spPr>
      </p:pic>
    </p:spTree>
    <p:extLst>
      <p:ext uri="{BB962C8B-B14F-4D97-AF65-F5344CB8AC3E}">
        <p14:creationId xmlns:p14="http://schemas.microsoft.com/office/powerpoint/2010/main" val="351596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ED7EDD-0030-476A-A678-50A049EA4880}"/>
              </a:ext>
            </a:extLst>
          </p:cNvPr>
          <p:cNvPicPr>
            <a:picLocks noGrp="1" noChangeAspect="1"/>
          </p:cNvPicPr>
          <p:nvPr>
            <p:ph idx="1"/>
          </p:nvPr>
        </p:nvPicPr>
        <p:blipFill>
          <a:blip r:embed="rId2"/>
          <a:stretch>
            <a:fillRect/>
          </a:stretch>
        </p:blipFill>
        <p:spPr>
          <a:xfrm>
            <a:off x="1484311" y="1550504"/>
            <a:ext cx="10018712" cy="1637762"/>
          </a:xfrm>
          <a:prstGeom prst="rect">
            <a:avLst/>
          </a:prstGeom>
        </p:spPr>
      </p:pic>
      <p:sp>
        <p:nvSpPr>
          <p:cNvPr id="5" name="Title 1">
            <a:extLst>
              <a:ext uri="{FF2B5EF4-FFF2-40B4-BE49-F238E27FC236}">
                <a16:creationId xmlns:a16="http://schemas.microsoft.com/office/drawing/2014/main" id="{F686C8C8-5531-4192-9093-B996DE60CD0D}"/>
              </a:ext>
            </a:extLst>
          </p:cNvPr>
          <p:cNvSpPr txBox="1">
            <a:spLocks/>
          </p:cNvSpPr>
          <p:nvPr/>
        </p:nvSpPr>
        <p:spPr>
          <a:xfrm>
            <a:off x="1484310" y="304801"/>
            <a:ext cx="10018713" cy="9144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spTree>
    <p:extLst>
      <p:ext uri="{BB962C8B-B14F-4D97-AF65-F5344CB8AC3E}">
        <p14:creationId xmlns:p14="http://schemas.microsoft.com/office/powerpoint/2010/main" val="283651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ED7EDD-0030-476A-A678-50A049EA4880}"/>
              </a:ext>
            </a:extLst>
          </p:cNvPr>
          <p:cNvPicPr>
            <a:picLocks noGrp="1" noChangeAspect="1"/>
          </p:cNvPicPr>
          <p:nvPr>
            <p:ph idx="1"/>
          </p:nvPr>
        </p:nvPicPr>
        <p:blipFill>
          <a:blip r:embed="rId2"/>
          <a:stretch>
            <a:fillRect/>
          </a:stretch>
        </p:blipFill>
        <p:spPr>
          <a:xfrm>
            <a:off x="1484311" y="1550504"/>
            <a:ext cx="10018712" cy="1637762"/>
          </a:xfrm>
          <a:prstGeom prst="rect">
            <a:avLst/>
          </a:prstGeom>
        </p:spPr>
      </p:pic>
      <p:sp>
        <p:nvSpPr>
          <p:cNvPr id="5" name="Title 1">
            <a:extLst>
              <a:ext uri="{FF2B5EF4-FFF2-40B4-BE49-F238E27FC236}">
                <a16:creationId xmlns:a16="http://schemas.microsoft.com/office/drawing/2014/main" id="{F686C8C8-5531-4192-9093-B996DE60CD0D}"/>
              </a:ext>
            </a:extLst>
          </p:cNvPr>
          <p:cNvSpPr txBox="1">
            <a:spLocks/>
          </p:cNvSpPr>
          <p:nvPr/>
        </p:nvSpPr>
        <p:spPr>
          <a:xfrm>
            <a:off x="1484310" y="304801"/>
            <a:ext cx="10018713" cy="9144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pic>
        <p:nvPicPr>
          <p:cNvPr id="8" name="Picture 7">
            <a:extLst>
              <a:ext uri="{FF2B5EF4-FFF2-40B4-BE49-F238E27FC236}">
                <a16:creationId xmlns:a16="http://schemas.microsoft.com/office/drawing/2014/main" id="{D29C2A92-CAC1-41A0-9D4E-58C3B9D03BE8}"/>
              </a:ext>
            </a:extLst>
          </p:cNvPr>
          <p:cNvPicPr>
            <a:picLocks noChangeAspect="1"/>
          </p:cNvPicPr>
          <p:nvPr/>
        </p:nvPicPr>
        <p:blipFill>
          <a:blip r:embed="rId3"/>
          <a:stretch>
            <a:fillRect/>
          </a:stretch>
        </p:blipFill>
        <p:spPr>
          <a:xfrm>
            <a:off x="3178759" y="1550504"/>
            <a:ext cx="6391275" cy="4533900"/>
          </a:xfrm>
          <a:prstGeom prst="rect">
            <a:avLst/>
          </a:prstGeom>
        </p:spPr>
      </p:pic>
    </p:spTree>
    <p:extLst>
      <p:ext uri="{BB962C8B-B14F-4D97-AF65-F5344CB8AC3E}">
        <p14:creationId xmlns:p14="http://schemas.microsoft.com/office/powerpoint/2010/main" val="323609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ED7EDD-0030-476A-A678-50A049EA4880}"/>
              </a:ext>
            </a:extLst>
          </p:cNvPr>
          <p:cNvPicPr>
            <a:picLocks noGrp="1" noChangeAspect="1"/>
          </p:cNvPicPr>
          <p:nvPr>
            <p:ph idx="1"/>
          </p:nvPr>
        </p:nvPicPr>
        <p:blipFill>
          <a:blip r:embed="rId2"/>
          <a:stretch>
            <a:fillRect/>
          </a:stretch>
        </p:blipFill>
        <p:spPr>
          <a:xfrm>
            <a:off x="1484311" y="1550504"/>
            <a:ext cx="10018712" cy="1637762"/>
          </a:xfrm>
          <a:prstGeom prst="rect">
            <a:avLst/>
          </a:prstGeom>
        </p:spPr>
      </p:pic>
      <p:sp>
        <p:nvSpPr>
          <p:cNvPr id="5" name="Title 1">
            <a:extLst>
              <a:ext uri="{FF2B5EF4-FFF2-40B4-BE49-F238E27FC236}">
                <a16:creationId xmlns:a16="http://schemas.microsoft.com/office/drawing/2014/main" id="{F686C8C8-5531-4192-9093-B996DE60CD0D}"/>
              </a:ext>
            </a:extLst>
          </p:cNvPr>
          <p:cNvSpPr txBox="1">
            <a:spLocks/>
          </p:cNvSpPr>
          <p:nvPr/>
        </p:nvSpPr>
        <p:spPr>
          <a:xfrm>
            <a:off x="1484310" y="304801"/>
            <a:ext cx="10018713" cy="9144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pic>
        <p:nvPicPr>
          <p:cNvPr id="8" name="Picture 7">
            <a:extLst>
              <a:ext uri="{FF2B5EF4-FFF2-40B4-BE49-F238E27FC236}">
                <a16:creationId xmlns:a16="http://schemas.microsoft.com/office/drawing/2014/main" id="{D29C2A92-CAC1-41A0-9D4E-58C3B9D03BE8}"/>
              </a:ext>
            </a:extLst>
          </p:cNvPr>
          <p:cNvPicPr>
            <a:picLocks noChangeAspect="1"/>
          </p:cNvPicPr>
          <p:nvPr/>
        </p:nvPicPr>
        <p:blipFill>
          <a:blip r:embed="rId3"/>
          <a:stretch>
            <a:fillRect/>
          </a:stretch>
        </p:blipFill>
        <p:spPr>
          <a:xfrm>
            <a:off x="3178759" y="1550504"/>
            <a:ext cx="6391275" cy="4533900"/>
          </a:xfrm>
          <a:prstGeom prst="rect">
            <a:avLst/>
          </a:prstGeom>
        </p:spPr>
      </p:pic>
      <p:pic>
        <p:nvPicPr>
          <p:cNvPr id="2" name="Picture 1">
            <a:extLst>
              <a:ext uri="{FF2B5EF4-FFF2-40B4-BE49-F238E27FC236}">
                <a16:creationId xmlns:a16="http://schemas.microsoft.com/office/drawing/2014/main" id="{02B9046B-7664-4644-9A99-A828F60CCE79}"/>
              </a:ext>
            </a:extLst>
          </p:cNvPr>
          <p:cNvPicPr>
            <a:picLocks noChangeAspect="1"/>
          </p:cNvPicPr>
          <p:nvPr/>
        </p:nvPicPr>
        <p:blipFill>
          <a:blip r:embed="rId4"/>
          <a:stretch>
            <a:fillRect/>
          </a:stretch>
        </p:blipFill>
        <p:spPr>
          <a:xfrm>
            <a:off x="3182486" y="1563756"/>
            <a:ext cx="6400800" cy="4533900"/>
          </a:xfrm>
          <a:prstGeom prst="rect">
            <a:avLst/>
          </a:prstGeom>
        </p:spPr>
      </p:pic>
    </p:spTree>
    <p:extLst>
      <p:ext uri="{BB962C8B-B14F-4D97-AF65-F5344CB8AC3E}">
        <p14:creationId xmlns:p14="http://schemas.microsoft.com/office/powerpoint/2010/main" val="3415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86C8C8-5531-4192-9093-B996DE60CD0D}"/>
              </a:ext>
            </a:extLst>
          </p:cNvPr>
          <p:cNvSpPr txBox="1">
            <a:spLocks/>
          </p:cNvSpPr>
          <p:nvPr/>
        </p:nvSpPr>
        <p:spPr>
          <a:xfrm>
            <a:off x="1484310" y="304801"/>
            <a:ext cx="10018713" cy="9144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pic>
        <p:nvPicPr>
          <p:cNvPr id="6" name="Picture 5">
            <a:extLst>
              <a:ext uri="{FF2B5EF4-FFF2-40B4-BE49-F238E27FC236}">
                <a16:creationId xmlns:a16="http://schemas.microsoft.com/office/drawing/2014/main" id="{9271EDDC-2449-447F-BB02-1E0686212F0F}"/>
              </a:ext>
            </a:extLst>
          </p:cNvPr>
          <p:cNvPicPr>
            <a:picLocks noChangeAspect="1"/>
          </p:cNvPicPr>
          <p:nvPr/>
        </p:nvPicPr>
        <p:blipFill>
          <a:blip r:embed="rId2"/>
          <a:stretch>
            <a:fillRect/>
          </a:stretch>
        </p:blipFill>
        <p:spPr>
          <a:xfrm>
            <a:off x="1484310" y="1581149"/>
            <a:ext cx="10239375" cy="2171700"/>
          </a:xfrm>
          <a:prstGeom prst="rect">
            <a:avLst/>
          </a:prstGeom>
        </p:spPr>
      </p:pic>
    </p:spTree>
    <p:extLst>
      <p:ext uri="{BB962C8B-B14F-4D97-AF65-F5344CB8AC3E}">
        <p14:creationId xmlns:p14="http://schemas.microsoft.com/office/powerpoint/2010/main" val="103848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86C8C8-5531-4192-9093-B996DE60CD0D}"/>
              </a:ext>
            </a:extLst>
          </p:cNvPr>
          <p:cNvSpPr txBox="1">
            <a:spLocks/>
          </p:cNvSpPr>
          <p:nvPr/>
        </p:nvSpPr>
        <p:spPr>
          <a:xfrm>
            <a:off x="1484310" y="304801"/>
            <a:ext cx="10018713" cy="9144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pic>
        <p:nvPicPr>
          <p:cNvPr id="6" name="Picture 5">
            <a:extLst>
              <a:ext uri="{FF2B5EF4-FFF2-40B4-BE49-F238E27FC236}">
                <a16:creationId xmlns:a16="http://schemas.microsoft.com/office/drawing/2014/main" id="{9271EDDC-2449-447F-BB02-1E0686212F0F}"/>
              </a:ext>
            </a:extLst>
          </p:cNvPr>
          <p:cNvPicPr>
            <a:picLocks noChangeAspect="1"/>
          </p:cNvPicPr>
          <p:nvPr/>
        </p:nvPicPr>
        <p:blipFill>
          <a:blip r:embed="rId2"/>
          <a:stretch>
            <a:fillRect/>
          </a:stretch>
        </p:blipFill>
        <p:spPr>
          <a:xfrm>
            <a:off x="1484310" y="1581149"/>
            <a:ext cx="10239375" cy="2171700"/>
          </a:xfrm>
          <a:prstGeom prst="rect">
            <a:avLst/>
          </a:prstGeom>
        </p:spPr>
      </p:pic>
      <p:pic>
        <p:nvPicPr>
          <p:cNvPr id="2" name="Picture 1">
            <a:extLst>
              <a:ext uri="{FF2B5EF4-FFF2-40B4-BE49-F238E27FC236}">
                <a16:creationId xmlns:a16="http://schemas.microsoft.com/office/drawing/2014/main" id="{1D20CF50-4623-4EB3-882F-E4B723E2446D}"/>
              </a:ext>
            </a:extLst>
          </p:cNvPr>
          <p:cNvPicPr>
            <a:picLocks noChangeAspect="1"/>
          </p:cNvPicPr>
          <p:nvPr/>
        </p:nvPicPr>
        <p:blipFill>
          <a:blip r:embed="rId3"/>
          <a:stretch>
            <a:fillRect/>
          </a:stretch>
        </p:blipFill>
        <p:spPr>
          <a:xfrm>
            <a:off x="3298028" y="2009774"/>
            <a:ext cx="6391275" cy="4543425"/>
          </a:xfrm>
          <a:prstGeom prst="rect">
            <a:avLst/>
          </a:prstGeom>
        </p:spPr>
      </p:pic>
    </p:spTree>
    <p:extLst>
      <p:ext uri="{BB962C8B-B14F-4D97-AF65-F5344CB8AC3E}">
        <p14:creationId xmlns:p14="http://schemas.microsoft.com/office/powerpoint/2010/main" val="298073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86C8C8-5531-4192-9093-B996DE60CD0D}"/>
              </a:ext>
            </a:extLst>
          </p:cNvPr>
          <p:cNvSpPr txBox="1">
            <a:spLocks/>
          </p:cNvSpPr>
          <p:nvPr/>
        </p:nvSpPr>
        <p:spPr>
          <a:xfrm>
            <a:off x="1484310" y="304801"/>
            <a:ext cx="10018713" cy="9144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pic>
        <p:nvPicPr>
          <p:cNvPr id="2" name="Picture 1">
            <a:extLst>
              <a:ext uri="{FF2B5EF4-FFF2-40B4-BE49-F238E27FC236}">
                <a16:creationId xmlns:a16="http://schemas.microsoft.com/office/drawing/2014/main" id="{DAC18576-BC16-46D0-AC2F-598E6EB06994}"/>
              </a:ext>
            </a:extLst>
          </p:cNvPr>
          <p:cNvPicPr>
            <a:picLocks noChangeAspect="1"/>
          </p:cNvPicPr>
          <p:nvPr/>
        </p:nvPicPr>
        <p:blipFill>
          <a:blip r:embed="rId2"/>
          <a:stretch>
            <a:fillRect/>
          </a:stretch>
        </p:blipFill>
        <p:spPr>
          <a:xfrm>
            <a:off x="1484310" y="2146852"/>
            <a:ext cx="6619875" cy="3200400"/>
          </a:xfrm>
          <a:prstGeom prst="rect">
            <a:avLst/>
          </a:prstGeom>
        </p:spPr>
      </p:pic>
      <p:pic>
        <p:nvPicPr>
          <p:cNvPr id="4" name="Picture 3">
            <a:extLst>
              <a:ext uri="{FF2B5EF4-FFF2-40B4-BE49-F238E27FC236}">
                <a16:creationId xmlns:a16="http://schemas.microsoft.com/office/drawing/2014/main" id="{CA273062-9ED9-4D09-B59B-468B75293B2F}"/>
              </a:ext>
            </a:extLst>
          </p:cNvPr>
          <p:cNvPicPr>
            <a:picLocks noChangeAspect="1"/>
          </p:cNvPicPr>
          <p:nvPr/>
        </p:nvPicPr>
        <p:blipFill>
          <a:blip r:embed="rId3"/>
          <a:stretch>
            <a:fillRect/>
          </a:stretch>
        </p:blipFill>
        <p:spPr>
          <a:xfrm>
            <a:off x="8374065" y="1841224"/>
            <a:ext cx="2333625" cy="4076700"/>
          </a:xfrm>
          <a:prstGeom prst="rect">
            <a:avLst/>
          </a:prstGeom>
        </p:spPr>
      </p:pic>
    </p:spTree>
    <p:extLst>
      <p:ext uri="{BB962C8B-B14F-4D97-AF65-F5344CB8AC3E}">
        <p14:creationId xmlns:p14="http://schemas.microsoft.com/office/powerpoint/2010/main" val="182234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Problems / Challenges Faced</a:t>
            </a:r>
          </a:p>
        </p:txBody>
      </p:sp>
      <p:sp>
        <p:nvSpPr>
          <p:cNvPr id="3" name="Content Placeholder 2">
            <a:extLst>
              <a:ext uri="{FF2B5EF4-FFF2-40B4-BE49-F238E27FC236}">
                <a16:creationId xmlns:a16="http://schemas.microsoft.com/office/drawing/2014/main" id="{2CED8402-154E-4604-90FB-C4DEC2343CAD}"/>
              </a:ext>
            </a:extLst>
          </p:cNvPr>
          <p:cNvSpPr>
            <a:spLocks noGrp="1"/>
          </p:cNvSpPr>
          <p:nvPr>
            <p:ph idx="1"/>
          </p:nvPr>
        </p:nvSpPr>
        <p:spPr>
          <a:xfrm>
            <a:off x="1484310" y="2057399"/>
            <a:ext cx="10018713" cy="3124201"/>
          </a:xfrm>
        </p:spPr>
        <p:txBody>
          <a:bodyPr>
            <a:normAutofit/>
          </a:bodyPr>
          <a:lstStyle/>
          <a:p>
            <a:r>
              <a:rPr lang="en-US" sz="2000" dirty="0"/>
              <a:t>The data was too huge to pass on the convolutional layers</a:t>
            </a:r>
          </a:p>
          <a:p>
            <a:r>
              <a:rPr lang="en-US" sz="2000" dirty="0"/>
              <a:t>Installing </a:t>
            </a:r>
            <a:r>
              <a:rPr lang="en-US" sz="2000" dirty="0" err="1"/>
              <a:t>Tensorflow</a:t>
            </a:r>
            <a:r>
              <a:rPr lang="en-US" sz="2000" dirty="0"/>
              <a:t> for running on GPU</a:t>
            </a:r>
          </a:p>
          <a:p>
            <a:r>
              <a:rPr lang="en-US" sz="2000" dirty="0"/>
              <a:t>Improvising performance for 10 categories with 4 GBs GPU was difficult to achieve</a:t>
            </a:r>
          </a:p>
          <a:p>
            <a:r>
              <a:rPr lang="en-US" sz="2000" dirty="0"/>
              <a:t>Run time for the model even with 5 categories took around 45 mins</a:t>
            </a:r>
          </a:p>
        </p:txBody>
      </p:sp>
    </p:spTree>
    <p:extLst>
      <p:ext uri="{BB962C8B-B14F-4D97-AF65-F5344CB8AC3E}">
        <p14:creationId xmlns:p14="http://schemas.microsoft.com/office/powerpoint/2010/main" val="208781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0526-F7C3-4FE7-9ECD-0071057170DD}"/>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279608E2-420C-4408-A0EE-4DF9B806C62F}"/>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175470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References</a:t>
            </a:r>
          </a:p>
        </p:txBody>
      </p:sp>
      <p:sp>
        <p:nvSpPr>
          <p:cNvPr id="3" name="Content Placeholder 2">
            <a:extLst>
              <a:ext uri="{FF2B5EF4-FFF2-40B4-BE49-F238E27FC236}">
                <a16:creationId xmlns:a16="http://schemas.microsoft.com/office/drawing/2014/main" id="{2CED8402-154E-4604-90FB-C4DEC2343CAD}"/>
              </a:ext>
            </a:extLst>
          </p:cNvPr>
          <p:cNvSpPr>
            <a:spLocks noGrp="1"/>
          </p:cNvSpPr>
          <p:nvPr>
            <p:ph idx="1"/>
          </p:nvPr>
        </p:nvSpPr>
        <p:spPr>
          <a:xfrm>
            <a:off x="1484310" y="2057399"/>
            <a:ext cx="10018713" cy="3124201"/>
          </a:xfrm>
        </p:spPr>
        <p:txBody>
          <a:bodyPr>
            <a:normAutofit/>
          </a:bodyPr>
          <a:lstStyle/>
          <a:p>
            <a:r>
              <a:rPr lang="en-US" sz="2000" dirty="0"/>
              <a:t>https://www.kaggle.com/c/state-farm-distracted-driver-detection</a:t>
            </a:r>
          </a:p>
          <a:p>
            <a:r>
              <a:rPr lang="en-US" sz="2000" dirty="0"/>
              <a:t>https://machinelearningmastery.com/transfer-learning-for-deep-learning/</a:t>
            </a:r>
          </a:p>
          <a:p>
            <a:r>
              <a:rPr lang="en-US" sz="2000" dirty="0"/>
              <a:t>http://cs231n.github.io/convolutional-networks/</a:t>
            </a:r>
          </a:p>
          <a:p>
            <a:r>
              <a:rPr lang="en-US" sz="2000" dirty="0"/>
              <a:t>http://cs229.stanford.edu/proj2016/report/SamCenLuo-ClassificationOfDriverDistraction-report.pdf</a:t>
            </a:r>
          </a:p>
          <a:p>
            <a:r>
              <a:rPr lang="en-US" sz="2000" dirty="0"/>
              <a:t>https://www.kaggle.com/jacobkie/discussion</a:t>
            </a:r>
          </a:p>
        </p:txBody>
      </p:sp>
    </p:spTree>
    <p:extLst>
      <p:ext uri="{BB962C8B-B14F-4D97-AF65-F5344CB8AC3E}">
        <p14:creationId xmlns:p14="http://schemas.microsoft.com/office/powerpoint/2010/main" val="245300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Project Brief</a:t>
            </a:r>
          </a:p>
        </p:txBody>
      </p:sp>
      <p:sp>
        <p:nvSpPr>
          <p:cNvPr id="3" name="Content Placeholder 2">
            <a:extLst>
              <a:ext uri="{FF2B5EF4-FFF2-40B4-BE49-F238E27FC236}">
                <a16:creationId xmlns:a16="http://schemas.microsoft.com/office/drawing/2014/main" id="{2CED8402-154E-4604-90FB-C4DEC2343CAD}"/>
              </a:ext>
            </a:extLst>
          </p:cNvPr>
          <p:cNvSpPr>
            <a:spLocks noGrp="1"/>
          </p:cNvSpPr>
          <p:nvPr>
            <p:ph idx="1"/>
          </p:nvPr>
        </p:nvSpPr>
        <p:spPr>
          <a:xfrm>
            <a:off x="1484310" y="2057399"/>
            <a:ext cx="10018713" cy="3124201"/>
          </a:xfrm>
        </p:spPr>
        <p:txBody>
          <a:bodyPr>
            <a:normAutofit/>
          </a:bodyPr>
          <a:lstStyle/>
          <a:p>
            <a:r>
              <a:rPr lang="en-US" sz="2000" dirty="0"/>
              <a:t>There is a growing problem of driver distraction resulting in accidents, there is an opportunity to identify real time driver distraction that can trigger warning, alerts or actionable task to avoid accidents. Warnings may range from alerting the driver to other mitigating steps like initiating deceleration or soft braking.</a:t>
            </a:r>
          </a:p>
          <a:p>
            <a:pPr marL="0" indent="0">
              <a:buNone/>
            </a:pPr>
            <a:r>
              <a:rPr lang="en-US" sz="2000" dirty="0"/>
              <a:t> </a:t>
            </a:r>
          </a:p>
          <a:p>
            <a:r>
              <a:rPr lang="en-US" sz="2000" dirty="0"/>
              <a:t>This approach suggests a method to detect and classify visual distraction. It will adopt convolution neural networks and other machine learning classification models to construct distraction detection models. Data for training and testing the models have been collected from the Kaggle site and will be used to classify distracted driver behavior.</a:t>
            </a:r>
          </a:p>
        </p:txBody>
      </p:sp>
    </p:spTree>
    <p:extLst>
      <p:ext uri="{BB962C8B-B14F-4D97-AF65-F5344CB8AC3E}">
        <p14:creationId xmlns:p14="http://schemas.microsoft.com/office/powerpoint/2010/main" val="43846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Data Description</a:t>
            </a:r>
          </a:p>
        </p:txBody>
      </p:sp>
      <p:sp>
        <p:nvSpPr>
          <p:cNvPr id="3" name="Content Placeholder 2">
            <a:extLst>
              <a:ext uri="{FF2B5EF4-FFF2-40B4-BE49-F238E27FC236}">
                <a16:creationId xmlns:a16="http://schemas.microsoft.com/office/drawing/2014/main" id="{2CED8402-154E-4604-90FB-C4DEC2343CAD}"/>
              </a:ext>
            </a:extLst>
          </p:cNvPr>
          <p:cNvSpPr>
            <a:spLocks noGrp="1"/>
          </p:cNvSpPr>
          <p:nvPr>
            <p:ph idx="1"/>
          </p:nvPr>
        </p:nvSpPr>
        <p:spPr>
          <a:xfrm>
            <a:off x="1603444" y="1603513"/>
            <a:ext cx="10018713" cy="4505739"/>
          </a:xfrm>
        </p:spPr>
        <p:txBody>
          <a:bodyPr>
            <a:normAutofit fontScale="70000" lnSpcReduction="20000"/>
          </a:bodyPr>
          <a:lstStyle/>
          <a:p>
            <a:pPr marL="0" indent="0">
              <a:buNone/>
            </a:pPr>
            <a:r>
              <a:rPr lang="en-US" dirty="0"/>
              <a:t>There are in total 22424 Training Images. The image size is 640x480x3. There are in total 10 classes and approximately 2240 images in each class. There are 26 unique drivers performing 10 different actions</a:t>
            </a:r>
            <a:r>
              <a:rPr lang="en-US" i="1" dirty="0"/>
              <a:t>.</a:t>
            </a:r>
          </a:p>
          <a:p>
            <a:pPr marL="0" indent="0">
              <a:buNone/>
            </a:pPr>
            <a:r>
              <a:rPr lang="en-US" dirty="0"/>
              <a:t> </a:t>
            </a:r>
          </a:p>
          <a:p>
            <a:r>
              <a:rPr lang="en-US" dirty="0"/>
              <a:t>c0: safe driving</a:t>
            </a:r>
          </a:p>
          <a:p>
            <a:r>
              <a:rPr lang="en-US" dirty="0"/>
              <a:t>c1: texting - right</a:t>
            </a:r>
          </a:p>
          <a:p>
            <a:r>
              <a:rPr lang="en-US" dirty="0"/>
              <a:t>c2: talking on the phone - right</a:t>
            </a:r>
          </a:p>
          <a:p>
            <a:r>
              <a:rPr lang="en-US" dirty="0"/>
              <a:t>c3: texting - left</a:t>
            </a:r>
          </a:p>
          <a:p>
            <a:r>
              <a:rPr lang="en-US" dirty="0"/>
              <a:t>c4: talking on the phone - left</a:t>
            </a:r>
          </a:p>
          <a:p>
            <a:r>
              <a:rPr lang="en-US" dirty="0"/>
              <a:t>c5: operating the radio</a:t>
            </a:r>
          </a:p>
          <a:p>
            <a:r>
              <a:rPr lang="en-US" dirty="0"/>
              <a:t>c6: drinking</a:t>
            </a:r>
          </a:p>
          <a:p>
            <a:r>
              <a:rPr lang="en-US" dirty="0"/>
              <a:t>c7: reaching behind</a:t>
            </a:r>
          </a:p>
          <a:p>
            <a:r>
              <a:rPr lang="en-US" dirty="0"/>
              <a:t>c8: hair and makeup</a:t>
            </a:r>
          </a:p>
          <a:p>
            <a:r>
              <a:rPr lang="en-US" dirty="0"/>
              <a:t>c9: talking to passenger</a:t>
            </a:r>
          </a:p>
        </p:txBody>
      </p:sp>
      <p:pic>
        <p:nvPicPr>
          <p:cNvPr id="4" name="Picture 3">
            <a:extLst>
              <a:ext uri="{FF2B5EF4-FFF2-40B4-BE49-F238E27FC236}">
                <a16:creationId xmlns:a16="http://schemas.microsoft.com/office/drawing/2014/main" id="{C4D0BB7C-032E-4DBA-B65C-210A53E90BF6}"/>
              </a:ext>
            </a:extLst>
          </p:cNvPr>
          <p:cNvPicPr>
            <a:picLocks noChangeAspect="1"/>
          </p:cNvPicPr>
          <p:nvPr/>
        </p:nvPicPr>
        <p:blipFill>
          <a:blip r:embed="rId2"/>
          <a:stretch>
            <a:fillRect/>
          </a:stretch>
        </p:blipFill>
        <p:spPr>
          <a:xfrm>
            <a:off x="5115339" y="2411896"/>
            <a:ext cx="5592351" cy="3697356"/>
          </a:xfrm>
          <a:prstGeom prst="rect">
            <a:avLst/>
          </a:prstGeom>
        </p:spPr>
      </p:pic>
    </p:spTree>
    <p:extLst>
      <p:ext uri="{BB962C8B-B14F-4D97-AF65-F5344CB8AC3E}">
        <p14:creationId xmlns:p14="http://schemas.microsoft.com/office/powerpoint/2010/main" val="400329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Data Used</a:t>
            </a:r>
          </a:p>
        </p:txBody>
      </p:sp>
      <p:sp>
        <p:nvSpPr>
          <p:cNvPr id="3" name="Content Placeholder 2">
            <a:extLst>
              <a:ext uri="{FF2B5EF4-FFF2-40B4-BE49-F238E27FC236}">
                <a16:creationId xmlns:a16="http://schemas.microsoft.com/office/drawing/2014/main" id="{2CED8402-154E-4604-90FB-C4DEC2343CAD}"/>
              </a:ext>
            </a:extLst>
          </p:cNvPr>
          <p:cNvSpPr>
            <a:spLocks noGrp="1"/>
          </p:cNvSpPr>
          <p:nvPr>
            <p:ph idx="1"/>
          </p:nvPr>
        </p:nvSpPr>
        <p:spPr>
          <a:xfrm>
            <a:off x="1603444" y="1603513"/>
            <a:ext cx="10018713" cy="933649"/>
          </a:xfrm>
        </p:spPr>
        <p:txBody>
          <a:bodyPr>
            <a:normAutofit/>
          </a:bodyPr>
          <a:lstStyle/>
          <a:p>
            <a:pPr marL="0" indent="0">
              <a:buNone/>
            </a:pPr>
            <a:r>
              <a:rPr lang="en-US" sz="1800" dirty="0"/>
              <a:t>For analysis the data selected is a subset of the original data containing 11745 images across 5 categories.</a:t>
            </a:r>
          </a:p>
        </p:txBody>
      </p:sp>
      <p:pic>
        <p:nvPicPr>
          <p:cNvPr id="15" name="Picture 14" descr="D:\Aegis\Project\data2\c0\img_34.jpg">
            <a:extLst>
              <a:ext uri="{FF2B5EF4-FFF2-40B4-BE49-F238E27FC236}">
                <a16:creationId xmlns:a16="http://schemas.microsoft.com/office/drawing/2014/main" id="{49992971-9B66-48A0-B718-1EAE19F530E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3650" y="2853870"/>
            <a:ext cx="1028700" cy="770890"/>
          </a:xfrm>
          <a:prstGeom prst="rect">
            <a:avLst/>
          </a:prstGeom>
          <a:noFill/>
          <a:ln>
            <a:noFill/>
          </a:ln>
        </p:spPr>
      </p:pic>
      <p:pic>
        <p:nvPicPr>
          <p:cNvPr id="16" name="Picture 15" descr="D:\Aegis\Project\data2\c1\img_6.jpg">
            <a:extLst>
              <a:ext uri="{FF2B5EF4-FFF2-40B4-BE49-F238E27FC236}">
                <a16:creationId xmlns:a16="http://schemas.microsoft.com/office/drawing/2014/main" id="{19F88E34-A25E-469A-8222-3B2B18C7D9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0700" y="2911428"/>
            <a:ext cx="990600" cy="742950"/>
          </a:xfrm>
          <a:prstGeom prst="rect">
            <a:avLst/>
          </a:prstGeom>
          <a:noFill/>
          <a:ln>
            <a:noFill/>
          </a:ln>
        </p:spPr>
      </p:pic>
      <p:pic>
        <p:nvPicPr>
          <p:cNvPr id="17" name="Picture 16" descr="D:\Aegis\Project\data2\c2\img_94.jpg">
            <a:extLst>
              <a:ext uri="{FF2B5EF4-FFF2-40B4-BE49-F238E27FC236}">
                <a16:creationId xmlns:a16="http://schemas.microsoft.com/office/drawing/2014/main" id="{CD50401C-CE38-4078-B132-F39CB1B61C5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9107" y="2975863"/>
            <a:ext cx="1019175" cy="763905"/>
          </a:xfrm>
          <a:prstGeom prst="rect">
            <a:avLst/>
          </a:prstGeom>
          <a:noFill/>
          <a:ln>
            <a:noFill/>
          </a:ln>
        </p:spPr>
      </p:pic>
      <p:pic>
        <p:nvPicPr>
          <p:cNvPr id="18" name="Picture 17">
            <a:extLst>
              <a:ext uri="{FF2B5EF4-FFF2-40B4-BE49-F238E27FC236}">
                <a16:creationId xmlns:a16="http://schemas.microsoft.com/office/drawing/2014/main" id="{036042BE-B0AA-45AD-91EB-BE109917AE1E}"/>
              </a:ext>
            </a:extLst>
          </p:cNvPr>
          <p:cNvPicPr/>
          <p:nvPr/>
        </p:nvPicPr>
        <p:blipFill>
          <a:blip r:embed="rId5"/>
          <a:stretch>
            <a:fillRect/>
          </a:stretch>
        </p:blipFill>
        <p:spPr bwMode="auto">
          <a:xfrm>
            <a:off x="4183939" y="4507155"/>
            <a:ext cx="1047326" cy="785495"/>
          </a:xfrm>
          <a:prstGeom prst="rect">
            <a:avLst/>
          </a:prstGeom>
          <a:noFill/>
          <a:ln>
            <a:noFill/>
          </a:ln>
        </p:spPr>
      </p:pic>
      <p:pic>
        <p:nvPicPr>
          <p:cNvPr id="19" name="Picture 18">
            <a:extLst>
              <a:ext uri="{FF2B5EF4-FFF2-40B4-BE49-F238E27FC236}">
                <a16:creationId xmlns:a16="http://schemas.microsoft.com/office/drawing/2014/main" id="{00301BDB-4423-45E1-8EF5-0D56F45D150E}"/>
              </a:ext>
            </a:extLst>
          </p:cNvPr>
          <p:cNvPicPr/>
          <p:nvPr/>
        </p:nvPicPr>
        <p:blipFill>
          <a:blip r:embed="rId6"/>
          <a:stretch>
            <a:fillRect/>
          </a:stretch>
        </p:blipFill>
        <p:spPr bwMode="auto">
          <a:xfrm>
            <a:off x="7495913" y="4521450"/>
            <a:ext cx="1041400" cy="781050"/>
          </a:xfrm>
          <a:prstGeom prst="rect">
            <a:avLst/>
          </a:prstGeom>
          <a:noFill/>
          <a:ln>
            <a:noFill/>
          </a:ln>
        </p:spPr>
      </p:pic>
      <p:sp>
        <p:nvSpPr>
          <p:cNvPr id="20" name="Rectangle 19">
            <a:extLst>
              <a:ext uri="{FF2B5EF4-FFF2-40B4-BE49-F238E27FC236}">
                <a16:creationId xmlns:a16="http://schemas.microsoft.com/office/drawing/2014/main" id="{68730F8A-B815-4C3F-80E0-8DA807174C84}"/>
              </a:ext>
            </a:extLst>
          </p:cNvPr>
          <p:cNvSpPr/>
          <p:nvPr/>
        </p:nvSpPr>
        <p:spPr>
          <a:xfrm>
            <a:off x="2493702" y="3703443"/>
            <a:ext cx="1633332"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c0: Safe driving</a:t>
            </a:r>
            <a:endParaRPr lang="en-US" dirty="0"/>
          </a:p>
        </p:txBody>
      </p:sp>
      <p:sp>
        <p:nvSpPr>
          <p:cNvPr id="21" name="Rectangle 20">
            <a:extLst>
              <a:ext uri="{FF2B5EF4-FFF2-40B4-BE49-F238E27FC236}">
                <a16:creationId xmlns:a16="http://schemas.microsoft.com/office/drawing/2014/main" id="{AFA05FDD-C82D-4F32-8355-4F544D45C3FC}"/>
              </a:ext>
            </a:extLst>
          </p:cNvPr>
          <p:cNvSpPr/>
          <p:nvPr/>
        </p:nvSpPr>
        <p:spPr>
          <a:xfrm>
            <a:off x="5302658" y="3735508"/>
            <a:ext cx="181972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c1: Texting - right</a:t>
            </a:r>
            <a:endParaRPr lang="en-US" dirty="0"/>
          </a:p>
        </p:txBody>
      </p:sp>
      <p:sp>
        <p:nvSpPr>
          <p:cNvPr id="22" name="Rectangle 21">
            <a:extLst>
              <a:ext uri="{FF2B5EF4-FFF2-40B4-BE49-F238E27FC236}">
                <a16:creationId xmlns:a16="http://schemas.microsoft.com/office/drawing/2014/main" id="{04E88697-E1F1-4DB9-803C-0EF33093F9F4}"/>
              </a:ext>
            </a:extLst>
          </p:cNvPr>
          <p:cNvSpPr/>
          <p:nvPr/>
        </p:nvSpPr>
        <p:spPr>
          <a:xfrm>
            <a:off x="8630079" y="3756625"/>
            <a:ext cx="177555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c2: Talking - right</a:t>
            </a:r>
            <a:endParaRPr lang="en-US" dirty="0"/>
          </a:p>
        </p:txBody>
      </p:sp>
      <p:sp>
        <p:nvSpPr>
          <p:cNvPr id="23" name="Rectangle 22">
            <a:extLst>
              <a:ext uri="{FF2B5EF4-FFF2-40B4-BE49-F238E27FC236}">
                <a16:creationId xmlns:a16="http://schemas.microsoft.com/office/drawing/2014/main" id="{730322F3-A28C-487D-830F-C48DD4FC0AB6}"/>
              </a:ext>
            </a:extLst>
          </p:cNvPr>
          <p:cNvSpPr/>
          <p:nvPr/>
        </p:nvSpPr>
        <p:spPr>
          <a:xfrm>
            <a:off x="3959920" y="5390736"/>
            <a:ext cx="1669368"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c3: Texting - left</a:t>
            </a:r>
            <a:endParaRPr lang="en-US" dirty="0"/>
          </a:p>
        </p:txBody>
      </p:sp>
      <p:sp>
        <p:nvSpPr>
          <p:cNvPr id="24" name="Rectangle 23">
            <a:extLst>
              <a:ext uri="{FF2B5EF4-FFF2-40B4-BE49-F238E27FC236}">
                <a16:creationId xmlns:a16="http://schemas.microsoft.com/office/drawing/2014/main" id="{1D88D702-9B7D-43C2-B160-3D9AFA80D112}"/>
              </a:ext>
            </a:extLst>
          </p:cNvPr>
          <p:cNvSpPr/>
          <p:nvPr/>
        </p:nvSpPr>
        <p:spPr>
          <a:xfrm>
            <a:off x="7191323" y="5390736"/>
            <a:ext cx="1650580"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c4: Talking - left</a:t>
            </a:r>
            <a:endParaRPr lang="en-US" dirty="0"/>
          </a:p>
        </p:txBody>
      </p:sp>
    </p:spTree>
    <p:extLst>
      <p:ext uri="{BB962C8B-B14F-4D97-AF65-F5344CB8AC3E}">
        <p14:creationId xmlns:p14="http://schemas.microsoft.com/office/powerpoint/2010/main" val="193599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Project Architecture</a:t>
            </a:r>
          </a:p>
        </p:txBody>
      </p:sp>
      <p:grpSp>
        <p:nvGrpSpPr>
          <p:cNvPr id="14" name="Group 13">
            <a:extLst>
              <a:ext uri="{FF2B5EF4-FFF2-40B4-BE49-F238E27FC236}">
                <a16:creationId xmlns:a16="http://schemas.microsoft.com/office/drawing/2014/main" id="{B21AB17A-CB43-442D-B42D-9A5DB6307AB9}"/>
              </a:ext>
            </a:extLst>
          </p:cNvPr>
          <p:cNvGrpSpPr/>
          <p:nvPr/>
        </p:nvGrpSpPr>
        <p:grpSpPr>
          <a:xfrm>
            <a:off x="2884416" y="1219201"/>
            <a:ext cx="6969125" cy="5482590"/>
            <a:chOff x="0" y="0"/>
            <a:chExt cx="6969584" cy="5482590"/>
          </a:xfrm>
        </p:grpSpPr>
        <p:grpSp>
          <p:nvGrpSpPr>
            <p:cNvPr id="25" name="Group 24">
              <a:extLst>
                <a:ext uri="{FF2B5EF4-FFF2-40B4-BE49-F238E27FC236}">
                  <a16:creationId xmlns:a16="http://schemas.microsoft.com/office/drawing/2014/main" id="{02B54E1B-F55D-40FA-8954-0269A42ADE7C}"/>
                </a:ext>
              </a:extLst>
            </p:cNvPr>
            <p:cNvGrpSpPr/>
            <p:nvPr/>
          </p:nvGrpSpPr>
          <p:grpSpPr>
            <a:xfrm>
              <a:off x="0" y="0"/>
              <a:ext cx="6969584" cy="5482590"/>
              <a:chOff x="0" y="0"/>
              <a:chExt cx="6969584" cy="5482590"/>
            </a:xfrm>
          </p:grpSpPr>
          <p:grpSp>
            <p:nvGrpSpPr>
              <p:cNvPr id="27" name="Group 26">
                <a:extLst>
                  <a:ext uri="{FF2B5EF4-FFF2-40B4-BE49-F238E27FC236}">
                    <a16:creationId xmlns:a16="http://schemas.microsoft.com/office/drawing/2014/main" id="{E0DB98F1-A869-4622-A5A7-3D6B6D4C2F8D}"/>
                  </a:ext>
                </a:extLst>
              </p:cNvPr>
              <p:cNvGrpSpPr/>
              <p:nvPr/>
            </p:nvGrpSpPr>
            <p:grpSpPr>
              <a:xfrm>
                <a:off x="0" y="0"/>
                <a:ext cx="6969584" cy="5482590"/>
                <a:chOff x="-30463" y="0"/>
                <a:chExt cx="6969584" cy="5482590"/>
              </a:xfrm>
            </p:grpSpPr>
            <p:grpSp>
              <p:nvGrpSpPr>
                <p:cNvPr id="35" name="Group 34">
                  <a:extLst>
                    <a:ext uri="{FF2B5EF4-FFF2-40B4-BE49-F238E27FC236}">
                      <a16:creationId xmlns:a16="http://schemas.microsoft.com/office/drawing/2014/main" id="{2DD6CA0B-3909-4B2B-B498-55C1CF99CC7A}"/>
                    </a:ext>
                  </a:extLst>
                </p:cNvPr>
                <p:cNvGrpSpPr/>
                <p:nvPr/>
              </p:nvGrpSpPr>
              <p:grpSpPr>
                <a:xfrm>
                  <a:off x="-30463" y="0"/>
                  <a:ext cx="6969584" cy="5482590"/>
                  <a:chOff x="-30463" y="0"/>
                  <a:chExt cx="6969584" cy="5482590"/>
                </a:xfrm>
              </p:grpSpPr>
              <p:grpSp>
                <p:nvGrpSpPr>
                  <p:cNvPr id="37" name="Group 36">
                    <a:extLst>
                      <a:ext uri="{FF2B5EF4-FFF2-40B4-BE49-F238E27FC236}">
                        <a16:creationId xmlns:a16="http://schemas.microsoft.com/office/drawing/2014/main" id="{00DC543E-DF0B-424B-9C37-6E3A6407FD26}"/>
                      </a:ext>
                    </a:extLst>
                  </p:cNvPr>
                  <p:cNvGrpSpPr/>
                  <p:nvPr/>
                </p:nvGrpSpPr>
                <p:grpSpPr>
                  <a:xfrm>
                    <a:off x="33496" y="0"/>
                    <a:ext cx="6905625" cy="4533900"/>
                    <a:chOff x="-47625" y="0"/>
                    <a:chExt cx="6905625" cy="4533900"/>
                  </a:xfrm>
                </p:grpSpPr>
                <p:grpSp>
                  <p:nvGrpSpPr>
                    <p:cNvPr id="40" name="Group 39">
                      <a:extLst>
                        <a:ext uri="{FF2B5EF4-FFF2-40B4-BE49-F238E27FC236}">
                          <a16:creationId xmlns:a16="http://schemas.microsoft.com/office/drawing/2014/main" id="{C601CD30-8679-4926-834A-B79C6956D7A0}"/>
                        </a:ext>
                      </a:extLst>
                    </p:cNvPr>
                    <p:cNvGrpSpPr/>
                    <p:nvPr/>
                  </p:nvGrpSpPr>
                  <p:grpSpPr>
                    <a:xfrm>
                      <a:off x="0" y="0"/>
                      <a:ext cx="6858000" cy="2895600"/>
                      <a:chOff x="0" y="0"/>
                      <a:chExt cx="6858000" cy="2895600"/>
                    </a:xfrm>
                  </p:grpSpPr>
                  <p:sp>
                    <p:nvSpPr>
                      <p:cNvPr id="56" name="Snip and Round Single Corner Rectangle 135">
                        <a:extLst>
                          <a:ext uri="{FF2B5EF4-FFF2-40B4-BE49-F238E27FC236}">
                            <a16:creationId xmlns:a16="http://schemas.microsoft.com/office/drawing/2014/main" id="{057A8EFC-64BD-4F6D-892B-A6B5FBDBE67F}"/>
                          </a:ext>
                        </a:extLst>
                      </p:cNvPr>
                      <p:cNvSpPr/>
                      <p:nvPr/>
                    </p:nvSpPr>
                    <p:spPr>
                      <a:xfrm>
                        <a:off x="2657475" y="409575"/>
                        <a:ext cx="1285875" cy="714375"/>
                      </a:xfrm>
                      <a:prstGeom prst="snip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solidFill>
                              <a:srgbClr val="4472C4"/>
                            </a:solidFill>
                            <a:effectLst/>
                            <a:ea typeface="Calibri" panose="020F0502020204030204" pitchFamily="34" charset="0"/>
                            <a:cs typeface="Times New Roman" panose="02020603050405020304" pitchFamily="18" charset="0"/>
                          </a:rPr>
                          <a:t>Resize the image &amp; Convert it to Gray scale</a:t>
                        </a:r>
                        <a:endParaRPr lang="en-US" sz="1100">
                          <a:effectLst/>
                          <a:ea typeface="Calibri" panose="020F0502020204030204" pitchFamily="34" charset="0"/>
                          <a:cs typeface="Times New Roman" panose="02020603050405020304" pitchFamily="18" charset="0"/>
                        </a:endParaRPr>
                      </a:p>
                    </p:txBody>
                  </p:sp>
                  <p:grpSp>
                    <p:nvGrpSpPr>
                      <p:cNvPr id="57" name="Group 56">
                        <a:extLst>
                          <a:ext uri="{FF2B5EF4-FFF2-40B4-BE49-F238E27FC236}">
                            <a16:creationId xmlns:a16="http://schemas.microsoft.com/office/drawing/2014/main" id="{CADAB7B8-282F-41BF-BCCA-F07820558D42}"/>
                          </a:ext>
                        </a:extLst>
                      </p:cNvPr>
                      <p:cNvGrpSpPr/>
                      <p:nvPr/>
                    </p:nvGrpSpPr>
                    <p:grpSpPr>
                      <a:xfrm>
                        <a:off x="0" y="0"/>
                        <a:ext cx="1962150" cy="1809750"/>
                        <a:chOff x="0" y="0"/>
                        <a:chExt cx="1962150" cy="1809750"/>
                      </a:xfrm>
                    </p:grpSpPr>
                    <p:pic>
                      <p:nvPicPr>
                        <p:cNvPr id="66" name="Picture 65" descr="D:\Aegis\Project\data2\c0\img_34.jpg">
                          <a:extLst>
                            <a:ext uri="{FF2B5EF4-FFF2-40B4-BE49-F238E27FC236}">
                              <a16:creationId xmlns:a16="http://schemas.microsoft.com/office/drawing/2014/main" id="{A7369355-9BAB-42DD-A440-05A408F5B7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28700" cy="771525"/>
                        </a:xfrm>
                        <a:prstGeom prst="rect">
                          <a:avLst/>
                        </a:prstGeom>
                        <a:noFill/>
                        <a:ln>
                          <a:noFill/>
                        </a:ln>
                      </p:spPr>
                    </p:pic>
                    <p:pic>
                      <p:nvPicPr>
                        <p:cNvPr id="67" name="Picture 66">
                          <a:extLst>
                            <a:ext uri="{FF2B5EF4-FFF2-40B4-BE49-F238E27FC236}">
                              <a16:creationId xmlns:a16="http://schemas.microsoft.com/office/drawing/2014/main" id="{1E4BDBFE-86C3-4E7B-810E-6AB02B3D51D3}"/>
                            </a:ext>
                          </a:extLst>
                        </p:cNvPr>
                        <p:cNvPicPr>
                          <a:picLocks noChangeAspect="1"/>
                        </p:cNvPicPr>
                        <p:nvPr/>
                      </p:nvPicPr>
                      <p:blipFill>
                        <a:blip r:embed="rId3"/>
                        <a:stretch>
                          <a:fillRect/>
                        </a:stretch>
                      </p:blipFill>
                      <p:spPr bwMode="auto">
                        <a:xfrm>
                          <a:off x="295452" y="238125"/>
                          <a:ext cx="1047395" cy="785495"/>
                        </a:xfrm>
                        <a:prstGeom prst="rect">
                          <a:avLst/>
                        </a:prstGeom>
                        <a:noFill/>
                        <a:ln>
                          <a:noFill/>
                        </a:ln>
                      </p:spPr>
                    </p:pic>
                    <p:pic>
                      <p:nvPicPr>
                        <p:cNvPr id="68" name="Picture 67">
                          <a:extLst>
                            <a:ext uri="{FF2B5EF4-FFF2-40B4-BE49-F238E27FC236}">
                              <a16:creationId xmlns:a16="http://schemas.microsoft.com/office/drawing/2014/main" id="{08B1C75E-A011-4966-BF9D-D0B3F07AFC2D}"/>
                            </a:ext>
                          </a:extLst>
                        </p:cNvPr>
                        <p:cNvPicPr>
                          <a:picLocks noChangeAspect="1"/>
                        </p:cNvPicPr>
                        <p:nvPr/>
                      </p:nvPicPr>
                      <p:blipFill>
                        <a:blip r:embed="rId4"/>
                        <a:stretch>
                          <a:fillRect/>
                        </a:stretch>
                      </p:blipFill>
                      <p:spPr bwMode="auto">
                        <a:xfrm>
                          <a:off x="466725" y="514375"/>
                          <a:ext cx="1041400" cy="780999"/>
                        </a:xfrm>
                        <a:prstGeom prst="rect">
                          <a:avLst/>
                        </a:prstGeom>
                        <a:noFill/>
                        <a:ln>
                          <a:noFill/>
                        </a:ln>
                      </p:spPr>
                    </p:pic>
                    <p:pic>
                      <p:nvPicPr>
                        <p:cNvPr id="69" name="Picture 68" descr="D:\Aegis\Project\data2\c2\img_94.jpg">
                          <a:extLst>
                            <a:ext uri="{FF2B5EF4-FFF2-40B4-BE49-F238E27FC236}">
                              <a16:creationId xmlns:a16="http://schemas.microsoft.com/office/drawing/2014/main" id="{D231880E-2771-4CD9-81E3-C1A01D1EB58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790575"/>
                          <a:ext cx="1019175" cy="763905"/>
                        </a:xfrm>
                        <a:prstGeom prst="rect">
                          <a:avLst/>
                        </a:prstGeom>
                        <a:noFill/>
                        <a:ln>
                          <a:noFill/>
                        </a:ln>
                      </p:spPr>
                    </p:pic>
                    <p:pic>
                      <p:nvPicPr>
                        <p:cNvPr id="70" name="Picture 69" descr="D:\Aegis\Project\data2\c1\img_6.jpg">
                          <a:extLst>
                            <a:ext uri="{FF2B5EF4-FFF2-40B4-BE49-F238E27FC236}">
                              <a16:creationId xmlns:a16="http://schemas.microsoft.com/office/drawing/2014/main" id="{7D99A9AB-CD3C-4F81-A3E5-4F3533A8531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550" y="1066800"/>
                          <a:ext cx="990600" cy="742950"/>
                        </a:xfrm>
                        <a:prstGeom prst="rect">
                          <a:avLst/>
                        </a:prstGeom>
                        <a:noFill/>
                        <a:ln>
                          <a:noFill/>
                        </a:ln>
                      </p:spPr>
                    </p:pic>
                  </p:grpSp>
                  <p:cxnSp>
                    <p:nvCxnSpPr>
                      <p:cNvPr id="58" name="Straight Arrow Connector 57">
                        <a:extLst>
                          <a:ext uri="{FF2B5EF4-FFF2-40B4-BE49-F238E27FC236}">
                            <a16:creationId xmlns:a16="http://schemas.microsoft.com/office/drawing/2014/main" id="{F4DD34A5-8838-4D10-82D7-9C20D2133B02}"/>
                          </a:ext>
                        </a:extLst>
                      </p:cNvPr>
                      <p:cNvCxnSpPr/>
                      <p:nvPr/>
                    </p:nvCxnSpPr>
                    <p:spPr>
                      <a:xfrm>
                        <a:off x="1847850" y="647700"/>
                        <a:ext cx="4762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2">
                        <a:extLst>
                          <a:ext uri="{FF2B5EF4-FFF2-40B4-BE49-F238E27FC236}">
                            <a16:creationId xmlns:a16="http://schemas.microsoft.com/office/drawing/2014/main" id="{FE1759F5-13F5-4D45-9E9B-26615BF676FA}"/>
                          </a:ext>
                        </a:extLst>
                      </p:cNvPr>
                      <p:cNvSpPr txBox="1">
                        <a:spLocks noChangeArrowheads="1"/>
                      </p:cNvSpPr>
                      <p:nvPr/>
                    </p:nvSpPr>
                    <p:spPr bwMode="auto">
                      <a:xfrm>
                        <a:off x="142875" y="1905000"/>
                        <a:ext cx="2085975" cy="3238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Image size:</a:t>
                        </a:r>
                        <a:r>
                          <a:rPr lang="en-US" sz="1400" b="1">
                            <a:effectLst/>
                            <a:latin typeface="Calibri" panose="020F0502020204030204" pitchFamily="34" charset="0"/>
                            <a:ea typeface="Calibri" panose="020F0502020204030204" pitchFamily="34" charset="0"/>
                            <a:cs typeface="Times New Roman" panose="02020603050405020304" pitchFamily="18" charset="0"/>
                          </a:rPr>
                          <a:t> </a:t>
                        </a:r>
                        <a:r>
                          <a:rPr lang="en-US" sz="1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640 X 480 X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 name="Text Box 2">
                        <a:extLst>
                          <a:ext uri="{FF2B5EF4-FFF2-40B4-BE49-F238E27FC236}">
                            <a16:creationId xmlns:a16="http://schemas.microsoft.com/office/drawing/2014/main" id="{C762CABE-6376-4B75-990D-9C585C577EB1}"/>
                          </a:ext>
                        </a:extLst>
                      </p:cNvPr>
                      <p:cNvSpPr txBox="1">
                        <a:spLocks noChangeArrowheads="1"/>
                      </p:cNvSpPr>
                      <p:nvPr/>
                    </p:nvSpPr>
                    <p:spPr bwMode="auto">
                      <a:xfrm>
                        <a:off x="2114550" y="1228725"/>
                        <a:ext cx="2543175" cy="3238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Resize Image size:</a:t>
                        </a:r>
                        <a:r>
                          <a:rPr lang="en-US" sz="1400" b="1">
                            <a:effectLst/>
                            <a:latin typeface="Calibri" panose="020F0502020204030204" pitchFamily="34" charset="0"/>
                            <a:ea typeface="Calibri" panose="020F0502020204030204" pitchFamily="34" charset="0"/>
                            <a:cs typeface="Times New Roman" panose="02020603050405020304" pitchFamily="18" charset="0"/>
                          </a:rPr>
                          <a:t> </a:t>
                        </a:r>
                        <a:r>
                          <a:rPr lang="en-US" sz="1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224 X 224 X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Snip and Round Single Corner Rectangle 140">
                        <a:extLst>
                          <a:ext uri="{FF2B5EF4-FFF2-40B4-BE49-F238E27FC236}">
                            <a16:creationId xmlns:a16="http://schemas.microsoft.com/office/drawing/2014/main" id="{0AD45BFA-4E41-4573-8084-B187FCC56DDD}"/>
                          </a:ext>
                        </a:extLst>
                      </p:cNvPr>
                      <p:cNvSpPr/>
                      <p:nvPr/>
                    </p:nvSpPr>
                    <p:spPr>
                      <a:xfrm>
                        <a:off x="5114925" y="428625"/>
                        <a:ext cx="1285875" cy="714375"/>
                      </a:xfrm>
                      <a:prstGeom prst="snip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solidFill>
                              <a:srgbClr val="4472C4"/>
                            </a:solidFill>
                            <a:effectLst/>
                            <a:ea typeface="Calibri" panose="020F0502020204030204" pitchFamily="34" charset="0"/>
                            <a:cs typeface="Times New Roman" panose="02020603050405020304" pitchFamily="18" charset="0"/>
                          </a:rPr>
                          <a:t>Normalize the Image</a:t>
                        </a:r>
                        <a:endParaRPr lang="en-US" sz="1100">
                          <a:effectLst/>
                          <a:ea typeface="Calibri" panose="020F0502020204030204" pitchFamily="34" charset="0"/>
                          <a:cs typeface="Times New Roman" panose="02020603050405020304" pitchFamily="18" charset="0"/>
                        </a:endParaRPr>
                      </a:p>
                    </p:txBody>
                  </p:sp>
                  <p:cxnSp>
                    <p:nvCxnSpPr>
                      <p:cNvPr id="62" name="Straight Arrow Connector 61">
                        <a:extLst>
                          <a:ext uri="{FF2B5EF4-FFF2-40B4-BE49-F238E27FC236}">
                            <a16:creationId xmlns:a16="http://schemas.microsoft.com/office/drawing/2014/main" id="{A1024451-75A5-4FDC-BDC4-5C1428341156}"/>
                          </a:ext>
                        </a:extLst>
                      </p:cNvPr>
                      <p:cNvCxnSpPr/>
                      <p:nvPr/>
                    </p:nvCxnSpPr>
                    <p:spPr>
                      <a:xfrm>
                        <a:off x="4143375" y="695325"/>
                        <a:ext cx="4762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 Box 2">
                        <a:extLst>
                          <a:ext uri="{FF2B5EF4-FFF2-40B4-BE49-F238E27FC236}">
                            <a16:creationId xmlns:a16="http://schemas.microsoft.com/office/drawing/2014/main" id="{F2B3876D-3169-4546-AA07-AC890B029675}"/>
                          </a:ext>
                        </a:extLst>
                      </p:cNvPr>
                      <p:cNvSpPr txBox="1">
                        <a:spLocks noChangeArrowheads="1"/>
                      </p:cNvSpPr>
                      <p:nvPr/>
                    </p:nvSpPr>
                    <p:spPr bwMode="auto">
                      <a:xfrm>
                        <a:off x="4743450" y="1257300"/>
                        <a:ext cx="2114550" cy="9715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Divide each pixel with </a:t>
                        </a:r>
                        <a:r>
                          <a:rPr lang="en-US" sz="1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255</a:t>
                        </a:r>
                        <a:r>
                          <a:rPr lang="en-US" sz="1200" b="1">
                            <a:effectLst/>
                            <a:latin typeface="Calibri" panose="020F0502020204030204" pitchFamily="34" charset="0"/>
                            <a:ea typeface="Calibri" panose="020F0502020204030204" pitchFamily="34" charset="0"/>
                            <a:cs typeface="Times New Roman" panose="02020603050405020304" pitchFamily="18" charset="0"/>
                          </a:rPr>
                          <a:t> so that we can have uniformly distributed values ranging from [0-1]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Elbow Connector 143">
                        <a:extLst>
                          <a:ext uri="{FF2B5EF4-FFF2-40B4-BE49-F238E27FC236}">
                            <a16:creationId xmlns:a16="http://schemas.microsoft.com/office/drawing/2014/main" id="{36A4A4CE-D93B-4192-B65C-9B7D3C5408CE}"/>
                          </a:ext>
                        </a:extLst>
                      </p:cNvPr>
                      <p:cNvCxnSpPr/>
                      <p:nvPr/>
                    </p:nvCxnSpPr>
                    <p:spPr>
                      <a:xfrm flipH="1">
                        <a:off x="3228975" y="2543175"/>
                        <a:ext cx="2543175" cy="352425"/>
                      </a:xfrm>
                      <a:prstGeom prst="bentConnector3">
                        <a:avLst>
                          <a:gd name="adj1" fmla="val 1000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00F146B-7138-47BA-A796-FDAEC9BA1711}"/>
                          </a:ext>
                        </a:extLst>
                      </p:cNvPr>
                      <p:cNvCxnSpPr/>
                      <p:nvPr/>
                    </p:nvCxnSpPr>
                    <p:spPr>
                      <a:xfrm>
                        <a:off x="5772150" y="2276475"/>
                        <a:ext cx="9525" cy="28575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99B2E76-F50A-435B-AA96-44F5B1A16369}"/>
                        </a:ext>
                      </a:extLst>
                    </p:cNvPr>
                    <p:cNvGrpSpPr/>
                    <p:nvPr/>
                  </p:nvGrpSpPr>
                  <p:grpSpPr>
                    <a:xfrm>
                      <a:off x="-47625" y="3009900"/>
                      <a:ext cx="3990975" cy="1524000"/>
                      <a:chOff x="-514350" y="-19050"/>
                      <a:chExt cx="3990975" cy="1524000"/>
                    </a:xfrm>
                  </p:grpSpPr>
                  <p:grpSp>
                    <p:nvGrpSpPr>
                      <p:cNvPr id="42" name="Group 41">
                        <a:extLst>
                          <a:ext uri="{FF2B5EF4-FFF2-40B4-BE49-F238E27FC236}">
                            <a16:creationId xmlns:a16="http://schemas.microsoft.com/office/drawing/2014/main" id="{98BD06C9-60E1-4769-8461-F1D075E7BF1C}"/>
                          </a:ext>
                        </a:extLst>
                      </p:cNvPr>
                      <p:cNvGrpSpPr/>
                      <p:nvPr/>
                    </p:nvGrpSpPr>
                    <p:grpSpPr>
                      <a:xfrm>
                        <a:off x="-514350" y="-19050"/>
                        <a:ext cx="3990975" cy="1524000"/>
                        <a:chOff x="-514350" y="-19050"/>
                        <a:chExt cx="3990975" cy="1524000"/>
                      </a:xfrm>
                    </p:grpSpPr>
                    <p:pic>
                      <p:nvPicPr>
                        <p:cNvPr id="46" name="Picture 45">
                          <a:extLst>
                            <a:ext uri="{FF2B5EF4-FFF2-40B4-BE49-F238E27FC236}">
                              <a16:creationId xmlns:a16="http://schemas.microsoft.com/office/drawing/2014/main" id="{AE7E5122-D1FD-47EF-ABF7-92F8C48F79F9}"/>
                            </a:ext>
                          </a:extLst>
                        </p:cNvPr>
                        <p:cNvPicPr>
                          <a:picLocks noChangeAspect="1"/>
                        </p:cNvPicPr>
                        <p:nvPr/>
                      </p:nvPicPr>
                      <p:blipFill>
                        <a:blip r:embed="rId7"/>
                        <a:stretch>
                          <a:fillRect/>
                        </a:stretch>
                      </p:blipFill>
                      <p:spPr bwMode="auto">
                        <a:xfrm>
                          <a:off x="-514350" y="257201"/>
                          <a:ext cx="1041400" cy="780998"/>
                        </a:xfrm>
                        <a:prstGeom prst="rect">
                          <a:avLst/>
                        </a:prstGeom>
                        <a:noFill/>
                        <a:ln>
                          <a:noFill/>
                        </a:ln>
                      </p:spPr>
                    </p:pic>
                    <p:sp>
                      <p:nvSpPr>
                        <p:cNvPr id="47" name="Rectangle 46">
                          <a:extLst>
                            <a:ext uri="{FF2B5EF4-FFF2-40B4-BE49-F238E27FC236}">
                              <a16:creationId xmlns:a16="http://schemas.microsoft.com/office/drawing/2014/main" id="{BF43C43E-2EE9-4A58-B48F-9F62EE14976A}"/>
                            </a:ext>
                          </a:extLst>
                        </p:cNvPr>
                        <p:cNvSpPr/>
                        <p:nvPr/>
                      </p:nvSpPr>
                      <p:spPr>
                        <a:xfrm>
                          <a:off x="800100" y="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Rectangle 47">
                          <a:extLst>
                            <a:ext uri="{FF2B5EF4-FFF2-40B4-BE49-F238E27FC236}">
                              <a16:creationId xmlns:a16="http://schemas.microsoft.com/office/drawing/2014/main" id="{5CDB04E1-EE4C-4451-A4A4-665868556B3B}"/>
                            </a:ext>
                          </a:extLst>
                        </p:cNvPr>
                        <p:cNvSpPr/>
                        <p:nvPr/>
                      </p:nvSpPr>
                      <p:spPr>
                        <a:xfrm>
                          <a:off x="952500" y="15240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Rectangle 48">
                          <a:extLst>
                            <a:ext uri="{FF2B5EF4-FFF2-40B4-BE49-F238E27FC236}">
                              <a16:creationId xmlns:a16="http://schemas.microsoft.com/office/drawing/2014/main" id="{011959B9-292A-44F3-9D63-A3925C38E117}"/>
                            </a:ext>
                          </a:extLst>
                        </p:cNvPr>
                        <p:cNvSpPr/>
                        <p:nvPr/>
                      </p:nvSpPr>
                      <p:spPr>
                        <a:xfrm>
                          <a:off x="1104900" y="30480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Rectangle 49">
                          <a:extLst>
                            <a:ext uri="{FF2B5EF4-FFF2-40B4-BE49-F238E27FC236}">
                              <a16:creationId xmlns:a16="http://schemas.microsoft.com/office/drawing/2014/main" id="{9595E1DD-7E98-4351-9268-175D2F09CFB4}"/>
                            </a:ext>
                          </a:extLst>
                        </p:cNvPr>
                        <p:cNvSpPr/>
                        <p:nvPr/>
                      </p:nvSpPr>
                      <p:spPr>
                        <a:xfrm>
                          <a:off x="1257300" y="45720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Rectangle 50">
                          <a:extLst>
                            <a:ext uri="{FF2B5EF4-FFF2-40B4-BE49-F238E27FC236}">
                              <a16:creationId xmlns:a16="http://schemas.microsoft.com/office/drawing/2014/main" id="{B4F92CC1-3D10-495F-AEC3-0660C4DACD9E}"/>
                            </a:ext>
                          </a:extLst>
                        </p:cNvPr>
                        <p:cNvSpPr/>
                        <p:nvPr/>
                      </p:nvSpPr>
                      <p:spPr>
                        <a:xfrm>
                          <a:off x="1409700" y="60960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Rectangle 51">
                          <a:extLst>
                            <a:ext uri="{FF2B5EF4-FFF2-40B4-BE49-F238E27FC236}">
                              <a16:creationId xmlns:a16="http://schemas.microsoft.com/office/drawing/2014/main" id="{F526029B-02B5-4349-ADEF-2DDE6074CA20}"/>
                            </a:ext>
                          </a:extLst>
                        </p:cNvPr>
                        <p:cNvSpPr/>
                        <p:nvPr/>
                      </p:nvSpPr>
                      <p:spPr>
                        <a:xfrm>
                          <a:off x="1562100" y="76200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Rectangle 52">
                          <a:extLst>
                            <a:ext uri="{FF2B5EF4-FFF2-40B4-BE49-F238E27FC236}">
                              <a16:creationId xmlns:a16="http://schemas.microsoft.com/office/drawing/2014/main" id="{ED7CC08A-7170-40C1-A084-28A5B5B1E10E}"/>
                            </a:ext>
                          </a:extLst>
                        </p:cNvPr>
                        <p:cNvSpPr/>
                        <p:nvPr/>
                      </p:nvSpPr>
                      <p:spPr>
                        <a:xfrm>
                          <a:off x="1714500" y="85725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ectangle 53">
                          <a:extLst>
                            <a:ext uri="{FF2B5EF4-FFF2-40B4-BE49-F238E27FC236}">
                              <a16:creationId xmlns:a16="http://schemas.microsoft.com/office/drawing/2014/main" id="{2D5B97DB-1EA0-409E-B3AC-10D234229F6D}"/>
                            </a:ext>
                          </a:extLst>
                        </p:cNvPr>
                        <p:cNvSpPr/>
                        <p:nvPr/>
                      </p:nvSpPr>
                      <p:spPr>
                        <a:xfrm>
                          <a:off x="2571750" y="-19050"/>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Rectangle 54">
                          <a:extLst>
                            <a:ext uri="{FF2B5EF4-FFF2-40B4-BE49-F238E27FC236}">
                              <a16:creationId xmlns:a16="http://schemas.microsoft.com/office/drawing/2014/main" id="{126D6700-3EDA-4280-8CF0-A975FDF9EB04}"/>
                            </a:ext>
                          </a:extLst>
                        </p:cNvPr>
                        <p:cNvSpPr/>
                        <p:nvPr/>
                      </p:nvSpPr>
                      <p:spPr>
                        <a:xfrm>
                          <a:off x="2762250" y="333375"/>
                          <a:ext cx="714375" cy="6477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43" name="Straight Arrow Connector 42">
                        <a:extLst>
                          <a:ext uri="{FF2B5EF4-FFF2-40B4-BE49-F238E27FC236}">
                            <a16:creationId xmlns:a16="http://schemas.microsoft.com/office/drawing/2014/main" id="{4037B44C-60EC-405E-9CB7-BDF0D1A1273F}"/>
                          </a:ext>
                        </a:extLst>
                      </p:cNvPr>
                      <p:cNvCxnSpPr/>
                      <p:nvPr/>
                    </p:nvCxnSpPr>
                    <p:spPr>
                      <a:xfrm>
                        <a:off x="238125" y="866775"/>
                        <a:ext cx="1628775" cy="3048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5D12B80-3A20-4AE5-B3ED-D2E4BFFD349F}"/>
                          </a:ext>
                        </a:extLst>
                      </p:cNvPr>
                      <p:cNvSpPr/>
                      <p:nvPr/>
                    </p:nvSpPr>
                    <p:spPr>
                      <a:xfrm>
                        <a:off x="2152650" y="971550"/>
                        <a:ext cx="161925" cy="171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5" name="Straight Arrow Connector 44">
                        <a:extLst>
                          <a:ext uri="{FF2B5EF4-FFF2-40B4-BE49-F238E27FC236}">
                            <a16:creationId xmlns:a16="http://schemas.microsoft.com/office/drawing/2014/main" id="{70C2E2DB-5737-41F0-B544-67D5A0CCE9E0}"/>
                          </a:ext>
                        </a:extLst>
                      </p:cNvPr>
                      <p:cNvCxnSpPr/>
                      <p:nvPr/>
                    </p:nvCxnSpPr>
                    <p:spPr>
                      <a:xfrm flipV="1">
                        <a:off x="2209800" y="647700"/>
                        <a:ext cx="914400" cy="42862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8" name="Right Brace 37">
                    <a:extLst>
                      <a:ext uri="{FF2B5EF4-FFF2-40B4-BE49-F238E27FC236}">
                        <a16:creationId xmlns:a16="http://schemas.microsoft.com/office/drawing/2014/main" id="{E358BC8F-AFCB-47F7-9850-F9D7808281FD}"/>
                      </a:ext>
                    </a:extLst>
                  </p:cNvPr>
                  <p:cNvSpPr/>
                  <p:nvPr/>
                </p:nvSpPr>
                <p:spPr>
                  <a:xfrm rot="5400000">
                    <a:off x="1831759" y="2682314"/>
                    <a:ext cx="495300" cy="4219744"/>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Text Box 2">
                    <a:extLst>
                      <a:ext uri="{FF2B5EF4-FFF2-40B4-BE49-F238E27FC236}">
                        <a16:creationId xmlns:a16="http://schemas.microsoft.com/office/drawing/2014/main" id="{7F5B88AC-3CB4-4AD0-8176-3D19B276E196}"/>
                      </a:ext>
                    </a:extLst>
                  </p:cNvPr>
                  <p:cNvSpPr txBox="1">
                    <a:spLocks noChangeArrowheads="1"/>
                  </p:cNvSpPr>
                  <p:nvPr/>
                </p:nvSpPr>
                <p:spPr bwMode="auto">
                  <a:xfrm>
                    <a:off x="742156" y="5158740"/>
                    <a:ext cx="2838450" cy="3238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3 layer CNN + Maximum Pooling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36" name="Picture 35">
                  <a:extLst>
                    <a:ext uri="{FF2B5EF4-FFF2-40B4-BE49-F238E27FC236}">
                      <a16:creationId xmlns:a16="http://schemas.microsoft.com/office/drawing/2014/main" id="{7167AC0A-CDFC-44D3-84B8-C193D3815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5800" y="2705100"/>
                  <a:ext cx="810895" cy="1866900"/>
                </a:xfrm>
                <a:prstGeom prst="rect">
                  <a:avLst/>
                </a:prstGeom>
              </p:spPr>
            </p:pic>
          </p:grpSp>
          <p:sp>
            <p:nvSpPr>
              <p:cNvPr id="28" name="Right Brace 27">
                <a:extLst>
                  <a:ext uri="{FF2B5EF4-FFF2-40B4-BE49-F238E27FC236}">
                    <a16:creationId xmlns:a16="http://schemas.microsoft.com/office/drawing/2014/main" id="{08DFF356-8CDC-451B-9FF9-801A5C5D87A1}"/>
                  </a:ext>
                </a:extLst>
              </p:cNvPr>
              <p:cNvSpPr/>
              <p:nvPr/>
            </p:nvSpPr>
            <p:spPr>
              <a:xfrm rot="5400000">
                <a:off x="4705350" y="4240530"/>
                <a:ext cx="494665" cy="1100138"/>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Text Box 2">
                <a:extLst>
                  <a:ext uri="{FF2B5EF4-FFF2-40B4-BE49-F238E27FC236}">
                    <a16:creationId xmlns:a16="http://schemas.microsoft.com/office/drawing/2014/main" id="{1D7FE15F-7E24-4769-83C5-163F8E3066F1}"/>
                  </a:ext>
                </a:extLst>
              </p:cNvPr>
              <p:cNvSpPr txBox="1">
                <a:spLocks noChangeArrowheads="1"/>
              </p:cNvSpPr>
              <p:nvPr/>
            </p:nvSpPr>
            <p:spPr bwMode="auto">
              <a:xfrm>
                <a:off x="3787140" y="5143500"/>
                <a:ext cx="2441575" cy="3238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200" b="1">
                    <a:effectLst/>
                    <a:latin typeface="Calibri" panose="020F0502020204030204" pitchFamily="34" charset="0"/>
                    <a:ea typeface="Calibri" panose="020F0502020204030204" pitchFamily="34" charset="0"/>
                    <a:cs typeface="Times New Roman" panose="02020603050405020304" pitchFamily="18" charset="0"/>
                  </a:rPr>
                  <a:t>2 fully connected layers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63F0B4E4-1990-4F69-B6D1-330F3A62F572}"/>
                  </a:ext>
                </a:extLst>
              </p:cNvPr>
              <p:cNvCxnSpPr/>
              <p:nvPr/>
            </p:nvCxnSpPr>
            <p:spPr>
              <a:xfrm flipV="1">
                <a:off x="5433060" y="3048000"/>
                <a:ext cx="38862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FD46B28-D738-411F-A18D-BDCF5B385775}"/>
                  </a:ext>
                </a:extLst>
              </p:cNvPr>
              <p:cNvCxnSpPr/>
              <p:nvPr/>
            </p:nvCxnSpPr>
            <p:spPr>
              <a:xfrm flipV="1">
                <a:off x="5448300" y="3291840"/>
                <a:ext cx="38862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DF9795-6157-4ABE-8456-000C2F88DF5F}"/>
                  </a:ext>
                </a:extLst>
              </p:cNvPr>
              <p:cNvCxnSpPr/>
              <p:nvPr/>
            </p:nvCxnSpPr>
            <p:spPr>
              <a:xfrm flipV="1">
                <a:off x="5455920" y="3550920"/>
                <a:ext cx="38862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7FFF1F5-ACC0-4777-9C3C-E00B064CF484}"/>
                  </a:ext>
                </a:extLst>
              </p:cNvPr>
              <p:cNvCxnSpPr/>
              <p:nvPr/>
            </p:nvCxnSpPr>
            <p:spPr>
              <a:xfrm flipV="1">
                <a:off x="5463540" y="3916680"/>
                <a:ext cx="38862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F83BC35-6C9C-46B3-9DB8-BAB36A162072}"/>
                  </a:ext>
                </a:extLst>
              </p:cNvPr>
              <p:cNvCxnSpPr/>
              <p:nvPr/>
            </p:nvCxnSpPr>
            <p:spPr>
              <a:xfrm flipV="1">
                <a:off x="5455920" y="4183380"/>
                <a:ext cx="38862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Text Box 2">
              <a:extLst>
                <a:ext uri="{FF2B5EF4-FFF2-40B4-BE49-F238E27FC236}">
                  <a16:creationId xmlns:a16="http://schemas.microsoft.com/office/drawing/2014/main" id="{065F7178-B373-43A5-A76E-B5DD4B7062D1}"/>
                </a:ext>
              </a:extLst>
            </p:cNvPr>
            <p:cNvSpPr txBox="1">
              <a:spLocks noChangeArrowheads="1"/>
            </p:cNvSpPr>
            <p:nvPr/>
          </p:nvSpPr>
          <p:spPr bwMode="auto">
            <a:xfrm>
              <a:off x="5890260" y="2903220"/>
              <a:ext cx="1074420" cy="157734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c0: Safe driving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c1: Texting - right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c2: Talking on the phone - right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c3</a:t>
              </a:r>
              <a:r>
                <a:rPr lang="en-US" sz="900" b="1" dirty="0">
                  <a:latin typeface="Calibri" panose="020F0502020204030204" pitchFamily="34" charset="0"/>
                  <a:cs typeface="Times New Roman" panose="02020603050405020304" pitchFamily="18" charset="0"/>
                </a:rPr>
                <a:t>: Texting - left</a:t>
              </a:r>
            </a:p>
            <a:p>
              <a:pPr>
                <a:lnSpc>
                  <a:spcPct val="107000"/>
                </a:lnSpc>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c4: </a:t>
              </a:r>
              <a:r>
                <a:rPr lang="en-US" sz="900" b="1" dirty="0">
                  <a:latin typeface="Calibri" panose="020F0502020204030204" pitchFamily="34" charset="0"/>
                  <a:cs typeface="Times New Roman" panose="02020603050405020304" pitchFamily="18" charset="0"/>
                </a:rPr>
                <a:t>Talking - left</a:t>
              </a:r>
            </a:p>
          </p:txBody>
        </p:sp>
      </p:grpSp>
    </p:spTree>
    <p:extLst>
      <p:ext uri="{BB962C8B-B14F-4D97-AF65-F5344CB8AC3E}">
        <p14:creationId xmlns:p14="http://schemas.microsoft.com/office/powerpoint/2010/main" val="260218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Data Pre-processing</a:t>
            </a:r>
          </a:p>
        </p:txBody>
      </p:sp>
      <p:sp>
        <p:nvSpPr>
          <p:cNvPr id="3" name="Content Placeholder 2">
            <a:extLst>
              <a:ext uri="{FF2B5EF4-FFF2-40B4-BE49-F238E27FC236}">
                <a16:creationId xmlns:a16="http://schemas.microsoft.com/office/drawing/2014/main" id="{2CED8402-154E-4604-90FB-C4DEC2343CAD}"/>
              </a:ext>
            </a:extLst>
          </p:cNvPr>
          <p:cNvSpPr>
            <a:spLocks noGrp="1"/>
          </p:cNvSpPr>
          <p:nvPr>
            <p:ph idx="1"/>
          </p:nvPr>
        </p:nvSpPr>
        <p:spPr>
          <a:xfrm>
            <a:off x="1603444" y="1745976"/>
            <a:ext cx="10018713" cy="933649"/>
          </a:xfrm>
        </p:spPr>
        <p:txBody>
          <a:bodyPr>
            <a:noAutofit/>
          </a:bodyPr>
          <a:lstStyle/>
          <a:p>
            <a:r>
              <a:rPr lang="en-US" sz="1800" dirty="0"/>
              <a:t>To bring down the processing time, we pre-processed the input images to scale down the resolution and colors.</a:t>
            </a:r>
          </a:p>
          <a:p>
            <a:r>
              <a:rPr lang="en-US" sz="1800" dirty="0"/>
              <a:t>Normalized the data (divide by 255 because </a:t>
            </a:r>
            <a:r>
              <a:rPr lang="en-US" sz="1800" dirty="0" err="1"/>
              <a:t>colour</a:t>
            </a:r>
            <a:r>
              <a:rPr lang="en-US" sz="1800" dirty="0"/>
              <a:t> (Gray-scale) range lies between 0 to 255)</a:t>
            </a:r>
          </a:p>
        </p:txBody>
      </p:sp>
      <p:graphicFrame>
        <p:nvGraphicFramePr>
          <p:cNvPr id="14" name="Table 13">
            <a:extLst>
              <a:ext uri="{FF2B5EF4-FFF2-40B4-BE49-F238E27FC236}">
                <a16:creationId xmlns:a16="http://schemas.microsoft.com/office/drawing/2014/main" id="{1FD24F8E-1626-4348-9E22-CC98F73FF248}"/>
              </a:ext>
            </a:extLst>
          </p:cNvPr>
          <p:cNvGraphicFramePr>
            <a:graphicFrameLocks noGrp="1"/>
          </p:cNvGraphicFramePr>
          <p:nvPr>
            <p:extLst>
              <p:ext uri="{D42A27DB-BD31-4B8C-83A1-F6EECF244321}">
                <p14:modId xmlns:p14="http://schemas.microsoft.com/office/powerpoint/2010/main" val="3833881194"/>
              </p:ext>
            </p:extLst>
          </p:nvPr>
        </p:nvGraphicFramePr>
        <p:xfrm>
          <a:off x="3183177" y="3274710"/>
          <a:ext cx="6290103" cy="1968891"/>
        </p:xfrm>
        <a:graphic>
          <a:graphicData uri="http://schemas.openxmlformats.org/drawingml/2006/table">
            <a:tbl>
              <a:tblPr firstRow="1" bandRow="1">
                <a:tableStyleId>{5C22544A-7EE6-4342-B048-85BDC9FD1C3A}</a:tableStyleId>
              </a:tblPr>
              <a:tblGrid>
                <a:gridCol w="2096701">
                  <a:extLst>
                    <a:ext uri="{9D8B030D-6E8A-4147-A177-3AD203B41FA5}">
                      <a16:colId xmlns:a16="http://schemas.microsoft.com/office/drawing/2014/main" val="20000"/>
                    </a:ext>
                  </a:extLst>
                </a:gridCol>
                <a:gridCol w="2096701">
                  <a:extLst>
                    <a:ext uri="{9D8B030D-6E8A-4147-A177-3AD203B41FA5}">
                      <a16:colId xmlns:a16="http://schemas.microsoft.com/office/drawing/2014/main" val="20001"/>
                    </a:ext>
                  </a:extLst>
                </a:gridCol>
                <a:gridCol w="2096701">
                  <a:extLst>
                    <a:ext uri="{9D8B030D-6E8A-4147-A177-3AD203B41FA5}">
                      <a16:colId xmlns:a16="http://schemas.microsoft.com/office/drawing/2014/main" val="20002"/>
                    </a:ext>
                  </a:extLst>
                </a:gridCol>
              </a:tblGrid>
              <a:tr h="656297">
                <a:tc>
                  <a:txBody>
                    <a:bodyPr/>
                    <a:lstStyle/>
                    <a:p>
                      <a:pPr algn="ctr"/>
                      <a:endParaRPr lang="en-US" dirty="0"/>
                    </a:p>
                  </a:txBody>
                  <a:tcPr anchor="ctr">
                    <a:solidFill>
                      <a:schemeClr val="tx2">
                        <a:lumMod val="40000"/>
                        <a:lumOff val="60000"/>
                      </a:schemeClr>
                    </a:solidFill>
                  </a:tcPr>
                </a:tc>
                <a:tc>
                  <a:txBody>
                    <a:bodyPr/>
                    <a:lstStyle/>
                    <a:p>
                      <a:pPr algn="ctr"/>
                      <a:r>
                        <a:rPr lang="en-US" sz="2400" dirty="0">
                          <a:solidFill>
                            <a:schemeClr val="tx1"/>
                          </a:solidFill>
                        </a:rPr>
                        <a:t>Original</a:t>
                      </a:r>
                    </a:p>
                  </a:txBody>
                  <a:tcPr anchor="ctr">
                    <a:solidFill>
                      <a:schemeClr val="tx2">
                        <a:lumMod val="40000"/>
                        <a:lumOff val="60000"/>
                      </a:schemeClr>
                    </a:solidFill>
                  </a:tcPr>
                </a:tc>
                <a:tc>
                  <a:txBody>
                    <a:bodyPr/>
                    <a:lstStyle/>
                    <a:p>
                      <a:pPr algn="ctr"/>
                      <a:r>
                        <a:rPr lang="en-US" sz="2400" dirty="0">
                          <a:solidFill>
                            <a:schemeClr val="tx1"/>
                          </a:solidFill>
                        </a:rPr>
                        <a:t>Processed</a:t>
                      </a:r>
                    </a:p>
                  </a:txBody>
                  <a:tcPr anchor="ctr">
                    <a:solidFill>
                      <a:schemeClr val="tx2">
                        <a:lumMod val="40000"/>
                        <a:lumOff val="60000"/>
                      </a:schemeClr>
                    </a:solidFill>
                  </a:tcPr>
                </a:tc>
                <a:extLst>
                  <a:ext uri="{0D108BD9-81ED-4DB2-BD59-A6C34878D82A}">
                    <a16:rowId xmlns:a16="http://schemas.microsoft.com/office/drawing/2014/main" val="10000"/>
                  </a:ext>
                </a:extLst>
              </a:tr>
              <a:tr h="656297">
                <a:tc>
                  <a:txBody>
                    <a:bodyPr/>
                    <a:lstStyle/>
                    <a:p>
                      <a:pPr algn="ctr"/>
                      <a:r>
                        <a:rPr lang="en-US" dirty="0"/>
                        <a:t>Dimension</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algn="ctr"/>
                      <a:r>
                        <a:rPr lang="en-US" dirty="0"/>
                        <a:t>640 x 480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algn="ctr"/>
                      <a:r>
                        <a:rPr lang="en-US" dirty="0"/>
                        <a:t>224 x 224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1"/>
                  </a:ext>
                </a:extLst>
              </a:tr>
              <a:tr h="656297">
                <a:tc>
                  <a:txBody>
                    <a:bodyPr/>
                    <a:lstStyle/>
                    <a:p>
                      <a:pPr algn="ctr"/>
                      <a:r>
                        <a:rPr lang="en-US" dirty="0"/>
                        <a:t>Color</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algn="ctr"/>
                      <a:r>
                        <a:rPr lang="en-US" dirty="0"/>
                        <a:t>RGB</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algn="ctr"/>
                      <a:r>
                        <a:rPr lang="en-US" dirty="0"/>
                        <a:t>Gray scale</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137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Split – Training and Testing Data</a:t>
            </a:r>
          </a:p>
        </p:txBody>
      </p:sp>
      <p:sp>
        <p:nvSpPr>
          <p:cNvPr id="3" name="Content Placeholder 2">
            <a:extLst>
              <a:ext uri="{FF2B5EF4-FFF2-40B4-BE49-F238E27FC236}">
                <a16:creationId xmlns:a16="http://schemas.microsoft.com/office/drawing/2014/main" id="{2CED8402-154E-4604-90FB-C4DEC2343CAD}"/>
              </a:ext>
            </a:extLst>
          </p:cNvPr>
          <p:cNvSpPr>
            <a:spLocks noGrp="1"/>
          </p:cNvSpPr>
          <p:nvPr>
            <p:ph idx="1"/>
          </p:nvPr>
        </p:nvSpPr>
        <p:spPr>
          <a:xfrm>
            <a:off x="1484310" y="2057399"/>
            <a:ext cx="10018713" cy="3124201"/>
          </a:xfrm>
        </p:spPr>
        <p:txBody>
          <a:bodyPr>
            <a:normAutofit/>
          </a:bodyPr>
          <a:lstStyle/>
          <a:p>
            <a:r>
              <a:rPr lang="en-US" sz="2000" dirty="0"/>
              <a:t>The data was divided in to Train and Test on the basis of the driver Id</a:t>
            </a:r>
          </a:p>
          <a:p>
            <a:r>
              <a:rPr lang="en-US" sz="2000" dirty="0"/>
              <a:t>Drivers which are considered in the training set are not taken in the test set to overcome the data leakage problem</a:t>
            </a:r>
          </a:p>
          <a:p>
            <a:endParaRPr lang="en-US" sz="2000" dirty="0"/>
          </a:p>
          <a:p>
            <a:r>
              <a:rPr lang="en-US" sz="2000" b="1" dirty="0"/>
              <a:t>Train: 9820 images (20 unique drivers)</a:t>
            </a:r>
            <a:endParaRPr lang="en-US" sz="2000" dirty="0"/>
          </a:p>
          <a:p>
            <a:r>
              <a:rPr lang="en-US" sz="2000" b="1" dirty="0"/>
              <a:t>Test: 1925 images (6 unique drivers)</a:t>
            </a:r>
            <a:endParaRPr lang="en-US" sz="2000" dirty="0"/>
          </a:p>
        </p:txBody>
      </p:sp>
    </p:spTree>
    <p:extLst>
      <p:ext uri="{BB962C8B-B14F-4D97-AF65-F5344CB8AC3E}">
        <p14:creationId xmlns:p14="http://schemas.microsoft.com/office/powerpoint/2010/main" val="33076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Technical Details</a:t>
            </a:r>
          </a:p>
        </p:txBody>
      </p:sp>
      <p:graphicFrame>
        <p:nvGraphicFramePr>
          <p:cNvPr id="71" name="Content Placeholder 5">
            <a:extLst>
              <a:ext uri="{FF2B5EF4-FFF2-40B4-BE49-F238E27FC236}">
                <a16:creationId xmlns:a16="http://schemas.microsoft.com/office/drawing/2014/main" id="{77E2620D-7B90-4A44-81FF-11DD5D938B8F}"/>
              </a:ext>
            </a:extLst>
          </p:cNvPr>
          <p:cNvGraphicFramePr>
            <a:graphicFrameLocks noGrp="1"/>
          </p:cNvGraphicFramePr>
          <p:nvPr>
            <p:ph idx="1"/>
            <p:extLst>
              <p:ext uri="{D42A27DB-BD31-4B8C-83A1-F6EECF244321}">
                <p14:modId xmlns:p14="http://schemas.microsoft.com/office/powerpoint/2010/main" val="3273415623"/>
              </p:ext>
            </p:extLst>
          </p:nvPr>
        </p:nvGraphicFramePr>
        <p:xfrm>
          <a:off x="1981200" y="1383383"/>
          <a:ext cx="8229600" cy="4553590"/>
        </p:xfrm>
        <a:graphic>
          <a:graphicData uri="http://schemas.openxmlformats.org/drawingml/2006/table">
            <a:tbl>
              <a:tblPr firstRow="1" firstCol="1" bandRow="1">
                <a:tableStyleId>{5C22544A-7EE6-4342-B048-85BDC9FD1C3A}</a:tableStyleId>
              </a:tblPr>
              <a:tblGrid>
                <a:gridCol w="5070143">
                  <a:extLst>
                    <a:ext uri="{9D8B030D-6E8A-4147-A177-3AD203B41FA5}">
                      <a16:colId xmlns:a16="http://schemas.microsoft.com/office/drawing/2014/main" val="20000"/>
                    </a:ext>
                  </a:extLst>
                </a:gridCol>
                <a:gridCol w="3159457">
                  <a:extLst>
                    <a:ext uri="{9D8B030D-6E8A-4147-A177-3AD203B41FA5}">
                      <a16:colId xmlns:a16="http://schemas.microsoft.com/office/drawing/2014/main" val="20001"/>
                    </a:ext>
                  </a:extLst>
                </a:gridCol>
              </a:tblGrid>
              <a:tr h="0">
                <a:tc>
                  <a:txBody>
                    <a:bodyPr/>
                    <a:lstStyle/>
                    <a:p>
                      <a:pPr marL="0" marR="0">
                        <a:lnSpc>
                          <a:spcPct val="107000"/>
                        </a:lnSpc>
                        <a:spcBef>
                          <a:spcPts val="0"/>
                        </a:spcBef>
                        <a:spcAft>
                          <a:spcPts val="0"/>
                        </a:spcAft>
                      </a:pPr>
                      <a:r>
                        <a:rPr lang="en-US" sz="2800" b="1" dirty="0">
                          <a:solidFill>
                            <a:schemeClr val="tx1"/>
                          </a:solidFill>
                          <a:effectLst/>
                        </a:rPr>
                        <a:t>Hyper-parameters</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b="1" dirty="0">
                          <a:solidFill>
                            <a:schemeClr val="tx1"/>
                          </a:solidFill>
                          <a:effectLst/>
                        </a:rPr>
                        <a:t>Values</a:t>
                      </a:r>
                      <a:endParaRPr lang="en-US"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2800" b="0" dirty="0">
                          <a:solidFill>
                            <a:schemeClr val="tx1"/>
                          </a:solidFill>
                          <a:effectLst/>
                        </a:rPr>
                        <a:t>Convolutional Network Layers</a:t>
                      </a:r>
                      <a:endPar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a:effectLst/>
                        </a:rPr>
                        <a:t>3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2800" b="0">
                          <a:solidFill>
                            <a:schemeClr val="tx1"/>
                          </a:solidFill>
                          <a:effectLst/>
                        </a:rPr>
                        <a:t>Fully connected Dense Layers</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a:effectLst/>
                        </a:rPr>
                        <a:t>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2800" b="0">
                          <a:solidFill>
                            <a:schemeClr val="tx1"/>
                          </a:solidFill>
                          <a:effectLst/>
                        </a:rPr>
                        <a:t>Batch-size</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dirty="0">
                          <a:effectLst/>
                        </a:rPr>
                        <a:t>200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2800" b="0">
                          <a:solidFill>
                            <a:schemeClr val="tx1"/>
                          </a:solidFill>
                          <a:effectLst/>
                        </a:rPr>
                        <a:t>Maximum Epochs</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20</a:t>
                      </a: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2800" b="0">
                          <a:solidFill>
                            <a:schemeClr val="tx1"/>
                          </a:solidFill>
                          <a:effectLst/>
                        </a:rPr>
                        <a:t>Dropout</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a:effectLst/>
                        </a:rPr>
                        <a:t>yes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5"/>
                  </a:ext>
                </a:extLst>
              </a:tr>
              <a:tr h="0">
                <a:tc>
                  <a:txBody>
                    <a:bodyPr/>
                    <a:lstStyle/>
                    <a:p>
                      <a:pPr marL="0" marR="0">
                        <a:lnSpc>
                          <a:spcPct val="107000"/>
                        </a:lnSpc>
                        <a:spcBef>
                          <a:spcPts val="0"/>
                        </a:spcBef>
                        <a:spcAft>
                          <a:spcPts val="0"/>
                        </a:spcAft>
                      </a:pPr>
                      <a:r>
                        <a:rPr lang="en-US" sz="2800" b="0">
                          <a:solidFill>
                            <a:schemeClr val="tx1"/>
                          </a:solidFill>
                          <a:effectLst/>
                        </a:rPr>
                        <a:t>Loss-Function</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a:effectLst/>
                        </a:rPr>
                        <a:t>Softmax</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6"/>
                  </a:ext>
                </a:extLst>
              </a:tr>
              <a:tr h="0">
                <a:tc>
                  <a:txBody>
                    <a:bodyPr/>
                    <a:lstStyle/>
                    <a:p>
                      <a:pPr marL="0" marR="0">
                        <a:lnSpc>
                          <a:spcPct val="107000"/>
                        </a:lnSpc>
                        <a:spcBef>
                          <a:spcPts val="0"/>
                        </a:spcBef>
                        <a:spcAft>
                          <a:spcPts val="0"/>
                        </a:spcAft>
                      </a:pPr>
                      <a:r>
                        <a:rPr lang="en-US" sz="2800" b="0">
                          <a:solidFill>
                            <a:schemeClr val="tx1"/>
                          </a:solidFill>
                          <a:effectLst/>
                        </a:rPr>
                        <a:t>Optimizer</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a:effectLst/>
                        </a:rPr>
                        <a:t>AdamOptimizer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7"/>
                  </a:ext>
                </a:extLst>
              </a:tr>
              <a:tr h="0">
                <a:tc>
                  <a:txBody>
                    <a:bodyPr/>
                    <a:lstStyle/>
                    <a:p>
                      <a:pPr marL="0" marR="0">
                        <a:lnSpc>
                          <a:spcPct val="107000"/>
                        </a:lnSpc>
                        <a:spcBef>
                          <a:spcPts val="0"/>
                        </a:spcBef>
                        <a:spcAft>
                          <a:spcPts val="0"/>
                        </a:spcAft>
                      </a:pPr>
                      <a:r>
                        <a:rPr lang="en-US" sz="2800" b="0">
                          <a:solidFill>
                            <a:schemeClr val="tx1"/>
                          </a:solidFill>
                          <a:effectLst/>
                        </a:rPr>
                        <a:t>Activation Function</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a:effectLst/>
                        </a:rPr>
                        <a:t>Relu</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8"/>
                  </a:ext>
                </a:extLst>
              </a:tr>
              <a:tr h="0">
                <a:tc>
                  <a:txBody>
                    <a:bodyPr/>
                    <a:lstStyle/>
                    <a:p>
                      <a:pPr marL="0" marR="0">
                        <a:lnSpc>
                          <a:spcPct val="107000"/>
                        </a:lnSpc>
                        <a:spcBef>
                          <a:spcPts val="0"/>
                        </a:spcBef>
                        <a:spcAft>
                          <a:spcPts val="0"/>
                        </a:spcAft>
                      </a:pPr>
                      <a:r>
                        <a:rPr lang="en-US" sz="2800" b="0" dirty="0">
                          <a:solidFill>
                            <a:schemeClr val="tx1"/>
                          </a:solidFill>
                          <a:effectLst/>
                        </a:rPr>
                        <a:t>Maximum Pooling</a:t>
                      </a:r>
                      <a:endPar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nSpc>
                          <a:spcPct val="107000"/>
                        </a:lnSpc>
                        <a:spcBef>
                          <a:spcPts val="0"/>
                        </a:spcBef>
                        <a:spcAft>
                          <a:spcPts val="0"/>
                        </a:spcAft>
                      </a:pPr>
                      <a:r>
                        <a:rPr lang="en-US" sz="2800" dirty="0">
                          <a:effectLst/>
                        </a:rPr>
                        <a:t>Yes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0" marR="9525" marT="9525" marB="9525"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0033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B8E-A8C5-4FF1-9693-2F4D0B62CC00}"/>
              </a:ext>
            </a:extLst>
          </p:cNvPr>
          <p:cNvSpPr>
            <a:spLocks noGrp="1"/>
          </p:cNvSpPr>
          <p:nvPr>
            <p:ph type="title"/>
          </p:nvPr>
        </p:nvSpPr>
        <p:spPr>
          <a:xfrm>
            <a:off x="1484310" y="304801"/>
            <a:ext cx="10018713" cy="914400"/>
          </a:xfrm>
        </p:spPr>
        <p:txBody>
          <a:bodyPr/>
          <a:lstStyle/>
          <a:p>
            <a:r>
              <a:rPr lang="en-US" dirty="0"/>
              <a:t>Results</a:t>
            </a:r>
          </a:p>
        </p:txBody>
      </p:sp>
      <p:sp>
        <p:nvSpPr>
          <p:cNvPr id="4" name="Content Placeholder 3">
            <a:extLst>
              <a:ext uri="{FF2B5EF4-FFF2-40B4-BE49-F238E27FC236}">
                <a16:creationId xmlns:a16="http://schemas.microsoft.com/office/drawing/2014/main" id="{0139C714-46B5-4328-A584-124EDB6C4CDD}"/>
              </a:ext>
            </a:extLst>
          </p:cNvPr>
          <p:cNvSpPr>
            <a:spLocks noGrp="1"/>
          </p:cNvSpPr>
          <p:nvPr>
            <p:ph idx="1"/>
          </p:nvPr>
        </p:nvSpPr>
        <p:spPr>
          <a:xfrm>
            <a:off x="2056148" y="5154194"/>
            <a:ext cx="4437518" cy="861976"/>
          </a:xfrm>
        </p:spPr>
        <p:txBody>
          <a:bodyPr/>
          <a:lstStyle/>
          <a:p>
            <a:r>
              <a:rPr lang="en-US" dirty="0"/>
              <a:t>Test accuracy: 0.752727272727</a:t>
            </a:r>
          </a:p>
        </p:txBody>
      </p:sp>
      <p:graphicFrame>
        <p:nvGraphicFramePr>
          <p:cNvPr id="7" name="Content Placeholder 8">
            <a:extLst>
              <a:ext uri="{FF2B5EF4-FFF2-40B4-BE49-F238E27FC236}">
                <a16:creationId xmlns:a16="http://schemas.microsoft.com/office/drawing/2014/main" id="{28A0E477-50B8-4695-96BB-6FA0084B0D33}"/>
              </a:ext>
            </a:extLst>
          </p:cNvPr>
          <p:cNvGraphicFramePr>
            <a:graphicFrameLocks/>
          </p:cNvGraphicFramePr>
          <p:nvPr>
            <p:extLst>
              <p:ext uri="{D42A27DB-BD31-4B8C-83A1-F6EECF244321}">
                <p14:modId xmlns:p14="http://schemas.microsoft.com/office/powerpoint/2010/main" val="1409467033"/>
              </p:ext>
            </p:extLst>
          </p:nvPr>
        </p:nvGraphicFramePr>
        <p:xfrm>
          <a:off x="2827361" y="1647969"/>
          <a:ext cx="6537278" cy="3562062"/>
        </p:xfrm>
        <a:graphic>
          <a:graphicData uri="http://schemas.openxmlformats.org/drawingml/2006/table">
            <a:tbl>
              <a:tblPr firstRow="1" firstCol="1" bandRow="1">
                <a:tableStyleId>{5C22544A-7EE6-4342-B048-85BDC9FD1C3A}</a:tableStyleId>
              </a:tblPr>
              <a:tblGrid>
                <a:gridCol w="1323832">
                  <a:extLst>
                    <a:ext uri="{9D8B030D-6E8A-4147-A177-3AD203B41FA5}">
                      <a16:colId xmlns:a16="http://schemas.microsoft.com/office/drawing/2014/main" val="20000"/>
                    </a:ext>
                  </a:extLst>
                </a:gridCol>
                <a:gridCol w="845645">
                  <a:extLst>
                    <a:ext uri="{9D8B030D-6E8A-4147-A177-3AD203B41FA5}">
                      <a16:colId xmlns:a16="http://schemas.microsoft.com/office/drawing/2014/main" val="20001"/>
                    </a:ext>
                  </a:extLst>
                </a:gridCol>
                <a:gridCol w="940491">
                  <a:extLst>
                    <a:ext uri="{9D8B030D-6E8A-4147-A177-3AD203B41FA5}">
                      <a16:colId xmlns:a16="http://schemas.microsoft.com/office/drawing/2014/main" val="20002"/>
                    </a:ext>
                  </a:extLst>
                </a:gridCol>
                <a:gridCol w="934721">
                  <a:extLst>
                    <a:ext uri="{9D8B030D-6E8A-4147-A177-3AD203B41FA5}">
                      <a16:colId xmlns:a16="http://schemas.microsoft.com/office/drawing/2014/main" val="20003"/>
                    </a:ext>
                  </a:extLst>
                </a:gridCol>
                <a:gridCol w="830863">
                  <a:extLst>
                    <a:ext uri="{9D8B030D-6E8A-4147-A177-3AD203B41FA5}">
                      <a16:colId xmlns:a16="http://schemas.microsoft.com/office/drawing/2014/main" val="20004"/>
                    </a:ext>
                  </a:extLst>
                </a:gridCol>
                <a:gridCol w="830863">
                  <a:extLst>
                    <a:ext uri="{9D8B030D-6E8A-4147-A177-3AD203B41FA5}">
                      <a16:colId xmlns:a16="http://schemas.microsoft.com/office/drawing/2014/main" val="20005"/>
                    </a:ext>
                  </a:extLst>
                </a:gridCol>
                <a:gridCol w="830863">
                  <a:extLst>
                    <a:ext uri="{9D8B030D-6E8A-4147-A177-3AD203B41FA5}">
                      <a16:colId xmlns:a16="http://schemas.microsoft.com/office/drawing/2014/main" val="20006"/>
                    </a:ext>
                  </a:extLst>
                </a:gridCol>
              </a:tblGrid>
              <a:tr h="508866">
                <a:tc>
                  <a:txBody>
                    <a:bodyPr/>
                    <a:lstStyle/>
                    <a:p>
                      <a:pPr algn="ctr"/>
                      <a:endParaRPr lang="en-US" sz="1800" dirty="0">
                        <a:effectLst/>
                        <a:latin typeface="Calibri" panose="020F0502020204030204" pitchFamily="34" charset="0"/>
                      </a:endParaRPr>
                    </a:p>
                  </a:txBody>
                  <a:tcPr marL="68580" marR="68580" marT="0" marB="0">
                    <a:solidFill>
                      <a:schemeClr val="accent1">
                        <a:lumMod val="60000"/>
                        <a:lumOff val="40000"/>
                      </a:schemeClr>
                    </a:solidFill>
                  </a:tcPr>
                </a:tc>
                <a:tc>
                  <a:txBody>
                    <a:bodyPr/>
                    <a:lstStyle/>
                    <a:p>
                      <a:pPr algn="ctr"/>
                      <a:endParaRPr lang="en-US" sz="1800">
                        <a:effectLst/>
                        <a:latin typeface="Calibri" panose="020F0502020204030204" pitchFamily="34" charset="0"/>
                      </a:endParaRPr>
                    </a:p>
                  </a:txBody>
                  <a:tcPr marL="68580" marR="68580" marT="0" marB="0">
                    <a:solidFill>
                      <a:schemeClr val="accent1">
                        <a:lumMod val="60000"/>
                        <a:lumOff val="40000"/>
                      </a:schemeClr>
                    </a:solidFill>
                  </a:tcPr>
                </a:tc>
                <a:tc gridSpan="5">
                  <a:txBody>
                    <a:bodyPr/>
                    <a:lstStyle/>
                    <a:p>
                      <a:pPr marL="0" marR="0" algn="ctr">
                        <a:lnSpc>
                          <a:spcPct val="107000"/>
                        </a:lnSpc>
                        <a:spcBef>
                          <a:spcPts val="0"/>
                        </a:spcBef>
                        <a:spcAft>
                          <a:spcPts val="0"/>
                        </a:spcAft>
                      </a:pPr>
                      <a:r>
                        <a:rPr lang="en-US" sz="2400" b="0" cap="all" dirty="0">
                          <a:solidFill>
                            <a:schemeClr val="tx1"/>
                          </a:solidFill>
                          <a:effectLst/>
                        </a:rPr>
                        <a:t>Predicted</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8866">
                <a:tc>
                  <a:txBody>
                    <a:bodyPr/>
                    <a:lstStyle/>
                    <a:p>
                      <a:pPr algn="ctr"/>
                      <a:endParaRPr lang="en-US" sz="1800">
                        <a:effectLst/>
                        <a:latin typeface="Calibri" panose="020F0502020204030204" pitchFamily="34" charset="0"/>
                      </a:endParaRPr>
                    </a:p>
                  </a:txBody>
                  <a:tcPr marL="68580" marR="68580" marT="0" marB="0">
                    <a:solidFill>
                      <a:schemeClr val="accent1">
                        <a:lumMod val="60000"/>
                        <a:lumOff val="40000"/>
                      </a:schemeClr>
                    </a:solidFill>
                  </a:tcPr>
                </a:tc>
                <a:tc>
                  <a:txBody>
                    <a:bodyPr/>
                    <a:lstStyle/>
                    <a:p>
                      <a:pPr algn="ctr"/>
                      <a:endParaRPr lang="en-US" sz="1800" dirty="0">
                        <a:effectLst/>
                        <a:latin typeface="Calibri" panose="020F0502020204030204" pitchFamily="34"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1"/>
                  </a:ext>
                </a:extLst>
              </a:tr>
              <a:tr h="508866">
                <a:tc rowSpan="5">
                  <a:txBody>
                    <a:bodyPr/>
                    <a:lstStyle/>
                    <a:p>
                      <a:pPr marL="0" marR="0" algn="ctr">
                        <a:lnSpc>
                          <a:spcPct val="107000"/>
                        </a:lnSpc>
                        <a:spcBef>
                          <a:spcPts val="0"/>
                        </a:spcBef>
                        <a:spcAft>
                          <a:spcPts val="0"/>
                        </a:spcAft>
                      </a:pPr>
                      <a:r>
                        <a:rPr lang="en-US" sz="2400" b="0" cap="all" dirty="0">
                          <a:solidFill>
                            <a:schemeClr val="tx1"/>
                          </a:solidFill>
                          <a:effectLst/>
                        </a:rPr>
                        <a:t>Actual</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188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2"/>
                  </a:ext>
                </a:extLst>
              </a:tr>
              <a:tr h="508866">
                <a:tc vMerge="1">
                  <a:txBody>
                    <a:bodyPr/>
                    <a:lstStyle/>
                    <a:p>
                      <a:endParaRPr lang="en-US"/>
                    </a:p>
                  </a:txBody>
                  <a:tcP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229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45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3"/>
                  </a:ext>
                </a:extLst>
              </a:tr>
              <a:tr h="508866">
                <a:tc vMerge="1">
                  <a:txBody>
                    <a:bodyPr/>
                    <a:lstStyle/>
                    <a:p>
                      <a:endParaRPr lang="en-US"/>
                    </a:p>
                  </a:txBody>
                  <a:tcPr/>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158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124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4"/>
                  </a:ext>
                </a:extLst>
              </a:tr>
              <a:tr h="508866">
                <a:tc vMerge="1">
                  <a:txBody>
                    <a:bodyPr/>
                    <a:lstStyle/>
                    <a:p>
                      <a:endParaRPr lang="en-US"/>
                    </a:p>
                  </a:txBody>
                  <a:tcPr/>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277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5"/>
                  </a:ext>
                </a:extLst>
              </a:tr>
              <a:tr h="508866">
                <a:tc vMerge="1">
                  <a:txBody>
                    <a:bodyPr/>
                    <a:lstStyle/>
                    <a:p>
                      <a:endParaRPr lang="en-US"/>
                    </a:p>
                  </a:txBody>
                  <a:tcPr/>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pPr marL="0" marR="0" algn="ctr">
                        <a:lnSpc>
                          <a:spcPct val="107000"/>
                        </a:lnSpc>
                        <a:spcBef>
                          <a:spcPts val="0"/>
                        </a:spcBef>
                        <a:spcAft>
                          <a:spcPts val="0"/>
                        </a:spcAft>
                      </a:pPr>
                      <a:r>
                        <a:rPr lang="en-US" sz="1800" dirty="0">
                          <a:effectLst/>
                        </a:rPr>
                        <a:t>373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5210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72</TotalTime>
  <Words>536</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Times New Roman</vt:lpstr>
      <vt:lpstr>Parallax</vt:lpstr>
      <vt:lpstr>Distracted Driver</vt:lpstr>
      <vt:lpstr>Project Brief</vt:lpstr>
      <vt:lpstr>Data Description</vt:lpstr>
      <vt:lpstr>Data Used</vt:lpstr>
      <vt:lpstr>Project Architecture</vt:lpstr>
      <vt:lpstr>Data Pre-processing</vt:lpstr>
      <vt:lpstr>Split – Training and Testing Data</vt:lpstr>
      <vt:lpstr>Technical Details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 Challenges Faced</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Distracted Driver</dc:title>
  <dc:creator>CHAUHAN Siddhant</dc:creator>
  <cp:lastModifiedBy>CHAUHAN Siddhant</cp:lastModifiedBy>
  <cp:revision>43</cp:revision>
  <dcterms:created xsi:type="dcterms:W3CDTF">2018-12-01T15:18:38Z</dcterms:created>
  <dcterms:modified xsi:type="dcterms:W3CDTF">2018-12-06T10:12:19Z</dcterms:modified>
</cp:coreProperties>
</file>