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  <p:sldMasterId id="2147483675" r:id="rId3"/>
    <p:sldMasterId id="2147483695" r:id="rId4"/>
  </p:sldMasterIdLst>
  <p:notesMasterIdLst>
    <p:notesMasterId r:id="rId12"/>
  </p:notesMasterIdLst>
  <p:handoutMasterIdLst>
    <p:handoutMasterId r:id="rId13"/>
  </p:handoutMasterIdLst>
  <p:sldIdLst>
    <p:sldId id="843" r:id="rId5"/>
    <p:sldId id="825" r:id="rId6"/>
    <p:sldId id="818" r:id="rId7"/>
    <p:sldId id="847" r:id="rId8"/>
    <p:sldId id="844" r:id="rId9"/>
    <p:sldId id="845" r:id="rId10"/>
    <p:sldId id="846" r:id="rId11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85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orient="horz" pos="400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5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64"/>
    <a:srgbClr val="34B233"/>
    <a:srgbClr val="FF5800"/>
    <a:srgbClr val="4D4F53"/>
    <a:srgbClr val="414042"/>
    <a:srgbClr val="000000"/>
    <a:srgbClr val="FFFFFF"/>
    <a:srgbClr val="6639B7"/>
    <a:srgbClr val="009FDA"/>
    <a:srgbClr val="9A9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9413" autoAdjust="0"/>
  </p:normalViewPr>
  <p:slideViewPr>
    <p:cSldViewPr snapToGrid="0" snapToObjects="1" showGuides="1">
      <p:cViewPr varScale="1">
        <p:scale>
          <a:sx n="73" d="100"/>
          <a:sy n="73" d="100"/>
        </p:scale>
        <p:origin x="912" y="53"/>
      </p:cViewPr>
      <p:guideLst>
        <p:guide orient="horz" pos="2160"/>
        <p:guide orient="horz" pos="285"/>
        <p:guide orient="horz" pos="1296"/>
        <p:guide orient="horz" pos="4008"/>
        <p:guide pos="3840"/>
        <p:guide pos="384"/>
        <p:guide pos="7296"/>
        <p:guide pos="5839"/>
      </p:guideLst>
    </p:cSldViewPr>
  </p:slideViewPr>
  <p:outlineViewPr>
    <p:cViewPr>
      <p:scale>
        <a:sx n="33" d="100"/>
        <a:sy n="33" d="100"/>
      </p:scale>
      <p:origin x="0" y="-3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972" y="96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973F85B-2685-4E97-B752-90AC3D8B7816}" type="datetimeFigureOut">
              <a:rPr lang="en-GB" smtClean="0"/>
              <a:pPr/>
              <a:t>05/07/2016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5E4D80F-4A17-4857-8E93-DE8299AED9D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028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EB29F48-A2FA-4193-B74A-5C299478F9FC}" type="datetimeFigureOut">
              <a:rPr lang="en-GB" smtClean="0"/>
              <a:pPr/>
              <a:t>05/07/2016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A985251-508B-410E-B0E3-9C0ADE66871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8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036EC-EAD1-47F4-ABDF-2CC6EDB2B4E3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2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85251-508B-410E-B0E3-9C0ADE66871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2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036EC-EAD1-47F4-ABDF-2CC6EDB2B4E3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85251-508B-410E-B0E3-9C0ADE66871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96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036EC-EAD1-47F4-ABDF-2CC6EDB2B4E3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y, White Logo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1"/>
            <a:ext cx="8445499" cy="426529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A47B9F-FA92-473B-9F0A-C2F32D6A19DE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3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Mid Grey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9"/>
            <a:ext cx="8445500" cy="42656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19E64-D5B3-42C8-BB9C-8923E57E817E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1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2"/>
            <a:ext cx="8445500" cy="4254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77A92E-B42C-4164-A9AB-80092EBAED4A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ight Gree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2656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AE73F7-893D-4C34-AEF8-2FE964A055AB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3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Pictur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7"/>
            <a:ext cx="8445500" cy="42550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30897"/>
            <a:ext cx="2861737" cy="247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A47B9F-FA92-473B-9F0A-C2F32D6A19DE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30896"/>
            <a:ext cx="5547784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30896"/>
            <a:ext cx="2167621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3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928814"/>
            <a:ext cx="5558367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19FA-6EA1-447E-9A0F-624E91701553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49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30B4-9132-4F1D-BC27-D7EB9AE613E5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4" y="1928816"/>
            <a:ext cx="5558365" cy="4256085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tabLst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5E68-1103-4A11-8B24-FBAF485CDABC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01833" y="1928814"/>
            <a:ext cx="5558367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21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799" y="1928815"/>
            <a:ext cx="11328399" cy="130810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941-4122-433A-B9F7-49E561E6D7E9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5" y="3405188"/>
            <a:ext cx="5558365" cy="2779712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31800" y="3419476"/>
            <a:ext cx="5547785" cy="2765425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2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574EB692-15FC-44EE-BD54-69EC8D1E3D48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72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53C1-E020-4D19-9434-5E30AF4DB4E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 userDrawn="1"/>
        </p:nvGrpSpPr>
        <p:grpSpPr>
          <a:xfrm>
            <a:off x="431800" y="446618"/>
            <a:ext cx="11323405" cy="5731925"/>
            <a:chOff x="323850" y="334963"/>
            <a:chExt cx="8492554" cy="429894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323850" y="334963"/>
              <a:ext cx="8492554" cy="960437"/>
              <a:chOff x="323850" y="334963"/>
              <a:chExt cx="8492554" cy="960437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323850" y="1447799"/>
              <a:ext cx="8492554" cy="960437"/>
              <a:chOff x="323850" y="334963"/>
              <a:chExt cx="8492554" cy="960437"/>
            </a:xfrm>
          </p:grpSpPr>
          <p:sp>
            <p:nvSpPr>
              <p:cNvPr id="37" name="Rectangle 3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Rectangle 3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23850" y="2560635"/>
              <a:ext cx="8492554" cy="960437"/>
              <a:chOff x="323850" y="334963"/>
              <a:chExt cx="8492554" cy="960437"/>
            </a:xfrm>
          </p:grpSpPr>
          <p:sp>
            <p:nvSpPr>
              <p:cNvPr id="42" name="Rectangle 4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23850" y="3673470"/>
              <a:ext cx="8492554" cy="960437"/>
              <a:chOff x="323850" y="334963"/>
              <a:chExt cx="8492554" cy="960437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270BFF9F-C808-41FD-BCC0-2D37E58D5AD7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27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3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30897"/>
            <a:ext cx="2861737" cy="247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AE73F7-893D-4C34-AEF8-2FE964A055AB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30896"/>
            <a:ext cx="5547784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30896"/>
            <a:ext cx="2167621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8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ustom Layout">
    <p:bg>
      <p:bgPr>
        <a:solidFill>
          <a:srgbClr val="4D4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332657"/>
            <a:ext cx="8640000" cy="6025283"/>
          </a:xfrm>
        </p:spPr>
        <p:txBody>
          <a:bodyPr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defRPr sz="4267" b="0">
                <a:solidFill>
                  <a:srgbClr val="FFFFFF"/>
                </a:solidFill>
              </a:defRPr>
            </a:lvl1pPr>
            <a:lvl2pPr marL="0" indent="0">
              <a:lnSpc>
                <a:spcPct val="103000"/>
              </a:lnSpc>
              <a:spcBef>
                <a:spcPts val="0"/>
              </a:spcBef>
              <a:buNone/>
              <a:defRPr sz="4267">
                <a:solidFill>
                  <a:srgbClr val="34B23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800" y="6368400"/>
            <a:ext cx="109728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10043584" y="442913"/>
            <a:ext cx="1538816" cy="487363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30897"/>
            <a:ext cx="2861737" cy="247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AE73F7-893D-4C34-AEF8-2FE964A055AB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30896"/>
            <a:ext cx="5547784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30896"/>
            <a:ext cx="2167621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9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eed, dark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0000" y="6434055"/>
            <a:ext cx="109728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31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1" y="446090"/>
            <a:ext cx="8445500" cy="4255028"/>
          </a:xfrm>
        </p:spPr>
        <p:txBody>
          <a:bodyPr>
            <a:noAutofit/>
          </a:bodyPr>
          <a:lstStyle>
            <a:lvl1pPr>
              <a:lnSpc>
                <a:spcPts val="5867"/>
              </a:lnSpc>
              <a:defRPr sz="5867" spc="-67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2" y="5978518"/>
            <a:ext cx="8352365" cy="246221"/>
          </a:xfrm>
        </p:spPr>
        <p:txBody>
          <a:bodyPr wrap="square" anchor="ctr" anchorCtr="0">
            <a:spAutoFit/>
          </a:bodyPr>
          <a:lstStyle>
            <a:lvl1pPr>
              <a:defRPr sz="1600"/>
            </a:lvl1pPr>
          </a:lstStyle>
          <a:p>
            <a:fld id="{C82EA973-F2EC-4C7E-956C-14B8BD53A023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1" y="5588781"/>
            <a:ext cx="8352371" cy="360000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8"/>
            <a:ext cx="1482653" cy="62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6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87675"/>
          </a:xfrm>
        </p:spPr>
        <p:txBody>
          <a:bodyPr>
            <a:noAutofit/>
          </a:bodyPr>
          <a:lstStyle>
            <a:lvl1pPr>
              <a:lnSpc>
                <a:spcPts val="3467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6C8EB0-FF10-4FB5-BB17-A97F19B28291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1801" y="933764"/>
            <a:ext cx="8445499" cy="5251137"/>
          </a:xfrm>
        </p:spPr>
        <p:txBody>
          <a:bodyPr/>
          <a:lstStyle>
            <a:lvl1pPr marL="685783" indent="-685783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29EF-B6BC-4651-BADF-DF793221E1DB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508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hite, Green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90"/>
            <a:ext cx="8445500" cy="425502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BF7BB0E0-C874-4F41-96E5-D1B382461D91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609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y, White Logo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1"/>
            <a:ext cx="8445499" cy="426529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F5B5F2-2D29-41FA-9FE6-19EC700403AF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41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Mid Grey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9"/>
            <a:ext cx="8445500" cy="42656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AB0A01-35F5-470B-B629-D33F324C7CE2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2"/>
            <a:ext cx="8445500" cy="4254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9DCA0A-53AB-479C-B3B5-64D498F754CB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93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ight Gree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2656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BB0EB-F3B9-4A05-86F0-1FE976D22FAC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00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Pictur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7"/>
            <a:ext cx="8445500" cy="42550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373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928814"/>
            <a:ext cx="5558367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B1D6-9D82-433F-84BA-14B68F13BA9E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4111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004-0513-4D0D-97B7-8A8EDF4E297E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4" y="1928816"/>
            <a:ext cx="5558365" cy="42560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54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tabLst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FD9D-B49E-430D-9B65-DEE2D7F41780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01833" y="1928814"/>
            <a:ext cx="5558367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15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799" y="1928815"/>
            <a:ext cx="11328399" cy="130810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E83C-3CB5-4F65-B3C9-3906DB9BE2BD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5" y="3405188"/>
            <a:ext cx="5558365" cy="27797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31800" y="3419476"/>
            <a:ext cx="5547785" cy="27654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769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524565F9-EE80-4097-90C2-595417DF60B4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5992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 userDrawn="1"/>
        </p:nvGrpSpPr>
        <p:grpSpPr>
          <a:xfrm>
            <a:off x="431800" y="446618"/>
            <a:ext cx="11323405" cy="5731925"/>
            <a:chOff x="323850" y="334963"/>
            <a:chExt cx="8492554" cy="429894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323850" y="334963"/>
              <a:ext cx="8492554" cy="960437"/>
              <a:chOff x="323850" y="334963"/>
              <a:chExt cx="8492554" cy="960437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323850" y="1447799"/>
              <a:ext cx="8492554" cy="960437"/>
              <a:chOff x="323850" y="334963"/>
              <a:chExt cx="8492554" cy="960437"/>
            </a:xfrm>
          </p:grpSpPr>
          <p:sp>
            <p:nvSpPr>
              <p:cNvPr id="37" name="Rectangle 3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Rectangle 3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23850" y="2560635"/>
              <a:ext cx="8492554" cy="960437"/>
              <a:chOff x="323850" y="334963"/>
              <a:chExt cx="8492554" cy="960437"/>
            </a:xfrm>
          </p:grpSpPr>
          <p:sp>
            <p:nvSpPr>
              <p:cNvPr id="42" name="Rectangle 4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23850" y="3673470"/>
              <a:ext cx="8492554" cy="960437"/>
              <a:chOff x="323850" y="334963"/>
              <a:chExt cx="8492554" cy="960437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C14E6463-B0DB-4F80-B38C-E2B489816B6B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27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29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1" y="446090"/>
            <a:ext cx="8445500" cy="4255028"/>
          </a:xfrm>
        </p:spPr>
        <p:txBody>
          <a:bodyPr>
            <a:noAutofit/>
          </a:bodyPr>
          <a:lstStyle>
            <a:lvl1pPr>
              <a:lnSpc>
                <a:spcPts val="5867"/>
              </a:lnSpc>
              <a:defRPr sz="5867" spc="-67" baseline="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2" y="5978518"/>
            <a:ext cx="8352365" cy="246221"/>
          </a:xfrm>
        </p:spPr>
        <p:txBody>
          <a:bodyPr wrap="square" anchor="ctr" anchorCtr="0">
            <a:spAutoFit/>
          </a:bodyPr>
          <a:lstStyle>
            <a:lvl1pPr>
              <a:defRPr sz="1600"/>
            </a:lvl1pPr>
          </a:lstStyle>
          <a:p>
            <a:fld id="{970216AF-1370-440F-985D-4DC6529E7EFE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1" y="5588781"/>
            <a:ext cx="8352371" cy="360000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8"/>
            <a:ext cx="1482653" cy="62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47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87675"/>
          </a:xfrm>
        </p:spPr>
        <p:txBody>
          <a:bodyPr>
            <a:noAutofit/>
          </a:bodyPr>
          <a:lstStyle>
            <a:lvl1pPr>
              <a:lnSpc>
                <a:spcPts val="3467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5B90CD-60A2-40FB-BCE1-260C9C3AD61C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1801" y="933764"/>
            <a:ext cx="8445499" cy="5251137"/>
          </a:xfrm>
        </p:spPr>
        <p:txBody>
          <a:bodyPr/>
          <a:lstStyle>
            <a:lvl1pPr marL="685783" indent="-685783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30A6-FE50-4A54-801F-A336517E9AAC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85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hite, Green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90"/>
            <a:ext cx="8445500" cy="425502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FD371401-6EA6-4D7F-A9F5-3CD2A2DEB844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7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000" y="388059"/>
            <a:ext cx="8640000" cy="56972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9185"/>
            <a:ext cx="10972800" cy="53387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0060"/>
            <a:ext cx="2844800" cy="18262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5038" y="983179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0000" y="6434055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00" y="443548"/>
            <a:ext cx="1219838" cy="51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7F64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600" b="1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58775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538163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438"/>
            <a:ext cx="10972800" cy="62205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0060"/>
            <a:ext cx="2844800" cy="18262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5038" y="101433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0000" y="6434055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7F64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600" b="1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58775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538163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446090"/>
            <a:ext cx="11328400" cy="1281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928814"/>
            <a:ext cx="11328400" cy="4256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1834" y="6430897"/>
            <a:ext cx="2861737" cy="2470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8A980F6-17E1-47B4-A883-1F9D95CFED8F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800" y="6430896"/>
            <a:ext cx="5547784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92578" y="6430896"/>
            <a:ext cx="2167621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lnSpc>
          <a:spcPts val="4000"/>
        </a:lnSpc>
        <a:spcBef>
          <a:spcPct val="0"/>
        </a:spcBef>
        <a:buNone/>
        <a:tabLst>
          <a:tab pos="2870128" algn="l"/>
        </a:tabLst>
        <a:defRPr sz="3733" kern="1200" spc="-67" baseline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ts val="3467"/>
        </a:lnSpc>
        <a:spcBef>
          <a:spcPts val="0"/>
        </a:spcBef>
        <a:buFontTx/>
        <a:buNone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9824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40296" indent="-480472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1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78475" indent="-478355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446090"/>
            <a:ext cx="11328400" cy="1281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928814"/>
            <a:ext cx="11328400" cy="4256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1834" y="6430897"/>
            <a:ext cx="2861737" cy="2470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DF9768-3131-47D8-8399-C2160FAB6CE0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800" y="6430896"/>
            <a:ext cx="5547784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92578" y="6430896"/>
            <a:ext cx="2167621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lnSpc>
          <a:spcPts val="4000"/>
        </a:lnSpc>
        <a:spcBef>
          <a:spcPct val="0"/>
        </a:spcBef>
        <a:buNone/>
        <a:tabLst>
          <a:tab pos="2870128" algn="l"/>
        </a:tabLst>
        <a:defRPr sz="3733" kern="1200" spc="-67" baseline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ts val="3467"/>
        </a:lnSpc>
        <a:spcBef>
          <a:spcPts val="0"/>
        </a:spcBef>
        <a:buFontTx/>
        <a:buNone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9824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40296" indent="-480472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1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78475" indent="-478355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2" y="436801"/>
            <a:ext cx="8084670" cy="5542658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Sage Hackathon 2016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/>
                </a:solidFill>
              </a:rPr>
              <a:t>Young Explorers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Making use of </a:t>
            </a:r>
            <a:r>
              <a:rPr lang="en-GB" dirty="0" err="1" smtClean="0">
                <a:solidFill>
                  <a:schemeClr val="bg1"/>
                </a:solidFill>
              </a:rPr>
              <a:t>IoT</a:t>
            </a:r>
            <a:r>
              <a:rPr lang="en-GB" dirty="0" smtClean="0">
                <a:solidFill>
                  <a:schemeClr val="bg1"/>
                </a:solidFill>
              </a:rPr>
              <a:t> sensors to automate task or to give control to users.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Categories : Sage Business Partner Smart solution, better way of working </a:t>
            </a:r>
            <a:r>
              <a:rPr lang="en-GB" sz="1800" dirty="0" smtClean="0">
                <a:solidFill>
                  <a:schemeClr val="bg1"/>
                </a:solidFill>
              </a:rPr>
              <a:t>award, winning app at each location.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1</a:t>
            </a:fld>
            <a:endParaRPr lang="en-GB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12" y="1650828"/>
            <a:ext cx="3404681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Idea is to make generic solution using sensors like ultrasound, beacon and relays to control things in environment in different scenarios w</a:t>
            </a:r>
            <a:r>
              <a:rPr lang="en-GB" sz="2800" dirty="0" smtClean="0"/>
              <a:t>ith the power of Google voice and Machine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For this event, we have focussed on proposing better ways of resource management in the work environment using a variety of sensors.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Who is our customer base</a:t>
            </a:r>
            <a:r>
              <a:rPr lang="en-GB" sz="2000" dirty="0"/>
              <a:t>?</a:t>
            </a:r>
            <a:br>
              <a:rPr lang="en-GB" sz="2000" dirty="0"/>
            </a:br>
            <a:r>
              <a:rPr lang="en-GB" sz="2000" dirty="0"/>
              <a:t>Our customers are small and medium enterprises who want to use the latest technology to harness their </a:t>
            </a:r>
            <a:r>
              <a:rPr lang="en-GB" sz="2000" dirty="0" smtClean="0"/>
              <a:t>business needs.</a:t>
            </a:r>
          </a:p>
          <a:p>
            <a:endParaRPr lang="en-GB" sz="2000" dirty="0"/>
          </a:p>
          <a:p>
            <a:r>
              <a:rPr lang="en-GB" sz="2000" b="1" dirty="0" smtClean="0"/>
              <a:t>Our Aim</a:t>
            </a:r>
          </a:p>
          <a:p>
            <a:r>
              <a:rPr lang="en-GB" sz="2000" dirty="0" smtClean="0"/>
              <a:t>The </a:t>
            </a:r>
            <a:r>
              <a:rPr lang="en-GB" sz="2000" dirty="0"/>
              <a:t>main function of </a:t>
            </a:r>
            <a:r>
              <a:rPr lang="en-GB" sz="2000" dirty="0" smtClean="0"/>
              <a:t>our system will </a:t>
            </a:r>
            <a:r>
              <a:rPr lang="en-GB" sz="2000" dirty="0"/>
              <a:t>allow employees to customise their working environment in many ways by tracking their individual movement and connecting their working experience to the </a:t>
            </a:r>
            <a:r>
              <a:rPr lang="en-GB" sz="2000" dirty="0" smtClean="0"/>
              <a:t>IOT,  </a:t>
            </a:r>
            <a:r>
              <a:rPr lang="en-GB" sz="2000" dirty="0"/>
              <a:t>a</a:t>
            </a:r>
            <a:r>
              <a:rPr lang="en-GB" sz="2000" dirty="0" smtClean="0"/>
              <a:t>s </a:t>
            </a:r>
            <a:r>
              <a:rPr lang="en-GB" sz="2000" dirty="0"/>
              <a:t>well </a:t>
            </a:r>
            <a:r>
              <a:rPr lang="en-GB" sz="2000" dirty="0" smtClean="0"/>
              <a:t>as </a:t>
            </a:r>
            <a:r>
              <a:rPr lang="en-GB" sz="2000" dirty="0"/>
              <a:t>developing the app to track time management, employee safety (fire drills </a:t>
            </a:r>
            <a:r>
              <a:rPr lang="en-GB" sz="2000" dirty="0" err="1"/>
              <a:t>etc</a:t>
            </a:r>
            <a:r>
              <a:rPr lang="en-GB" sz="2000" dirty="0" smtClean="0"/>
              <a:t>).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this Hackathon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We focused on meeting room scenario and developed an android app.</a:t>
            </a:r>
          </a:p>
          <a:p>
            <a:pPr marL="817024" lvl="1" indent="-457200"/>
            <a:r>
              <a:rPr lang="en-GB" sz="2000" dirty="0" smtClean="0"/>
              <a:t>Features</a:t>
            </a:r>
          </a:p>
          <a:p>
            <a:pPr marL="1297496" lvl="2" indent="-457200"/>
            <a:r>
              <a:rPr lang="en-GB" sz="2000" dirty="0"/>
              <a:t>employees will be able to book, </a:t>
            </a:r>
            <a:endParaRPr lang="en-GB" sz="2000" dirty="0" smtClean="0"/>
          </a:p>
          <a:p>
            <a:pPr marL="1297496" lvl="2" indent="-457200"/>
            <a:r>
              <a:rPr lang="en-GB" sz="2000" dirty="0" smtClean="0"/>
              <a:t>set </a:t>
            </a:r>
            <a:r>
              <a:rPr lang="en-GB" sz="2000" dirty="0"/>
              <a:t>up rooms and invite other users. </a:t>
            </a:r>
            <a:endParaRPr lang="en-GB" sz="2000" dirty="0" smtClean="0"/>
          </a:p>
          <a:p>
            <a:pPr marL="1297496" lvl="2" indent="-457200"/>
            <a:r>
              <a:rPr lang="en-GB" sz="2000" dirty="0" smtClean="0"/>
              <a:t>This </a:t>
            </a:r>
            <a:r>
              <a:rPr lang="en-GB" sz="2000" dirty="0"/>
              <a:t>will add an interactive experience around meetings, the delivery of meetings and the management of employees within that meeting </a:t>
            </a:r>
            <a:r>
              <a:rPr lang="en-GB" sz="2000" dirty="0" smtClean="0"/>
              <a:t>room. </a:t>
            </a:r>
          </a:p>
          <a:p>
            <a:pPr marL="1297496" lvl="2" indent="-457200"/>
            <a:r>
              <a:rPr lang="en-GB" sz="2000" dirty="0" smtClean="0"/>
              <a:t>This </a:t>
            </a:r>
            <a:r>
              <a:rPr lang="en-GB" sz="2000" dirty="0"/>
              <a:t>particular function will cater for the host of a meeting who will be able to manage the room and a particular room set up</a:t>
            </a:r>
            <a:r>
              <a:rPr lang="en-GB" sz="2000" dirty="0" smtClean="0"/>
              <a:t>.</a:t>
            </a:r>
          </a:p>
          <a:p>
            <a:pPr marL="817024" lvl="1" indent="-457200"/>
            <a:r>
              <a:rPr lang="en-GB" sz="2000" dirty="0"/>
              <a:t>Integrated </a:t>
            </a:r>
            <a:r>
              <a:rPr lang="en-GB" sz="2000" dirty="0" smtClean="0"/>
              <a:t>Bluetooth beacon </a:t>
            </a:r>
            <a:r>
              <a:rPr lang="en-GB" sz="2000" dirty="0"/>
              <a:t>technology to monitor </a:t>
            </a:r>
            <a:r>
              <a:rPr lang="en-GB" sz="2000" dirty="0" smtClean="0"/>
              <a:t>employee’s movement while providing easy way of controlling the environment.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30A6-FE50-4A54-801F-A336517E9AAC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Sage Hackathon 2016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/>
                </a:solidFill>
              </a:rPr>
              <a:t>Demo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5</a:t>
            </a:fld>
            <a:endParaRPr lang="en-GB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75" y="1799616"/>
            <a:ext cx="3900791" cy="39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Cloud based solution to manage work environment with the use of </a:t>
            </a:r>
            <a:r>
              <a:rPr lang="en-GB" dirty="0" err="1" smtClean="0"/>
              <a:t>Iot</a:t>
            </a:r>
            <a:r>
              <a:rPr lang="en-GB" dirty="0" smtClean="0"/>
              <a:t> sensors.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Integration of Google Voice</a:t>
            </a: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Sage Hackathon 2016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>
                <a:solidFill>
                  <a:schemeClr val="bg1"/>
                </a:solidFill>
                <a:ea typeface="+mn-ea"/>
              </a:rPr>
              <a:t/>
            </a:r>
            <a:br>
              <a:rPr lang="en-GB" sz="3200" dirty="0">
                <a:solidFill>
                  <a:schemeClr val="bg1"/>
                </a:solidFill>
                <a:ea typeface="+mn-ea"/>
              </a:rPr>
            </a:br>
            <a:r>
              <a:rPr lang="en-GB" sz="3200" dirty="0">
                <a:solidFill>
                  <a:schemeClr val="bg1"/>
                </a:solidFill>
                <a:ea typeface="+mn-ea"/>
              </a:rPr>
              <a:t>Thank you, Any questions?</a:t>
            </a:r>
            <a:br>
              <a:rPr lang="en-GB" sz="3200" dirty="0">
                <a:solidFill>
                  <a:schemeClr val="bg1"/>
                </a:solidFill>
                <a:ea typeface="+mn-ea"/>
              </a:rPr>
            </a:br>
            <a:r>
              <a:rPr lang="en-GB" sz="3200" dirty="0">
                <a:solidFill>
                  <a:schemeClr val="bg1"/>
                </a:solidFill>
                <a:ea typeface="+mn-ea"/>
              </a:rPr>
              <a:t/>
            </a:r>
            <a:br>
              <a:rPr lang="en-GB" sz="3200" dirty="0">
                <a:solidFill>
                  <a:schemeClr val="bg1"/>
                </a:solidFill>
                <a:ea typeface="+mn-ea"/>
              </a:rPr>
            </a:br>
            <a:r>
              <a:rPr lang="en-GB" sz="2400" dirty="0">
                <a:solidFill>
                  <a:schemeClr val="bg1"/>
                </a:solidFill>
                <a:ea typeface="+mn-ea"/>
              </a:rPr>
              <a:t>Team Members</a:t>
            </a:r>
            <a:br>
              <a:rPr lang="en-GB" sz="2400" dirty="0">
                <a:solidFill>
                  <a:schemeClr val="bg1"/>
                </a:solidFill>
                <a:ea typeface="+mn-ea"/>
              </a:rPr>
            </a:br>
            <a:r>
              <a:rPr lang="en-GB" sz="2400" dirty="0">
                <a:solidFill>
                  <a:schemeClr val="bg1"/>
                </a:solidFill>
                <a:ea typeface="+mn-ea"/>
              </a:rPr>
              <a:t>Amit </a:t>
            </a:r>
            <a:r>
              <a:rPr lang="en-GB" sz="2400" dirty="0" err="1">
                <a:solidFill>
                  <a:schemeClr val="bg1"/>
                </a:solidFill>
                <a:ea typeface="+mn-ea"/>
              </a:rPr>
              <a:t>Varshney</a:t>
            </a:r>
            <a:r>
              <a:rPr lang="en-GB" sz="2400" dirty="0">
                <a:solidFill>
                  <a:schemeClr val="bg1"/>
                </a:solidFill>
                <a:ea typeface="+mn-ea"/>
              </a:rPr>
              <a:t> @</a:t>
            </a:r>
            <a:r>
              <a:rPr lang="en-GB" sz="2400" dirty="0" err="1" smtClean="0">
                <a:solidFill>
                  <a:schemeClr val="bg1"/>
                </a:solidFill>
                <a:ea typeface="+mn-ea"/>
              </a:rPr>
              <a:t>amitheunlimited</a:t>
            </a:r>
            <a:r>
              <a:rPr lang="en-GB" sz="2400" dirty="0" smtClean="0">
                <a:solidFill>
                  <a:schemeClr val="bg1"/>
                </a:solidFill>
                <a:ea typeface="+mn-ea"/>
              </a:rPr>
              <a:t/>
            </a:r>
            <a:br>
              <a:rPr lang="en-GB" sz="2400" dirty="0" smtClean="0">
                <a:solidFill>
                  <a:schemeClr val="bg1"/>
                </a:solidFill>
                <a:ea typeface="+mn-ea"/>
              </a:rPr>
            </a:br>
            <a:r>
              <a:rPr lang="en-GB" sz="2400" dirty="0" smtClean="0">
                <a:solidFill>
                  <a:schemeClr val="bg1"/>
                </a:solidFill>
                <a:ea typeface="+mn-ea"/>
              </a:rPr>
              <a:t>David </a:t>
            </a:r>
            <a:r>
              <a:rPr lang="en-GB" sz="2400" dirty="0" err="1" smtClean="0">
                <a:solidFill>
                  <a:schemeClr val="bg1"/>
                </a:solidFill>
                <a:ea typeface="+mn-ea"/>
              </a:rPr>
              <a:t>Oyeku</a:t>
            </a:r>
            <a:r>
              <a:rPr lang="en-GB" sz="240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GB" sz="2400" smtClean="0">
                <a:solidFill>
                  <a:schemeClr val="bg1"/>
                </a:solidFill>
                <a:ea typeface="+mn-ea"/>
              </a:rPr>
              <a:t/>
            </a:r>
            <a:br>
              <a:rPr lang="en-GB" sz="2400" smtClean="0">
                <a:solidFill>
                  <a:schemeClr val="bg1"/>
                </a:solidFill>
                <a:ea typeface="+mn-ea"/>
              </a:rPr>
            </a:br>
            <a:r>
              <a:rPr lang="en-GB" sz="2400" smtClean="0">
                <a:solidFill>
                  <a:schemeClr val="bg1"/>
                </a:solidFill>
                <a:ea typeface="+mn-ea"/>
              </a:rPr>
              <a:t>Jason </a:t>
            </a:r>
            <a:r>
              <a:rPr lang="en-GB" sz="2400" dirty="0" smtClean="0">
                <a:solidFill>
                  <a:schemeClr val="bg1"/>
                </a:solidFill>
                <a:ea typeface="+mn-ea"/>
              </a:rPr>
              <a:t/>
            </a:r>
            <a:br>
              <a:rPr lang="en-GB" sz="2400" dirty="0" smtClean="0">
                <a:solidFill>
                  <a:schemeClr val="bg1"/>
                </a:solidFill>
                <a:ea typeface="+mn-ea"/>
              </a:rPr>
            </a:br>
            <a:r>
              <a:rPr lang="en-GB" sz="2400" dirty="0" smtClean="0">
                <a:solidFill>
                  <a:schemeClr val="bg1"/>
                </a:solidFill>
                <a:ea typeface="+mn-ea"/>
              </a:rPr>
              <a:t>Siddhant Baviskar @siddhantfri3nds</a:t>
            </a:r>
            <a:br>
              <a:rPr lang="en-GB" sz="2400" dirty="0" smtClean="0">
                <a:solidFill>
                  <a:schemeClr val="bg1"/>
                </a:solidFill>
                <a:ea typeface="+mn-ea"/>
              </a:rPr>
            </a:br>
            <a:r>
              <a:rPr lang="en-GB" sz="2400" dirty="0" err="1" smtClean="0">
                <a:solidFill>
                  <a:schemeClr val="bg1"/>
                </a:solidFill>
                <a:ea typeface="+mn-ea"/>
              </a:rPr>
              <a:t>Rudie</a:t>
            </a:r>
            <a:r>
              <a:rPr lang="en-GB" sz="240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  <a:ea typeface="+mn-ea"/>
              </a:rPr>
              <a:t>Dorrepaal</a:t>
            </a:r>
            <a:r>
              <a:rPr lang="en-GB" sz="240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GB" sz="3200" dirty="0">
                <a:solidFill>
                  <a:schemeClr val="bg1"/>
                </a:solidFill>
                <a:ea typeface="+mn-ea"/>
              </a:rPr>
              <a:t/>
            </a:r>
            <a:br>
              <a:rPr lang="en-GB" sz="3200" dirty="0">
                <a:solidFill>
                  <a:schemeClr val="bg1"/>
                </a:solidFill>
                <a:ea typeface="+mn-ea"/>
              </a:rPr>
            </a:br>
            <a:r>
              <a:rPr lang="en-GB" sz="3200" dirty="0">
                <a:solidFill>
                  <a:schemeClr val="bg1"/>
                </a:solidFill>
                <a:ea typeface="+mn-ea"/>
              </a:rPr>
              <a:t/>
            </a:r>
            <a:br>
              <a:rPr lang="en-GB" sz="3200" dirty="0">
                <a:solidFill>
                  <a:schemeClr val="bg1"/>
                </a:solidFill>
                <a:ea typeface="+mn-ea"/>
              </a:rPr>
            </a:br>
            <a:endParaRPr lang="en-GB" sz="3200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ct - 1 Header Line">
  <a:themeElements>
    <a:clrScheme name="SAGE">
      <a:dk1>
        <a:sysClr val="windowText" lastClr="000000"/>
      </a:dk1>
      <a:lt1>
        <a:sysClr val="window" lastClr="FFFFFF"/>
      </a:lt1>
      <a:dk2>
        <a:srgbClr val="6639B7"/>
      </a:dk2>
      <a:lt2>
        <a:srgbClr val="EEECE1"/>
      </a:lt2>
      <a:accent1>
        <a:srgbClr val="007F64"/>
      </a:accent1>
      <a:accent2>
        <a:srgbClr val="34B233"/>
      </a:accent2>
      <a:accent3>
        <a:srgbClr val="4D4F53"/>
      </a:accent3>
      <a:accent4>
        <a:srgbClr val="9A9B9C"/>
      </a:accent4>
      <a:accent5>
        <a:srgbClr val="009FDA"/>
      </a:accent5>
      <a:accent6>
        <a:srgbClr val="FF5800"/>
      </a:accent6>
      <a:hlink>
        <a:srgbClr val="0000FF"/>
      </a:hlink>
      <a:folHlink>
        <a:srgbClr val="800080"/>
      </a:folHlink>
    </a:clrScheme>
    <a:fontScheme name="SAG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ne - No Header section">
  <a:themeElements>
    <a:clrScheme name="SAGE">
      <a:dk1>
        <a:sysClr val="windowText" lastClr="000000"/>
      </a:dk1>
      <a:lt1>
        <a:sysClr val="window" lastClr="FFFFFF"/>
      </a:lt1>
      <a:dk2>
        <a:srgbClr val="6639B7"/>
      </a:dk2>
      <a:lt2>
        <a:srgbClr val="EEECE1"/>
      </a:lt2>
      <a:accent1>
        <a:srgbClr val="007F64"/>
      </a:accent1>
      <a:accent2>
        <a:srgbClr val="34B233"/>
      </a:accent2>
      <a:accent3>
        <a:srgbClr val="4D4F53"/>
      </a:accent3>
      <a:accent4>
        <a:srgbClr val="9A9B9C"/>
      </a:accent4>
      <a:accent5>
        <a:srgbClr val="009FDA"/>
      </a:accent5>
      <a:accent6>
        <a:srgbClr val="FF5800"/>
      </a:accent6>
      <a:hlink>
        <a:srgbClr val="0000FF"/>
      </a:hlink>
      <a:folHlink>
        <a:srgbClr val="800080"/>
      </a:folHlink>
    </a:clrScheme>
    <a:fontScheme name="SAG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ge Presentation Template_16.9">
  <a:themeElements>
    <a:clrScheme name="Custom 47">
      <a:dk1>
        <a:sysClr val="windowText" lastClr="000000"/>
      </a:dk1>
      <a:lt1>
        <a:sysClr val="window" lastClr="FFFFFF"/>
      </a:lt1>
      <a:dk2>
        <a:srgbClr val="007F64"/>
      </a:dk2>
      <a:lt2>
        <a:srgbClr val="E0E1DD"/>
      </a:lt2>
      <a:accent1>
        <a:srgbClr val="41A940"/>
      </a:accent1>
      <a:accent2>
        <a:srgbClr val="9A9B9C"/>
      </a:accent2>
      <a:accent3>
        <a:srgbClr val="4D4F53"/>
      </a:accent3>
      <a:accent4>
        <a:srgbClr val="6639B7"/>
      </a:accent4>
      <a:accent5>
        <a:srgbClr val="009FDA"/>
      </a:accent5>
      <a:accent6>
        <a:srgbClr val="FF5800"/>
      </a:accent6>
      <a:hlink>
        <a:srgbClr val="6639B7"/>
      </a:hlink>
      <a:folHlink>
        <a:srgbClr val="FF5800"/>
      </a:folHlink>
    </a:clrScheme>
    <a:fontScheme name="BBLP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ge Accelerate_PowerPoint_template_16x9.potx [Read-Only]" id="{FA26EAF3-D5BE-4B76-A929-C3B9B89B0B29}" vid="{E6469DB6-CAB7-4A54-8BD2-88A7EFF28840}"/>
    </a:ext>
  </a:extLst>
</a:theme>
</file>

<file path=ppt/theme/theme4.xml><?xml version="1.0" encoding="utf-8"?>
<a:theme xmlns:a="http://schemas.openxmlformats.org/drawingml/2006/main" name="Sage_PowerPoint_Presentation_template_16x9">
  <a:themeElements>
    <a:clrScheme name="Custom 47">
      <a:dk1>
        <a:sysClr val="windowText" lastClr="000000"/>
      </a:dk1>
      <a:lt1>
        <a:sysClr val="window" lastClr="FFFFFF"/>
      </a:lt1>
      <a:dk2>
        <a:srgbClr val="007F64"/>
      </a:dk2>
      <a:lt2>
        <a:srgbClr val="E0E1DD"/>
      </a:lt2>
      <a:accent1>
        <a:srgbClr val="41A940"/>
      </a:accent1>
      <a:accent2>
        <a:srgbClr val="9A9B9C"/>
      </a:accent2>
      <a:accent3>
        <a:srgbClr val="4D4F53"/>
      </a:accent3>
      <a:accent4>
        <a:srgbClr val="6639B7"/>
      </a:accent4>
      <a:accent5>
        <a:srgbClr val="009FDA"/>
      </a:accent5>
      <a:accent6>
        <a:srgbClr val="FF5800"/>
      </a:accent6>
      <a:hlink>
        <a:srgbClr val="6639B7"/>
      </a:hlink>
      <a:folHlink>
        <a:srgbClr val="FF5800"/>
      </a:folHlink>
    </a:clrScheme>
    <a:fontScheme name="BBLP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12746</TotalTime>
  <Words>226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Compact - 1 Header Line</vt:lpstr>
      <vt:lpstr>None - No Header section</vt:lpstr>
      <vt:lpstr>Sage Presentation Template_16.9</vt:lpstr>
      <vt:lpstr>Sage_PowerPoint_Presentation_template_16x9</vt:lpstr>
      <vt:lpstr>Sage Hackathon 2016   Young Explorers  Making use of IoT sensors to automate task or to give control to users.  Categories : Sage Business Partner Smart solution, better way of working award, winning app at each location.</vt:lpstr>
      <vt:lpstr>The Concept</vt:lpstr>
      <vt:lpstr>Internet of Things</vt:lpstr>
      <vt:lpstr>For this Hackathon</vt:lpstr>
      <vt:lpstr>Sage Hackathon 2016      Demo</vt:lpstr>
      <vt:lpstr>Summary</vt:lpstr>
      <vt:lpstr>Sage Hackathon 2016  Thank you, Any questions?  Team Members Amit Varshney @amitheunlimited David Oyeku  Jason  Siddhant Baviskar @siddhantfri3nds Rudie Dorrepaal   </vt:lpstr>
    </vt:vector>
  </TitlesOfParts>
  <Company>Sage (UK)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200 R&amp;D - Iteration Review 9 (June 2014)</dc:title>
  <dc:creator>justin.bradshaw@sage.com</dc:creator>
  <cp:lastModifiedBy>Siddhant Baviskar</cp:lastModifiedBy>
  <cp:revision>482</cp:revision>
  <dcterms:created xsi:type="dcterms:W3CDTF">2013-10-23T10:29:31Z</dcterms:created>
  <dcterms:modified xsi:type="dcterms:W3CDTF">2016-07-05T10:29:39Z</dcterms:modified>
</cp:coreProperties>
</file>