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sldIdLst>
    <p:sldId id="278" r:id="rId5"/>
    <p:sldId id="279" r:id="rId6"/>
    <p:sldId id="280" r:id="rId7"/>
    <p:sldId id="290" r:id="rId8"/>
    <p:sldId id="285" r:id="rId9"/>
    <p:sldId id="289" r:id="rId10"/>
    <p:sldId id="296" r:id="rId11"/>
    <p:sldId id="297" r:id="rId12"/>
    <p:sldId id="298" r:id="rId13"/>
    <p:sldId id="295" r:id="rId14"/>
    <p:sldId id="294" r:id="rId15"/>
    <p:sldId id="300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557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buzz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Siddhant Gidde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F420-618D-1771-3004-E9AB1E31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B5705-D02A-D240-DEBD-8C5CCCE61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Social Buzz</a:t>
            </a:r>
          </a:p>
        </p:txBody>
      </p:sp>
    </p:spTree>
    <p:extLst>
      <p:ext uri="{BB962C8B-B14F-4D97-AF65-F5344CB8AC3E}">
        <p14:creationId xmlns:p14="http://schemas.microsoft.com/office/powerpoint/2010/main" val="170232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EB7353D-82C1-2CAD-252E-74507AD83E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397717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EB7353D-82C1-2CAD-252E-74507AD83E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75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37" y="309524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520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618128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386224"/>
            <a:ext cx="5693664" cy="3413960"/>
          </a:xfrm>
        </p:spPr>
        <p:txBody>
          <a:bodyPr>
            <a:normAutofit/>
          </a:bodyPr>
          <a:lstStyle/>
          <a:p>
            <a:r>
              <a:rPr lang="en-US" dirty="0"/>
              <a:t>Project Recap​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The Analytics Team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98560"/>
            <a:ext cx="6766560" cy="768096"/>
          </a:xfrm>
        </p:spPr>
        <p:txBody>
          <a:bodyPr/>
          <a:lstStyle/>
          <a:p>
            <a:r>
              <a:rPr lang="en-US" dirty="0"/>
              <a:t>Project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953787"/>
            <a:ext cx="6766560" cy="4279062"/>
          </a:xfrm>
        </p:spPr>
        <p:txBody>
          <a:bodyPr>
            <a:normAutofit/>
          </a:bodyPr>
          <a:lstStyle/>
          <a:p>
            <a:r>
              <a:rPr lang="en-US" b="1" dirty="0"/>
              <a:t>Project Scope: </a:t>
            </a:r>
          </a:p>
          <a:p>
            <a:r>
              <a:rPr lang="en-US" dirty="0"/>
              <a:t>Our engagement with Social Buzz will commence with a 3-month initial project designed to demonstrate our capabilities. The client's expectations for this phase include: </a:t>
            </a:r>
          </a:p>
          <a:p>
            <a:pPr marL="342900" indent="-342900">
              <a:buAutoNum type="arabicPeriod"/>
            </a:pPr>
            <a:r>
              <a:rPr lang="en-US" b="1" dirty="0"/>
              <a:t>Audit of Big Data Practice: </a:t>
            </a:r>
          </a:p>
          <a:p>
            <a:r>
              <a:rPr lang="en-US" dirty="0"/>
              <a:t>	To conduct a comprehensive audit of Social Buzz's big data practices, examining data collection, storage, processing, and analytics. This audit aims to identify areas for optimization, cost reduction, and performance enhancement. </a:t>
            </a:r>
          </a:p>
          <a:p>
            <a:r>
              <a:rPr lang="en-US" b="1" dirty="0"/>
              <a:t>2.     Recommendations for a Successful IPO: </a:t>
            </a:r>
          </a:p>
          <a:p>
            <a:r>
              <a:rPr lang="en-US" dirty="0"/>
              <a:t>	To provide strategic recommendations and guidance to ensure a successful IPO. This will encompass compliance, financial readiness, risk assessment, and a roadmap to navigate the complexities of going public. </a:t>
            </a:r>
          </a:p>
          <a:p>
            <a:r>
              <a:rPr lang="en-US" b="1" dirty="0"/>
              <a:t>3.      Content Category Analysis: </a:t>
            </a:r>
          </a:p>
          <a:p>
            <a:r>
              <a:rPr lang="en-US" dirty="0"/>
              <a:t>	To analyze Social Buzz's content categories to identify the top 5 categories with the largest aggregate popularity. This analysis will provide insights into user preferences and trends, aiding content curation and strategy.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991647"/>
            <a:ext cx="8165592" cy="768096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9676" y="2011680"/>
            <a:ext cx="7269107" cy="3684588"/>
          </a:xfrm>
        </p:spPr>
        <p:txBody>
          <a:bodyPr/>
          <a:lstStyle/>
          <a:p>
            <a:r>
              <a:rPr lang="en-US" dirty="0"/>
              <a:t>The specific problem for Social Buzz when requesting an analysis of their content categories to identify the top 5 categories with the largest aggregate popularity.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Social Buzz, despite its impressive growth, lacked a comprehensive understanding of which content categories were resonating most strongly with its user base.</a:t>
            </a:r>
          </a:p>
          <a:p>
            <a:endParaRPr lang="en-US" dirty="0"/>
          </a:p>
          <a:p>
            <a:r>
              <a:rPr lang="en-US" dirty="0"/>
              <a:t>But how to capitalize on it when there is so much?</a:t>
            </a:r>
          </a:p>
          <a:p>
            <a:endParaRPr lang="en-US" dirty="0"/>
          </a:p>
          <a:p>
            <a:r>
              <a:rPr lang="en-US" dirty="0"/>
              <a:t>The analysis aimed to deliver concrete insights into the top 5 content categories with the largest aggregate popularity on Social Buzz.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Analytics Team</a:t>
            </a:r>
          </a:p>
        </p:txBody>
      </p:sp>
      <p:pic>
        <p:nvPicPr>
          <p:cNvPr id="16" name="Picture Placeholder 15" descr="Team member headshot">
            <a:extLst>
              <a:ext uri="{FF2B5EF4-FFF2-40B4-BE49-F238E27FC236}">
                <a16:creationId xmlns:a16="http://schemas.microsoft.com/office/drawing/2014/main" id="{53DF829E-A1C4-421E-3B50-ABC29F74AD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9034272" y="2393811"/>
            <a:ext cx="2596896" cy="2596896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ANDREW FLEMING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Chief Technical Architect</a:t>
            </a:r>
          </a:p>
        </p:txBody>
      </p:sp>
      <p:pic>
        <p:nvPicPr>
          <p:cNvPr id="18" name="Picture Placeholder 17" descr="Team member headshot">
            <a:extLst>
              <a:ext uri="{FF2B5EF4-FFF2-40B4-BE49-F238E27FC236}">
                <a16:creationId xmlns:a16="http://schemas.microsoft.com/office/drawing/2014/main" id="{E5C9C66F-AADD-4ED0-1C1D-B85BA2731EC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" r="119"/>
          <a:stretch/>
        </p:blipFill>
        <p:spPr>
          <a:xfrm>
            <a:off x="4796028" y="2392619"/>
            <a:ext cx="2596896" cy="259689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960" y="4989515"/>
            <a:ext cx="2598737" cy="1109662"/>
          </a:xfrm>
        </p:spPr>
        <p:txBody>
          <a:bodyPr/>
          <a:lstStyle/>
          <a:p>
            <a:r>
              <a:rPr lang="en-US" dirty="0"/>
              <a:t>Marcus </a:t>
            </a:r>
            <a:r>
              <a:rPr lang="en-US" dirty="0" err="1"/>
              <a:t>Rompton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50592" y="5600947"/>
            <a:ext cx="2283472" cy="365125"/>
          </a:xfrm>
        </p:spPr>
        <p:txBody>
          <a:bodyPr/>
          <a:lstStyle/>
          <a:p>
            <a:r>
              <a:rPr lang="en-US" dirty="0"/>
              <a:t>Senior Principle</a:t>
            </a:r>
          </a:p>
        </p:txBody>
      </p:sp>
      <p:pic>
        <p:nvPicPr>
          <p:cNvPr id="22" name="Picture Placeholder 21" descr="Team member headshot">
            <a:extLst>
              <a:ext uri="{FF2B5EF4-FFF2-40B4-BE49-F238E27FC236}">
                <a16:creationId xmlns:a16="http://schemas.microsoft.com/office/drawing/2014/main" id="{CF9A94E1-4A49-F134-498B-3886D8C21B4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" b="31"/>
          <a:stretch/>
        </p:blipFill>
        <p:spPr>
          <a:xfrm>
            <a:off x="757678" y="2393811"/>
            <a:ext cx="2596896" cy="2596896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Siddhant </a:t>
            </a:r>
            <a:r>
              <a:rPr lang="en-US" dirty="0" err="1"/>
              <a:t>gidde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400" dirty="0"/>
              <a:t>Data understanding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sz="1400" dirty="0"/>
              <a:t>Data CLEANING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sz="1400" dirty="0"/>
              <a:t>Data modelling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sz="1400" dirty="0"/>
              <a:t>Data analysis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sz="1400" dirty="0"/>
              <a:t>Data visualization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Understanding the project scope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Cleaning the data in Microsoft Excel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Building relationship and merging each dataset in Microsoft Excel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Analyzing the data in Microsoft power BI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Visualizing live Data in Microsoft Power Point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D97D-AE77-F6BE-0786-B62D6524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9FD59-C5C5-C5CD-9FD7-6A034042C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Social Buzz</a:t>
            </a:r>
          </a:p>
        </p:txBody>
      </p:sp>
    </p:spTree>
    <p:extLst>
      <p:ext uri="{BB962C8B-B14F-4D97-AF65-F5344CB8AC3E}">
        <p14:creationId xmlns:p14="http://schemas.microsoft.com/office/powerpoint/2010/main" val="372353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5979-641A-0230-2766-D5CBCF63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89050"/>
            <a:ext cx="6766560" cy="525712"/>
          </a:xfrm>
        </p:spPr>
        <p:txBody>
          <a:bodyPr/>
          <a:lstStyle/>
          <a:p>
            <a:r>
              <a:rPr lang="en-IN" sz="2800" dirty="0"/>
              <a:t>TOP 5 CATEGORIES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5C96990C-532B-7A45-B900-CB5AC718D7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4780920"/>
                  </p:ext>
                </p:extLst>
              </p:nvPr>
            </p:nvGraphicFramePr>
            <p:xfrm>
              <a:off x="4221713" y="1514762"/>
              <a:ext cx="6769375" cy="43923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5C96990C-532B-7A45-B900-CB5AC718D7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1713" y="1514762"/>
                <a:ext cx="6769375" cy="43923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21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88F0-C070-6716-25AB-DB5D3A9F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98369"/>
            <a:ext cx="6766560" cy="544352"/>
          </a:xfrm>
        </p:spPr>
        <p:txBody>
          <a:bodyPr/>
          <a:lstStyle/>
          <a:p>
            <a:r>
              <a:rPr lang="en-IN" sz="2800" dirty="0"/>
              <a:t>All category by popularity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C3EAC021-67BE-536B-3305-D961CADA71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7483646"/>
                  </p:ext>
                </p:extLst>
              </p:nvPr>
            </p:nvGraphicFramePr>
            <p:xfrm>
              <a:off x="4224528" y="1545053"/>
              <a:ext cx="6766560" cy="43985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C3EAC021-67BE-536B-3305-D961CADA71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4528" y="1545053"/>
                <a:ext cx="6766560" cy="43985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61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604E78CC-AFC7-4D1A-9E31-22604A56D1AE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152445A-6D75-41FA-BAC4-002FCBACDE30&quot;"/>
    <we:property name="reportUrl" value="&quot;/groups/me/reports/5bd61323-3875-43fd-b825-f0326bfba195/ReportSectionee0eafb47a90aacd005a?ctid=265f4baf-56bd-4a4c-9bae-4d32b6925660&amp;pbi_source=shareVisual&amp;visual=f47813f3cd3cb984e38a&amp;height=290.93&amp;width=425.40&amp;bookmarkGuid=306383ff-92e6-4dfe-a869-ac27089a08a5&quot;"/>
    <we:property name="artifactName" value="&quot;Top 5 Categories&quot;"/>
    <we:property name="reportName" value="&quot;Social buzz dashboard&quot;"/>
    <we:property name="reportState" value="&quot;CONNECTED&quot;"/>
    <we:property name="embedUrl" value="&quot;/reportEmbed?reportId=5bd61323-3875-43fd-b825-f0326bfba195&amp;config=eyJjbHVzdGVyVXJsIjoiaHR0cHM6Ly9XQUJJLVNPVVRILUVBU1QtQVNJQS1DLVBSSU1BUlktcmVkaXJlY3QuYW5hbHlzaXMud2luZG93cy5uZXQiLCJlbWJlZEZlYXR1cmVzIjp7Im1vZGVybkVtYmVkIjp0cnVlLCJ1c2FnZU1ldHJpY3NWTmV4dCI6dHJ1ZSwiZGlzYWJsZUFuZ3VsYXJKU0Jvb3RzdHJhcFJkbEVtYmVkIjp0cnVlfX0%3D&amp;disableSensitivityBanner=true&quot;"/>
    <we:property name="pageName" value="&quot;ReportSectionee0eafb47a90aacd005a&quot;"/>
    <we:property name="pageDisplayName" value="&quot;Social Buzz Dashboard&quot;"/>
    <we:property name="datasetId" value="&quot;e1c49630-e3d3-41a0-9a62-26240330ecbd&quot;"/>
    <we:property name="backgroundColor" value="&quot;#FFF&quot;"/>
    <we:property name="bookmark" value="&quot;H4sIAAAAAAAAA+1ZX1PbSAz/Khm/3Etg1v/tvkFK725KW0qY3tx0mI7slRO3jte3tmlTJt/9tGs7QBJiylGacuWB2FqtpP1J2tXKlwZPyyKD+WuYofHMOBTi0wzkp4FlDI28pb158/LVwenLD68PXh0RWRRVKvLSeHZpVCAnWL1LyxoyJYGI78+HBmTZCUzUWwJZiUOjQFmKHLL0KzbMNFTJGhdDA78UmZCgRI4rqFCJvSB2eifd5r5NGiGu0gscY1w11FMshKzad0SGkESODyEDiDljLtCcshnVZvbzK6XasJHIK0hzMkDRrABCK2Q+C1zfc8KIeUGk6GWaT7J2KVdzz+aFwqucAv0STtFH0qjk0DJbmBXzTHDFNk05x9xYLNSog4EbRcwl4xzTZxCDqViTNKtaU6L50ZdCEr6EeqNnRGhNhExjskHjKLFsYLs0RiKrZ/rp6AZ9LGoZ4ykmeiiv0opMImqcQjY4rL9+NZQ5J1KQx/RQq2Su6VPxeSSRKNx4xhbDpSUH/ALymKirZhxMJhInULWvR9/HxnEsJGriizpvY4St23tOlK2Oi0COpiCrVd8JyVEezjX2z1PZhaE1XDH8h652cd7lCfF+vBb8Sw8q879HXJz3hjewCJ3EjLgfWRxVPnnYG94/OKhuBP4V0u62PHiUjBwjMc3o34aU7A3xjLa2UVaXBDvyxqSRmEXiJ4j72x3yyKF/3QH9sZ+wIAhsj0I+chn6rmebcP/Y/yNFCTKezo/xArP1xSzH14e6FbwDmTbHrV74fQFpC4alNOMGRs8JeQWSZr1mlB4YXBHUcLsU428EufWY2ZZeTxmYtzUlJ27CpjffyyyNaeb1xDZmSEWbeuBQgY66orEvxfIqiC81wOr3OCXljex3kNVK7G/PaQYXn/PfVJDrBCwx6zaINYllRU6rxtrQsebrka/Lxla0PkA2ZbdmLrW6p+z9Li2e9iqvYvy8uRRAXnZXgsbHUmT6qfM7xVymJjej/9Qo52S25jiD8tPA/vAipSvHQFX0tFkPSDkMSqz2O/P2l+bv3zRsX0NO8tOSDo0MilJlm7qvEImjBuUlzst7HCvHgjYvpe0Mogw/8BAijDnsAQvZnuMEzl7ge9ae6QYWjwOH25a/evy08aDNO0nzvLNNRciDotC55BYgbionJimEzusOoi4/8zrLhkY8TTMusdkeVlneb9wFLGax426pZ2JCu8e1td5ZhnmLjHNN3X56O27IzdgL6aroebFng8283biYnSLorXCgd/odvp3dvZDuPc0qiTiD4snVqb9LURcPW6Suhkd/oYoWt3noMsuPfdOzIjdg/YXq4/Qg2r3rfxTpRYq/rmT3jpD+YI8YeqaXJMwNYrqQ+XYQh7vekXioNtcE6slaf3K3AmtLj6un0xSblsXdJIxtOrkDh8Xo7rxfbzR0/tu+8TP49vbl3qEeCxPbZuRW17MC13VsZu+8f9eOryfv4u0r7vey77s2hAEVI6HnMZMhC6Nd9/J6Pf7k3dyz5H4/MxYnnhPYthP4DDhYYNqKdSswjc7Duqp03+EbvrIljh+YdmLH3I6jMHDQDvor3DNRvCY1DY++WXYfJwn1F1LMNHPbECnrSF/BjVWHjLsBen7bPWyVpERs8sHQaHBgCt6umXbXWqrr+pD4W0u5ZXcnSTHjhlLz5tHC7nYDN5UEbZCRi5rnDhtL3Qm+Cci/pkjSGxxznnYr+HPF3m9o+dwFam28agRtmd0FTtsM/fWh9wEqYC7yuvoJ7lc7+KlX/23+nCDqqiwgxhPIccNHAN3T5cpDd2v9D5XP0jY5tkxQvbzlp4LF4l+rr/5l0iIAAA==&quot;"/>
    <we:property name="initialStateBookmark" value="&quot;H4sIAAAAAAAAA+1ZX1PbSAz/Khm/3Etg1v/tvkFK725KW0qY3tx0mI7slRO3jte3tmlTJt/9tGs7QBJiylGacuWB2FqtpP1J2tXKlwZPyyKD+WuYofHMOBTi0wzkp4FlDI28pb158/LVwenLD68PXh0RWRRVKvLSeHZpVCAnWL1LyxoyJYGI78+HBmTZCUzUWwJZiUOjQFmKHLL0KzbMNFTJGhdDA78UmZCgRI4rqFCJvSB2eifd5r5NGiGu0gscY1w11FMshKzad0SGkESODyEDiDljLtCcshnVZvbzK6XasJHIK0hzMkDRrABCK2Q+C1zfc8KIeUGk6GWaT7J2KVdzz+aFwqucAv0STtFH0qjk0DJbmBXzTHDFNk05x9xYLNSog4EbRcwl4xzTZxCDqViTNKtaU6L50ZdCEr6EeqNnRGhNhExjskHjKLFsYLs0RiKrZ/rp6AZ9LGoZ4ykmeiiv0opMImqcQjY4rL9+NZQ5J1KQx/RQq2Su6VPxeSSRKNx4xhbDpSUH/ALymKirZhxMJhInULWvR9/HxnEsJGriizpvY4St23tOlK2Oi0COpiCrVd8JyVEezjX2z1PZhaE1XDH8h652cd7lCfF+vBb8Sw8q879HXJz3hjewCJ3EjLgfWRxVPnnYG94/OKhuBP4V0u62PHiUjBwjMc3o34aU7A3xjLa2UVaXBDvyxqSRmEXiJ4j72x3yyKF/3QH9sZ+wIAhsj0I+chn6rmebcP/Y/yNFCTKezo/xArP1xSzH14e6FbwDmTbHrV74fQFpC4alNOMGRs8JeQWSZr1mlB4YXBHUcLsU428EufWY2ZZeTxmYtzUlJ27CpjffyyyNaeb1xDZmSEWbeuBQgY66orEvxfIqiC81wOr3OCXljex3kNVK7G/PaQYXn/PfVJDrBCwx6zaINYllRU6rxtrQsebrka/Lxla0PkA2ZbdmLrW6p+z9Li2e9iqvYvy8uRRAXnZXgsbHUmT6qfM7xVymJjej/9Qo52S25jiD8tPA/vAipSvHQFX0tFkPSDkMSqz2O/P2l+bv3zRsX0NO8tOSDo0MilJlm7qvEImjBuUlzst7HCvHgjYvpe0Mogw/8BAijDnsAQvZnuMEzl7ge9ae6QYWjwOH25a/evy08aDNO0nzvLNNRciDotC55BYgbionJimEzusOoi4/8zrLhkY8TTMusdkeVlneb9wFLGax426pZ2JCu8e1td5ZhnmLjHNN3X56O27IzdgL6aroebFng8283biYnSLorXCgd/odvp3dvZDuPc0qiTiD4snVqb9LURcPW6Suhkd/oYoWt3noMsuPfdOzIjdg/YXq4/Qg2r3rfxTpRYq/rmT3jpD+YI8YeqaXJMwNYrqQ+XYQh7vekXioNtcE6slaf3K3AmtLj6un0xSblsXdJIxtOrkDh8Xo7rxfbzR0/tu+8TP49vbl3qEeCxPbZuRW17MC13VsZu+8f9eOryfv4u0r7vey77s2hAEVI6HnMZMhC6Nd9/J6Pf7k3dyz5H4/MxYnnhPYthP4DDhYYNqKdSswjc7Duqp03+EbvrIljh+YdmLH3I6jMHDQDvor3DNRvCY1DY++WXYfJwn1F1LMNHPbECnrSF/BjVWHjLsBen7bPWyVpERs8sHQaHBgCt6umXbXWqrr+pD4W0u5ZXcnSTHjhlLz5tHC7nYDN5UEbZCRi5rnDhtL3Qm+Cci/pkjSGxxznnYr+HPF3m9o+dwFam28agRtmd0FTtsM/fWh9wEqYC7yuvoJ7lc7+KlX/23+nCDqqiwgxhPIccNHAN3T5cpDd2v9D5XP0jY5tkxQvbzlp4LF4l+rr/5l0iIAAA==&quot;"/>
    <we:property name="isFiltersActionButtonVisible" value="true"/>
    <we:property name="reportEmbeddedTime" value="&quot;2023-09-19T10:43:56.822Z&quot;"/>
    <we:property name="creatorTenantId" value="&quot;265f4baf-56bd-4a4c-9bae-4d32b6925660&quot;"/>
    <we:property name="creatorUserId" value="&quot;10032002E941ADA9&quot;"/>
    <we:property name="creatorSessionId" value="&quot;6fe7ec6c-bbc8-435b-ac14-e89e78186f67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BC30C75-6E84-4628-8902-7AA624FCF30A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152445A-6D75-41FA-BAC4-002FCBACDE30&quot;"/>
    <we:property name="reportUrl" value="&quot;/groups/me/reports/5bd61323-3875-43fd-b825-f0326bfba195/ReportSectionee0eafb47a90aacd005a?ctid=265f4baf-56bd-4a4c-9bae-4d32b6925660&amp;pbi_source=shareVisual&amp;visual=d4e85bb05ee04170aca1&amp;height=415.56&amp;width=705.56&amp;bookmarkGuid=d5a7f0be-58b4-44f9-9ee6-10947bf183f6&quot;"/>
    <we:property name="artifactName" value="&quot;All Category by It's Popularity&quot;"/>
    <we:property name="reportName" value="&quot;Social buzz dashboard&quot;"/>
    <we:property name="reportState" value="&quot;CONNECTED&quot;"/>
    <we:property name="embedUrl" value="&quot;/reportEmbed?reportId=5bd61323-3875-43fd-b825-f0326bfba195&amp;config=eyJjbHVzdGVyVXJsIjoiaHR0cHM6Ly9XQUJJLVNPVVRILUVBU1QtQVNJQS1DLVBSSU1BUlktcmVkaXJlY3QuYW5hbHlzaXMud2luZG93cy5uZXQiLCJlbWJlZEZlYXR1cmVzIjp7Im1vZGVybkVtYmVkIjp0cnVlLCJ1c2FnZU1ldHJpY3NWTmV4dCI6dHJ1ZSwiZGlzYWJsZUFuZ3VsYXJKU0Jvb3RzdHJhcFJkbEVtYmVkIjp0cnVlfX0%3D&amp;disableSensitivityBanner=true&quot;"/>
    <we:property name="pageName" value="&quot;ReportSectionee0eafb47a90aacd005a&quot;"/>
    <we:property name="pageDisplayName" value="&quot;Social Buzz Dashboard&quot;"/>
    <we:property name="datasetId" value="&quot;e1c49630-e3d3-41a0-9a62-26240330ecbd&quot;"/>
    <we:property name="backgroundColor" value="&quot;#FFF&quot;"/>
    <we:property name="bookmark" value="&quot;H4sIAAAAAAAAA+1ZX3PbNgz/Kj697MXJUf+lviVuuu2atmmc627X8/UgEbLVyqJGSWndnL/7QEpyEsex0ixN3awvtgRCAPgDQILghcHTsshg8RrmaDwzDoX4NAf5aWAZQyNvaW/evHx1cPryw+uDV0dEFkWVirw0nl0YFcgpVu/SsoZMSSDi+8nQgCw7gal6SyArcWgUKEuRQ5Z+xYaZhipZ43Jo4JciExKUyHEFFSqx58RO76Tb3LdJI8RVeo5jjKuGeoqFkFX7jsgQksjxIWQAMWfMBfqmbEa1mf38Sqk2bCTyCtKcDFA0K4DQCpnPAtf3nDBiXhApepnm06ydyuW3Z4tC4VXOgP4Jp+gjaVRyaJotzIp5Lrhim6WcY24sl2rUwcCNIuaScY7pM4jBVKxJmlWtKdHi6EshCV9CvdEzIrSmQqYx2aBxlFg2sF0YI5HVc/10dI0+FrWM8RQTPZRXaUUmETVOIRsc1l+/GsqcEynIY3qoVbLQ9Jn4PJJIFG48Y8vhypIDfg55TNR1Mw6mU4lTqNrXo+9j4zgWEjXxRZ23McJu2jshylbHRSBHM5DVuu+E5CgPFxr756nswtAarhn+Q2e7nHR5QrwfrwT/yoPK/O8RFxMdwsAidBIz4n5kcVQ542FvCP/gwLkW3Jdoutti/VGybozENKefDWnXG8YZLV+jrC4JduSNSSMxj8RPENu3O+SRw/uqAya9y3fCgiCwPQr5yGXou55twv1j/48UJch4tjjGc8xuTmY1fnOom8E7kGmzpeqJ3xeQtihYSTOuYfSckFcgadYrRumBwSVBDbdTMf5GkFu3km3p9ZSBeVtTcuImbHrzvczSmL68mtjGHKkwUw8cKtBRVzT2pVheBvGFBlj9H6ekvJH9DrJaif3tOX3Bxef8NxXkOgFLzLoF4obEsiKnVWNt6Fjz9cjXpWErWm8gm7JbM5da3VP2fpcWT3uWlzE+aQp/yMuu7G98LEWmnzq/U8xl6uNm9J8a5YLM1hxnUH4a2B9epHSsGKiqnRbrASmHQYnVfmfe/sr8/euG7WvISX5a0qaRQVGqbFNnEiJx1KC8xEV5j23lWNDipbSdQZThBx5ChDGHPWAh23OcwNkLfM/aM93A4nHgcNvy17efNh60eSdpnne2qQh5UBQ6l9wCxHXlxCSF0HndQdTlZ15n2dCIZ2nGJTbLwzrL+42rgMUsdtxN9UxMafW4Mtc7yzBvkTHR1O27t+OG3Iy9kI6Dnhd7NtjM243D1ymCXgoHeqXf4RPY3Qvp3t2skohzKJ5cnfq7FHXxsEXqenj0F6pocZuHLrP82Dc9K3ID1l+oPk6foV27/keRXqT460h27wjpD/aIoWd6ScLcIKYDmW8HcbjrHYmHamVNoZ7e6EHuVmBt6WNt9yvEpmVxNwljm3buwGExujvv12sNnf+2bvwMvr19uneox8LEthm51fWswHUdm9k7798b29eTd/H2Gfd72fddG8KAipHQ85jJkIXRrnv5Zj3+5N3cM+V+PzMWJ54T2LYT+Aw4WGDainUrMI3Ow7qqdN/hG27SEscPTDuxY27HURg4aAf9Fe6ZKF6TmoZHnyy7C0hC/YUUc83cNkTKOtJHcGPdIeNugJ7fdg9bJSkRm3wwNBocmIK3a6bdtZbquj4k/tZSbtXdSVLMuKHUvHm0sLvdwE0lQRtk5KLmucPGUmeCbwLyrxmS9AbHnKfdDP5cs/cbWj53gVobrxpBW77uAqdthv66zH2ACpiLvK5+gvPVDl7nbl9jdQ5uumoQdVUWEOMJ5LjhgkD3e7ny3t2uBYbKn2mbOFs+UH2+1TXCcvkvGCyUl9IiAAA=&quot;"/>
    <we:property name="initialStateBookmark" value="&quot;H4sIAAAAAAAAA+1ZX3PbNgz/Kj697MXJUf+lviVuuu2atmmc627X8/UgEbLVyqJGSWndnL/7QEpyEsex0ixN3awvtgRCAPgDQILghcHTsshg8RrmaDwzDoX4NAf5aWAZQyNvaW/evHx1cPryw+uDV0dEFkWVirw0nl0YFcgpVu/SsoZMSSDi+8nQgCw7gal6SyArcWgUKEuRQ5Z+xYaZhipZ43Jo4JciExKUyHEFFSqx58RO76Tb3LdJI8RVeo5jjKuGeoqFkFX7jsgQksjxIWQAMWfMBfqmbEa1mf38Sqk2bCTyCtKcDFA0K4DQCpnPAtf3nDBiXhApepnm06ydyuW3Z4tC4VXOgP4Jp+gjaVRyaJotzIp5Lrhim6WcY24sl2rUwcCNIuaScY7pM4jBVKxJmlWtKdHi6EshCV9CvdEzIrSmQqYx2aBxlFg2sF0YI5HVc/10dI0+FrWM8RQTPZRXaUUmETVOIRsc1l+/GsqcEynIY3qoVbLQ9Jn4PJJIFG48Y8vhypIDfg55TNR1Mw6mU4lTqNrXo+9j4zgWEjXxRZ23McJu2jshylbHRSBHM5DVuu+E5CgPFxr756nswtAarhn+Q2e7nHR5QrwfrwT/yoPK/O8RFxMdwsAidBIz4n5kcVQ542FvCP/gwLkW3Jdoutti/VGybozENKefDWnXG8YZLV+jrC4JduSNSSMxj8RPENu3O+SRw/uqAya9y3fCgiCwPQr5yGXou55twv1j/48UJch4tjjGc8xuTmY1fnOom8E7kGmzpeqJ3xeQtihYSTOuYfSckFcgadYrRumBwSVBDbdTMf5GkFu3km3p9ZSBeVtTcuImbHrzvczSmL68mtjGHKkwUw8cKtBRVzT2pVheBvGFBlj9H6ekvJH9DrJaif3tOX3Bxef8NxXkOgFLzLoF4obEsiKnVWNt6Fjz9cjXpWErWm8gm7JbM5da3VP2fpcWT3uWlzE+aQp/yMuu7G98LEWmnzq/U8xl6uNm9J8a5YLM1hxnUH4a2B9epHSsGKiqnRbrASmHQYnVfmfe/sr8/euG7WvISX5a0qaRQVGqbFNnEiJx1KC8xEV5j23lWNDipbSdQZThBx5ChDGHPWAh23OcwNkLfM/aM93A4nHgcNvy17efNh60eSdpnne2qQh5UBQ6l9wCxHXlxCSF0HndQdTlZ15n2dCIZ2nGJTbLwzrL+42rgMUsdtxN9UxMafW4Mtc7yzBvkTHR1O27t+OG3Iy9kI6Dnhd7NtjM243D1ymCXgoHeqXf4RPY3Qvp3t2skohzKJ5cnfq7FHXxsEXqenj0F6pocZuHLrP82Dc9K3ID1l+oPk6foV27/keRXqT460h27wjpD/aIoWd6ScLcIKYDmW8HcbjrHYmHamVNoZ7e6EHuVmBt6WNt9yvEpmVxNwljm3buwGExujvv12sNnf+2bvwMvr19uneox8LEthm51fWswHUdm9k7798b29eTd/H2Gfd72fddG8KAipHQ85jJkIXRrnv5Zj3+5N3cM+V+PzMWJ54T2LYT+Aw4WGDainUrMI3Ow7qqdN/hG27SEscPTDuxY27HURg4aAf9Fe6ZKF6TmoZHnyy7C0hC/YUUc83cNkTKOtJHcGPdIeNugJ7fdg9bJSkRm3wwNBocmIK3a6bdtZbquj4k/tZSbtXdSVLMuKHUvHm0sLvdwE0lQRtk5KLmucPGUmeCbwLyrxmS9AbHnKfdDP5cs/cbWj53gVobrxpBW77uAqdthv66zH2ACpiLvK5+gvPVDl7nbl9jdQ5uumoQdVUWEOMJ5LjhgkD3e7ny3t2uBYbKn2mbOFs+UH2+1TXCcvkvGCyUl9IiAAA=&quot;"/>
    <we:property name="isFiltersActionButtonVisible" value="true"/>
    <we:property name="reportEmbeddedTime" value="&quot;2023-09-19T10:44:18.247Z&quot;"/>
    <we:property name="creatorTenantId" value="&quot;265f4baf-56bd-4a4c-9bae-4d32b6925660&quot;"/>
    <we:property name="creatorUserId" value="&quot;10032002E941ADA9&quot;"/>
    <we:property name="creatorSessionId" value="&quot;dcae7119-e289-42b8-9bcf-4cc7d757fb8c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F46D6FA-BF45-4C7D-AEB7-30957829040E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152445A-6D75-41FA-BAC4-002FCBACDE30&quot;"/>
    <we:property name="reportUrl" value="&quot;/links/u7zqCLLFaA?ctid=265f4baf-56bd-4a4c-9bae-4d32b6925660&amp;pbi_source=linkShare&quot;"/>
    <we:property name="reportName" value="&quot;Social buzz dashboard&quot;"/>
    <we:property name="reportState" value="&quot;CONNECTED&quot;"/>
    <we:property name="embedUrl" value="&quot;/reportEmbed?reportId=5bd61323-3875-43fd-b825-f0326bfba195&amp;config=eyJjbHVzdGVyVXJsIjoiaHR0cHM6Ly9XQUJJLVNPVVRILUVBU1QtQVNJQS1DLVBSSU1BUlktcmVkaXJlY3QuYW5hbHlzaXMud2luZG93cy5uZXQiLCJlbWJlZEZlYXR1cmVzIjp7Im1vZGVybkVtYmVkIjp0cnVlLCJ1c2FnZU1ldHJpY3NWTmV4dCI6dHJ1ZSwiZGlzYWJsZUFuZ3VsYXJKU0Jvb3RzdHJhcFJkbEVtYmVkIjp0cnVlfX0%3D&amp;disableSensitivityBanner=true&quot;"/>
    <we:property name="pageDisplayName" value="&quot;Social Buzz Dashboard&quot;"/>
    <we:property name="datasetId" value="&quot;e1c49630-e3d3-41a0-9a62-26240330ecbd&quot;"/>
    <we:property name="backgroundColor" value="&quot;#FFFFFF&quot;"/>
    <we:property name="bookmark" value="&quot;H4sIAAAAAAAAA+1ZbVPbOBD+Kxl/6ZfAyO92v5XQ3t0c06MN05ubDtNZS+vg1rF8sk2bMvnvXck2kJAX4ChNuX4BW1qvnt19VlptLiyRVWUOs9cwReu5dSDlpymoTwPHGlrF4hj3ffR8CF0nYa7NeOIknKRkWWeyqKznF1YNaoL1u6xqINcKafD96dCCPD+GiX5LIa9waJWoKllAnn3FVpimatXgfGjhlzKXCrTKcQ01arXnJE7vBMXed2lF4HV2jmPkdTv6Fkup6u4dkSGkiRdCzAC4YMwH+qZqZw3M7fJ6UQNsJIsasoIA6DEngtiJWcgiPwy8OGFBlOjxKismeWfK1bcns1K7rzoD+k9+Sj7SilrPfE6GCg8jP0mYTwA8O2TAwdbfplled8sls5dfSkU+JM+2ukbkkYlUGad1jK8UVq1rLqyRzJupeXq5MD6WjeL4FlMzVdRZPSNNY8kzyAcHzdevloZzrCRFxUx1i8zM+Jn8PFJII8J6zubDSyQvxDkUnEaXYbyYTBROoO5eX34fjGMuFZrBV03R8YDdxHtKIxuDk4AanYGqF+NDL0qgOpgZ3x9mqqeaM1wC/kOtnZ/2uUCyH68R/DKCGv734MWpoTCwBL3UTkSYOAJ1XgS4lcI/mDgL5L7ypr+J64+SdWMkoSn9WZF2W2mc0xY1ypuK3I6ihTSS00T+BNxeH5BHpvf1ALT8TlkURW5AtE58hqEfuDbcn9+/Z6hA8bPZEZ5jfhPw5fzNqR7lO1BZezQa4+5rdHfWX2qzFvxwSN7VjjCi10CZicHVgJ7uTLH+QVAbj4tNKfSUHfOmoQTEVb7ZmtNVnnH68nryWlOkAks/CKjBsK5s8WXYzkthptGQ8sI6ymjxVvc7yBut9tkhfSHk5+IZgWqTrMK83wRuaKxqClo9NkDHRm6LflPidarNIbEqg41wZZZ7ytHv0+JpW3nF8dO2gIei6sv3NsZK5uapjztxLtcft7P/NqhmBNtInED1aeB+eJXR9WCgq2/akAe0OAwqrPd7ePuX8PcXge0bl5P+rKKDIYey0tmm7xY0JNA45U+cVfc4Oo4kbV56tRNIcvwgYkiQC9gDFrM9z4u8vSgMnD3bjxzBI0+4Trh8xHR8MPCOs6LosWmGPKgX+pCsccTi4iSkpDR53buoz8+iyfOhxc+yXChst4dlkfcrdwGHOeyoN/VETmj3uGbrrXXYa3ScdpuL58fC5kFMV7cg4IELLgt24xL1FsFsdwOzm+/wTer2BfHWE6tWiFMon1y9+ZuSTfmwxeYyPdqCEx3hithnTshDO3ASP2LbC87H6Ql0e9D/iM1lhr+uT/dmSEvohGFgB2nK/IjT5Sl0Ix7veofgoVpLE2gmuNvkWdtXagt323GEn8bcpVM28hhHf+djt9BE+W/5/zPEb725XX0Up67LKHR+4ES+77nM3fkY3jhqnnwYN1vcRjIMfRfiiIqDOAiYzZDFya5H8mYN/ORDucXkNpaM8TTwItf1opCBAAdsVy+w0fhW70FT1+bOvvRrUuqFke2mLhcuT+LIQzfaXjmeyPI1qWplzM2r/6GNvPdKyakR7hoGVZOYK6q17NhxP0HPb/qHjZq0ilW+HFqtrUyXLn2z6bY1St8VIfVrS6TL7keaYS4svcxfj0af9QBXHcNdAUchap973zi61r6TI/8+Q9Le+rEQWW/BH0t479ASuY2rDXjdKNnwdU+crln46wfNB6g6hSya+ie4t+zkT5omz1a122VTVyVwPIYCVzTJTc9T6AjdoTU+n38DyfVHdH0hAAA=&quot;"/>
    <we:property name="initialStateBookmark" value="&quot;H4sIAAAAAAAAA+1Z3VPbOBD/VzJ+6Utg5G+7bxDo3U1pSwnTm5sOw6ytdXDrWD7Zpg1M/veuZDuQkA/KUZpyfUnslbSfv5VW62uDp2WRweQtjNF4aewL8XkM8nPPMvpG3tLevXv9Zu/k9fnbvTeHRBZFlYq8NF5eGxXIEVYf0rKGTHEg4sezvgFZdgwj9ZZAVmLfKFCWIocsvcJmMg1VssZp38CvRSYkKJbDCipUbC9pOr2TbHPXJokQV+klDjGuGuoJFkJW7TsiQ0gix4eQAcScMRdoTdmMajU3z1dCtWIDkVeQ5qSAolkBhFbIfBa4vueEEfOCSNHLNB9lrSk3a08nhfJXeQH0T36KPpFExWc6JUO5g4EbRcwlBRzTZxCDqdYmaVa14qLJ4ddCkg/Jsw2vAXlkJGQakxztK4ll45prYyCyeqyfDufoQ1HLGE8w0UN5lVYT4jQUcQpZb7++ujKUOsdSUFT0UCtkoukX4stAIlG48ZJN+zNN9vgl5DFRF9XYG40kjqBqXw9/jI7DWEjUxFd13uKA3dX3jChrgxOBHFyArObjQy+So9yfaN8fpLKDmtVfUPynWjs963KB5n66BfBZBJX6PwIXZxrCwCJ0EjPifmRxVHnh4UYI/2TgzIH7xpvuOqw/SdYNkSaN6WdJ2m2EcUZb1CCrS3I78kalgRhH4hfA9uqAPDG8bwegwXfCgiCwPYJ15DL0Xc824eH4/jNFCTK+mBzhJWZ3FZ6N3x3qtPwAMm2ORm3cQ41uD/cZN2PODwfkXeUIPfWWUnqgd0NQw60pxj8Icu1xsS6FnrNj3teUgLjMNxtzuszSmFbeTl5jjFRgqQcOFWjUFY1+KTbjguth1KC8No5SEt7w/gBZrdi+OKAVXHzJX5BSTZKVmHWbwB2OZUVBq4Za0aGet4G/LvFa1vqQWJbBenKpxT3n6Hdp8bytvMH4WVPAQ1525XsTYyky/dTFnTCXqcXN6L81ygmprWecQvm5Z5+/Sul60FPVN23IPRIOvRKr3U693Zn6u/OK7WqXE/+0pIMhg6JU2abuFkTiqJ3yGiflA46OI0Gbl5J2ClGG5zyECGMOO8BCtuM4gbMT+J61Y7qBxePA4bblLx4xLR60esdpnne6KYQ8qhe6kKxwxLxwmiSF0HnduajLz7zOsr4RX6QZl9hsD4tTPi7dBSxmsaPO1FMxot3jlq335mGu4HHWbi6OG3Iz9kK6unle7NlgM287LlEnCHq76+ndfItvUvcviDeeWJVEHEPx7OrNP6Soi8ctNhfh0RScaHGbhy6z/Ng3PStyA7a54HyankC7B/2P0Fyk+Pv69GCENICOGHqmlyTMDWK6PPl2EIfb3iF4rNbSCOoRbjd4VvaVmsLdtCzuJmFs0ykbOCxGd+tjN9dE+W/5/yvEb7W5bX0UJrbNKHSuZwWu69jM3voY3jlqnn0Y11vcRNL3XRvCgIqD0POYyZCF0bZH8m4N/OxDucHkJpaMxYnnBLbtBD4DDhaYthKw1viG735dVfrOvvA1KXH8wLQTO+Z2HIWBg3awuXI8FcVbYtXM0Tev7kMbee+VFGM9uW0YlHWkr6jGomOH3QA9v+8e1nJSLJb5sm80tjJVunTNpvvWKF1XhNivLJFm3Y8kxYwbSsy7J4PPagWXHcNtAUchap4731iq1v4uR/59gcS98WPO086Cvxb0/Y6WyH1crZVXjZI1qzvgtM3C3x80H6Hq5CKvq1/g3rKVnzR1ni1rt4u6KguI8RhyXNIk1z1PriJ0v9Z4X8UsbZNjzQLV65q10qfTb5EzRj6eIQAA&quot;"/>
    <we:property name="isFiltersActionButtonVisible" value="true"/>
    <we:property name="reportEmbeddedTime" value="&quot;2023-09-19T10:42:31.563Z&quot;"/>
    <we:property name="creatorTenantId" value="&quot;265f4baf-56bd-4a4c-9bae-4d32b6925660&quot;"/>
    <we:property name="creatorUserId" value="&quot;10032002E941ADA9&quot;"/>
    <we:property name="creatorSessionId" value="&quot;cc4a2514-f5a0-4d9c-96a8-238124c01df5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{D27693A3-BA0B-47E0-9244-2B0BAAF4CACB}tf78438558_win32</Template>
  <TotalTime>167</TotalTime>
  <Words>338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Sabon Next LT</vt:lpstr>
      <vt:lpstr>Office Theme</vt:lpstr>
      <vt:lpstr>Social buzz</vt:lpstr>
      <vt:lpstr>AGENDA</vt:lpstr>
      <vt:lpstr>Project Recap</vt:lpstr>
      <vt:lpstr>PROBLEM</vt:lpstr>
      <vt:lpstr>The Analytics Team</vt:lpstr>
      <vt:lpstr>Process</vt:lpstr>
      <vt:lpstr>INSIGHTS</vt:lpstr>
      <vt:lpstr>TOP 5 CATEGORIES</vt:lpstr>
      <vt:lpstr>All category by popularity</vt:lpstr>
      <vt:lpstr>Dashboard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buzz</dc:title>
  <dc:subject/>
  <dc:creator>Siddhant Gidde</dc:creator>
  <cp:lastModifiedBy>Siddhant Gidde</cp:lastModifiedBy>
  <cp:revision>15</cp:revision>
  <dcterms:created xsi:type="dcterms:W3CDTF">2023-09-15T09:16:48Z</dcterms:created>
  <dcterms:modified xsi:type="dcterms:W3CDTF">2023-09-19T10:45:17Z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2023-09-15T10:13:03Z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265f4baf-56bd-4a4c-9bae-4d32b6925660</vt:lpwstr>
  </property>
  <property fmtid="{D5CDD505-2E9C-101B-9397-08002B2CF9AE}" pid="8" name="MSIP_Label_defa4170-0d19-0005-0004-bc88714345d2_ActionId">
    <vt:lpwstr>8e9244d9-7de8-45d6-856a-7dc536e0c435</vt:lpwstr>
  </property>
  <property fmtid="{D5CDD505-2E9C-101B-9397-08002B2CF9AE}" pid="9" name="MSIP_Label_defa4170-0d19-0005-0004-bc88714345d2_ContentBits">
    <vt:lpwstr>0</vt:lpwstr>
  </property>
</Properties>
</file>