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3" r:id="rId4"/>
    <p:sldId id="284" r:id="rId5"/>
    <p:sldId id="257" r:id="rId6"/>
    <p:sldId id="258" r:id="rId7"/>
    <p:sldId id="259" r:id="rId8"/>
    <p:sldId id="279" r:id="rId9"/>
    <p:sldId id="276" r:id="rId10"/>
    <p:sldId id="275" r:id="rId11"/>
    <p:sldId id="280" r:id="rId12"/>
    <p:sldId id="274" r:id="rId13"/>
    <p:sldId id="261" r:id="rId14"/>
    <p:sldId id="277" r:id="rId15"/>
    <p:sldId id="262" r:id="rId16"/>
    <p:sldId id="260" r:id="rId17"/>
    <p:sldId id="264" r:id="rId18"/>
    <p:sldId id="278" r:id="rId19"/>
    <p:sldId id="265" r:id="rId20"/>
    <p:sldId id="266" r:id="rId21"/>
    <p:sldId id="267" r:id="rId22"/>
    <p:sldId id="268" r:id="rId23"/>
    <p:sldId id="269" r:id="rId24"/>
    <p:sldId id="270" r:id="rId25"/>
    <p:sldId id="281" r:id="rId26"/>
    <p:sldId id="282" r:id="rId27"/>
    <p:sldId id="283"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016893-37D4-49CF-B496-18380128B69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094DC5D-AC99-4021-87DA-19B791717AE7}">
      <dgm:prSet/>
      <dgm:spPr/>
      <dgm:t>
        <a:bodyPr/>
        <a:lstStyle/>
        <a:p>
          <a:pPr>
            <a:defRPr cap="all"/>
          </a:pPr>
          <a:r>
            <a:rPr lang="en-US" cap="none" dirty="0"/>
            <a:t>Loan servicing workshop functionality focuses on the creation and maintenance of records and information used for the extension of credit. Detailed information related to borrowers,loans,facilities,participation and syndication is managed in the loan servicing workshop.</a:t>
          </a:r>
        </a:p>
      </dgm:t>
    </dgm:pt>
    <dgm:pt modelId="{C7690A05-7E71-411F-963B-3849EDA81DE2}" type="parTrans" cxnId="{38C99661-0B13-4A99-97A3-5F1449D0A7E3}">
      <dgm:prSet/>
      <dgm:spPr/>
      <dgm:t>
        <a:bodyPr/>
        <a:lstStyle/>
        <a:p>
          <a:endParaRPr lang="en-US"/>
        </a:p>
      </dgm:t>
    </dgm:pt>
    <dgm:pt modelId="{EE7563CC-2886-4581-B936-C9FEE96CFE90}" type="sibTrans" cxnId="{38C99661-0B13-4A99-97A3-5F1449D0A7E3}">
      <dgm:prSet/>
      <dgm:spPr/>
      <dgm:t>
        <a:bodyPr/>
        <a:lstStyle/>
        <a:p>
          <a:endParaRPr lang="en-US"/>
        </a:p>
      </dgm:t>
    </dgm:pt>
    <dgm:pt modelId="{18F402E1-9D28-4F57-847F-24707461714D}">
      <dgm:prSet/>
      <dgm:spPr/>
      <dgm:t>
        <a:bodyPr/>
        <a:lstStyle/>
        <a:p>
          <a:pPr>
            <a:defRPr cap="all"/>
          </a:pPr>
          <a:r>
            <a:rPr lang="en-US" cap="none" dirty="0"/>
            <a:t>It is a powerful tool that automates loan servicing activities while eliminating data entry and process redundancies as well as the potential for data fragmentation.</a:t>
          </a:r>
        </a:p>
      </dgm:t>
    </dgm:pt>
    <dgm:pt modelId="{C826AA38-9DCD-43C9-ACCF-19B42DA6EF59}" type="parTrans" cxnId="{63D84335-D3DC-43D7-87C1-F11D5383F28E}">
      <dgm:prSet/>
      <dgm:spPr/>
      <dgm:t>
        <a:bodyPr/>
        <a:lstStyle/>
        <a:p>
          <a:endParaRPr lang="en-US"/>
        </a:p>
      </dgm:t>
    </dgm:pt>
    <dgm:pt modelId="{A19C792D-575B-4276-B79B-9BB63D351C03}" type="sibTrans" cxnId="{63D84335-D3DC-43D7-87C1-F11D5383F28E}">
      <dgm:prSet/>
      <dgm:spPr/>
      <dgm:t>
        <a:bodyPr/>
        <a:lstStyle/>
        <a:p>
          <a:endParaRPr lang="en-US"/>
        </a:p>
      </dgm:t>
    </dgm:pt>
    <dgm:pt modelId="{3239A9E3-8F79-4741-9027-D019F2099FBC}" type="pres">
      <dgm:prSet presAssocID="{27016893-37D4-49CF-B496-18380128B69F}" presName="hierChild1" presStyleCnt="0">
        <dgm:presLayoutVars>
          <dgm:chPref val="1"/>
          <dgm:dir/>
          <dgm:animOne val="branch"/>
          <dgm:animLvl val="lvl"/>
          <dgm:resizeHandles/>
        </dgm:presLayoutVars>
      </dgm:prSet>
      <dgm:spPr/>
    </dgm:pt>
    <dgm:pt modelId="{6360D073-5AF1-4BFB-98D0-BDE3A42F48B3}" type="pres">
      <dgm:prSet presAssocID="{D094DC5D-AC99-4021-87DA-19B791717AE7}" presName="hierRoot1" presStyleCnt="0"/>
      <dgm:spPr/>
    </dgm:pt>
    <dgm:pt modelId="{90E91963-26B3-4251-A41F-47D6FBF2F0B6}" type="pres">
      <dgm:prSet presAssocID="{D094DC5D-AC99-4021-87DA-19B791717AE7}" presName="composite" presStyleCnt="0"/>
      <dgm:spPr/>
    </dgm:pt>
    <dgm:pt modelId="{B9465D17-3F66-4DC0-9A7C-2C95B7BCAA8A}" type="pres">
      <dgm:prSet presAssocID="{D094DC5D-AC99-4021-87DA-19B791717AE7}" presName="background" presStyleLbl="node0" presStyleIdx="0" presStyleCnt="2"/>
      <dgm:spPr/>
    </dgm:pt>
    <dgm:pt modelId="{6C5F39FC-3BCD-4FA7-B39E-11F0FD897ED9}" type="pres">
      <dgm:prSet presAssocID="{D094DC5D-AC99-4021-87DA-19B791717AE7}" presName="text" presStyleLbl="fgAcc0" presStyleIdx="0" presStyleCnt="2">
        <dgm:presLayoutVars>
          <dgm:chPref val="3"/>
        </dgm:presLayoutVars>
      </dgm:prSet>
      <dgm:spPr/>
    </dgm:pt>
    <dgm:pt modelId="{BEED6B02-EE6E-4B57-8A23-45EF379E68D3}" type="pres">
      <dgm:prSet presAssocID="{D094DC5D-AC99-4021-87DA-19B791717AE7}" presName="hierChild2" presStyleCnt="0"/>
      <dgm:spPr/>
    </dgm:pt>
    <dgm:pt modelId="{C5CFB76B-C0F9-4C4D-8C6F-9E03E6BFA388}" type="pres">
      <dgm:prSet presAssocID="{18F402E1-9D28-4F57-847F-24707461714D}" presName="hierRoot1" presStyleCnt="0"/>
      <dgm:spPr/>
    </dgm:pt>
    <dgm:pt modelId="{CBC5522A-AB7C-4A1E-9E5A-B5F6972BC5E2}" type="pres">
      <dgm:prSet presAssocID="{18F402E1-9D28-4F57-847F-24707461714D}" presName="composite" presStyleCnt="0"/>
      <dgm:spPr/>
    </dgm:pt>
    <dgm:pt modelId="{F7DF7221-6F72-47F0-A13C-FC28C6785B15}" type="pres">
      <dgm:prSet presAssocID="{18F402E1-9D28-4F57-847F-24707461714D}" presName="background" presStyleLbl="node0" presStyleIdx="1" presStyleCnt="2"/>
      <dgm:spPr/>
    </dgm:pt>
    <dgm:pt modelId="{F78D6F19-81C7-4B93-B498-5FB2C969C472}" type="pres">
      <dgm:prSet presAssocID="{18F402E1-9D28-4F57-847F-24707461714D}" presName="text" presStyleLbl="fgAcc0" presStyleIdx="1" presStyleCnt="2">
        <dgm:presLayoutVars>
          <dgm:chPref val="3"/>
        </dgm:presLayoutVars>
      </dgm:prSet>
      <dgm:spPr/>
    </dgm:pt>
    <dgm:pt modelId="{63748CE8-2F27-40D4-BBA6-BD921EE2A965}" type="pres">
      <dgm:prSet presAssocID="{18F402E1-9D28-4F57-847F-24707461714D}" presName="hierChild2" presStyleCnt="0"/>
      <dgm:spPr/>
    </dgm:pt>
  </dgm:ptLst>
  <dgm:cxnLst>
    <dgm:cxn modelId="{1801FA14-EE98-4AB8-863A-DFA0C458E2F7}" type="presOf" srcId="{18F402E1-9D28-4F57-847F-24707461714D}" destId="{F78D6F19-81C7-4B93-B498-5FB2C969C472}" srcOrd="0" destOrd="0" presId="urn:microsoft.com/office/officeart/2005/8/layout/hierarchy1"/>
    <dgm:cxn modelId="{63D84335-D3DC-43D7-87C1-F11D5383F28E}" srcId="{27016893-37D4-49CF-B496-18380128B69F}" destId="{18F402E1-9D28-4F57-847F-24707461714D}" srcOrd="1" destOrd="0" parTransId="{C826AA38-9DCD-43C9-ACCF-19B42DA6EF59}" sibTransId="{A19C792D-575B-4276-B79B-9BB63D351C03}"/>
    <dgm:cxn modelId="{77E52C3B-5C9C-4AFE-99C8-FAEA28E311D0}" type="presOf" srcId="{27016893-37D4-49CF-B496-18380128B69F}" destId="{3239A9E3-8F79-4741-9027-D019F2099FBC}" srcOrd="0" destOrd="0" presId="urn:microsoft.com/office/officeart/2005/8/layout/hierarchy1"/>
    <dgm:cxn modelId="{38C99661-0B13-4A99-97A3-5F1449D0A7E3}" srcId="{27016893-37D4-49CF-B496-18380128B69F}" destId="{D094DC5D-AC99-4021-87DA-19B791717AE7}" srcOrd="0" destOrd="0" parTransId="{C7690A05-7E71-411F-963B-3849EDA81DE2}" sibTransId="{EE7563CC-2886-4581-B936-C9FEE96CFE90}"/>
    <dgm:cxn modelId="{30D412E7-9963-4814-8244-2AF9A38A4BF7}" type="presOf" srcId="{D094DC5D-AC99-4021-87DA-19B791717AE7}" destId="{6C5F39FC-3BCD-4FA7-B39E-11F0FD897ED9}" srcOrd="0" destOrd="0" presId="urn:microsoft.com/office/officeart/2005/8/layout/hierarchy1"/>
    <dgm:cxn modelId="{1A016D36-BB3F-4100-AC16-39C7BC26CF32}" type="presParOf" srcId="{3239A9E3-8F79-4741-9027-D019F2099FBC}" destId="{6360D073-5AF1-4BFB-98D0-BDE3A42F48B3}" srcOrd="0" destOrd="0" presId="urn:microsoft.com/office/officeart/2005/8/layout/hierarchy1"/>
    <dgm:cxn modelId="{DB4FF2E5-3E4A-444D-8004-89551C067FC1}" type="presParOf" srcId="{6360D073-5AF1-4BFB-98D0-BDE3A42F48B3}" destId="{90E91963-26B3-4251-A41F-47D6FBF2F0B6}" srcOrd="0" destOrd="0" presId="urn:microsoft.com/office/officeart/2005/8/layout/hierarchy1"/>
    <dgm:cxn modelId="{22C1FC98-1A30-4577-AF0F-BCF55B3BE3DF}" type="presParOf" srcId="{90E91963-26B3-4251-A41F-47D6FBF2F0B6}" destId="{B9465D17-3F66-4DC0-9A7C-2C95B7BCAA8A}" srcOrd="0" destOrd="0" presId="urn:microsoft.com/office/officeart/2005/8/layout/hierarchy1"/>
    <dgm:cxn modelId="{F4282A56-934C-477F-8E42-63ADD428EC53}" type="presParOf" srcId="{90E91963-26B3-4251-A41F-47D6FBF2F0B6}" destId="{6C5F39FC-3BCD-4FA7-B39E-11F0FD897ED9}" srcOrd="1" destOrd="0" presId="urn:microsoft.com/office/officeart/2005/8/layout/hierarchy1"/>
    <dgm:cxn modelId="{C632AAC7-0DEC-48A6-874E-C804B6EC13B5}" type="presParOf" srcId="{6360D073-5AF1-4BFB-98D0-BDE3A42F48B3}" destId="{BEED6B02-EE6E-4B57-8A23-45EF379E68D3}" srcOrd="1" destOrd="0" presId="urn:microsoft.com/office/officeart/2005/8/layout/hierarchy1"/>
    <dgm:cxn modelId="{1B5AFEF8-8592-4DFF-960A-C4DED59FFA0E}" type="presParOf" srcId="{3239A9E3-8F79-4741-9027-D019F2099FBC}" destId="{C5CFB76B-C0F9-4C4D-8C6F-9E03E6BFA388}" srcOrd="1" destOrd="0" presId="urn:microsoft.com/office/officeart/2005/8/layout/hierarchy1"/>
    <dgm:cxn modelId="{C07078FF-84EC-4E46-8136-EDA4A0BED8C8}" type="presParOf" srcId="{C5CFB76B-C0F9-4C4D-8C6F-9E03E6BFA388}" destId="{CBC5522A-AB7C-4A1E-9E5A-B5F6972BC5E2}" srcOrd="0" destOrd="0" presId="urn:microsoft.com/office/officeart/2005/8/layout/hierarchy1"/>
    <dgm:cxn modelId="{167E11FE-1413-420E-A871-5E5836456A5E}" type="presParOf" srcId="{CBC5522A-AB7C-4A1E-9E5A-B5F6972BC5E2}" destId="{F7DF7221-6F72-47F0-A13C-FC28C6785B15}" srcOrd="0" destOrd="0" presId="urn:microsoft.com/office/officeart/2005/8/layout/hierarchy1"/>
    <dgm:cxn modelId="{C4A9ABD2-E8B9-41DE-A95F-D7C555D64F87}" type="presParOf" srcId="{CBC5522A-AB7C-4A1E-9E5A-B5F6972BC5E2}" destId="{F78D6F19-81C7-4B93-B498-5FB2C969C472}" srcOrd="1" destOrd="0" presId="urn:microsoft.com/office/officeart/2005/8/layout/hierarchy1"/>
    <dgm:cxn modelId="{85B34402-7365-4B24-B871-4C2BE5D05387}" type="presParOf" srcId="{C5CFB76B-C0F9-4C4D-8C6F-9E03E6BFA388}" destId="{63748CE8-2F27-40D4-BBA6-BD921EE2A96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A0CE48-5B5E-4E0A-AF04-085663589C8E}" type="doc">
      <dgm:prSet loTypeId="urn:microsoft.com/office/officeart/2005/8/layout/arrow1" loCatId="relationship" qsTypeId="urn:microsoft.com/office/officeart/2005/8/quickstyle/simple2" qsCatId="simple" csTypeId="urn:microsoft.com/office/officeart/2005/8/colors/colorful5" csCatId="colorful" phldr="1"/>
      <dgm:spPr/>
      <dgm:t>
        <a:bodyPr/>
        <a:lstStyle/>
        <a:p>
          <a:endParaRPr lang="en-US"/>
        </a:p>
      </dgm:t>
    </dgm:pt>
    <dgm:pt modelId="{6C547740-8608-4C41-B347-146BAFC76E9B}">
      <dgm:prSet/>
      <dgm:spPr/>
      <dgm:t>
        <a:bodyPr/>
        <a:lstStyle/>
        <a:p>
          <a:pPr>
            <a:defRPr cap="all"/>
          </a:pPr>
          <a:r>
            <a:rPr lang="en-US" cap="none" dirty="0"/>
            <a:t>Posting to the GL is based on changes in financial balances(principal accrued interest, cash </a:t>
          </a:r>
          <a:r>
            <a:rPr lang="en-US" cap="none" dirty="0" err="1"/>
            <a:t>etc</a:t>
          </a:r>
          <a:r>
            <a:rPr lang="en-US" cap="none" dirty="0"/>
            <a:t>) and not specific events.</a:t>
          </a:r>
        </a:p>
      </dgm:t>
    </dgm:pt>
    <dgm:pt modelId="{B54A1B25-F0BF-429B-916B-6D768CDE2F36}" type="parTrans" cxnId="{9A22420F-FF38-43F0-BE82-CE812F603627}">
      <dgm:prSet/>
      <dgm:spPr/>
      <dgm:t>
        <a:bodyPr/>
        <a:lstStyle/>
        <a:p>
          <a:endParaRPr lang="en-US"/>
        </a:p>
      </dgm:t>
    </dgm:pt>
    <dgm:pt modelId="{C7ADBD00-9C33-4C63-A289-B1EEFA9CA138}" type="sibTrans" cxnId="{9A22420F-FF38-43F0-BE82-CE812F603627}">
      <dgm:prSet/>
      <dgm:spPr/>
      <dgm:t>
        <a:bodyPr/>
        <a:lstStyle/>
        <a:p>
          <a:endParaRPr lang="en-US"/>
        </a:p>
      </dgm:t>
    </dgm:pt>
    <dgm:pt modelId="{CC590096-C53E-4F26-A206-29AFCC1768B7}">
      <dgm:prSet/>
      <dgm:spPr/>
      <dgm:t>
        <a:bodyPr/>
        <a:lstStyle/>
        <a:p>
          <a:pPr>
            <a:defRPr cap="all"/>
          </a:pPr>
          <a:r>
            <a:rPr lang="en-US" cap="none" dirty="0"/>
            <a:t>Increases are represented by positive amounts, decreases by negative amount </a:t>
          </a:r>
          <a:r>
            <a:rPr lang="en-US" cap="none" dirty="0" err="1"/>
            <a:t>i.E</a:t>
          </a:r>
          <a:r>
            <a:rPr lang="en-US" cap="none" dirty="0"/>
            <a:t> the sign of the movement is very important.</a:t>
          </a:r>
        </a:p>
      </dgm:t>
    </dgm:pt>
    <dgm:pt modelId="{B9C410B3-2BDC-42DB-95AF-7989CCA956FC}" type="parTrans" cxnId="{8479C0D6-F4DF-46C3-91E9-489B0A54A776}">
      <dgm:prSet/>
      <dgm:spPr/>
      <dgm:t>
        <a:bodyPr/>
        <a:lstStyle/>
        <a:p>
          <a:endParaRPr lang="en-US"/>
        </a:p>
      </dgm:t>
    </dgm:pt>
    <dgm:pt modelId="{9E9DB2A5-7367-427C-90F3-344AA36489D2}" type="sibTrans" cxnId="{8479C0D6-F4DF-46C3-91E9-489B0A54A776}">
      <dgm:prSet/>
      <dgm:spPr/>
      <dgm:t>
        <a:bodyPr/>
        <a:lstStyle/>
        <a:p>
          <a:endParaRPr lang="en-US"/>
        </a:p>
      </dgm:t>
    </dgm:pt>
    <dgm:pt modelId="{D553E131-A0FE-4D59-99EE-6F86255ED98F}" type="pres">
      <dgm:prSet presAssocID="{9AA0CE48-5B5E-4E0A-AF04-085663589C8E}" presName="cycle" presStyleCnt="0">
        <dgm:presLayoutVars>
          <dgm:dir/>
          <dgm:resizeHandles val="exact"/>
        </dgm:presLayoutVars>
      </dgm:prSet>
      <dgm:spPr/>
    </dgm:pt>
    <dgm:pt modelId="{123122FC-B464-42F3-95B5-069CD8332C39}" type="pres">
      <dgm:prSet presAssocID="{6C547740-8608-4C41-B347-146BAFC76E9B}" presName="arrow" presStyleLbl="node1" presStyleIdx="0" presStyleCnt="2">
        <dgm:presLayoutVars>
          <dgm:bulletEnabled val="1"/>
        </dgm:presLayoutVars>
      </dgm:prSet>
      <dgm:spPr/>
    </dgm:pt>
    <dgm:pt modelId="{29639083-207E-4071-B2B0-120749479D08}" type="pres">
      <dgm:prSet presAssocID="{CC590096-C53E-4F26-A206-29AFCC1768B7}" presName="arrow" presStyleLbl="node1" presStyleIdx="1" presStyleCnt="2">
        <dgm:presLayoutVars>
          <dgm:bulletEnabled val="1"/>
        </dgm:presLayoutVars>
      </dgm:prSet>
      <dgm:spPr/>
    </dgm:pt>
  </dgm:ptLst>
  <dgm:cxnLst>
    <dgm:cxn modelId="{9A22420F-FF38-43F0-BE82-CE812F603627}" srcId="{9AA0CE48-5B5E-4E0A-AF04-085663589C8E}" destId="{6C547740-8608-4C41-B347-146BAFC76E9B}" srcOrd="0" destOrd="0" parTransId="{B54A1B25-F0BF-429B-916B-6D768CDE2F36}" sibTransId="{C7ADBD00-9C33-4C63-A289-B1EEFA9CA138}"/>
    <dgm:cxn modelId="{C4645046-A4B0-495E-914E-BBC6C83585EE}" type="presOf" srcId="{9AA0CE48-5B5E-4E0A-AF04-085663589C8E}" destId="{D553E131-A0FE-4D59-99EE-6F86255ED98F}" srcOrd="0" destOrd="0" presId="urn:microsoft.com/office/officeart/2005/8/layout/arrow1"/>
    <dgm:cxn modelId="{8150E485-2FC5-455C-B5F2-67C6077CD445}" type="presOf" srcId="{6C547740-8608-4C41-B347-146BAFC76E9B}" destId="{123122FC-B464-42F3-95B5-069CD8332C39}" srcOrd="0" destOrd="0" presId="urn:microsoft.com/office/officeart/2005/8/layout/arrow1"/>
    <dgm:cxn modelId="{8479C0D6-F4DF-46C3-91E9-489B0A54A776}" srcId="{9AA0CE48-5B5E-4E0A-AF04-085663589C8E}" destId="{CC590096-C53E-4F26-A206-29AFCC1768B7}" srcOrd="1" destOrd="0" parTransId="{B9C410B3-2BDC-42DB-95AF-7989CCA956FC}" sibTransId="{9E9DB2A5-7367-427C-90F3-344AA36489D2}"/>
    <dgm:cxn modelId="{190400DE-7BC1-4D3F-9828-FD8AF656EA29}" type="presOf" srcId="{CC590096-C53E-4F26-A206-29AFCC1768B7}" destId="{29639083-207E-4071-B2B0-120749479D08}" srcOrd="0" destOrd="0" presId="urn:microsoft.com/office/officeart/2005/8/layout/arrow1"/>
    <dgm:cxn modelId="{087B6FB0-03B0-461E-B074-15CACFF86F21}" type="presParOf" srcId="{D553E131-A0FE-4D59-99EE-6F86255ED98F}" destId="{123122FC-B464-42F3-95B5-069CD8332C39}" srcOrd="0" destOrd="0" presId="urn:microsoft.com/office/officeart/2005/8/layout/arrow1"/>
    <dgm:cxn modelId="{D5757EAA-60E4-4621-AA1D-6B91A0015110}" type="presParOf" srcId="{D553E131-A0FE-4D59-99EE-6F86255ED98F}" destId="{29639083-207E-4071-B2B0-120749479D08}"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65D17-3F66-4DC0-9A7C-2C95B7BCAA8A}">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5F39FC-3BCD-4FA7-B39E-11F0FD897ED9}">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defRPr cap="all"/>
          </a:pPr>
          <a:r>
            <a:rPr lang="en-US" sz="2000" kern="1200" cap="none" dirty="0"/>
            <a:t>Loan servicing workshop functionality focuses on the creation and maintenance of records and information used for the extension of credit. Detailed information related to borrowers,loans,facilities,participation and syndication is managed in the loan servicing workshop.</a:t>
          </a:r>
        </a:p>
      </dsp:txBody>
      <dsp:txXfrm>
        <a:off x="696297" y="538547"/>
        <a:ext cx="4171627" cy="2590157"/>
      </dsp:txXfrm>
    </dsp:sp>
    <dsp:sp modelId="{F7DF7221-6F72-47F0-A13C-FC28C6785B15}">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8D6F19-81C7-4B93-B498-5FB2C969C472}">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defRPr cap="all"/>
          </a:pPr>
          <a:r>
            <a:rPr lang="en-US" sz="2000" kern="1200" cap="none" dirty="0"/>
            <a:t>It is a powerful tool that automates loan servicing activities while eliminating data entry and process redundancies as well as the potential for data fragmentation.</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122FC-B464-42F3-95B5-069CD8332C39}">
      <dsp:nvSpPr>
        <dsp:cNvPr id="0" name=""/>
        <dsp:cNvSpPr/>
      </dsp:nvSpPr>
      <dsp:spPr>
        <a:xfrm rot="16200000">
          <a:off x="2338" y="1178"/>
          <a:ext cx="4348981" cy="4348981"/>
        </a:xfrm>
        <a:prstGeom prst="upArrow">
          <a:avLst>
            <a:gd name="adj1" fmla="val 50000"/>
            <a:gd name="adj2" fmla="val 35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defRPr cap="all"/>
          </a:pPr>
          <a:r>
            <a:rPr lang="en-US" sz="2200" kern="1200" cap="none" dirty="0"/>
            <a:t>Posting to the GL is based on changes in financial balances(principal accrued interest, cash </a:t>
          </a:r>
          <a:r>
            <a:rPr lang="en-US" sz="2200" kern="1200" cap="none" dirty="0" err="1"/>
            <a:t>etc</a:t>
          </a:r>
          <a:r>
            <a:rPr lang="en-US" sz="2200" kern="1200" cap="none" dirty="0"/>
            <a:t>) and not specific events.</a:t>
          </a:r>
        </a:p>
      </dsp:txBody>
      <dsp:txXfrm rot="5400000">
        <a:off x="763410" y="1088423"/>
        <a:ext cx="3587909" cy="2174491"/>
      </dsp:txXfrm>
    </dsp:sp>
    <dsp:sp modelId="{29639083-207E-4071-B2B0-120749479D08}">
      <dsp:nvSpPr>
        <dsp:cNvPr id="0" name=""/>
        <dsp:cNvSpPr/>
      </dsp:nvSpPr>
      <dsp:spPr>
        <a:xfrm rot="5400000">
          <a:off x="6164280" y="1178"/>
          <a:ext cx="4348981" cy="4348981"/>
        </a:xfrm>
        <a:prstGeom prst="upArrow">
          <a:avLst>
            <a:gd name="adj1" fmla="val 50000"/>
            <a:gd name="adj2" fmla="val 35000"/>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defRPr cap="all"/>
          </a:pPr>
          <a:r>
            <a:rPr lang="en-US" sz="2200" kern="1200" cap="none" dirty="0"/>
            <a:t>Increases are represented by positive amounts, decreases by negative amount </a:t>
          </a:r>
          <a:r>
            <a:rPr lang="en-US" sz="2200" kern="1200" cap="none" dirty="0" err="1"/>
            <a:t>i.E</a:t>
          </a:r>
          <a:r>
            <a:rPr lang="en-US" sz="2200" kern="1200" cap="none" dirty="0"/>
            <a:t> the sign of the movement is very important.</a:t>
          </a:r>
        </a:p>
      </dsp:txBody>
      <dsp:txXfrm rot="-5400000">
        <a:off x="6164280" y="1088423"/>
        <a:ext cx="3587909" cy="21744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A17F-FD61-3CAB-DF37-AB20A3C68A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0B4E0E-6A0D-D8C6-B989-89A7BB3B8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C88E7C-1F23-D714-DA74-EF55921E5846}"/>
              </a:ext>
            </a:extLst>
          </p:cNvPr>
          <p:cNvSpPr>
            <a:spLocks noGrp="1"/>
          </p:cNvSpPr>
          <p:nvPr>
            <p:ph type="dt" sz="half" idx="10"/>
          </p:nvPr>
        </p:nvSpPr>
        <p:spPr/>
        <p:txBody>
          <a:bodyPr/>
          <a:lstStyle/>
          <a:p>
            <a:fld id="{F1612D8A-C1FF-48E5-AA69-A3C15E0E1151}" type="datetimeFigureOut">
              <a:rPr lang="en-US" smtClean="0"/>
              <a:t>1/11/2023</a:t>
            </a:fld>
            <a:endParaRPr lang="en-US"/>
          </a:p>
        </p:txBody>
      </p:sp>
      <p:sp>
        <p:nvSpPr>
          <p:cNvPr id="5" name="Footer Placeholder 4">
            <a:extLst>
              <a:ext uri="{FF2B5EF4-FFF2-40B4-BE49-F238E27FC236}">
                <a16:creationId xmlns:a16="http://schemas.microsoft.com/office/drawing/2014/main" id="{F382091E-384C-B928-4223-7A22CB578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F6C53-CCE9-126F-7759-F5FA0D9E52ED}"/>
              </a:ext>
            </a:extLst>
          </p:cNvPr>
          <p:cNvSpPr>
            <a:spLocks noGrp="1"/>
          </p:cNvSpPr>
          <p:nvPr>
            <p:ph type="sldNum" sz="quarter" idx="12"/>
          </p:nvPr>
        </p:nvSpPr>
        <p:spPr/>
        <p:txBody>
          <a:bodyPr/>
          <a:lstStyle/>
          <a:p>
            <a:fld id="{90327824-AB23-4AE1-91EF-766488BA64C4}" type="slidenum">
              <a:rPr lang="en-US" smtClean="0"/>
              <a:t>‹#›</a:t>
            </a:fld>
            <a:endParaRPr lang="en-US"/>
          </a:p>
        </p:txBody>
      </p:sp>
    </p:spTree>
    <p:extLst>
      <p:ext uri="{BB962C8B-B14F-4D97-AF65-F5344CB8AC3E}">
        <p14:creationId xmlns:p14="http://schemas.microsoft.com/office/powerpoint/2010/main" val="346189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3E3E-2F82-FED4-AB58-9C245EB0C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095B4-C58C-C19F-58C7-733CC1C9A3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1F411-4465-23F2-306D-34A2D57C0AC3}"/>
              </a:ext>
            </a:extLst>
          </p:cNvPr>
          <p:cNvSpPr>
            <a:spLocks noGrp="1"/>
          </p:cNvSpPr>
          <p:nvPr>
            <p:ph type="dt" sz="half" idx="10"/>
          </p:nvPr>
        </p:nvSpPr>
        <p:spPr/>
        <p:txBody>
          <a:bodyPr/>
          <a:lstStyle/>
          <a:p>
            <a:fld id="{F1612D8A-C1FF-48E5-AA69-A3C15E0E1151}" type="datetimeFigureOut">
              <a:rPr lang="en-US" smtClean="0"/>
              <a:t>1/11/2023</a:t>
            </a:fld>
            <a:endParaRPr lang="en-US"/>
          </a:p>
        </p:txBody>
      </p:sp>
      <p:sp>
        <p:nvSpPr>
          <p:cNvPr id="5" name="Footer Placeholder 4">
            <a:extLst>
              <a:ext uri="{FF2B5EF4-FFF2-40B4-BE49-F238E27FC236}">
                <a16:creationId xmlns:a16="http://schemas.microsoft.com/office/drawing/2014/main" id="{B0BCAC47-69AF-BDFF-E137-42C3A1802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57F77-2B00-F707-48B6-AA37E871E527}"/>
              </a:ext>
            </a:extLst>
          </p:cNvPr>
          <p:cNvSpPr>
            <a:spLocks noGrp="1"/>
          </p:cNvSpPr>
          <p:nvPr>
            <p:ph type="sldNum" sz="quarter" idx="12"/>
          </p:nvPr>
        </p:nvSpPr>
        <p:spPr/>
        <p:txBody>
          <a:bodyPr/>
          <a:lstStyle/>
          <a:p>
            <a:fld id="{90327824-AB23-4AE1-91EF-766488BA64C4}" type="slidenum">
              <a:rPr lang="en-US" smtClean="0"/>
              <a:t>‹#›</a:t>
            </a:fld>
            <a:endParaRPr lang="en-US"/>
          </a:p>
        </p:txBody>
      </p:sp>
    </p:spTree>
    <p:extLst>
      <p:ext uri="{BB962C8B-B14F-4D97-AF65-F5344CB8AC3E}">
        <p14:creationId xmlns:p14="http://schemas.microsoft.com/office/powerpoint/2010/main" val="231832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26000D-2CFF-F256-9244-4BC685EFEA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37756D-EFAB-705D-D9C8-25DBFBE260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CA327-702D-2D4D-C123-E44762DB6576}"/>
              </a:ext>
            </a:extLst>
          </p:cNvPr>
          <p:cNvSpPr>
            <a:spLocks noGrp="1"/>
          </p:cNvSpPr>
          <p:nvPr>
            <p:ph type="dt" sz="half" idx="10"/>
          </p:nvPr>
        </p:nvSpPr>
        <p:spPr/>
        <p:txBody>
          <a:bodyPr/>
          <a:lstStyle/>
          <a:p>
            <a:fld id="{F1612D8A-C1FF-48E5-AA69-A3C15E0E1151}" type="datetimeFigureOut">
              <a:rPr lang="en-US" smtClean="0"/>
              <a:t>1/11/2023</a:t>
            </a:fld>
            <a:endParaRPr lang="en-US"/>
          </a:p>
        </p:txBody>
      </p:sp>
      <p:sp>
        <p:nvSpPr>
          <p:cNvPr id="5" name="Footer Placeholder 4">
            <a:extLst>
              <a:ext uri="{FF2B5EF4-FFF2-40B4-BE49-F238E27FC236}">
                <a16:creationId xmlns:a16="http://schemas.microsoft.com/office/drawing/2014/main" id="{98D7E799-1A44-53C0-8C96-391803B10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22F61-18DF-A890-45A6-F11B93743490}"/>
              </a:ext>
            </a:extLst>
          </p:cNvPr>
          <p:cNvSpPr>
            <a:spLocks noGrp="1"/>
          </p:cNvSpPr>
          <p:nvPr>
            <p:ph type="sldNum" sz="quarter" idx="12"/>
          </p:nvPr>
        </p:nvSpPr>
        <p:spPr/>
        <p:txBody>
          <a:bodyPr/>
          <a:lstStyle/>
          <a:p>
            <a:fld id="{90327824-AB23-4AE1-91EF-766488BA64C4}" type="slidenum">
              <a:rPr lang="en-US" smtClean="0"/>
              <a:t>‹#›</a:t>
            </a:fld>
            <a:endParaRPr lang="en-US"/>
          </a:p>
        </p:txBody>
      </p:sp>
    </p:spTree>
    <p:extLst>
      <p:ext uri="{BB962C8B-B14F-4D97-AF65-F5344CB8AC3E}">
        <p14:creationId xmlns:p14="http://schemas.microsoft.com/office/powerpoint/2010/main" val="368528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706C-5092-5B89-4D56-44B86775D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7D12E8-E01B-A9CC-5CBF-D969DA12B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62C6A-BD6D-0393-69AB-A33BBFC1954C}"/>
              </a:ext>
            </a:extLst>
          </p:cNvPr>
          <p:cNvSpPr>
            <a:spLocks noGrp="1"/>
          </p:cNvSpPr>
          <p:nvPr>
            <p:ph type="dt" sz="half" idx="10"/>
          </p:nvPr>
        </p:nvSpPr>
        <p:spPr/>
        <p:txBody>
          <a:bodyPr/>
          <a:lstStyle/>
          <a:p>
            <a:fld id="{F1612D8A-C1FF-48E5-AA69-A3C15E0E1151}" type="datetimeFigureOut">
              <a:rPr lang="en-US" smtClean="0"/>
              <a:t>1/11/2023</a:t>
            </a:fld>
            <a:endParaRPr lang="en-US"/>
          </a:p>
        </p:txBody>
      </p:sp>
      <p:sp>
        <p:nvSpPr>
          <p:cNvPr id="5" name="Footer Placeholder 4">
            <a:extLst>
              <a:ext uri="{FF2B5EF4-FFF2-40B4-BE49-F238E27FC236}">
                <a16:creationId xmlns:a16="http://schemas.microsoft.com/office/drawing/2014/main" id="{F5478898-73D1-C107-ADC4-FEA53862F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7C29F-FBD0-E12B-05B5-5C4BF1C34574}"/>
              </a:ext>
            </a:extLst>
          </p:cNvPr>
          <p:cNvSpPr>
            <a:spLocks noGrp="1"/>
          </p:cNvSpPr>
          <p:nvPr>
            <p:ph type="sldNum" sz="quarter" idx="12"/>
          </p:nvPr>
        </p:nvSpPr>
        <p:spPr/>
        <p:txBody>
          <a:bodyPr/>
          <a:lstStyle/>
          <a:p>
            <a:fld id="{90327824-AB23-4AE1-91EF-766488BA64C4}" type="slidenum">
              <a:rPr lang="en-US" smtClean="0"/>
              <a:t>‹#›</a:t>
            </a:fld>
            <a:endParaRPr lang="en-US"/>
          </a:p>
        </p:txBody>
      </p:sp>
    </p:spTree>
    <p:extLst>
      <p:ext uri="{BB962C8B-B14F-4D97-AF65-F5344CB8AC3E}">
        <p14:creationId xmlns:p14="http://schemas.microsoft.com/office/powerpoint/2010/main" val="51560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147F-6CA7-9297-8A7F-B78CFCD7B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E9BB91-8F99-1B4D-84DB-DAE9C90D06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75E9B9-4F9E-4E45-9A23-AEE4FE9F3A5F}"/>
              </a:ext>
            </a:extLst>
          </p:cNvPr>
          <p:cNvSpPr>
            <a:spLocks noGrp="1"/>
          </p:cNvSpPr>
          <p:nvPr>
            <p:ph type="dt" sz="half" idx="10"/>
          </p:nvPr>
        </p:nvSpPr>
        <p:spPr/>
        <p:txBody>
          <a:bodyPr/>
          <a:lstStyle/>
          <a:p>
            <a:fld id="{F1612D8A-C1FF-48E5-AA69-A3C15E0E1151}" type="datetimeFigureOut">
              <a:rPr lang="en-US" smtClean="0"/>
              <a:t>1/11/2023</a:t>
            </a:fld>
            <a:endParaRPr lang="en-US"/>
          </a:p>
        </p:txBody>
      </p:sp>
      <p:sp>
        <p:nvSpPr>
          <p:cNvPr id="5" name="Footer Placeholder 4">
            <a:extLst>
              <a:ext uri="{FF2B5EF4-FFF2-40B4-BE49-F238E27FC236}">
                <a16:creationId xmlns:a16="http://schemas.microsoft.com/office/drawing/2014/main" id="{805B96CF-7D4C-8A8F-A4AF-A3D1C4483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1ADD2-DB32-0970-08B9-64632EB1E2A3}"/>
              </a:ext>
            </a:extLst>
          </p:cNvPr>
          <p:cNvSpPr>
            <a:spLocks noGrp="1"/>
          </p:cNvSpPr>
          <p:nvPr>
            <p:ph type="sldNum" sz="quarter" idx="12"/>
          </p:nvPr>
        </p:nvSpPr>
        <p:spPr/>
        <p:txBody>
          <a:bodyPr/>
          <a:lstStyle/>
          <a:p>
            <a:fld id="{90327824-AB23-4AE1-91EF-766488BA64C4}" type="slidenum">
              <a:rPr lang="en-US" smtClean="0"/>
              <a:t>‹#›</a:t>
            </a:fld>
            <a:endParaRPr lang="en-US"/>
          </a:p>
        </p:txBody>
      </p:sp>
    </p:spTree>
    <p:extLst>
      <p:ext uri="{BB962C8B-B14F-4D97-AF65-F5344CB8AC3E}">
        <p14:creationId xmlns:p14="http://schemas.microsoft.com/office/powerpoint/2010/main" val="17739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C037-9A45-40F3-5729-E1E2A60AF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B62A4B-21B4-A4D4-3654-450FADF68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2E0AAE-F536-F4E5-1A97-38A09E0B44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8DBAD4-2606-32C4-9768-CBCB79863D1E}"/>
              </a:ext>
            </a:extLst>
          </p:cNvPr>
          <p:cNvSpPr>
            <a:spLocks noGrp="1"/>
          </p:cNvSpPr>
          <p:nvPr>
            <p:ph type="dt" sz="half" idx="10"/>
          </p:nvPr>
        </p:nvSpPr>
        <p:spPr/>
        <p:txBody>
          <a:bodyPr/>
          <a:lstStyle/>
          <a:p>
            <a:fld id="{F1612D8A-C1FF-48E5-AA69-A3C15E0E1151}" type="datetimeFigureOut">
              <a:rPr lang="en-US" smtClean="0"/>
              <a:t>1/11/2023</a:t>
            </a:fld>
            <a:endParaRPr lang="en-US"/>
          </a:p>
        </p:txBody>
      </p:sp>
      <p:sp>
        <p:nvSpPr>
          <p:cNvPr id="6" name="Footer Placeholder 5">
            <a:extLst>
              <a:ext uri="{FF2B5EF4-FFF2-40B4-BE49-F238E27FC236}">
                <a16:creationId xmlns:a16="http://schemas.microsoft.com/office/drawing/2014/main" id="{AD48804C-4F6B-8267-5644-F15499B99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092ED-8B98-37A7-22A6-439DE662A274}"/>
              </a:ext>
            </a:extLst>
          </p:cNvPr>
          <p:cNvSpPr>
            <a:spLocks noGrp="1"/>
          </p:cNvSpPr>
          <p:nvPr>
            <p:ph type="sldNum" sz="quarter" idx="12"/>
          </p:nvPr>
        </p:nvSpPr>
        <p:spPr/>
        <p:txBody>
          <a:bodyPr/>
          <a:lstStyle/>
          <a:p>
            <a:fld id="{90327824-AB23-4AE1-91EF-766488BA64C4}" type="slidenum">
              <a:rPr lang="en-US" smtClean="0"/>
              <a:t>‹#›</a:t>
            </a:fld>
            <a:endParaRPr lang="en-US"/>
          </a:p>
        </p:txBody>
      </p:sp>
    </p:spTree>
    <p:extLst>
      <p:ext uri="{BB962C8B-B14F-4D97-AF65-F5344CB8AC3E}">
        <p14:creationId xmlns:p14="http://schemas.microsoft.com/office/powerpoint/2010/main" val="266109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61C8-60BC-AAB3-1398-7050BD12C0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EF729-AE8F-58EE-76CC-981E2540A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ED3EE3-C2E3-BDBE-8B4A-853E2189A7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9071E7-46AC-65A7-B260-60CC2C2578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89C187-E560-E8A8-77E0-31E741D24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D32201-AC45-2789-DAE8-66C934F367AD}"/>
              </a:ext>
            </a:extLst>
          </p:cNvPr>
          <p:cNvSpPr>
            <a:spLocks noGrp="1"/>
          </p:cNvSpPr>
          <p:nvPr>
            <p:ph type="dt" sz="half" idx="10"/>
          </p:nvPr>
        </p:nvSpPr>
        <p:spPr/>
        <p:txBody>
          <a:bodyPr/>
          <a:lstStyle/>
          <a:p>
            <a:fld id="{F1612D8A-C1FF-48E5-AA69-A3C15E0E1151}" type="datetimeFigureOut">
              <a:rPr lang="en-US" smtClean="0"/>
              <a:t>1/11/2023</a:t>
            </a:fld>
            <a:endParaRPr lang="en-US"/>
          </a:p>
        </p:txBody>
      </p:sp>
      <p:sp>
        <p:nvSpPr>
          <p:cNvPr id="8" name="Footer Placeholder 7">
            <a:extLst>
              <a:ext uri="{FF2B5EF4-FFF2-40B4-BE49-F238E27FC236}">
                <a16:creationId xmlns:a16="http://schemas.microsoft.com/office/drawing/2014/main" id="{03FAA170-8F44-D57A-61D3-C5607A0F0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83F533-26E3-029A-6CA6-EE5A3F9E894C}"/>
              </a:ext>
            </a:extLst>
          </p:cNvPr>
          <p:cNvSpPr>
            <a:spLocks noGrp="1"/>
          </p:cNvSpPr>
          <p:nvPr>
            <p:ph type="sldNum" sz="quarter" idx="12"/>
          </p:nvPr>
        </p:nvSpPr>
        <p:spPr/>
        <p:txBody>
          <a:bodyPr/>
          <a:lstStyle/>
          <a:p>
            <a:fld id="{90327824-AB23-4AE1-91EF-766488BA64C4}" type="slidenum">
              <a:rPr lang="en-US" smtClean="0"/>
              <a:t>‹#›</a:t>
            </a:fld>
            <a:endParaRPr lang="en-US"/>
          </a:p>
        </p:txBody>
      </p:sp>
    </p:spTree>
    <p:extLst>
      <p:ext uri="{BB962C8B-B14F-4D97-AF65-F5344CB8AC3E}">
        <p14:creationId xmlns:p14="http://schemas.microsoft.com/office/powerpoint/2010/main" val="2282447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C3D4-EB02-272A-B15D-F69A2B289E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68CED7-9134-91D1-D7C3-87E7784AF8DC}"/>
              </a:ext>
            </a:extLst>
          </p:cNvPr>
          <p:cNvSpPr>
            <a:spLocks noGrp="1"/>
          </p:cNvSpPr>
          <p:nvPr>
            <p:ph type="dt" sz="half" idx="10"/>
          </p:nvPr>
        </p:nvSpPr>
        <p:spPr/>
        <p:txBody>
          <a:bodyPr/>
          <a:lstStyle/>
          <a:p>
            <a:fld id="{F1612D8A-C1FF-48E5-AA69-A3C15E0E1151}" type="datetimeFigureOut">
              <a:rPr lang="en-US" smtClean="0"/>
              <a:t>1/11/2023</a:t>
            </a:fld>
            <a:endParaRPr lang="en-US"/>
          </a:p>
        </p:txBody>
      </p:sp>
      <p:sp>
        <p:nvSpPr>
          <p:cNvPr id="4" name="Footer Placeholder 3">
            <a:extLst>
              <a:ext uri="{FF2B5EF4-FFF2-40B4-BE49-F238E27FC236}">
                <a16:creationId xmlns:a16="http://schemas.microsoft.com/office/drawing/2014/main" id="{EFC7BDB7-2C3A-9226-77E0-7BBA0CFFD9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652679-5118-FBBD-B3F7-12BC19E6F8CF}"/>
              </a:ext>
            </a:extLst>
          </p:cNvPr>
          <p:cNvSpPr>
            <a:spLocks noGrp="1"/>
          </p:cNvSpPr>
          <p:nvPr>
            <p:ph type="sldNum" sz="quarter" idx="12"/>
          </p:nvPr>
        </p:nvSpPr>
        <p:spPr/>
        <p:txBody>
          <a:bodyPr/>
          <a:lstStyle/>
          <a:p>
            <a:fld id="{90327824-AB23-4AE1-91EF-766488BA64C4}" type="slidenum">
              <a:rPr lang="en-US" smtClean="0"/>
              <a:t>‹#›</a:t>
            </a:fld>
            <a:endParaRPr lang="en-US"/>
          </a:p>
        </p:txBody>
      </p:sp>
    </p:spTree>
    <p:extLst>
      <p:ext uri="{BB962C8B-B14F-4D97-AF65-F5344CB8AC3E}">
        <p14:creationId xmlns:p14="http://schemas.microsoft.com/office/powerpoint/2010/main" val="146650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719E09-29A3-0CA3-E0D2-E19CE70A7236}"/>
              </a:ext>
            </a:extLst>
          </p:cNvPr>
          <p:cNvSpPr>
            <a:spLocks noGrp="1"/>
          </p:cNvSpPr>
          <p:nvPr>
            <p:ph type="dt" sz="half" idx="10"/>
          </p:nvPr>
        </p:nvSpPr>
        <p:spPr/>
        <p:txBody>
          <a:bodyPr/>
          <a:lstStyle/>
          <a:p>
            <a:fld id="{F1612D8A-C1FF-48E5-AA69-A3C15E0E1151}" type="datetimeFigureOut">
              <a:rPr lang="en-US" smtClean="0"/>
              <a:t>1/11/2023</a:t>
            </a:fld>
            <a:endParaRPr lang="en-US"/>
          </a:p>
        </p:txBody>
      </p:sp>
      <p:sp>
        <p:nvSpPr>
          <p:cNvPr id="3" name="Footer Placeholder 2">
            <a:extLst>
              <a:ext uri="{FF2B5EF4-FFF2-40B4-BE49-F238E27FC236}">
                <a16:creationId xmlns:a16="http://schemas.microsoft.com/office/drawing/2014/main" id="{8A0042B4-8807-FFF6-FB1A-EC8D977442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CC7131-D623-92AA-0C31-2A3863D7FBA2}"/>
              </a:ext>
            </a:extLst>
          </p:cNvPr>
          <p:cNvSpPr>
            <a:spLocks noGrp="1"/>
          </p:cNvSpPr>
          <p:nvPr>
            <p:ph type="sldNum" sz="quarter" idx="12"/>
          </p:nvPr>
        </p:nvSpPr>
        <p:spPr/>
        <p:txBody>
          <a:bodyPr/>
          <a:lstStyle/>
          <a:p>
            <a:fld id="{90327824-AB23-4AE1-91EF-766488BA64C4}" type="slidenum">
              <a:rPr lang="en-US" smtClean="0"/>
              <a:t>‹#›</a:t>
            </a:fld>
            <a:endParaRPr lang="en-US"/>
          </a:p>
        </p:txBody>
      </p:sp>
    </p:spTree>
    <p:extLst>
      <p:ext uri="{BB962C8B-B14F-4D97-AF65-F5344CB8AC3E}">
        <p14:creationId xmlns:p14="http://schemas.microsoft.com/office/powerpoint/2010/main" val="52641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A0BA-C544-6423-D550-840BBFF29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E46FB9-02B4-BE06-0A61-EE7ADDDC4E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5BFB8F-37F2-C4CD-3CDF-A0C05CFDA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ACBDC-D3E9-296E-D5B3-BCC487C5CB40}"/>
              </a:ext>
            </a:extLst>
          </p:cNvPr>
          <p:cNvSpPr>
            <a:spLocks noGrp="1"/>
          </p:cNvSpPr>
          <p:nvPr>
            <p:ph type="dt" sz="half" idx="10"/>
          </p:nvPr>
        </p:nvSpPr>
        <p:spPr/>
        <p:txBody>
          <a:bodyPr/>
          <a:lstStyle/>
          <a:p>
            <a:fld id="{F1612D8A-C1FF-48E5-AA69-A3C15E0E1151}" type="datetimeFigureOut">
              <a:rPr lang="en-US" smtClean="0"/>
              <a:t>1/11/2023</a:t>
            </a:fld>
            <a:endParaRPr lang="en-US"/>
          </a:p>
        </p:txBody>
      </p:sp>
      <p:sp>
        <p:nvSpPr>
          <p:cNvPr id="6" name="Footer Placeholder 5">
            <a:extLst>
              <a:ext uri="{FF2B5EF4-FFF2-40B4-BE49-F238E27FC236}">
                <a16:creationId xmlns:a16="http://schemas.microsoft.com/office/drawing/2014/main" id="{1A5C4477-68F4-4FFA-1FC8-81B4E24E8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4DD75-8672-4E4A-724B-AC8600E44281}"/>
              </a:ext>
            </a:extLst>
          </p:cNvPr>
          <p:cNvSpPr>
            <a:spLocks noGrp="1"/>
          </p:cNvSpPr>
          <p:nvPr>
            <p:ph type="sldNum" sz="quarter" idx="12"/>
          </p:nvPr>
        </p:nvSpPr>
        <p:spPr/>
        <p:txBody>
          <a:bodyPr/>
          <a:lstStyle/>
          <a:p>
            <a:fld id="{90327824-AB23-4AE1-91EF-766488BA64C4}" type="slidenum">
              <a:rPr lang="en-US" smtClean="0"/>
              <a:t>‹#›</a:t>
            </a:fld>
            <a:endParaRPr lang="en-US"/>
          </a:p>
        </p:txBody>
      </p:sp>
    </p:spTree>
    <p:extLst>
      <p:ext uri="{BB962C8B-B14F-4D97-AF65-F5344CB8AC3E}">
        <p14:creationId xmlns:p14="http://schemas.microsoft.com/office/powerpoint/2010/main" val="159835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7A45-B7F9-C70E-8B1F-084A3384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F9FBDE-B8BC-B5A7-BCBC-8613904406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431A93-EB73-F9DE-82CD-D2EE35F78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3C373-663E-868B-E248-D7E441298A15}"/>
              </a:ext>
            </a:extLst>
          </p:cNvPr>
          <p:cNvSpPr>
            <a:spLocks noGrp="1"/>
          </p:cNvSpPr>
          <p:nvPr>
            <p:ph type="dt" sz="half" idx="10"/>
          </p:nvPr>
        </p:nvSpPr>
        <p:spPr/>
        <p:txBody>
          <a:bodyPr/>
          <a:lstStyle/>
          <a:p>
            <a:fld id="{F1612D8A-C1FF-48E5-AA69-A3C15E0E1151}" type="datetimeFigureOut">
              <a:rPr lang="en-US" smtClean="0"/>
              <a:t>1/11/2023</a:t>
            </a:fld>
            <a:endParaRPr lang="en-US"/>
          </a:p>
        </p:txBody>
      </p:sp>
      <p:sp>
        <p:nvSpPr>
          <p:cNvPr id="6" name="Footer Placeholder 5">
            <a:extLst>
              <a:ext uri="{FF2B5EF4-FFF2-40B4-BE49-F238E27FC236}">
                <a16:creationId xmlns:a16="http://schemas.microsoft.com/office/drawing/2014/main" id="{162D587E-1E9F-424B-F073-3CF8D5CD9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7A7A9-99C7-7960-8483-FA255E691491}"/>
              </a:ext>
            </a:extLst>
          </p:cNvPr>
          <p:cNvSpPr>
            <a:spLocks noGrp="1"/>
          </p:cNvSpPr>
          <p:nvPr>
            <p:ph type="sldNum" sz="quarter" idx="12"/>
          </p:nvPr>
        </p:nvSpPr>
        <p:spPr/>
        <p:txBody>
          <a:bodyPr/>
          <a:lstStyle/>
          <a:p>
            <a:fld id="{90327824-AB23-4AE1-91EF-766488BA64C4}" type="slidenum">
              <a:rPr lang="en-US" smtClean="0"/>
              <a:t>‹#›</a:t>
            </a:fld>
            <a:endParaRPr lang="en-US"/>
          </a:p>
        </p:txBody>
      </p:sp>
    </p:spTree>
    <p:extLst>
      <p:ext uri="{BB962C8B-B14F-4D97-AF65-F5344CB8AC3E}">
        <p14:creationId xmlns:p14="http://schemas.microsoft.com/office/powerpoint/2010/main" val="116715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A923C-B81D-A478-DB6A-8763586C83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547521-30AE-07C9-CF95-B0089375F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B899C-9D73-B164-9905-E157D3313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12D8A-C1FF-48E5-AA69-A3C15E0E1151}" type="datetimeFigureOut">
              <a:rPr lang="en-US" smtClean="0"/>
              <a:t>1/11/2023</a:t>
            </a:fld>
            <a:endParaRPr lang="en-US"/>
          </a:p>
        </p:txBody>
      </p:sp>
      <p:sp>
        <p:nvSpPr>
          <p:cNvPr id="5" name="Footer Placeholder 4">
            <a:extLst>
              <a:ext uri="{FF2B5EF4-FFF2-40B4-BE49-F238E27FC236}">
                <a16:creationId xmlns:a16="http://schemas.microsoft.com/office/drawing/2014/main" id="{DECF9C2E-ABBE-9600-6A84-25987123D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609574-385A-4E8A-E21C-6F24ECDF2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27824-AB23-4AE1-91EF-766488BA64C4}" type="slidenum">
              <a:rPr lang="en-US" smtClean="0"/>
              <a:t>‹#›</a:t>
            </a:fld>
            <a:endParaRPr lang="en-US"/>
          </a:p>
        </p:txBody>
      </p:sp>
    </p:spTree>
    <p:extLst>
      <p:ext uri="{BB962C8B-B14F-4D97-AF65-F5344CB8AC3E}">
        <p14:creationId xmlns:p14="http://schemas.microsoft.com/office/powerpoint/2010/main" val="477457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s/swinglineloan.asp" TargetMode="External"/><Relationship Id="rId2" Type="http://schemas.openxmlformats.org/officeDocument/2006/relationships/hyperlink" Target="https://www.investopedia.com/terms/l/lineofcredit.asp"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E901B0-18CD-D40D-10AA-F61E988C2ABC}"/>
              </a:ext>
            </a:extLst>
          </p:cNvPr>
          <p:cNvSpPr>
            <a:spLocks noGrp="1"/>
          </p:cNvSpPr>
          <p:nvPr>
            <p:ph type="title"/>
          </p:nvPr>
        </p:nvSpPr>
        <p:spPr>
          <a:xfrm>
            <a:off x="686834" y="1153572"/>
            <a:ext cx="3200400" cy="4461163"/>
          </a:xfrm>
        </p:spPr>
        <p:txBody>
          <a:bodyPr>
            <a:normAutofit/>
          </a:bodyPr>
          <a:lstStyle/>
          <a:p>
            <a:pPr algn="ctr"/>
            <a:r>
              <a:rPr lang="en-US" dirty="0">
                <a:solidFill>
                  <a:srgbClr val="FFFFFF"/>
                </a:solidFill>
              </a:rPr>
              <a:t>ACBS OVERVIEW</a:t>
            </a:r>
          </a:p>
        </p:txBody>
      </p:sp>
      <p:sp>
        <p:nvSpPr>
          <p:cNvPr id="67" name="Arc 6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Subtitle 2">
            <a:extLst>
              <a:ext uri="{FF2B5EF4-FFF2-40B4-BE49-F238E27FC236}">
                <a16:creationId xmlns:a16="http://schemas.microsoft.com/office/drawing/2014/main" id="{56929024-3390-28B6-03C7-3D5E31FF6CF8}"/>
              </a:ext>
            </a:extLst>
          </p:cNvPr>
          <p:cNvSpPr>
            <a:spLocks noGrp="1"/>
          </p:cNvSpPr>
          <p:nvPr>
            <p:ph idx="1"/>
          </p:nvPr>
        </p:nvSpPr>
        <p:spPr>
          <a:xfrm>
            <a:off x="4167271" y="66676"/>
            <a:ext cx="7542375" cy="6609332"/>
          </a:xfrm>
        </p:spPr>
        <p:txBody>
          <a:bodyPr anchor="ctr">
            <a:normAutofit/>
          </a:bodyPr>
          <a:lstStyle/>
          <a:p>
            <a:pPr marL="0" indent="0">
              <a:buNone/>
            </a:pPr>
            <a:r>
              <a:rPr lang="en-US" sz="1200" b="1" u="sng" dirty="0">
                <a:latin typeface="Calibritime"/>
              </a:rPr>
              <a:t>ACBS</a:t>
            </a:r>
          </a:p>
          <a:p>
            <a:pPr marL="0" indent="0">
              <a:buNone/>
            </a:pPr>
            <a:r>
              <a:rPr lang="en-US" sz="1200" dirty="0">
                <a:latin typeface="Calibritime"/>
              </a:rPr>
              <a:t>             ACBS which stands for Advanced Commercial Banking System is a flexible suite of tools leveraged by financial institutions to manage the origination, servicing and reporting of their commercial lending activities.</a:t>
            </a:r>
          </a:p>
          <a:p>
            <a:pPr marL="0" indent="0">
              <a:buNone/>
            </a:pPr>
            <a:endParaRPr lang="en-US" sz="1200" dirty="0">
              <a:latin typeface="Calibritime"/>
            </a:endParaRPr>
          </a:p>
          <a:p>
            <a:pPr marL="0" indent="0">
              <a:buNone/>
            </a:pPr>
            <a:r>
              <a:rPr lang="en-US" sz="1200" b="1" u="sng" dirty="0">
                <a:latin typeface="Calibritime"/>
              </a:rPr>
              <a:t>ACBS COMPONENTS</a:t>
            </a:r>
          </a:p>
          <a:p>
            <a:pPr marL="0" indent="0">
              <a:buNone/>
            </a:pPr>
            <a:r>
              <a:rPr lang="en-US" sz="1200" dirty="0">
                <a:latin typeface="Calibritime"/>
              </a:rPr>
              <a:t>            ACBS is comprised of two main components that support daily use of the application. They are </a:t>
            </a:r>
          </a:p>
          <a:p>
            <a:pPr marL="228600" indent="-228600">
              <a:buFont typeface="Wingdings" panose="05000000000000000000" pitchFamily="2" charset="2"/>
              <a:buChar char="ü"/>
            </a:pPr>
            <a:r>
              <a:rPr lang="en-US" sz="1200" b="1" dirty="0">
                <a:latin typeface="Calibritime"/>
              </a:rPr>
              <a:t>ACBS Servicing</a:t>
            </a:r>
          </a:p>
          <a:p>
            <a:pPr marL="228600" indent="-228600">
              <a:buFont typeface="Wingdings" panose="05000000000000000000" pitchFamily="2" charset="2"/>
              <a:buChar char="ü"/>
            </a:pPr>
            <a:r>
              <a:rPr lang="en-US" sz="1200" b="1" dirty="0">
                <a:latin typeface="Calibritime"/>
              </a:rPr>
              <a:t>DLS Standard</a:t>
            </a:r>
          </a:p>
          <a:p>
            <a:endParaRPr lang="en-US" sz="1200" dirty="0">
              <a:latin typeface="Calibritime"/>
            </a:endParaRPr>
          </a:p>
          <a:p>
            <a:pPr marL="0" indent="0">
              <a:buNone/>
            </a:pPr>
            <a:r>
              <a:rPr lang="en-US" sz="1200" b="1" dirty="0">
                <a:latin typeface="Calibritime"/>
              </a:rPr>
              <a:t>  </a:t>
            </a:r>
            <a:r>
              <a:rPr lang="en-US" sz="1200" b="1" u="sng" dirty="0">
                <a:latin typeface="Calibritime"/>
              </a:rPr>
              <a:t>ACBS Servicing</a:t>
            </a:r>
          </a:p>
          <a:p>
            <a:pPr marL="171450" indent="-171450">
              <a:buFont typeface="Wingdings" panose="05000000000000000000" pitchFamily="2" charset="2"/>
              <a:buChar char="§"/>
            </a:pPr>
            <a:r>
              <a:rPr lang="en-US" sz="1200" dirty="0">
                <a:latin typeface="Calibritime"/>
              </a:rPr>
              <a:t> The main component of ACBS that users interacts with entering and servicing Customer, Facility and Loan records in user friendly interface. This is the environment that end users work in.</a:t>
            </a:r>
          </a:p>
          <a:p>
            <a:pPr marL="171450" indent="-171450">
              <a:buFont typeface="Wingdings" panose="05000000000000000000" pitchFamily="2" charset="2"/>
              <a:buChar char="§"/>
            </a:pPr>
            <a:r>
              <a:rPr lang="en-US" sz="1200" dirty="0">
                <a:latin typeface="Calibritime"/>
              </a:rPr>
              <a:t>In other words, servicing means ,The input of facility and loan details for maintenance and tracking over the life of the credit agreement.</a:t>
            </a:r>
          </a:p>
          <a:p>
            <a:endParaRPr lang="en-US" sz="1200" dirty="0">
              <a:latin typeface="Calibritime"/>
            </a:endParaRPr>
          </a:p>
          <a:p>
            <a:endParaRPr lang="en-US" sz="1200" dirty="0">
              <a:latin typeface="Calibritime"/>
            </a:endParaRPr>
          </a:p>
          <a:p>
            <a:endParaRPr lang="en-US" sz="1200" dirty="0">
              <a:latin typeface="Calibritime"/>
            </a:endParaRPr>
          </a:p>
          <a:p>
            <a:endParaRPr lang="en-US" sz="1200" dirty="0">
              <a:latin typeface="Calibritime"/>
            </a:endParaRPr>
          </a:p>
        </p:txBody>
      </p:sp>
      <p:pic>
        <p:nvPicPr>
          <p:cNvPr id="3" name="Picture 2">
            <a:extLst>
              <a:ext uri="{FF2B5EF4-FFF2-40B4-BE49-F238E27FC236}">
                <a16:creationId xmlns:a16="http://schemas.microsoft.com/office/drawing/2014/main" id="{491AD3C7-1602-F509-89C3-31B6F35BDF15}"/>
              </a:ext>
            </a:extLst>
          </p:cNvPr>
          <p:cNvPicPr>
            <a:picLocks noChangeAspect="1"/>
          </p:cNvPicPr>
          <p:nvPr/>
        </p:nvPicPr>
        <p:blipFill>
          <a:blip r:embed="rId2"/>
          <a:stretch>
            <a:fillRect/>
          </a:stretch>
        </p:blipFill>
        <p:spPr>
          <a:xfrm>
            <a:off x="6089418" y="4575607"/>
            <a:ext cx="2770497" cy="2056883"/>
          </a:xfrm>
          <a:prstGeom prst="rect">
            <a:avLst/>
          </a:prstGeom>
        </p:spPr>
      </p:pic>
    </p:spTree>
    <p:extLst>
      <p:ext uri="{BB962C8B-B14F-4D97-AF65-F5344CB8AC3E}">
        <p14:creationId xmlns:p14="http://schemas.microsoft.com/office/powerpoint/2010/main" val="320020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F973E2-67E7-3018-E512-9B58DE5E1C58}"/>
              </a:ext>
            </a:extLst>
          </p:cNvPr>
          <p:cNvSpPr>
            <a:spLocks noGrp="1"/>
          </p:cNvSpPr>
          <p:nvPr>
            <p:ph type="title"/>
          </p:nvPr>
        </p:nvSpPr>
        <p:spPr>
          <a:xfrm>
            <a:off x="438913" y="859536"/>
            <a:ext cx="4408295" cy="752581"/>
          </a:xfrm>
        </p:spPr>
        <p:txBody>
          <a:bodyPr anchor="b">
            <a:normAutofit/>
          </a:bodyPr>
          <a:lstStyle/>
          <a:p>
            <a:pPr algn="ctr"/>
            <a:r>
              <a:rPr lang="en-US" sz="3400" dirty="0">
                <a:latin typeface="Calibritime"/>
              </a:rPr>
              <a:t>Processing Group</a:t>
            </a:r>
            <a:endParaRPr lang="en-US" sz="3400" dirty="0"/>
          </a:p>
        </p:txBody>
      </p:sp>
      <p:sp>
        <p:nvSpPr>
          <p:cNvPr id="38" name="Rectangle 37">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1B7ECA-657D-9F06-D46E-B0BF04528566}"/>
              </a:ext>
            </a:extLst>
          </p:cNvPr>
          <p:cNvSpPr>
            <a:spLocks noGrp="1"/>
          </p:cNvSpPr>
          <p:nvPr>
            <p:ph idx="1"/>
          </p:nvPr>
        </p:nvSpPr>
        <p:spPr>
          <a:xfrm>
            <a:off x="438912" y="2982896"/>
            <a:ext cx="4832803" cy="3746377"/>
          </a:xfrm>
        </p:spPr>
        <p:txBody>
          <a:bodyPr>
            <a:normAutofit/>
          </a:bodyPr>
          <a:lstStyle/>
          <a:p>
            <a:pPr marL="0" indent="0">
              <a:buNone/>
            </a:pPr>
            <a:r>
              <a:rPr lang="en-US" sz="1800" b="1" u="sng" dirty="0">
                <a:latin typeface="Calibritime"/>
              </a:rPr>
              <a:t>Processing Group:</a:t>
            </a:r>
          </a:p>
          <a:p>
            <a:r>
              <a:rPr lang="en-US" sz="1800" dirty="0">
                <a:latin typeface="Calibritime"/>
              </a:rPr>
              <a:t>             In ACBS the highest level of Bank organization for EOD(End of Day) and reporting purposes is a processing group .EOD routines is linked to each processing group.</a:t>
            </a:r>
          </a:p>
        </p:txBody>
      </p:sp>
      <p:pic>
        <p:nvPicPr>
          <p:cNvPr id="5" name="Picture 4">
            <a:extLst>
              <a:ext uri="{FF2B5EF4-FFF2-40B4-BE49-F238E27FC236}">
                <a16:creationId xmlns:a16="http://schemas.microsoft.com/office/drawing/2014/main" id="{3FD2AB58-9F54-8B50-7916-16FB4A0C1E7A}"/>
              </a:ext>
            </a:extLst>
          </p:cNvPr>
          <p:cNvPicPr>
            <a:picLocks noChangeAspect="1"/>
          </p:cNvPicPr>
          <p:nvPr/>
        </p:nvPicPr>
        <p:blipFill rotWithShape="1">
          <a:blip r:embed="rId2"/>
          <a:srcRect t="7747" r="-2" b="630"/>
          <a:stretch/>
        </p:blipFill>
        <p:spPr>
          <a:xfrm>
            <a:off x="6620256" y="706228"/>
            <a:ext cx="5138928" cy="2365943"/>
          </a:xfrm>
          <a:prstGeom prst="rect">
            <a:avLst/>
          </a:prstGeom>
        </p:spPr>
      </p:pic>
      <p:pic>
        <p:nvPicPr>
          <p:cNvPr id="7" name="Picture 6">
            <a:extLst>
              <a:ext uri="{FF2B5EF4-FFF2-40B4-BE49-F238E27FC236}">
                <a16:creationId xmlns:a16="http://schemas.microsoft.com/office/drawing/2014/main" id="{3DC08735-F6D5-2007-C49C-BD93AB6D4440}"/>
              </a:ext>
            </a:extLst>
          </p:cNvPr>
          <p:cNvPicPr>
            <a:picLocks noChangeAspect="1"/>
          </p:cNvPicPr>
          <p:nvPr/>
        </p:nvPicPr>
        <p:blipFill rotWithShape="1">
          <a:blip r:embed="rId3"/>
          <a:srcRect l="12031" r="2" b="2"/>
          <a:stretch/>
        </p:blipFill>
        <p:spPr>
          <a:xfrm>
            <a:off x="6620256" y="3617643"/>
            <a:ext cx="5138928" cy="2365914"/>
          </a:xfrm>
          <a:prstGeom prst="rect">
            <a:avLst/>
          </a:prstGeom>
        </p:spPr>
      </p:pic>
    </p:spTree>
    <p:extLst>
      <p:ext uri="{BB962C8B-B14F-4D97-AF65-F5344CB8AC3E}">
        <p14:creationId xmlns:p14="http://schemas.microsoft.com/office/powerpoint/2010/main" val="24029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F031-F10C-2F6E-6ADA-CBECF4983E5F}"/>
              </a:ext>
            </a:extLst>
          </p:cNvPr>
          <p:cNvSpPr>
            <a:spLocks noGrp="1"/>
          </p:cNvSpPr>
          <p:nvPr>
            <p:ph type="title"/>
          </p:nvPr>
        </p:nvSpPr>
        <p:spPr>
          <a:xfrm>
            <a:off x="838199" y="1"/>
            <a:ext cx="10587361" cy="772356"/>
          </a:xfrm>
        </p:spPr>
        <p:txBody>
          <a:bodyPr>
            <a:normAutofit/>
          </a:bodyPr>
          <a:lstStyle/>
          <a:p>
            <a:pPr algn="ctr"/>
            <a:r>
              <a:rPr lang="en-US" sz="2400" dirty="0"/>
              <a:t>PORTFOLIO</a:t>
            </a:r>
          </a:p>
        </p:txBody>
      </p:sp>
      <p:sp>
        <p:nvSpPr>
          <p:cNvPr id="3" name="Content Placeholder 2">
            <a:extLst>
              <a:ext uri="{FF2B5EF4-FFF2-40B4-BE49-F238E27FC236}">
                <a16:creationId xmlns:a16="http://schemas.microsoft.com/office/drawing/2014/main" id="{D5920B1A-73DC-1B5C-F14C-3A3171C3B543}"/>
              </a:ext>
            </a:extLst>
          </p:cNvPr>
          <p:cNvSpPr>
            <a:spLocks noGrp="1"/>
          </p:cNvSpPr>
          <p:nvPr>
            <p:ph idx="1"/>
          </p:nvPr>
        </p:nvSpPr>
        <p:spPr>
          <a:xfrm>
            <a:off x="838200" y="852256"/>
            <a:ext cx="10515600" cy="5726097"/>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Portfolio is the highest level of system logical grouping within the processing group. All accounts within the ACBS environment are logically grouped by portfolio. Each loan associated with portfolio within ACBS.</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5054879-D04E-7DB8-91DB-CA5AF42E58EC}"/>
              </a:ext>
            </a:extLst>
          </p:cNvPr>
          <p:cNvPicPr>
            <a:picLocks noChangeAspect="1"/>
          </p:cNvPicPr>
          <p:nvPr/>
        </p:nvPicPr>
        <p:blipFill>
          <a:blip r:embed="rId2"/>
          <a:stretch>
            <a:fillRect/>
          </a:stretch>
        </p:blipFill>
        <p:spPr>
          <a:xfrm>
            <a:off x="972442" y="2163200"/>
            <a:ext cx="9895583" cy="3764685"/>
          </a:xfrm>
          <a:prstGeom prst="rect">
            <a:avLst/>
          </a:prstGeom>
        </p:spPr>
      </p:pic>
    </p:spTree>
    <p:extLst>
      <p:ext uri="{BB962C8B-B14F-4D97-AF65-F5344CB8AC3E}">
        <p14:creationId xmlns:p14="http://schemas.microsoft.com/office/powerpoint/2010/main" val="296840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B2C8B3-16EB-2316-EC6B-45E15AF932E7}"/>
              </a:ext>
            </a:extLst>
          </p:cNvPr>
          <p:cNvSpPr>
            <a:spLocks noGrp="1"/>
          </p:cNvSpPr>
          <p:nvPr>
            <p:ph type="title"/>
          </p:nvPr>
        </p:nvSpPr>
        <p:spPr>
          <a:xfrm>
            <a:off x="643467" y="321734"/>
            <a:ext cx="10905066" cy="1135737"/>
          </a:xfrm>
        </p:spPr>
        <p:txBody>
          <a:bodyPr>
            <a:normAutofit/>
          </a:bodyPr>
          <a:lstStyle/>
          <a:p>
            <a:r>
              <a:rPr lang="en-US" sz="3600" b="1" dirty="0"/>
              <a:t>End Of Day Processing</a:t>
            </a:r>
          </a:p>
        </p:txBody>
      </p:sp>
      <p:sp>
        <p:nvSpPr>
          <p:cNvPr id="3" name="Content Placeholder 2">
            <a:extLst>
              <a:ext uri="{FF2B5EF4-FFF2-40B4-BE49-F238E27FC236}">
                <a16:creationId xmlns:a16="http://schemas.microsoft.com/office/drawing/2014/main" id="{76C31163-7E8D-E4C9-D8AF-71B3020141BC}"/>
              </a:ext>
            </a:extLst>
          </p:cNvPr>
          <p:cNvSpPr>
            <a:spLocks noGrp="1"/>
          </p:cNvSpPr>
          <p:nvPr>
            <p:ph idx="1"/>
          </p:nvPr>
        </p:nvSpPr>
        <p:spPr>
          <a:xfrm>
            <a:off x="643469" y="1782981"/>
            <a:ext cx="4008384" cy="4393982"/>
          </a:xfrm>
        </p:spPr>
        <p:txBody>
          <a:bodyPr>
            <a:normAutofit/>
          </a:bodyPr>
          <a:lstStyle/>
          <a:p>
            <a:pPr marL="0" indent="0">
              <a:buNone/>
            </a:pPr>
            <a:r>
              <a:rPr lang="en-US" sz="2000" b="1" u="sng">
                <a:latin typeface="Calibritime"/>
              </a:rPr>
              <a:t>End of Day Processing:</a:t>
            </a:r>
          </a:p>
          <a:p>
            <a:pPr marL="0" indent="0">
              <a:buNone/>
            </a:pPr>
            <a:r>
              <a:rPr lang="en-US" sz="2000">
                <a:latin typeface="Calibritime"/>
              </a:rPr>
              <a:t>                  Each servicing queue is linked to a processing group for End of day processing. During the End of day routine, automated programs calculate and update the system records as the system date cycles to next business day </a:t>
            </a:r>
          </a:p>
          <a:p>
            <a:pPr marL="0" indent="0">
              <a:buNone/>
            </a:pPr>
            <a:endParaRPr lang="en-US" sz="2000">
              <a:latin typeface="Calibritime"/>
            </a:endParaRPr>
          </a:p>
          <a:p>
            <a:endParaRPr lang="en-US" sz="2000"/>
          </a:p>
        </p:txBody>
      </p:sp>
      <p:grpSp>
        <p:nvGrpSpPr>
          <p:cNvPr id="14"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B4AEC45B-D4CA-DD54-9DFE-F637BF0B0A2E}"/>
              </a:ext>
            </a:extLst>
          </p:cNvPr>
          <p:cNvPicPr>
            <a:picLocks noChangeAspect="1"/>
          </p:cNvPicPr>
          <p:nvPr/>
        </p:nvPicPr>
        <p:blipFill>
          <a:blip r:embed="rId2"/>
          <a:stretch>
            <a:fillRect/>
          </a:stretch>
        </p:blipFill>
        <p:spPr>
          <a:xfrm>
            <a:off x="5575332" y="972864"/>
            <a:ext cx="6293928" cy="2926676"/>
          </a:xfrm>
          <a:prstGeom prst="rect">
            <a:avLst/>
          </a:prstGeom>
        </p:spPr>
      </p:pic>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4F764027-2EE1-708A-519B-CE1B307F708B}"/>
              </a:ext>
            </a:extLst>
          </p:cNvPr>
          <p:cNvPicPr>
            <a:picLocks noChangeAspect="1"/>
          </p:cNvPicPr>
          <p:nvPr/>
        </p:nvPicPr>
        <p:blipFill>
          <a:blip r:embed="rId3"/>
          <a:stretch>
            <a:fillRect/>
          </a:stretch>
        </p:blipFill>
        <p:spPr>
          <a:xfrm>
            <a:off x="4383744" y="4446051"/>
            <a:ext cx="7362402" cy="1730912"/>
          </a:xfrm>
          <a:prstGeom prst="rect">
            <a:avLst/>
          </a:prstGeom>
        </p:spPr>
      </p:pic>
    </p:spTree>
    <p:extLst>
      <p:ext uri="{BB962C8B-B14F-4D97-AF65-F5344CB8AC3E}">
        <p14:creationId xmlns:p14="http://schemas.microsoft.com/office/powerpoint/2010/main" val="1711751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FB1E9-4275-E0A6-97EE-9A684E3AA0DF}"/>
              </a:ext>
            </a:extLst>
          </p:cNvPr>
          <p:cNvSpPr>
            <a:spLocks noGrp="1"/>
          </p:cNvSpPr>
          <p:nvPr>
            <p:ph type="title"/>
          </p:nvPr>
        </p:nvSpPr>
        <p:spPr>
          <a:xfrm>
            <a:off x="1043631" y="809898"/>
            <a:ext cx="10173010" cy="1554480"/>
          </a:xfrm>
          <a:prstGeom prst="ellipse">
            <a:avLst/>
          </a:prstGeom>
        </p:spPr>
        <p:txBody>
          <a:bodyPr anchor="ctr">
            <a:normAutofit/>
          </a:bodyPr>
          <a:lstStyle/>
          <a:p>
            <a:pPr algn="ctr"/>
            <a:r>
              <a:rPr lang="en-US" sz="2800" b="1" dirty="0"/>
              <a:t>ACBS SERVICING LOAN WORKSHOP</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89E1C801-D52F-A4D3-D6A4-DF2CB07F7229}"/>
              </a:ext>
            </a:extLst>
          </p:cNvPr>
          <p:cNvGraphicFramePr>
            <a:graphicFrameLocks noGrp="1"/>
          </p:cNvGraphicFramePr>
          <p:nvPr>
            <p:ph idx="1"/>
            <p:extLst>
              <p:ext uri="{D42A27DB-BD31-4B8C-83A1-F6EECF244321}">
                <p14:modId xmlns:p14="http://schemas.microsoft.com/office/powerpoint/2010/main" val="68557611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1691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76FF-D046-723E-54F0-86A2DFEEE1EC}"/>
              </a:ext>
            </a:extLst>
          </p:cNvPr>
          <p:cNvSpPr>
            <a:spLocks noGrp="1"/>
          </p:cNvSpPr>
          <p:nvPr>
            <p:ph type="title"/>
          </p:nvPr>
        </p:nvSpPr>
        <p:spPr/>
        <p:txBody>
          <a:bodyPr>
            <a:normAutofit/>
          </a:bodyPr>
          <a:lstStyle/>
          <a:p>
            <a:pPr algn="ctr"/>
            <a:r>
              <a:rPr lang="en-US" sz="2000" b="1" dirty="0"/>
              <a:t>ACBS SERVICING LOAN WORKSHOP</a:t>
            </a:r>
          </a:p>
        </p:txBody>
      </p:sp>
      <p:pic>
        <p:nvPicPr>
          <p:cNvPr id="4" name="Content Placeholder 4" descr="Text&#10;&#10;Description automatically generated">
            <a:extLst>
              <a:ext uri="{FF2B5EF4-FFF2-40B4-BE49-F238E27FC236}">
                <a16:creationId xmlns:a16="http://schemas.microsoft.com/office/drawing/2014/main" id="{90781542-E660-2155-45E0-007EB6B55D96}"/>
              </a:ext>
            </a:extLst>
          </p:cNvPr>
          <p:cNvPicPr>
            <a:picLocks noGrp="1" noChangeAspect="1"/>
          </p:cNvPicPr>
          <p:nvPr>
            <p:ph idx="1"/>
          </p:nvPr>
        </p:nvPicPr>
        <p:blipFill>
          <a:blip r:embed="rId2"/>
          <a:stretch>
            <a:fillRect/>
          </a:stretch>
        </p:blipFill>
        <p:spPr>
          <a:xfrm>
            <a:off x="2083916" y="1807869"/>
            <a:ext cx="6915268" cy="3725275"/>
          </a:xfrm>
          <a:prstGeom prst="rect">
            <a:avLst/>
          </a:prstGeom>
        </p:spPr>
      </p:pic>
    </p:spTree>
    <p:extLst>
      <p:ext uri="{BB962C8B-B14F-4D97-AF65-F5344CB8AC3E}">
        <p14:creationId xmlns:p14="http://schemas.microsoft.com/office/powerpoint/2010/main" val="3562918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ADAB83-D2E9-4320-C23B-F7996EBFB988}"/>
              </a:ext>
            </a:extLst>
          </p:cNvPr>
          <p:cNvSpPr>
            <a:spLocks noGrp="1"/>
          </p:cNvSpPr>
          <p:nvPr>
            <p:ph type="title"/>
          </p:nvPr>
        </p:nvSpPr>
        <p:spPr>
          <a:xfrm>
            <a:off x="833002" y="448253"/>
            <a:ext cx="10520702" cy="1325563"/>
          </a:xfrm>
        </p:spPr>
        <p:txBody>
          <a:bodyPr>
            <a:normAutofit/>
          </a:bodyPr>
          <a:lstStyle/>
          <a:p>
            <a:pPr algn="ctr"/>
            <a:r>
              <a:rPr lang="en-US" sz="2400" dirty="0"/>
              <a:t>ACBS BUNDLE OVERVIEW</a:t>
            </a:r>
          </a:p>
        </p:txBody>
      </p:sp>
      <p:sp>
        <p:nvSpPr>
          <p:cNvPr id="3" name="Content Placeholder 2">
            <a:extLst>
              <a:ext uri="{FF2B5EF4-FFF2-40B4-BE49-F238E27FC236}">
                <a16:creationId xmlns:a16="http://schemas.microsoft.com/office/drawing/2014/main" id="{95BF58FE-B309-FF0F-2E69-638CBE4BD475}"/>
              </a:ext>
            </a:extLst>
          </p:cNvPr>
          <p:cNvSpPr>
            <a:spLocks noGrp="1"/>
          </p:cNvSpPr>
          <p:nvPr>
            <p:ph idx="1"/>
          </p:nvPr>
        </p:nvSpPr>
        <p:spPr>
          <a:xfrm>
            <a:off x="838200" y="2191807"/>
            <a:ext cx="4936067" cy="3985155"/>
          </a:xfrm>
        </p:spPr>
        <p:txBody>
          <a:bodyPr>
            <a:normAutofit/>
          </a:bodyPr>
          <a:lstStyle/>
          <a:p>
            <a:pPr marL="0" indent="0">
              <a:buNone/>
            </a:pPr>
            <a:r>
              <a:rPr lang="en-US" sz="2000" dirty="0"/>
              <a:t>The Bundling feature in ACBS servicing is designed to support the multitask processing of large and small user transactions by grouping transactions into related units. Bundles provides a shared group of users with high visibility of all related transactions while work is in process and after posting. A bundle contains the logical grouping of all the components of a single servicing activity or event that are processed as bundle items.	</a:t>
            </a:r>
          </a:p>
          <a:p>
            <a:pPr marL="0" indent="0">
              <a:buNone/>
            </a:pPr>
            <a:endParaRPr lang="en-US" sz="2000" dirty="0"/>
          </a:p>
          <a:p>
            <a:pPr marL="0" indent="0">
              <a:buNone/>
            </a:pPr>
            <a:endParaRPr lang="en-US" sz="2000"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26E0EFDD-5BFC-FD40-17AB-F751FEA9A1AA}"/>
              </a:ext>
            </a:extLst>
          </p:cNvPr>
          <p:cNvPicPr>
            <a:picLocks noChangeAspect="1"/>
          </p:cNvPicPr>
          <p:nvPr/>
        </p:nvPicPr>
        <p:blipFill>
          <a:blip r:embed="rId2"/>
          <a:stretch>
            <a:fillRect/>
          </a:stretch>
        </p:blipFill>
        <p:spPr>
          <a:xfrm>
            <a:off x="6417734" y="2901033"/>
            <a:ext cx="4935970" cy="2566704"/>
          </a:xfrm>
          <a:prstGeom prst="rect">
            <a:avLst/>
          </a:prstGeom>
        </p:spPr>
      </p:pic>
    </p:spTree>
    <p:extLst>
      <p:ext uri="{BB962C8B-B14F-4D97-AF65-F5344CB8AC3E}">
        <p14:creationId xmlns:p14="http://schemas.microsoft.com/office/powerpoint/2010/main" val="104952473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DC0AB3E-9C89-74C5-C160-22654D0B0B7D}"/>
              </a:ext>
            </a:extLst>
          </p:cNvPr>
          <p:cNvPicPr>
            <a:picLocks noChangeAspect="1"/>
          </p:cNvPicPr>
          <p:nvPr/>
        </p:nvPicPr>
        <p:blipFill rotWithShape="1">
          <a:blip r:embed="rId2">
            <a:duotone>
              <a:schemeClr val="bg2">
                <a:shade val="45000"/>
                <a:satMod val="135000"/>
              </a:schemeClr>
              <a:prstClr val="white"/>
            </a:duotone>
          </a:blip>
          <a:srcRect t="15697" r="9091" b="7694"/>
          <a:stretch/>
        </p:blipFill>
        <p:spPr>
          <a:xfrm>
            <a:off x="20" y="10"/>
            <a:ext cx="12191980" cy="6857990"/>
          </a:xfrm>
          <a:prstGeom prst="rect">
            <a:avLst/>
          </a:prstGeom>
        </p:spPr>
      </p:pic>
      <p:sp>
        <p:nvSpPr>
          <p:cNvPr id="20" name="Rectangle 1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BEBBF-1B34-8477-D329-81C9E922D0A0}"/>
              </a:ext>
            </a:extLst>
          </p:cNvPr>
          <p:cNvSpPr>
            <a:spLocks noGrp="1"/>
          </p:cNvSpPr>
          <p:nvPr>
            <p:ph type="title"/>
          </p:nvPr>
        </p:nvSpPr>
        <p:spPr>
          <a:xfrm>
            <a:off x="838200" y="365125"/>
            <a:ext cx="10515600" cy="1325563"/>
          </a:xfrm>
        </p:spPr>
        <p:txBody>
          <a:bodyPr>
            <a:normAutofit/>
          </a:bodyPr>
          <a:lstStyle/>
          <a:p>
            <a:pPr algn="ctr"/>
            <a:r>
              <a:rPr lang="en-US" sz="2400" dirty="0"/>
              <a:t>ACBS GENERAL LEDGER</a:t>
            </a:r>
          </a:p>
        </p:txBody>
      </p:sp>
      <p:graphicFrame>
        <p:nvGraphicFramePr>
          <p:cNvPr id="5" name="Content Placeholder 2">
            <a:extLst>
              <a:ext uri="{FF2B5EF4-FFF2-40B4-BE49-F238E27FC236}">
                <a16:creationId xmlns:a16="http://schemas.microsoft.com/office/drawing/2014/main" id="{F584CB4E-3F22-A87F-5314-C7EE96B9EB7A}"/>
              </a:ext>
            </a:extLst>
          </p:cNvPr>
          <p:cNvGraphicFramePr>
            <a:graphicFrameLocks noGrp="1"/>
          </p:cNvGraphicFramePr>
          <p:nvPr>
            <p:ph idx="1"/>
            <p:extLst>
              <p:ext uri="{D42A27DB-BD31-4B8C-83A1-F6EECF244321}">
                <p14:modId xmlns:p14="http://schemas.microsoft.com/office/powerpoint/2010/main" val="25182313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2077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41F8E-EC7F-9AEE-45B9-1D49F03A2638}"/>
              </a:ext>
            </a:extLst>
          </p:cNvPr>
          <p:cNvSpPr>
            <a:spLocks noGrp="1"/>
          </p:cNvSpPr>
          <p:nvPr>
            <p:ph type="title"/>
          </p:nvPr>
        </p:nvSpPr>
        <p:spPr>
          <a:xfrm>
            <a:off x="956826" y="1112969"/>
            <a:ext cx="3937298" cy="4166010"/>
          </a:xfrm>
        </p:spPr>
        <p:txBody>
          <a:bodyPr>
            <a:normAutofit/>
          </a:bodyPr>
          <a:lstStyle/>
          <a:p>
            <a:pPr algn="ctr"/>
            <a:r>
              <a:rPr lang="en-US" sz="2800" dirty="0">
                <a:solidFill>
                  <a:srgbClr val="FFFFFF"/>
                </a:solidFill>
              </a:rPr>
              <a:t>TRANSACTION</a:t>
            </a:r>
          </a:p>
        </p:txBody>
      </p:sp>
      <p:sp>
        <p:nvSpPr>
          <p:cNvPr id="19"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2632404-29A3-61F9-54CB-9550015717C6}"/>
              </a:ext>
            </a:extLst>
          </p:cNvPr>
          <p:cNvSpPr>
            <a:spLocks noGrp="1"/>
          </p:cNvSpPr>
          <p:nvPr>
            <p:ph idx="1"/>
          </p:nvPr>
        </p:nvSpPr>
        <p:spPr>
          <a:xfrm>
            <a:off x="5948040" y="346229"/>
            <a:ext cx="5503414" cy="6107837"/>
          </a:xfrm>
        </p:spPr>
        <p:txBody>
          <a:bodyPr anchor="t">
            <a:normAutofit/>
          </a:bodyPr>
          <a:lstStyle/>
          <a:p>
            <a:pPr>
              <a:buFont typeface="Wingdings" panose="05000000000000000000" pitchFamily="2" charset="2"/>
              <a:buChar char="v"/>
            </a:pPr>
            <a:r>
              <a:rPr lang="en-US" sz="1600" dirty="0"/>
              <a:t>ACBS  Servicing is a transaction-oriented application. Every action (entering a new customer or facility, modifying an accrual schedule, processing a loan payment or booking a new loan etc.) happens because a transaction code exists for that action.</a:t>
            </a:r>
          </a:p>
          <a:p>
            <a:pPr marL="0" indent="0">
              <a:buNone/>
            </a:pPr>
            <a:r>
              <a:rPr lang="en-US" sz="1600" dirty="0"/>
              <a:t> </a:t>
            </a:r>
          </a:p>
          <a:p>
            <a:pPr>
              <a:buFont typeface="Wingdings" panose="05000000000000000000" pitchFamily="2" charset="2"/>
              <a:buChar char="v"/>
            </a:pPr>
            <a:r>
              <a:rPr lang="en-US" sz="1600" dirty="0"/>
              <a:t>ACBS servicing employs two major types of transactions</a:t>
            </a:r>
          </a:p>
          <a:p>
            <a:pPr>
              <a:buFont typeface="Wingdings" panose="05000000000000000000" pitchFamily="2" charset="2"/>
              <a:buChar char="ü"/>
            </a:pPr>
            <a:r>
              <a:rPr lang="en-US" sz="1600" dirty="0"/>
              <a:t>System transaction</a:t>
            </a:r>
          </a:p>
          <a:p>
            <a:pPr>
              <a:buFont typeface="Wingdings" panose="05000000000000000000" pitchFamily="2" charset="2"/>
              <a:buChar char="ü"/>
            </a:pPr>
            <a:r>
              <a:rPr lang="en-US" sz="1600" dirty="0"/>
              <a:t>User-Initiated transaction            </a:t>
            </a:r>
          </a:p>
          <a:p>
            <a:pPr>
              <a:buFont typeface="Wingdings" panose="05000000000000000000" pitchFamily="2" charset="2"/>
              <a:buChar char="ü"/>
            </a:pPr>
            <a:endParaRPr lang="en-US" sz="1600" dirty="0"/>
          </a:p>
          <a:p>
            <a:pPr marL="0" indent="0">
              <a:buNone/>
            </a:pPr>
            <a:endParaRPr lang="en-US" sz="1600" dirty="0"/>
          </a:p>
          <a:p>
            <a:pPr marL="0" indent="0">
              <a:buNone/>
            </a:pPr>
            <a:endParaRPr lang="en-US" sz="1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31066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553398-2554-5B6F-69E7-488C51D17934}"/>
              </a:ext>
            </a:extLst>
          </p:cNvPr>
          <p:cNvSpPr>
            <a:spLocks noGrp="1"/>
          </p:cNvSpPr>
          <p:nvPr>
            <p:ph type="title"/>
          </p:nvPr>
        </p:nvSpPr>
        <p:spPr>
          <a:xfrm>
            <a:off x="643467" y="321734"/>
            <a:ext cx="10905066" cy="1135737"/>
          </a:xfrm>
        </p:spPr>
        <p:txBody>
          <a:bodyPr>
            <a:normAutofit/>
          </a:bodyPr>
          <a:lstStyle/>
          <a:p>
            <a:pPr algn="ctr"/>
            <a:r>
              <a:rPr lang="en-US" sz="2400" b="1" dirty="0"/>
              <a:t>SYSTEM TRANSACTION</a:t>
            </a:r>
          </a:p>
        </p:txBody>
      </p:sp>
      <p:sp>
        <p:nvSpPr>
          <p:cNvPr id="3" name="Content Placeholder 2">
            <a:extLst>
              <a:ext uri="{FF2B5EF4-FFF2-40B4-BE49-F238E27FC236}">
                <a16:creationId xmlns:a16="http://schemas.microsoft.com/office/drawing/2014/main" id="{B10267D2-C03B-5E5F-916B-371885188E08}"/>
              </a:ext>
            </a:extLst>
          </p:cNvPr>
          <p:cNvSpPr>
            <a:spLocks noGrp="1"/>
          </p:cNvSpPr>
          <p:nvPr>
            <p:ph idx="1"/>
          </p:nvPr>
        </p:nvSpPr>
        <p:spPr>
          <a:xfrm>
            <a:off x="643469" y="1782981"/>
            <a:ext cx="4008384" cy="4393982"/>
          </a:xfrm>
        </p:spPr>
        <p:txBody>
          <a:bodyPr>
            <a:normAutofit/>
          </a:bodyPr>
          <a:lstStyle/>
          <a:p>
            <a:pPr marL="0" indent="0">
              <a:buNone/>
            </a:pPr>
            <a:r>
              <a:rPr lang="en-US" sz="1700" b="1"/>
              <a:t>System transaction </a:t>
            </a:r>
            <a:r>
              <a:rPr lang="en-US" sz="1700"/>
              <a:t>are “Behind the scene” transactions that occur whenever a user completes a new record or edits an existing record.These transactions occur when user saves the screen.</a:t>
            </a:r>
          </a:p>
          <a:p>
            <a:pPr marL="0" indent="0">
              <a:buNone/>
            </a:pPr>
            <a:endParaRPr lang="en-US" sz="1700"/>
          </a:p>
          <a:p>
            <a:pPr marL="0" indent="0">
              <a:buNone/>
            </a:pPr>
            <a:r>
              <a:rPr lang="en-US" sz="1700"/>
              <a:t>Examples</a:t>
            </a:r>
          </a:p>
          <a:p>
            <a:r>
              <a:rPr lang="en-US" sz="1700" b="1"/>
              <a:t>Entering a new customer master record</a:t>
            </a:r>
          </a:p>
          <a:p>
            <a:r>
              <a:rPr lang="en-US" sz="1700" b="1"/>
              <a:t>Entering a new facility fee</a:t>
            </a:r>
          </a:p>
          <a:p>
            <a:r>
              <a:rPr lang="en-US" sz="1700" b="1"/>
              <a:t>Changing the street number on the primary address</a:t>
            </a:r>
          </a:p>
          <a:p>
            <a:r>
              <a:rPr lang="en-US" sz="1700" b="1"/>
              <a:t>Adding a collateral detail record</a:t>
            </a:r>
          </a:p>
          <a:p>
            <a:endParaRPr lang="en-US" sz="1700"/>
          </a:p>
          <a:p>
            <a:endParaRPr lang="en-US" sz="1700"/>
          </a:p>
          <a:p>
            <a:endParaRPr lang="en-US" sz="17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 text, application, email&#10;&#10;Description automatically generated">
            <a:extLst>
              <a:ext uri="{FF2B5EF4-FFF2-40B4-BE49-F238E27FC236}">
                <a16:creationId xmlns:a16="http://schemas.microsoft.com/office/drawing/2014/main" id="{DCC2B389-77F6-9B5D-6CD6-697063F4B820}"/>
              </a:ext>
            </a:extLst>
          </p:cNvPr>
          <p:cNvPicPr>
            <a:picLocks noChangeAspect="1"/>
          </p:cNvPicPr>
          <p:nvPr/>
        </p:nvPicPr>
        <p:blipFill>
          <a:blip r:embed="rId2"/>
          <a:stretch>
            <a:fillRect/>
          </a:stretch>
        </p:blipFill>
        <p:spPr>
          <a:xfrm>
            <a:off x="5295320" y="1900367"/>
            <a:ext cx="6253212" cy="4127119"/>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94400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B65151-934B-CE33-37C3-928AF0FDD30F}"/>
              </a:ext>
            </a:extLst>
          </p:cNvPr>
          <p:cNvSpPr>
            <a:spLocks noGrp="1"/>
          </p:cNvSpPr>
          <p:nvPr>
            <p:ph type="title"/>
          </p:nvPr>
        </p:nvSpPr>
        <p:spPr>
          <a:xfrm>
            <a:off x="630936" y="0"/>
            <a:ext cx="3389376" cy="1205232"/>
          </a:xfrm>
        </p:spPr>
        <p:txBody>
          <a:bodyPr anchor="b">
            <a:normAutofit/>
          </a:bodyPr>
          <a:lstStyle/>
          <a:p>
            <a:pPr algn="ctr"/>
            <a:r>
              <a:rPr lang="en-US" sz="2400" b="1" dirty="0"/>
              <a:t>USER-INTIATED TRANSACTION</a:t>
            </a:r>
          </a:p>
        </p:txBody>
      </p:sp>
      <p:sp>
        <p:nvSpPr>
          <p:cNvPr id="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725EC7-4082-6C50-DD5D-7687D3AD2A00}"/>
              </a:ext>
            </a:extLst>
          </p:cNvPr>
          <p:cNvSpPr>
            <a:spLocks noGrp="1"/>
          </p:cNvSpPr>
          <p:nvPr>
            <p:ph idx="1"/>
          </p:nvPr>
        </p:nvSpPr>
        <p:spPr>
          <a:xfrm>
            <a:off x="630936" y="2807207"/>
            <a:ext cx="3429000" cy="3850767"/>
          </a:xfrm>
        </p:spPr>
        <p:txBody>
          <a:bodyPr anchor="t">
            <a:normAutofit lnSpcReduction="10000"/>
          </a:bodyPr>
          <a:lstStyle/>
          <a:p>
            <a:pPr marL="0" indent="0">
              <a:buNone/>
            </a:pPr>
            <a:r>
              <a:rPr lang="en-US" sz="1400" b="1" dirty="0"/>
              <a:t>User-Initiated transaction</a:t>
            </a:r>
            <a:r>
              <a:rPr lang="en-US" sz="1400" dirty="0"/>
              <a:t> are routine changes or corrections to existing records that impact financial balances. These transactions are entered via bundles.</a:t>
            </a:r>
          </a:p>
          <a:p>
            <a:pPr marL="0" indent="0">
              <a:buNone/>
            </a:pPr>
            <a:endParaRPr lang="en-US" sz="1400" dirty="0"/>
          </a:p>
          <a:p>
            <a:pPr marL="0" indent="0">
              <a:buNone/>
            </a:pPr>
            <a:r>
              <a:rPr lang="en-US" sz="1400" dirty="0"/>
              <a:t>Examples:</a:t>
            </a:r>
          </a:p>
          <a:p>
            <a:r>
              <a:rPr lang="en-US" sz="1400" b="1" dirty="0"/>
              <a:t>Fee Payments</a:t>
            </a:r>
          </a:p>
          <a:p>
            <a:r>
              <a:rPr lang="en-US" sz="1400" b="1" dirty="0"/>
              <a:t>Principal Payments</a:t>
            </a:r>
          </a:p>
          <a:p>
            <a:r>
              <a:rPr lang="en-US" sz="1400" b="1" dirty="0"/>
              <a:t>Rollovers</a:t>
            </a:r>
          </a:p>
          <a:p>
            <a:r>
              <a:rPr lang="en-US" sz="1400" b="1" dirty="0"/>
              <a:t>Limit increase or decrease</a:t>
            </a:r>
          </a:p>
          <a:p>
            <a:endParaRPr lang="en-US" sz="1000" dirty="0"/>
          </a:p>
          <a:p>
            <a:endParaRPr lang="en-US" sz="1000" dirty="0"/>
          </a:p>
          <a:p>
            <a:pPr marL="0" indent="0">
              <a:buNone/>
            </a:pPr>
            <a:endParaRPr lang="en-US" sz="1000" dirty="0"/>
          </a:p>
          <a:p>
            <a:pPr marL="0" indent="0">
              <a:buNone/>
            </a:pPr>
            <a:endParaRPr lang="en-US" sz="1000" dirty="0"/>
          </a:p>
          <a:p>
            <a:pPr marL="0" indent="0">
              <a:buNone/>
            </a:pPr>
            <a:r>
              <a:rPr lang="en-US" sz="1000" dirty="0"/>
              <a:t>            </a:t>
            </a:r>
          </a:p>
          <a:p>
            <a:endParaRPr lang="en-US" sz="1000" dirty="0"/>
          </a:p>
        </p:txBody>
      </p:sp>
      <p:pic>
        <p:nvPicPr>
          <p:cNvPr id="5" name="Picture 4">
            <a:extLst>
              <a:ext uri="{FF2B5EF4-FFF2-40B4-BE49-F238E27FC236}">
                <a16:creationId xmlns:a16="http://schemas.microsoft.com/office/drawing/2014/main" id="{CEBCC1A4-6312-7565-B4F0-D28012B22971}"/>
              </a:ext>
            </a:extLst>
          </p:cNvPr>
          <p:cNvPicPr>
            <a:picLocks noChangeAspect="1"/>
          </p:cNvPicPr>
          <p:nvPr/>
        </p:nvPicPr>
        <p:blipFill>
          <a:blip r:embed="rId2"/>
          <a:stretch>
            <a:fillRect/>
          </a:stretch>
        </p:blipFill>
        <p:spPr>
          <a:xfrm>
            <a:off x="4654296" y="746162"/>
            <a:ext cx="6903720" cy="5365675"/>
          </a:xfrm>
          <a:prstGeom prst="rect">
            <a:avLst/>
          </a:prstGeom>
        </p:spPr>
      </p:pic>
    </p:spTree>
    <p:extLst>
      <p:ext uri="{BB962C8B-B14F-4D97-AF65-F5344CB8AC3E}">
        <p14:creationId xmlns:p14="http://schemas.microsoft.com/office/powerpoint/2010/main" val="254157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3BEBCBD-8E33-D228-E221-DB801D773672}"/>
              </a:ext>
            </a:extLst>
          </p:cNvPr>
          <p:cNvSpPr>
            <a:spLocks noGrp="1"/>
          </p:cNvSpPr>
          <p:nvPr>
            <p:ph idx="1"/>
          </p:nvPr>
        </p:nvSpPr>
        <p:spPr>
          <a:xfrm>
            <a:off x="590719" y="2151253"/>
            <a:ext cx="5278066" cy="4158837"/>
          </a:xfrm>
        </p:spPr>
        <p:txBody>
          <a:bodyPr anchor="ctr">
            <a:normAutofit/>
          </a:bodyPr>
          <a:lstStyle/>
          <a:p>
            <a:pPr marL="0" indent="0">
              <a:buNone/>
            </a:pPr>
            <a:r>
              <a:rPr lang="en-US" sz="2000" b="1" dirty="0">
                <a:latin typeface="Calibritime"/>
              </a:rPr>
              <a:t> ACBS Servicing Uses</a:t>
            </a:r>
          </a:p>
          <a:p>
            <a:r>
              <a:rPr lang="en-US" sz="2000" dirty="0">
                <a:latin typeface="Calibritime"/>
              </a:rPr>
              <a:t>ACBS serves front and back-office users in performing commercial lending tasks for all types of customers,facilities,deals and loan activities.</a:t>
            </a:r>
          </a:p>
          <a:p>
            <a:endParaRPr lang="en-US" sz="2000" dirty="0">
              <a:latin typeface="Calibritime"/>
            </a:endParaRPr>
          </a:p>
          <a:p>
            <a:pPr marL="0" indent="0">
              <a:buNone/>
            </a:pPr>
            <a:r>
              <a:rPr lang="en-US" sz="2000" b="1" u="sng" dirty="0">
                <a:latin typeface="Calibritime"/>
              </a:rPr>
              <a:t>Servicing Queues:</a:t>
            </a:r>
          </a:p>
          <a:p>
            <a:pPr marL="0" indent="0">
              <a:buNone/>
            </a:pPr>
            <a:r>
              <a:rPr lang="en-US" sz="2000" dirty="0">
                <a:latin typeface="Calibritime"/>
              </a:rPr>
              <a:t>              To help manage workflows and increase the visibility of users activities, each user in ACBS servicing is assigned to one or more servicing queues.</a:t>
            </a:r>
          </a:p>
          <a:p>
            <a:pPr marL="0" indent="0">
              <a:buNone/>
            </a:pPr>
            <a:endParaRPr lang="en-US" sz="2000" dirty="0">
              <a:latin typeface="Calibritime"/>
            </a:endParaRPr>
          </a:p>
          <a:p>
            <a:endParaRPr lang="en-US" sz="2000" dirty="0">
              <a:latin typeface="Calibritime"/>
            </a:endParaRPr>
          </a:p>
          <a:p>
            <a:pPr marL="0" indent="0">
              <a:buNone/>
            </a:pPr>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8646A71E-3421-8441-E00B-E64444AC8CDE}"/>
              </a:ext>
            </a:extLst>
          </p:cNvPr>
          <p:cNvPicPr>
            <a:picLocks noChangeAspect="1"/>
          </p:cNvPicPr>
          <p:nvPr/>
        </p:nvPicPr>
        <p:blipFill>
          <a:blip r:embed="rId2"/>
          <a:stretch>
            <a:fillRect/>
          </a:stretch>
        </p:blipFill>
        <p:spPr>
          <a:xfrm>
            <a:off x="6862627" y="296273"/>
            <a:ext cx="4751595" cy="2921341"/>
          </a:xfrm>
          <a:prstGeom prst="rect">
            <a:avLst/>
          </a:prstGeom>
        </p:spPr>
      </p:pic>
      <p:pic>
        <p:nvPicPr>
          <p:cNvPr id="8" name="Content Placeholder 4">
            <a:extLst>
              <a:ext uri="{FF2B5EF4-FFF2-40B4-BE49-F238E27FC236}">
                <a16:creationId xmlns:a16="http://schemas.microsoft.com/office/drawing/2014/main" id="{5EFD8D99-D3C6-2780-2CE2-A4B4B9EE5BCF}"/>
              </a:ext>
            </a:extLst>
          </p:cNvPr>
          <p:cNvPicPr>
            <a:picLocks noChangeAspect="1"/>
          </p:cNvPicPr>
          <p:nvPr/>
        </p:nvPicPr>
        <p:blipFill>
          <a:blip r:embed="rId3"/>
          <a:stretch>
            <a:fillRect/>
          </a:stretch>
        </p:blipFill>
        <p:spPr>
          <a:xfrm>
            <a:off x="6849685" y="3442059"/>
            <a:ext cx="4845489" cy="2955363"/>
          </a:xfrm>
          <a:prstGeom prst="rect">
            <a:avLst/>
          </a:prstGeom>
        </p:spPr>
      </p:pic>
    </p:spTree>
    <p:extLst>
      <p:ext uri="{BB962C8B-B14F-4D97-AF65-F5344CB8AC3E}">
        <p14:creationId xmlns:p14="http://schemas.microsoft.com/office/powerpoint/2010/main" val="1005438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B726-AFB7-B94D-4BDE-6B014A63C516}"/>
              </a:ext>
            </a:extLst>
          </p:cNvPr>
          <p:cNvSpPr>
            <a:spLocks noGrp="1"/>
          </p:cNvSpPr>
          <p:nvPr>
            <p:ph type="title"/>
          </p:nvPr>
        </p:nvSpPr>
        <p:spPr>
          <a:xfrm>
            <a:off x="1653363" y="365760"/>
            <a:ext cx="9367203" cy="1188720"/>
          </a:xfrm>
        </p:spPr>
        <p:txBody>
          <a:bodyPr>
            <a:normAutofit/>
          </a:bodyPr>
          <a:lstStyle/>
          <a:p>
            <a:pPr algn="ctr"/>
            <a:r>
              <a:rPr lang="en-US" b="1" dirty="0"/>
              <a:t>Prerequisites for i3 Series</a:t>
            </a:r>
          </a:p>
        </p:txBody>
      </p:sp>
      <p:sp>
        <p:nvSpPr>
          <p:cNvPr id="13"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75FA05C-06E1-54B1-DAF8-F79A8C79410E}"/>
              </a:ext>
            </a:extLst>
          </p:cNvPr>
          <p:cNvSpPr>
            <a:spLocks noGrp="1"/>
          </p:cNvSpPr>
          <p:nvPr>
            <p:ph idx="1"/>
          </p:nvPr>
        </p:nvSpPr>
        <p:spPr>
          <a:xfrm>
            <a:off x="1653363" y="1695372"/>
            <a:ext cx="9367204" cy="5296056"/>
          </a:xfrm>
        </p:spPr>
        <p:txBody>
          <a:bodyPr anchor="t">
            <a:normAutofit lnSpcReduction="10000"/>
          </a:bodyPr>
          <a:lstStyle/>
          <a:p>
            <a:pPr marL="0" indent="0">
              <a:buNone/>
            </a:pPr>
            <a:r>
              <a:rPr lang="en-US" sz="1200" dirty="0"/>
              <a:t>The following configuration and conditions must be in place before the ACBS V8.0 Product Suite is installed in an iSeries environment.</a:t>
            </a:r>
          </a:p>
          <a:p>
            <a:pPr marL="0" indent="0">
              <a:buNone/>
            </a:pPr>
            <a:endParaRPr lang="en-US" sz="1400" b="1" dirty="0"/>
          </a:p>
          <a:p>
            <a:pPr marL="0" indent="0">
              <a:buNone/>
            </a:pPr>
            <a:r>
              <a:rPr lang="en-US" sz="1400" b="1" dirty="0"/>
              <a:t>Server Configuration</a:t>
            </a:r>
          </a:p>
          <a:p>
            <a:r>
              <a:rPr lang="en-US" sz="1200" dirty="0"/>
              <a:t>IBM </a:t>
            </a:r>
            <a:r>
              <a:rPr lang="en-US" sz="1200" dirty="0" err="1"/>
              <a:t>i</a:t>
            </a:r>
            <a:r>
              <a:rPr lang="en-US" sz="1200" dirty="0"/>
              <a:t> V7R1M0</a:t>
            </a:r>
          </a:p>
          <a:p>
            <a:r>
              <a:rPr lang="en-US" sz="1200" dirty="0"/>
              <a:t>IBM iSeries Access for Windows licensed program (ships as part of the base OS).</a:t>
            </a:r>
          </a:p>
          <a:p>
            <a:r>
              <a:rPr lang="en-US" sz="1200" dirty="0"/>
              <a:t>License Program 5770XEW1 for IBM </a:t>
            </a:r>
            <a:r>
              <a:rPr lang="en-US" sz="1200" dirty="0" err="1"/>
              <a:t>i</a:t>
            </a:r>
            <a:r>
              <a:rPr lang="en-US" sz="1200" dirty="0"/>
              <a:t> Access for Windows.</a:t>
            </a:r>
          </a:p>
          <a:p>
            <a:r>
              <a:rPr lang="en-US" sz="1200" dirty="0"/>
              <a:t>LANSA 13 SP2 installed.</a:t>
            </a:r>
          </a:p>
          <a:p>
            <a:r>
              <a:rPr lang="en-US" sz="1200" dirty="0"/>
              <a:t>LANSA EPCs Level 132900 installed. </a:t>
            </a:r>
          </a:p>
          <a:p>
            <a:r>
              <a:rPr lang="en-US" sz="1200" dirty="0"/>
              <a:t>LANSA Listener Subsystem configured and running. As part of the LANSA 13 SP2 installation, the listener subsystem is automatically configured and started. Update your iSeries startup job to include starting the LANSA Listener Subsystem. The default port used is 4545.</a:t>
            </a:r>
          </a:p>
          <a:p>
            <a:r>
              <a:rPr lang="en-US" sz="1200" dirty="0"/>
              <a:t>LANSA Server licenses LXX and LCE.</a:t>
            </a:r>
          </a:p>
          <a:p>
            <a:r>
              <a:rPr lang="en-US" sz="1200" dirty="0"/>
              <a:t>Creation of group profile ACBSDEV *USER class, limited capabilities *YES</a:t>
            </a:r>
          </a:p>
          <a:p>
            <a:r>
              <a:rPr lang="en-US" sz="1200" dirty="0"/>
              <a:t>Creation of ACBSGOD profile, as a member of the ACBSDEV group profile. </a:t>
            </a:r>
          </a:p>
          <a:p>
            <a:pPr marL="0" indent="0">
              <a:buNone/>
            </a:pPr>
            <a:r>
              <a:rPr lang="en-US" sz="1200" dirty="0"/>
              <a:t>            ACBSGOD should be USRCLS = *USER and needs no special authorities. </a:t>
            </a:r>
          </a:p>
          <a:p>
            <a:pPr marL="0" indent="0">
              <a:buNone/>
            </a:pPr>
            <a:r>
              <a:rPr lang="en-US" sz="1200" dirty="0"/>
              <a:t>            ACBSGOD must have authority to use the CRTJRNRCV and CRTJRN OS/400 commands.</a:t>
            </a:r>
          </a:p>
          <a:p>
            <a:r>
              <a:rPr lang="en-US" sz="1200" dirty="0"/>
              <a:t>All ACBS tables will be preloaded, and the ACBSGOD User ID is the only User ID enrolled in the ACBS security system.</a:t>
            </a:r>
          </a:p>
          <a:p>
            <a:r>
              <a:rPr lang="en-US" sz="1200" dirty="0"/>
              <a:t>ACBSGOD is used initially to grant ACBS authority to other users within the ACBS partition</a:t>
            </a:r>
          </a:p>
          <a:p>
            <a:r>
              <a:rPr lang="en-US" sz="1200" dirty="0"/>
              <a:t>User profiles making ACBS Servicing (client) connections require a job description that includes the LANSA program library (usually DC@PGMLIB) and the LANSA communications library (usually DC@COMLIB). Your LANSA program and communications libraries may be different.</a:t>
            </a:r>
          </a:p>
          <a:p>
            <a:pPr marL="0" indent="0">
              <a:buNone/>
            </a:pPr>
            <a:endParaRPr lang="en-US" sz="800" dirty="0"/>
          </a:p>
        </p:txBody>
      </p:sp>
    </p:spTree>
    <p:extLst>
      <p:ext uri="{BB962C8B-B14F-4D97-AF65-F5344CB8AC3E}">
        <p14:creationId xmlns:p14="http://schemas.microsoft.com/office/powerpoint/2010/main" val="306475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09EC-935C-71AE-B204-0E463D307D89}"/>
              </a:ext>
            </a:extLst>
          </p:cNvPr>
          <p:cNvSpPr>
            <a:spLocks noGrp="1"/>
          </p:cNvSpPr>
          <p:nvPr>
            <p:ph type="title"/>
          </p:nvPr>
        </p:nvSpPr>
        <p:spPr>
          <a:xfrm>
            <a:off x="1653363" y="365760"/>
            <a:ext cx="9367203" cy="1188720"/>
          </a:xfrm>
        </p:spPr>
        <p:txBody>
          <a:bodyPr>
            <a:normAutofit/>
          </a:bodyPr>
          <a:lstStyle/>
          <a:p>
            <a:pPr algn="ctr"/>
            <a:r>
              <a:rPr lang="en-US" b="1" dirty="0"/>
              <a:t>Prerequisites for I3 Series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B84AD16-6E48-97D8-940A-DF548F534AED}"/>
              </a:ext>
            </a:extLst>
          </p:cNvPr>
          <p:cNvSpPr>
            <a:spLocks noGrp="1"/>
          </p:cNvSpPr>
          <p:nvPr>
            <p:ph idx="1"/>
          </p:nvPr>
        </p:nvSpPr>
        <p:spPr>
          <a:xfrm>
            <a:off x="1509204" y="2121764"/>
            <a:ext cx="9511363" cy="3870664"/>
          </a:xfrm>
        </p:spPr>
        <p:txBody>
          <a:bodyPr anchor="t">
            <a:normAutofit/>
          </a:bodyPr>
          <a:lstStyle/>
          <a:p>
            <a:r>
              <a:rPr lang="en-US" sz="1200" dirty="0"/>
              <a:t>The library list order for the new job description should match the library list order assigned to the job description attached to the user profile that is used by the jobs that run in the LANSA listener subsystem. For example, if one library list order is DC@PGMLIB, DC@COMLIB, QGPL, QTEMP, the other library list should be the same. Differences in the library list order could result in errors when connecting to ACBS.</a:t>
            </a:r>
          </a:p>
          <a:p>
            <a:r>
              <a:rPr lang="en-US" sz="1200" dirty="0"/>
              <a:t>The library list order for the new job description should match the library list order assigned to the job description attached to the user profile that is used by the jobs that run in the </a:t>
            </a:r>
            <a:r>
              <a:rPr lang="en-US" sz="1400" dirty="0"/>
              <a:t>LANSA</a:t>
            </a:r>
            <a:r>
              <a:rPr lang="en-US" sz="1200" dirty="0"/>
              <a:t> listener subsystem. For example, if one library list order is DC@PGMLIB, DC@COMLIB, QGPL, QTEMP, the other library list should be the same. Differences in the library list order could result in errors when connecting to ACBS.</a:t>
            </a:r>
          </a:p>
          <a:p>
            <a:r>
              <a:rPr lang="en-US" sz="1200" dirty="0"/>
              <a:t>Verify that the LANSA data area LSERVERMAX exists in the LANSA program library (usually DC@PGMLIB). If it is not, use the following command to create it: </a:t>
            </a:r>
          </a:p>
          <a:p>
            <a:pPr marL="0" indent="0">
              <a:buNone/>
            </a:pPr>
            <a:r>
              <a:rPr lang="sv-SE" sz="1200" dirty="0"/>
              <a:t>        CRTDTAARA DTAARA(DC@PGMLIB/LSERVERMAX) TYPER(*CHAR) LEN(1) VALUE(‘ ‘)</a:t>
            </a:r>
          </a:p>
          <a:p>
            <a:r>
              <a:rPr lang="en-US" sz="1200" dirty="0"/>
              <a:t>Ensure that the LANSA DC@OSVEROP data area includes the following settings. Note: The DC@OSVEROP data area is located in the LANSA system’s data library (usually DC@DTALIB, but your site may be different).</a:t>
            </a:r>
          </a:p>
          <a:p>
            <a:endParaRPr lang="en-US" sz="1500" dirty="0"/>
          </a:p>
          <a:p>
            <a:endParaRPr lang="en-US" sz="1500" dirty="0"/>
          </a:p>
        </p:txBody>
      </p:sp>
    </p:spTree>
    <p:extLst>
      <p:ext uri="{BB962C8B-B14F-4D97-AF65-F5344CB8AC3E}">
        <p14:creationId xmlns:p14="http://schemas.microsoft.com/office/powerpoint/2010/main" val="5919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6A13-D7AA-FA9F-F537-F18EABB79F3B}"/>
              </a:ext>
            </a:extLst>
          </p:cNvPr>
          <p:cNvSpPr>
            <a:spLocks noGrp="1"/>
          </p:cNvSpPr>
          <p:nvPr>
            <p:ph type="title"/>
          </p:nvPr>
        </p:nvSpPr>
        <p:spPr>
          <a:xfrm>
            <a:off x="1653363" y="365760"/>
            <a:ext cx="9367203" cy="1188720"/>
          </a:xfrm>
        </p:spPr>
        <p:txBody>
          <a:bodyPr>
            <a:normAutofit/>
          </a:bodyPr>
          <a:lstStyle/>
          <a:p>
            <a:pPr algn="ctr"/>
            <a:r>
              <a:rPr lang="en-US" b="1" dirty="0"/>
              <a:t>Prerequisites for Windows Server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974143C-4692-CE38-0B70-63807E9F2C52}"/>
              </a:ext>
            </a:extLst>
          </p:cNvPr>
          <p:cNvSpPr>
            <a:spLocks noGrp="1"/>
          </p:cNvSpPr>
          <p:nvPr>
            <p:ph idx="1"/>
          </p:nvPr>
        </p:nvSpPr>
        <p:spPr>
          <a:xfrm>
            <a:off x="1109708" y="1624614"/>
            <a:ext cx="10990556" cy="5166360"/>
          </a:xfrm>
        </p:spPr>
        <p:txBody>
          <a:bodyPr anchor="t">
            <a:normAutofit fontScale="85000" lnSpcReduction="20000"/>
          </a:bodyPr>
          <a:lstStyle/>
          <a:p>
            <a:pPr marL="0" indent="0">
              <a:buNone/>
            </a:pPr>
            <a:endParaRPr lang="en-US" sz="1400" dirty="0"/>
          </a:p>
          <a:p>
            <a:pPr marL="0" indent="0">
              <a:buNone/>
            </a:pPr>
            <a:r>
              <a:rPr lang="en-US" sz="1400" dirty="0"/>
              <a:t>The following provides an overview of the required configuration and conditions for running the ACBS V8.0 Server in a Windows 2012 environment. </a:t>
            </a:r>
          </a:p>
          <a:p>
            <a:pPr marL="0" indent="0">
              <a:buNone/>
            </a:pPr>
            <a:endParaRPr lang="en-US" sz="1200" dirty="0"/>
          </a:p>
          <a:p>
            <a:pPr marL="0" indent="0">
              <a:buNone/>
            </a:pPr>
            <a:r>
              <a:rPr lang="en-US" sz="1500" b="1" dirty="0"/>
              <a:t>Server Configuration (Hardware)</a:t>
            </a:r>
          </a:p>
          <a:p>
            <a:r>
              <a:rPr lang="en-US" sz="1300" dirty="0"/>
              <a:t>Dual Processors or more.</a:t>
            </a:r>
          </a:p>
          <a:p>
            <a:r>
              <a:rPr lang="en-US" sz="1300" dirty="0"/>
              <a:t>Minimum 2 GB RAM (This is the absolute minimum requirement for running the ACBS Server application, over and above what Microsoft recommends for running the selected operating system, as well as any other software that is being planned for installation on this server (such as Oracle Server, for example.)</a:t>
            </a:r>
          </a:p>
          <a:p>
            <a:r>
              <a:rPr lang="en-US" sz="1300" dirty="0"/>
              <a:t>Minimum 5 GB free HDD space.</a:t>
            </a:r>
          </a:p>
          <a:p>
            <a:r>
              <a:rPr lang="en-US" sz="1300" dirty="0"/>
              <a:t>Set display to a minimum of 1024 x 768.</a:t>
            </a:r>
          </a:p>
          <a:p>
            <a:pPr marL="0" indent="0">
              <a:buNone/>
            </a:pPr>
            <a:r>
              <a:rPr lang="en-US" sz="1300" dirty="0"/>
              <a:t>           If the installation is done via Terminal Services, the display should be set for the session while performing the installation.</a:t>
            </a:r>
          </a:p>
          <a:p>
            <a:r>
              <a:rPr lang="en-US" sz="1300" dirty="0"/>
              <a:t>Server name of 10 characters or less.</a:t>
            </a:r>
          </a:p>
          <a:p>
            <a:r>
              <a:rPr lang="en-US" sz="1300" dirty="0"/>
              <a:t>Default ports used by ACBS:</a:t>
            </a:r>
          </a:p>
          <a:p>
            <a:pPr>
              <a:buFont typeface="Wingdings" panose="05000000000000000000" pitchFamily="2" charset="2"/>
              <a:buChar char="ü"/>
            </a:pPr>
            <a:r>
              <a:rPr lang="en-US" sz="1300" dirty="0"/>
              <a:t>LANSA LISTENER – 4545</a:t>
            </a:r>
          </a:p>
          <a:p>
            <a:pPr>
              <a:buFont typeface="Wingdings" panose="05000000000000000000" pitchFamily="2" charset="2"/>
              <a:buChar char="ü"/>
            </a:pPr>
            <a:r>
              <a:rPr lang="en-US" sz="1300" dirty="0"/>
              <a:t>Oracle Listener – 1521</a:t>
            </a:r>
          </a:p>
          <a:p>
            <a:pPr marL="0" indent="0">
              <a:buNone/>
            </a:pPr>
            <a:endParaRPr lang="en-US" sz="1300" dirty="0"/>
          </a:p>
          <a:p>
            <a:pPr marL="0" indent="0">
              <a:buNone/>
            </a:pPr>
            <a:r>
              <a:rPr lang="en-US" sz="1300" dirty="0"/>
              <a:t>Server Configuration (Software)</a:t>
            </a:r>
          </a:p>
          <a:p>
            <a:r>
              <a:rPr lang="en-US" sz="1300" dirty="0"/>
              <a:t>Windows Server 2012 R2 Standard or Enterprise Edition (64-bit). </a:t>
            </a:r>
          </a:p>
          <a:p>
            <a:r>
              <a:rPr lang="en-US" sz="1300" dirty="0"/>
              <a:t>Oracle Standard or Enterprise Server Version 12.1.0.1.0. </a:t>
            </a:r>
          </a:p>
          <a:p>
            <a:r>
              <a:rPr lang="en-US" sz="1300" dirty="0"/>
              <a:t>Oracle Client 12.1 (**32-bit version only). </a:t>
            </a:r>
          </a:p>
          <a:p>
            <a:pPr marL="0" indent="0">
              <a:buNone/>
            </a:pPr>
            <a:r>
              <a:rPr lang="en-US" sz="1300" dirty="0"/>
              <a:t>       ▪ 12.01.00.01 ODBC driver, verified by ACBS</a:t>
            </a:r>
          </a:p>
          <a:p>
            <a:pPr marL="0" indent="0">
              <a:buNone/>
            </a:pPr>
            <a:r>
              <a:rPr lang="en-US" sz="1300" b="1" dirty="0"/>
              <a:t>Note</a:t>
            </a:r>
            <a:r>
              <a:rPr lang="en-US" sz="1300" dirty="0"/>
              <a:t>: If planning on installing Oracle Server 12 x 64 on the same server as the ACBS Application Server application, see Appendix F: Advanced </a:t>
            </a:r>
            <a:r>
              <a:rPr lang="en-US" sz="1300" dirty="0" err="1"/>
              <a:t>Microssoft</a:t>
            </a:r>
            <a:r>
              <a:rPr lang="en-US" sz="1300" dirty="0"/>
              <a:t> Technologies for details.</a:t>
            </a:r>
          </a:p>
          <a:p>
            <a:pPr marL="0" indent="0">
              <a:buNone/>
            </a:pPr>
            <a:endParaRPr lang="en-US" sz="600" dirty="0"/>
          </a:p>
        </p:txBody>
      </p:sp>
    </p:spTree>
    <p:extLst>
      <p:ext uri="{BB962C8B-B14F-4D97-AF65-F5344CB8AC3E}">
        <p14:creationId xmlns:p14="http://schemas.microsoft.com/office/powerpoint/2010/main" val="992575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A1CD-FDA2-143F-552D-ECC8E92A6F8B}"/>
              </a:ext>
            </a:extLst>
          </p:cNvPr>
          <p:cNvSpPr>
            <a:spLocks noGrp="1"/>
          </p:cNvSpPr>
          <p:nvPr>
            <p:ph type="title"/>
          </p:nvPr>
        </p:nvSpPr>
        <p:spPr>
          <a:xfrm>
            <a:off x="838200" y="1"/>
            <a:ext cx="10427563" cy="681036"/>
          </a:xfrm>
        </p:spPr>
        <p:txBody>
          <a:bodyPr>
            <a:normAutofit/>
          </a:bodyPr>
          <a:lstStyle/>
          <a:p>
            <a:pPr algn="ctr"/>
            <a:r>
              <a:rPr lang="en-US" sz="2400" b="1" dirty="0"/>
              <a:t>Prerequisites for Windows Server</a:t>
            </a:r>
          </a:p>
        </p:txBody>
      </p:sp>
      <p:sp>
        <p:nvSpPr>
          <p:cNvPr id="3" name="Content Placeholder 2">
            <a:extLst>
              <a:ext uri="{FF2B5EF4-FFF2-40B4-BE49-F238E27FC236}">
                <a16:creationId xmlns:a16="http://schemas.microsoft.com/office/drawing/2014/main" id="{2317DB8B-69CE-45AF-15F5-C98DDD1E13A7}"/>
              </a:ext>
            </a:extLst>
          </p:cNvPr>
          <p:cNvSpPr>
            <a:spLocks noGrp="1"/>
          </p:cNvSpPr>
          <p:nvPr>
            <p:ph idx="1"/>
          </p:nvPr>
        </p:nvSpPr>
        <p:spPr>
          <a:xfrm>
            <a:off x="461638" y="1100831"/>
            <a:ext cx="11381173" cy="5584054"/>
          </a:xfrm>
        </p:spPr>
        <p:txBody>
          <a:bodyPr>
            <a:normAutofit/>
          </a:bodyPr>
          <a:lstStyle/>
          <a:p>
            <a:r>
              <a:rPr lang="en-US" sz="1200" dirty="0"/>
              <a:t>ACBS Pipeline requirement: Oracle Provider for OLEDB</a:t>
            </a:r>
          </a:p>
          <a:p>
            <a:r>
              <a:rPr lang="en-US" sz="1200" dirty="0"/>
              <a:t>Microsoft Visual C++</a:t>
            </a:r>
          </a:p>
          <a:p>
            <a:pPr>
              <a:buFont typeface="Wingdings" panose="05000000000000000000" pitchFamily="2" charset="2"/>
              <a:buChar char="ü"/>
            </a:pPr>
            <a:r>
              <a:rPr lang="en-US" sz="1200" dirty="0"/>
              <a:t>     2008 (x86 and x64) Redistributable</a:t>
            </a:r>
          </a:p>
          <a:p>
            <a:pPr>
              <a:buFont typeface="Wingdings" panose="05000000000000000000" pitchFamily="2" charset="2"/>
              <a:buChar char="ü"/>
            </a:pPr>
            <a:r>
              <a:rPr lang="en-US" sz="1200" dirty="0"/>
              <a:t>     2010 (x86 and x64) Redistributable.</a:t>
            </a:r>
          </a:p>
          <a:p>
            <a:r>
              <a:rPr lang="en-US" sz="1200" dirty="0" err="1"/>
              <a:t>Microsoft.Net</a:t>
            </a:r>
            <a:r>
              <a:rPr lang="en-US" sz="1200" dirty="0"/>
              <a:t> Framework v4.0.x (required for com object registration).</a:t>
            </a:r>
          </a:p>
          <a:p>
            <a:r>
              <a:rPr lang="en-US" sz="1200" dirty="0"/>
              <a:t>Microsoft Internet Explorer Version 11 or higher</a:t>
            </a:r>
          </a:p>
          <a:p>
            <a:r>
              <a:rPr lang="en-US" sz="1200" dirty="0"/>
              <a:t>LANSA 13 SP2 licenses (provided separately by LANSA) </a:t>
            </a:r>
          </a:p>
          <a:p>
            <a:r>
              <a:rPr lang="en-US" sz="1200" dirty="0"/>
              <a:t>ACBS 8.0 for Windows includes a runtime version of LANSA 13.2 and EPCs 132500, 132600, 132700, 132900, 133000, HF150811d. There is no need to install LANSA separately.</a:t>
            </a:r>
          </a:p>
          <a:p>
            <a:endParaRPr lang="en-US" sz="1200" dirty="0"/>
          </a:p>
          <a:p>
            <a:pPr marL="0" indent="0">
              <a:buNone/>
            </a:pPr>
            <a:r>
              <a:rPr lang="en-US" sz="1200" b="1" dirty="0"/>
              <a:t>Server Configuration (Optional Software)</a:t>
            </a:r>
          </a:p>
          <a:p>
            <a:pPr marL="0" indent="0">
              <a:buNone/>
            </a:pPr>
            <a:r>
              <a:rPr lang="en-US" sz="1200" dirty="0"/>
              <a:t>Depending on system configuration and business requirements, one or more Microsoft Office products may be required if the server is to be used as a client. Microsoft Office 2013 has been verified for use with ACBS V8.0 Application Server. </a:t>
            </a:r>
          </a:p>
          <a:p>
            <a:pPr marL="0" indent="0">
              <a:buNone/>
            </a:pPr>
            <a:r>
              <a:rPr lang="en-US" sz="1200" dirty="0"/>
              <a:t>Microsoft Office supports the following product functionality:</a:t>
            </a:r>
          </a:p>
          <a:p>
            <a:pPr marL="0" indent="0">
              <a:buNone/>
            </a:pPr>
            <a:endParaRPr lang="en-US" sz="1200" dirty="0"/>
          </a:p>
          <a:p>
            <a:pPr marL="0" indent="0">
              <a:buNone/>
            </a:pPr>
            <a:endParaRPr lang="en-US" sz="1200" dirty="0"/>
          </a:p>
        </p:txBody>
      </p:sp>
      <p:graphicFrame>
        <p:nvGraphicFramePr>
          <p:cNvPr id="4" name="Table 3">
            <a:extLst>
              <a:ext uri="{FF2B5EF4-FFF2-40B4-BE49-F238E27FC236}">
                <a16:creationId xmlns:a16="http://schemas.microsoft.com/office/drawing/2014/main" id="{A399128E-231E-73AE-C7AD-196722E8E703}"/>
              </a:ext>
            </a:extLst>
          </p:cNvPr>
          <p:cNvGraphicFramePr>
            <a:graphicFrameLocks noGrp="1"/>
          </p:cNvGraphicFramePr>
          <p:nvPr>
            <p:extLst>
              <p:ext uri="{D42A27DB-BD31-4B8C-83A1-F6EECF244321}">
                <p14:modId xmlns:p14="http://schemas.microsoft.com/office/powerpoint/2010/main" val="3549040030"/>
              </p:ext>
            </p:extLst>
          </p:nvPr>
        </p:nvGraphicFramePr>
        <p:xfrm>
          <a:off x="2627791" y="4873842"/>
          <a:ext cx="6747028" cy="1455938"/>
        </p:xfrm>
        <a:graphic>
          <a:graphicData uri="http://schemas.openxmlformats.org/drawingml/2006/table">
            <a:tbl>
              <a:tblPr>
                <a:tableStyleId>{5C22544A-7EE6-4342-B048-85BDC9FD1C3A}</a:tableStyleId>
              </a:tblPr>
              <a:tblGrid>
                <a:gridCol w="3517406">
                  <a:extLst>
                    <a:ext uri="{9D8B030D-6E8A-4147-A177-3AD203B41FA5}">
                      <a16:colId xmlns:a16="http://schemas.microsoft.com/office/drawing/2014/main" val="3871353817"/>
                    </a:ext>
                  </a:extLst>
                </a:gridCol>
                <a:gridCol w="3229622">
                  <a:extLst>
                    <a:ext uri="{9D8B030D-6E8A-4147-A177-3AD203B41FA5}">
                      <a16:colId xmlns:a16="http://schemas.microsoft.com/office/drawing/2014/main" val="3339396282"/>
                    </a:ext>
                  </a:extLst>
                </a:gridCol>
              </a:tblGrid>
              <a:tr h="423416">
                <a:tc>
                  <a:txBody>
                    <a:bodyPr/>
                    <a:lstStyle/>
                    <a:p>
                      <a:pPr algn="ctr" fontAlgn="b"/>
                      <a:r>
                        <a:rPr lang="en-US" sz="1100" u="none" strike="noStrike">
                          <a:effectLst/>
                        </a:rPr>
                        <a:t>Document Attachments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Free Form Notes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1203941"/>
                  </a:ext>
                </a:extLst>
              </a:tr>
              <a:tr h="344174">
                <a:tc>
                  <a:txBody>
                    <a:bodyPr/>
                    <a:lstStyle/>
                    <a:p>
                      <a:pPr algn="ctr" fontAlgn="b"/>
                      <a:r>
                        <a:rPr lang="en-US" sz="1100" u="none" strike="noStrike">
                          <a:effectLst/>
                        </a:rPr>
                        <a:t>Word Documents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Script Writer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5716348"/>
                  </a:ext>
                </a:extLst>
              </a:tr>
              <a:tr h="344174">
                <a:tc>
                  <a:txBody>
                    <a:bodyPr/>
                    <a:lstStyle/>
                    <a:p>
                      <a:pPr algn="ctr" fontAlgn="b"/>
                      <a:r>
                        <a:rPr lang="en-US" sz="1100" u="none" strike="noStrike">
                          <a:effectLst/>
                        </a:rPr>
                        <a:t>Excel Spreadsheets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Document Manager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1979890"/>
                  </a:ext>
                </a:extLst>
              </a:tr>
              <a:tr h="344174">
                <a:tc>
                  <a:txBody>
                    <a:bodyPr/>
                    <a:lstStyle/>
                    <a:p>
                      <a:pPr algn="ctr" fontAlgn="b"/>
                      <a:r>
                        <a:rPr lang="en-US" sz="1100" u="none" strike="noStrike" dirty="0">
                          <a:effectLst/>
                        </a:rPr>
                        <a:t>HTML Documents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Notification Manager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0750930"/>
                  </a:ext>
                </a:extLst>
              </a:tr>
            </a:tbl>
          </a:graphicData>
        </a:graphic>
      </p:graphicFrame>
    </p:spTree>
    <p:extLst>
      <p:ext uri="{BB962C8B-B14F-4D97-AF65-F5344CB8AC3E}">
        <p14:creationId xmlns:p14="http://schemas.microsoft.com/office/powerpoint/2010/main" val="2218907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2159-810F-DF62-C1B8-6DA5677732F0}"/>
              </a:ext>
            </a:extLst>
          </p:cNvPr>
          <p:cNvSpPr>
            <a:spLocks noGrp="1"/>
          </p:cNvSpPr>
          <p:nvPr>
            <p:ph type="title"/>
          </p:nvPr>
        </p:nvSpPr>
        <p:spPr>
          <a:xfrm>
            <a:off x="1653363" y="365760"/>
            <a:ext cx="9367203" cy="1188720"/>
          </a:xfrm>
        </p:spPr>
        <p:txBody>
          <a:bodyPr>
            <a:normAutofit/>
          </a:bodyPr>
          <a:lstStyle/>
          <a:p>
            <a:pPr algn="ctr"/>
            <a:r>
              <a:rPr lang="en-US" b="1" dirty="0"/>
              <a:t>Prerequisites for Windows Server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61EC4E8-1184-0C7E-ABBB-0548AA42201E}"/>
              </a:ext>
            </a:extLst>
          </p:cNvPr>
          <p:cNvSpPr>
            <a:spLocks noGrp="1"/>
          </p:cNvSpPr>
          <p:nvPr>
            <p:ph idx="1"/>
          </p:nvPr>
        </p:nvSpPr>
        <p:spPr>
          <a:xfrm>
            <a:off x="1653363" y="1920240"/>
            <a:ext cx="9367204" cy="4785360"/>
          </a:xfrm>
        </p:spPr>
        <p:txBody>
          <a:bodyPr anchor="t">
            <a:normAutofit/>
          </a:bodyPr>
          <a:lstStyle/>
          <a:p>
            <a:pPr marL="0" indent="0">
              <a:buNone/>
            </a:pPr>
            <a:r>
              <a:rPr lang="en-US" sz="1500" dirty="0"/>
              <a:t>Consult with the ACBS Implementation Manager to determine which MS Office products are required to enable planned product functionality. </a:t>
            </a:r>
          </a:p>
          <a:p>
            <a:pPr marL="0" indent="0">
              <a:buNone/>
            </a:pPr>
            <a:r>
              <a:rPr lang="en-US" sz="1500" dirty="0"/>
              <a:t>• MAPI-compliant e-mail program to support e-mail features.</a:t>
            </a:r>
          </a:p>
          <a:p>
            <a:pPr marL="0" indent="0">
              <a:buNone/>
            </a:pPr>
            <a:endParaRPr lang="en-US" sz="1500" dirty="0"/>
          </a:p>
          <a:p>
            <a:pPr marL="0" indent="0">
              <a:buNone/>
            </a:pPr>
            <a:r>
              <a:rPr lang="en-US" sz="1500" b="1" dirty="0"/>
              <a:t>User/Domain Requirements </a:t>
            </a:r>
          </a:p>
          <a:p>
            <a:r>
              <a:rPr lang="en-US" sz="1500" dirty="0"/>
              <a:t>Administrative rights to the server during installation</a:t>
            </a:r>
          </a:p>
          <a:p>
            <a:r>
              <a:rPr lang="en-US" sz="1500" dirty="0"/>
              <a:t>Domain User ID and password. Passwords are no longer restricted to 10 characters or less</a:t>
            </a:r>
          </a:p>
          <a:p>
            <a:r>
              <a:rPr lang="en-US" sz="1500" dirty="0"/>
              <a:t>Domain user ACBSGOD</a:t>
            </a:r>
          </a:p>
          <a:p>
            <a:pPr marL="0" indent="0">
              <a:buNone/>
            </a:pPr>
            <a:r>
              <a:rPr lang="en-US" sz="1500" dirty="0"/>
              <a:t>       ACBSGOD is a default </a:t>
            </a:r>
            <a:r>
              <a:rPr lang="en-US" sz="1400" dirty="0"/>
              <a:t>application</a:t>
            </a:r>
            <a:r>
              <a:rPr lang="en-US" sz="1500" dirty="0"/>
              <a:t> user that has all the required ACBS privileges for setup and administration. See Appendix B: Server Security for post-implementation notes regarding the default user. </a:t>
            </a:r>
          </a:p>
          <a:p>
            <a:r>
              <a:rPr lang="en-US" sz="1500" dirty="0"/>
              <a:t>Domain (or local server) group with ACBS end users as members. Local security/user rights assignments will be granted to this group</a:t>
            </a:r>
          </a:p>
        </p:txBody>
      </p:sp>
    </p:spTree>
    <p:extLst>
      <p:ext uri="{BB962C8B-B14F-4D97-AF65-F5344CB8AC3E}">
        <p14:creationId xmlns:p14="http://schemas.microsoft.com/office/powerpoint/2010/main" val="4233918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EF1-D15D-ED8A-24F0-DEBAB08A4B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E2809B-78A9-B54C-2FFB-574A88D02B49}"/>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9506C8BF-35E2-C61F-4F5D-F207219D9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94E75DD3-C7AA-E6E6-5BFE-DD45E78BF6C1}"/>
              </a:ext>
            </a:extLst>
          </p:cNvPr>
          <p:cNvSpPr txBox="1">
            <a:spLocks/>
          </p:cNvSpPr>
          <p:nvPr/>
        </p:nvSpPr>
        <p:spPr>
          <a:xfrm>
            <a:off x="630936" y="457200"/>
            <a:ext cx="4343400" cy="19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t>ACBS Ticketing System</a:t>
            </a:r>
          </a:p>
        </p:txBody>
      </p:sp>
      <p:sp>
        <p:nvSpPr>
          <p:cNvPr id="6" name="sketchy line">
            <a:extLst>
              <a:ext uri="{FF2B5EF4-FFF2-40B4-BE49-F238E27FC236}">
                <a16:creationId xmlns:a16="http://schemas.microsoft.com/office/drawing/2014/main" id="{D5FBC134-B59B-9253-AF60-0FCAD4729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1138EA39-5654-3D24-DA28-FCADE1F8BCAB}"/>
              </a:ext>
            </a:extLst>
          </p:cNvPr>
          <p:cNvSpPr txBox="1">
            <a:spLocks/>
          </p:cNvSpPr>
          <p:nvPr/>
        </p:nvSpPr>
        <p:spPr>
          <a:xfrm>
            <a:off x="5641847" y="1076960"/>
            <a:ext cx="6328664" cy="24420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a:t>We use ACBS Central ticketing system to lock our incoming client requests.</a:t>
            </a:r>
          </a:p>
          <a:p>
            <a:r>
              <a:rPr lang="en-US" sz="1700"/>
              <a:t>Based upon the criticality and priority we work on those request first.</a:t>
            </a:r>
          </a:p>
          <a:p>
            <a:r>
              <a:rPr lang="en-US" sz="1700"/>
              <a:t>After initial analyzing we further process the requests as per SOP like if there is any functional issues we will replicate  those issues in our Q80 test environment. If it is non functional and need helps from other team we will raise sub request(Developmental research,ASP general,Issue resolution,Business Intelligence) based upon the issue types.</a:t>
            </a:r>
          </a:p>
          <a:p>
            <a:endParaRPr lang="en-US" sz="1400"/>
          </a:p>
          <a:p>
            <a:endParaRPr lang="en-US" sz="1400"/>
          </a:p>
          <a:p>
            <a:pPr marL="0" indent="0">
              <a:buFont typeface="Arial" panose="020B0604020202020204" pitchFamily="34" charset="0"/>
              <a:buNone/>
            </a:pPr>
            <a:endParaRPr lang="en-US" sz="1400"/>
          </a:p>
          <a:p>
            <a:pPr marL="0" indent="0">
              <a:buFont typeface="Arial" panose="020B0604020202020204" pitchFamily="34" charset="0"/>
              <a:buNone/>
            </a:pPr>
            <a:endParaRPr lang="en-US" sz="1400"/>
          </a:p>
          <a:p>
            <a:pPr marL="0" indent="0">
              <a:buFont typeface="Arial" panose="020B0604020202020204" pitchFamily="34" charset="0"/>
              <a:buNone/>
            </a:pPr>
            <a:endParaRPr lang="en-US" sz="1400" dirty="0"/>
          </a:p>
        </p:txBody>
      </p:sp>
      <p:pic>
        <p:nvPicPr>
          <p:cNvPr id="8" name="Content Placeholder 5">
            <a:extLst>
              <a:ext uri="{FF2B5EF4-FFF2-40B4-BE49-F238E27FC236}">
                <a16:creationId xmlns:a16="http://schemas.microsoft.com/office/drawing/2014/main" id="{B845DA30-5BDA-89DB-17AF-0E6F34A5A362}"/>
              </a:ext>
            </a:extLst>
          </p:cNvPr>
          <p:cNvPicPr>
            <a:picLocks noChangeAspect="1"/>
          </p:cNvPicPr>
          <p:nvPr/>
        </p:nvPicPr>
        <p:blipFill>
          <a:blip r:embed="rId2"/>
          <a:stretch>
            <a:fillRect/>
          </a:stretch>
        </p:blipFill>
        <p:spPr>
          <a:xfrm>
            <a:off x="466344" y="3520364"/>
            <a:ext cx="5468112" cy="1777136"/>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BF1D1448-9996-D40C-B96C-F2FFF2241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3519050"/>
            <a:ext cx="5291327" cy="2838576"/>
          </a:xfrm>
          <a:prstGeom prst="rect">
            <a:avLst/>
          </a:prstGeom>
        </p:spPr>
      </p:pic>
    </p:spTree>
    <p:extLst>
      <p:ext uri="{BB962C8B-B14F-4D97-AF65-F5344CB8AC3E}">
        <p14:creationId xmlns:p14="http://schemas.microsoft.com/office/powerpoint/2010/main" val="1447316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13" descr="Graphical user interface, text, application&#10;&#10;Description automatically generated">
            <a:extLst>
              <a:ext uri="{FF2B5EF4-FFF2-40B4-BE49-F238E27FC236}">
                <a16:creationId xmlns:a16="http://schemas.microsoft.com/office/drawing/2014/main" id="{62860766-415E-BD27-B405-0D0416291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558" y="1962721"/>
            <a:ext cx="5455917" cy="2932555"/>
          </a:xfrm>
          <a:prstGeom prst="rect">
            <a:avLst/>
          </a:prstGeom>
        </p:spPr>
      </p:pic>
      <p:pic>
        <p:nvPicPr>
          <p:cNvPr id="8" name="Content Placeholder 4" descr="Graphical user interface, text, application&#10;&#10;Description automatically generated">
            <a:extLst>
              <a:ext uri="{FF2B5EF4-FFF2-40B4-BE49-F238E27FC236}">
                <a16:creationId xmlns:a16="http://schemas.microsoft.com/office/drawing/2014/main" id="{D7286C4F-6B69-9233-898A-04B4037EE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26" y="1962721"/>
            <a:ext cx="5455917" cy="2932555"/>
          </a:xfrm>
          <a:prstGeom prst="rect">
            <a:avLst/>
          </a:prstGeom>
          <a:ln>
            <a:noFill/>
          </a:ln>
        </p:spPr>
      </p:pic>
    </p:spTree>
    <p:extLst>
      <p:ext uri="{BB962C8B-B14F-4D97-AF65-F5344CB8AC3E}">
        <p14:creationId xmlns:p14="http://schemas.microsoft.com/office/powerpoint/2010/main" val="386034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Title 1">
            <a:extLst>
              <a:ext uri="{FF2B5EF4-FFF2-40B4-BE49-F238E27FC236}">
                <a16:creationId xmlns:a16="http://schemas.microsoft.com/office/drawing/2014/main" id="{19BB7206-10F7-6462-99C2-F1FB320C9233}"/>
              </a:ext>
            </a:extLst>
          </p:cNvPr>
          <p:cNvSpPr>
            <a:spLocks noGrp="1"/>
          </p:cNvSpPr>
          <p:nvPr>
            <p:ph type="title"/>
          </p:nvPr>
        </p:nvSpPr>
        <p:spPr>
          <a:xfrm>
            <a:off x="841248" y="818457"/>
            <a:ext cx="3322317" cy="2975876"/>
          </a:xfrm>
        </p:spPr>
        <p:txBody>
          <a:bodyPr vert="horz" lIns="91440" tIns="45720" rIns="91440" bIns="45720" rtlCol="0" anchor="b">
            <a:normAutofit/>
          </a:bodyPr>
          <a:lstStyle/>
          <a:p>
            <a:pPr algn="ctr"/>
            <a:r>
              <a:rPr lang="en-US" kern="1200" dirty="0">
                <a:solidFill>
                  <a:schemeClr val="tx1"/>
                </a:solidFill>
                <a:latin typeface="+mj-lt"/>
                <a:ea typeface="+mj-ea"/>
                <a:cs typeface="+mj-cs"/>
              </a:rPr>
              <a:t>Sub Request Types</a:t>
            </a:r>
          </a:p>
        </p:txBody>
      </p:sp>
      <p:cxnSp>
        <p:nvCxnSpPr>
          <p:cNvPr id="14" name="Straight Connector 13">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4" descr="Graphical user interface, application&#10;&#10;Description automatically generated">
            <a:extLst>
              <a:ext uri="{FF2B5EF4-FFF2-40B4-BE49-F238E27FC236}">
                <a16:creationId xmlns:a16="http://schemas.microsoft.com/office/drawing/2014/main" id="{B3A83881-6ADA-0ACC-528C-49643CA69FD1}"/>
              </a:ext>
            </a:extLst>
          </p:cNvPr>
          <p:cNvPicPr>
            <a:picLocks noGrp="1" noChangeAspect="1"/>
          </p:cNvPicPr>
          <p:nvPr>
            <p:ph idx="1"/>
          </p:nvPr>
        </p:nvPicPr>
        <p:blipFill>
          <a:blip r:embed="rId2"/>
          <a:stretch>
            <a:fillRect/>
          </a:stretch>
        </p:blipFill>
        <p:spPr>
          <a:xfrm>
            <a:off x="6123026" y="566916"/>
            <a:ext cx="4879852" cy="5724168"/>
          </a:xfrm>
          <a:prstGeom prst="rect">
            <a:avLst/>
          </a:prstGeom>
        </p:spPr>
      </p:pic>
    </p:spTree>
    <p:extLst>
      <p:ext uri="{BB962C8B-B14F-4D97-AF65-F5344CB8AC3E}">
        <p14:creationId xmlns:p14="http://schemas.microsoft.com/office/powerpoint/2010/main" val="181107181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471893-A2BD-52AF-183F-A63851D6F95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41663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A6FABC-BAD2-EA16-91CA-C32248B0BDEE}"/>
              </a:ext>
            </a:extLst>
          </p:cNvPr>
          <p:cNvSpPr>
            <a:spLocks noGrp="1"/>
          </p:cNvSpPr>
          <p:nvPr>
            <p:ph type="title"/>
          </p:nvPr>
        </p:nvSpPr>
        <p:spPr>
          <a:xfrm>
            <a:off x="686834" y="1153572"/>
            <a:ext cx="3200400" cy="4461163"/>
          </a:xfrm>
        </p:spPr>
        <p:txBody>
          <a:bodyPr>
            <a:normAutofit/>
          </a:bodyPr>
          <a:lstStyle/>
          <a:p>
            <a:pPr algn="ctr"/>
            <a:r>
              <a:rPr lang="en-US" dirty="0">
                <a:solidFill>
                  <a:srgbClr val="FFFFFF"/>
                </a:solidFill>
              </a:rPr>
              <a:t>ACBS OVERVIEW</a:t>
            </a:r>
          </a:p>
        </p:txBody>
      </p:sp>
      <p:sp>
        <p:nvSpPr>
          <p:cNvPr id="35"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1F0D6C-8191-D9F8-8FFB-656AB11BBBBE}"/>
              </a:ext>
            </a:extLst>
          </p:cNvPr>
          <p:cNvSpPr>
            <a:spLocks noGrp="1"/>
          </p:cNvSpPr>
          <p:nvPr>
            <p:ph idx="1"/>
          </p:nvPr>
        </p:nvSpPr>
        <p:spPr>
          <a:xfrm>
            <a:off x="4260877" y="218482"/>
            <a:ext cx="6906491" cy="5585619"/>
          </a:xfrm>
        </p:spPr>
        <p:txBody>
          <a:bodyPr anchor="ctr">
            <a:normAutofit/>
          </a:bodyPr>
          <a:lstStyle/>
          <a:p>
            <a:pPr marL="0" indent="0">
              <a:buNone/>
            </a:pPr>
            <a:r>
              <a:rPr lang="en-US" sz="1500" b="1" u="sng" dirty="0">
                <a:latin typeface="Calibritime"/>
              </a:rPr>
              <a:t>DLS Standard</a:t>
            </a:r>
          </a:p>
          <a:p>
            <a:r>
              <a:rPr lang="en-US" sz="1500" dirty="0">
                <a:latin typeface="Calibritime"/>
              </a:rPr>
              <a:t>The component houses the majority of the setup and system administration functions in a text-based format. The actual database containing the information for records displayed in.</a:t>
            </a:r>
          </a:p>
          <a:p>
            <a:r>
              <a:rPr lang="en-US" sz="1500" dirty="0">
                <a:latin typeface="Calibritime"/>
              </a:rPr>
              <a:t>ACBS servicing is also housed in DLS standard.</a:t>
            </a:r>
          </a:p>
          <a:p>
            <a:endParaRPr lang="en-US" sz="1500" dirty="0">
              <a:latin typeface="Calibritime"/>
            </a:endParaRPr>
          </a:p>
          <a:p>
            <a:endParaRPr lang="en-US" sz="1500" dirty="0">
              <a:latin typeface="Calibritime"/>
            </a:endParaRPr>
          </a:p>
          <a:p>
            <a:pPr marL="0" indent="0">
              <a:buNone/>
            </a:pPr>
            <a:endParaRPr lang="en-US" sz="1500" dirty="0">
              <a:latin typeface="Calibritime"/>
            </a:endParaRPr>
          </a:p>
          <a:p>
            <a:pPr marL="0" indent="0">
              <a:buNone/>
            </a:pPr>
            <a:r>
              <a:rPr lang="en-US" sz="1500" dirty="0">
                <a:latin typeface="Calibritime"/>
              </a:rPr>
              <a:t>          </a:t>
            </a:r>
          </a:p>
          <a:p>
            <a:pPr marL="0" indent="0">
              <a:buNone/>
            </a:pPr>
            <a:endParaRPr lang="en-US" sz="1500" dirty="0">
              <a:latin typeface="Calibritime"/>
            </a:endParaRPr>
          </a:p>
          <a:p>
            <a:pPr marL="0" indent="0">
              <a:buNone/>
            </a:pPr>
            <a:r>
              <a:rPr lang="en-US" sz="1500" b="1" dirty="0">
                <a:latin typeface="Calibritime"/>
              </a:rPr>
              <a:t> </a:t>
            </a:r>
          </a:p>
          <a:p>
            <a:pPr marL="0" indent="0">
              <a:buNone/>
            </a:pPr>
            <a:endParaRPr lang="en-US" sz="1500" b="1" u="sng" dirty="0">
              <a:latin typeface="Calibritime"/>
            </a:endParaRPr>
          </a:p>
          <a:p>
            <a:endParaRPr lang="en-US" sz="1500" dirty="0">
              <a:latin typeface="Calibritime"/>
            </a:endParaRPr>
          </a:p>
          <a:p>
            <a:endParaRPr lang="en-US" sz="1500" dirty="0"/>
          </a:p>
        </p:txBody>
      </p:sp>
      <p:pic>
        <p:nvPicPr>
          <p:cNvPr id="4" name="Content Placeholder 4">
            <a:extLst>
              <a:ext uri="{FF2B5EF4-FFF2-40B4-BE49-F238E27FC236}">
                <a16:creationId xmlns:a16="http://schemas.microsoft.com/office/drawing/2014/main" id="{3059F3F1-B4FD-424C-0969-2A3A876BB4D7}"/>
              </a:ext>
            </a:extLst>
          </p:cNvPr>
          <p:cNvPicPr>
            <a:picLocks noChangeAspect="1"/>
          </p:cNvPicPr>
          <p:nvPr/>
        </p:nvPicPr>
        <p:blipFill>
          <a:blip r:embed="rId2"/>
          <a:stretch>
            <a:fillRect/>
          </a:stretch>
        </p:blipFill>
        <p:spPr>
          <a:xfrm>
            <a:off x="6535407" y="2455479"/>
            <a:ext cx="2954822" cy="2227383"/>
          </a:xfrm>
          <a:prstGeom prst="rect">
            <a:avLst/>
          </a:prstGeom>
        </p:spPr>
      </p:pic>
    </p:spTree>
    <p:extLst>
      <p:ext uri="{BB962C8B-B14F-4D97-AF65-F5344CB8AC3E}">
        <p14:creationId xmlns:p14="http://schemas.microsoft.com/office/powerpoint/2010/main" val="155537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EE377-FAA9-A9C2-4196-07433DDB0BA9}"/>
              </a:ext>
            </a:extLst>
          </p:cNvPr>
          <p:cNvSpPr>
            <a:spLocks noGrp="1"/>
          </p:cNvSpPr>
          <p:nvPr>
            <p:ph type="title"/>
          </p:nvPr>
        </p:nvSpPr>
        <p:spPr>
          <a:xfrm>
            <a:off x="838201" y="-171450"/>
            <a:ext cx="3000374" cy="1285875"/>
          </a:xfrm>
        </p:spPr>
        <p:txBody>
          <a:bodyPr>
            <a:normAutofit/>
          </a:bodyPr>
          <a:lstStyle/>
          <a:p>
            <a:pPr algn="ctr"/>
            <a:r>
              <a:rPr lang="en-US" sz="4000" dirty="0"/>
              <a:t>OUR CLIENTS</a:t>
            </a:r>
          </a:p>
        </p:txBody>
      </p:sp>
      <p:sp>
        <p:nvSpPr>
          <p:cNvPr id="3" name="Content Placeholder 2">
            <a:extLst>
              <a:ext uri="{FF2B5EF4-FFF2-40B4-BE49-F238E27FC236}">
                <a16:creationId xmlns:a16="http://schemas.microsoft.com/office/drawing/2014/main" id="{2B6CB2F6-1662-DAC5-55E8-30B89DD09AE3}"/>
              </a:ext>
            </a:extLst>
          </p:cNvPr>
          <p:cNvSpPr>
            <a:spLocks noGrp="1"/>
          </p:cNvSpPr>
          <p:nvPr>
            <p:ph idx="1"/>
          </p:nvPr>
        </p:nvSpPr>
        <p:spPr>
          <a:xfrm>
            <a:off x="194413" y="1114425"/>
            <a:ext cx="5168161" cy="5562600"/>
          </a:xfrm>
        </p:spPr>
        <p:txBody>
          <a:bodyPr>
            <a:normAutofit/>
          </a:bodyPr>
          <a:lstStyle/>
          <a:p>
            <a:pPr marL="0" indent="0">
              <a:buNone/>
            </a:pPr>
            <a:r>
              <a:rPr lang="en-US" sz="1400" dirty="0"/>
              <a:t>Clients in ACBS are categorized into </a:t>
            </a:r>
            <a:r>
              <a:rPr lang="en-US" sz="1400" dirty="0" err="1"/>
              <a:t>two.They</a:t>
            </a:r>
            <a:r>
              <a:rPr lang="en-US" sz="1400" dirty="0"/>
              <a:t> are</a:t>
            </a:r>
          </a:p>
          <a:p>
            <a:pPr>
              <a:buFont typeface="Wingdings" panose="05000000000000000000" pitchFamily="2" charset="2"/>
              <a:buChar char="v"/>
            </a:pPr>
            <a:r>
              <a:rPr lang="en-US" sz="1400" b="1" dirty="0"/>
              <a:t>ASP clients </a:t>
            </a:r>
          </a:p>
          <a:p>
            <a:pPr>
              <a:buFont typeface="Wingdings" panose="05000000000000000000" pitchFamily="2" charset="2"/>
              <a:buChar char="v"/>
            </a:pPr>
            <a:r>
              <a:rPr lang="en-US" sz="1400" b="1" dirty="0"/>
              <a:t>Non-ASP clients</a:t>
            </a:r>
          </a:p>
          <a:p>
            <a:pPr marL="0" indent="0">
              <a:buNone/>
            </a:pPr>
            <a:endParaRPr lang="en-US" sz="1400" dirty="0"/>
          </a:p>
          <a:p>
            <a:pPr marL="0" indent="0">
              <a:buNone/>
            </a:pPr>
            <a:r>
              <a:rPr lang="en-US" sz="1400" b="1" dirty="0"/>
              <a:t>ASP Clients</a:t>
            </a:r>
            <a:r>
              <a:rPr lang="en-US" sz="1400" dirty="0"/>
              <a:t>:</a:t>
            </a:r>
          </a:p>
          <a:p>
            <a:pPr marL="0" indent="0">
              <a:buNone/>
            </a:pPr>
            <a:r>
              <a:rPr lang="en-US" sz="1400" dirty="0"/>
              <a:t>ASP(Application Support Provider) clients have their own internal dedicated team which will support ACBS application. They will come back to FIS only if their internal team cannot handle on own.</a:t>
            </a:r>
          </a:p>
          <a:p>
            <a:pPr marL="0" indent="0">
              <a:buNone/>
            </a:pPr>
            <a:endParaRPr lang="en-US" sz="1400" dirty="0"/>
          </a:p>
          <a:p>
            <a:pPr marL="0" indent="0">
              <a:buNone/>
            </a:pPr>
            <a:r>
              <a:rPr lang="en-US" sz="1400" dirty="0"/>
              <a:t>Clients like Bank of Ireland,Lyoyds bank, First Horizon bank </a:t>
            </a:r>
            <a:r>
              <a:rPr lang="en-US" sz="1400" dirty="0" err="1"/>
              <a:t>etc</a:t>
            </a:r>
            <a:r>
              <a:rPr lang="en-US" sz="1400" dirty="0"/>
              <a:t> are part of ASP clients.</a:t>
            </a:r>
          </a:p>
          <a:p>
            <a:pPr marL="0" indent="0">
              <a:buNone/>
            </a:pPr>
            <a:endParaRPr lang="en-US" sz="1400" dirty="0"/>
          </a:p>
          <a:p>
            <a:pPr marL="0" indent="0">
              <a:buNone/>
            </a:pPr>
            <a:r>
              <a:rPr lang="en-US" sz="1400" b="1" dirty="0"/>
              <a:t>Non-ASP Clients:</a:t>
            </a:r>
          </a:p>
          <a:p>
            <a:pPr marL="0" indent="0">
              <a:buNone/>
            </a:pPr>
            <a:r>
              <a:rPr lang="en-US" sz="1400" dirty="0"/>
              <a:t>Non-ASP clients don’t have any internal team to support ACBS they completely rely on FIS for application support.</a:t>
            </a:r>
          </a:p>
          <a:p>
            <a:pPr marL="0" indent="0">
              <a:buNone/>
            </a:pPr>
            <a:endParaRPr lang="en-US" sz="1400" dirty="0"/>
          </a:p>
          <a:p>
            <a:pPr marL="0" indent="0">
              <a:buNone/>
            </a:pPr>
            <a:r>
              <a:rPr lang="en-US" sz="1400" dirty="0"/>
              <a:t>Clients like Riyad bank, Standard Chartered bank, Emirates bank etc. are part of Non-ASP clients	</a:t>
            </a:r>
          </a:p>
          <a:p>
            <a:endParaRPr lang="en-US" sz="800" dirty="0"/>
          </a:p>
        </p:txBody>
      </p:sp>
      <p:pic>
        <p:nvPicPr>
          <p:cNvPr id="17" name="Picture 16">
            <a:extLst>
              <a:ext uri="{FF2B5EF4-FFF2-40B4-BE49-F238E27FC236}">
                <a16:creationId xmlns:a16="http://schemas.microsoft.com/office/drawing/2014/main" id="{F54AB211-F06A-0202-E01B-B5B9B2057124}"/>
              </a:ext>
            </a:extLst>
          </p:cNvPr>
          <p:cNvPicPr>
            <a:picLocks noChangeAspect="1"/>
          </p:cNvPicPr>
          <p:nvPr/>
        </p:nvPicPr>
        <p:blipFill rotWithShape="1">
          <a:blip r:embed="rId2"/>
          <a:srcRect t="14019" r="-4" b="-4"/>
          <a:stretch/>
        </p:blipFill>
        <p:spPr>
          <a:xfrm>
            <a:off x="6442255" y="2309772"/>
            <a:ext cx="1571507" cy="1347828"/>
          </a:xfrm>
          <a:prstGeom prst="rect">
            <a:avLst/>
          </a:prstGeom>
        </p:spPr>
      </p:pic>
      <p:pic>
        <p:nvPicPr>
          <p:cNvPr id="19" name="Picture 18">
            <a:extLst>
              <a:ext uri="{FF2B5EF4-FFF2-40B4-BE49-F238E27FC236}">
                <a16:creationId xmlns:a16="http://schemas.microsoft.com/office/drawing/2014/main" id="{8FD6632E-73CC-1EA5-BFC3-38AA5D59914A}"/>
              </a:ext>
            </a:extLst>
          </p:cNvPr>
          <p:cNvPicPr>
            <a:picLocks noChangeAspect="1"/>
          </p:cNvPicPr>
          <p:nvPr/>
        </p:nvPicPr>
        <p:blipFill rotWithShape="1">
          <a:blip r:embed="rId3"/>
          <a:srcRect t="14946" r="5" b="5254"/>
          <a:stretch/>
        </p:blipFill>
        <p:spPr>
          <a:xfrm>
            <a:off x="6760589" y="4798188"/>
            <a:ext cx="2152419" cy="1137986"/>
          </a:xfrm>
          <a:prstGeom prst="rect">
            <a:avLst/>
          </a:prstGeom>
        </p:spPr>
      </p:pic>
      <p:pic>
        <p:nvPicPr>
          <p:cNvPr id="5" name="Picture 4">
            <a:extLst>
              <a:ext uri="{FF2B5EF4-FFF2-40B4-BE49-F238E27FC236}">
                <a16:creationId xmlns:a16="http://schemas.microsoft.com/office/drawing/2014/main" id="{C64018DE-3169-A11C-9B74-4B5201466839}"/>
              </a:ext>
            </a:extLst>
          </p:cNvPr>
          <p:cNvPicPr>
            <a:picLocks noChangeAspect="1"/>
          </p:cNvPicPr>
          <p:nvPr/>
        </p:nvPicPr>
        <p:blipFill rotWithShape="1">
          <a:blip r:embed="rId4"/>
          <a:srcRect r="31728"/>
          <a:stretch/>
        </p:blipFill>
        <p:spPr>
          <a:xfrm>
            <a:off x="9925281" y="3895725"/>
            <a:ext cx="2152419" cy="1804926"/>
          </a:xfrm>
          <a:prstGeom prst="rect">
            <a:avLst/>
          </a:prstGeom>
        </p:spPr>
      </p:pic>
      <p:pic>
        <p:nvPicPr>
          <p:cNvPr id="21" name="Picture 20">
            <a:extLst>
              <a:ext uri="{FF2B5EF4-FFF2-40B4-BE49-F238E27FC236}">
                <a16:creationId xmlns:a16="http://schemas.microsoft.com/office/drawing/2014/main" id="{F8AE3523-5702-6EDE-CD08-AEE05BDEF0D9}"/>
              </a:ext>
            </a:extLst>
          </p:cNvPr>
          <p:cNvPicPr>
            <a:picLocks noChangeAspect="1"/>
          </p:cNvPicPr>
          <p:nvPr/>
        </p:nvPicPr>
        <p:blipFill>
          <a:blip r:embed="rId5"/>
          <a:stretch>
            <a:fillRect/>
          </a:stretch>
        </p:blipFill>
        <p:spPr>
          <a:xfrm>
            <a:off x="6760589" y="182583"/>
            <a:ext cx="2506347" cy="1487976"/>
          </a:xfrm>
          <a:prstGeom prst="rect">
            <a:avLst/>
          </a:prstGeom>
        </p:spPr>
      </p:pic>
      <p:pic>
        <p:nvPicPr>
          <p:cNvPr id="23" name="Picture 22">
            <a:extLst>
              <a:ext uri="{FF2B5EF4-FFF2-40B4-BE49-F238E27FC236}">
                <a16:creationId xmlns:a16="http://schemas.microsoft.com/office/drawing/2014/main" id="{F1519F58-7E47-FB91-445D-75F579BB7455}"/>
              </a:ext>
            </a:extLst>
          </p:cNvPr>
          <p:cNvPicPr>
            <a:picLocks noChangeAspect="1"/>
          </p:cNvPicPr>
          <p:nvPr/>
        </p:nvPicPr>
        <p:blipFill>
          <a:blip r:embed="rId6"/>
          <a:stretch>
            <a:fillRect/>
          </a:stretch>
        </p:blipFill>
        <p:spPr>
          <a:xfrm>
            <a:off x="9840969" y="1774255"/>
            <a:ext cx="2156618" cy="1490133"/>
          </a:xfrm>
          <a:prstGeom prst="rect">
            <a:avLst/>
          </a:prstGeom>
        </p:spPr>
      </p:pic>
    </p:spTree>
    <p:extLst>
      <p:ext uri="{BB962C8B-B14F-4D97-AF65-F5344CB8AC3E}">
        <p14:creationId xmlns:p14="http://schemas.microsoft.com/office/powerpoint/2010/main" val="112193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DC7131B-9908-B49C-3E88-A52CFAD9A095}"/>
              </a:ext>
            </a:extLst>
          </p:cNvPr>
          <p:cNvSpPr>
            <a:spLocks noGrp="1"/>
          </p:cNvSpPr>
          <p:nvPr>
            <p:ph type="title"/>
          </p:nvPr>
        </p:nvSpPr>
        <p:spPr>
          <a:xfrm>
            <a:off x="833002" y="448253"/>
            <a:ext cx="9891223" cy="785743"/>
          </a:xfrm>
        </p:spPr>
        <p:txBody>
          <a:bodyPr>
            <a:normAutofit/>
          </a:bodyPr>
          <a:lstStyle/>
          <a:p>
            <a:pPr algn="ctr"/>
            <a:r>
              <a:rPr lang="en-US" dirty="0"/>
              <a:t>CUSTOMER</a:t>
            </a:r>
          </a:p>
        </p:txBody>
      </p:sp>
      <p:sp>
        <p:nvSpPr>
          <p:cNvPr id="3" name="Content Placeholder 2">
            <a:extLst>
              <a:ext uri="{FF2B5EF4-FFF2-40B4-BE49-F238E27FC236}">
                <a16:creationId xmlns:a16="http://schemas.microsoft.com/office/drawing/2014/main" id="{F2F335D2-E03A-5925-3A36-B6EB15373377}"/>
              </a:ext>
            </a:extLst>
          </p:cNvPr>
          <p:cNvSpPr>
            <a:spLocks noGrp="1"/>
          </p:cNvSpPr>
          <p:nvPr>
            <p:ph idx="1"/>
          </p:nvPr>
        </p:nvSpPr>
        <p:spPr>
          <a:xfrm>
            <a:off x="838200" y="2191807"/>
            <a:ext cx="4936067" cy="3985155"/>
          </a:xfrm>
        </p:spPr>
        <p:txBody>
          <a:bodyPr>
            <a:normAutofit/>
          </a:bodyPr>
          <a:lstStyle/>
          <a:p>
            <a:pPr marL="0" indent="0">
              <a:buNone/>
            </a:pPr>
            <a:r>
              <a:rPr lang="en-US" sz="1400" dirty="0"/>
              <a:t>A master customer record must be established for every interested entity(</a:t>
            </a:r>
            <a:r>
              <a:rPr lang="en-US" sz="1400" dirty="0" err="1"/>
              <a:t>business,individual,guarantor,syndicate</a:t>
            </a:r>
            <a:r>
              <a:rPr lang="en-US" sz="1400"/>
              <a:t> bank, participant bank etc.)</a:t>
            </a:r>
          </a:p>
          <a:p>
            <a:pPr marL="0" indent="0">
              <a:buNone/>
            </a:pPr>
            <a:r>
              <a:rPr lang="en-US" sz="1400"/>
              <a:t>This record is stored in the Customer Information System(CIS) database of ACBS servicing and is essential to the creation of facilities and loan.</a:t>
            </a:r>
          </a:p>
          <a:p>
            <a:pPr marL="0" indent="0">
              <a:buNone/>
            </a:pPr>
            <a:endParaRPr lang="en-US" sz="1400"/>
          </a:p>
          <a:p>
            <a:pPr marL="0" indent="0">
              <a:buNone/>
            </a:pPr>
            <a:r>
              <a:rPr lang="en-US" sz="1400"/>
              <a:t>Following information are contained in ACBS  master records.</a:t>
            </a:r>
          </a:p>
          <a:p>
            <a:r>
              <a:rPr lang="en-US" sz="1400" b="1"/>
              <a:t>Address</a:t>
            </a:r>
          </a:p>
          <a:p>
            <a:r>
              <a:rPr lang="en-US" sz="1400" b="1"/>
              <a:t>Payment instruction</a:t>
            </a:r>
          </a:p>
          <a:p>
            <a:r>
              <a:rPr lang="en-US" sz="1400" b="1"/>
              <a:t>Customer correspondence record</a:t>
            </a:r>
          </a:p>
          <a:p>
            <a:r>
              <a:rPr lang="en-US" sz="1400" b="1"/>
              <a:t>Documents(Collateral,guarantees,insurance)</a:t>
            </a:r>
          </a:p>
          <a:p>
            <a:r>
              <a:rPr lang="en-US" sz="1400" b="1"/>
              <a:t>External ratings</a:t>
            </a:r>
          </a:p>
          <a:p>
            <a:r>
              <a:rPr lang="en-US" sz="1400" b="1"/>
              <a:t>Financial statements.</a:t>
            </a:r>
          </a:p>
          <a:p>
            <a:endParaRPr lang="en-US" sz="1400"/>
          </a:p>
          <a:p>
            <a:pPr marL="0" indent="0">
              <a:buNone/>
            </a:pPr>
            <a:endParaRPr lang="en-US" sz="1400"/>
          </a:p>
        </p:txBody>
      </p:sp>
      <p:pic>
        <p:nvPicPr>
          <p:cNvPr id="5" name="Picture 4">
            <a:extLst>
              <a:ext uri="{FF2B5EF4-FFF2-40B4-BE49-F238E27FC236}">
                <a16:creationId xmlns:a16="http://schemas.microsoft.com/office/drawing/2014/main" id="{8DA142AE-3A2C-FE66-CA75-B338D8167570}"/>
              </a:ext>
            </a:extLst>
          </p:cNvPr>
          <p:cNvPicPr>
            <a:picLocks noChangeAspect="1"/>
          </p:cNvPicPr>
          <p:nvPr/>
        </p:nvPicPr>
        <p:blipFill>
          <a:blip r:embed="rId2"/>
          <a:stretch>
            <a:fillRect/>
          </a:stretch>
        </p:blipFill>
        <p:spPr>
          <a:xfrm>
            <a:off x="6417734" y="2308717"/>
            <a:ext cx="4935970" cy="3751336"/>
          </a:xfrm>
          <a:prstGeom prst="rect">
            <a:avLst/>
          </a:prstGeom>
        </p:spPr>
      </p:pic>
    </p:spTree>
    <p:extLst>
      <p:ext uri="{BB962C8B-B14F-4D97-AF65-F5344CB8AC3E}">
        <p14:creationId xmlns:p14="http://schemas.microsoft.com/office/powerpoint/2010/main" val="25268436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19E817-C77F-D041-7496-FC4758580427}"/>
              </a:ext>
            </a:extLst>
          </p:cNvPr>
          <p:cNvSpPr>
            <a:spLocks noGrp="1"/>
          </p:cNvSpPr>
          <p:nvPr>
            <p:ph type="title"/>
          </p:nvPr>
        </p:nvSpPr>
        <p:spPr>
          <a:xfrm>
            <a:off x="833002" y="363984"/>
            <a:ext cx="10059899" cy="723952"/>
          </a:xfrm>
        </p:spPr>
        <p:txBody>
          <a:bodyPr>
            <a:normAutofit fontScale="90000"/>
          </a:bodyPr>
          <a:lstStyle/>
          <a:p>
            <a:pPr algn="ctr"/>
            <a:r>
              <a:rPr lang="en-US" dirty="0"/>
              <a:t>FACILITY</a:t>
            </a:r>
            <a:br>
              <a:rPr lang="en-US" dirty="0"/>
            </a:br>
            <a:endParaRPr lang="en-US" dirty="0"/>
          </a:p>
        </p:txBody>
      </p:sp>
      <p:sp>
        <p:nvSpPr>
          <p:cNvPr id="3" name="Content Placeholder 2">
            <a:extLst>
              <a:ext uri="{FF2B5EF4-FFF2-40B4-BE49-F238E27FC236}">
                <a16:creationId xmlns:a16="http://schemas.microsoft.com/office/drawing/2014/main" id="{3052C375-882B-875F-50DD-225D45D6475E}"/>
              </a:ext>
            </a:extLst>
          </p:cNvPr>
          <p:cNvSpPr>
            <a:spLocks noGrp="1"/>
          </p:cNvSpPr>
          <p:nvPr>
            <p:ph idx="1"/>
          </p:nvPr>
        </p:nvSpPr>
        <p:spPr>
          <a:xfrm>
            <a:off x="838201" y="1685925"/>
            <a:ext cx="5057774" cy="4723822"/>
          </a:xfrm>
        </p:spPr>
        <p:txBody>
          <a:bodyPr>
            <a:normAutofit/>
          </a:bodyPr>
          <a:lstStyle/>
          <a:p>
            <a:pPr marL="0" indent="0">
              <a:buNone/>
            </a:pPr>
            <a:endParaRPr lang="en-US" sz="1200" dirty="0"/>
          </a:p>
          <a:p>
            <a:pPr marL="0" indent="0">
              <a:buNone/>
            </a:pPr>
            <a:r>
              <a:rPr lang="en-US" sz="1200" dirty="0"/>
              <a:t>A facility is a formal financial assistance program offered by a lending institution to help a company that requires operating capital. Types of facilities include overdraft services, deferred payment plans, </a:t>
            </a:r>
            <a:r>
              <a:rPr lang="en-US" sz="1200" dirty="0">
                <a:hlinkClick r:id="rId2">
                  <a:extLst>
                    <a:ext uri="{A12FA001-AC4F-418D-AE19-62706E023703}">
                      <ahyp:hlinkClr xmlns:ahyp="http://schemas.microsoft.com/office/drawing/2018/hyperlinkcolor" val="tx"/>
                    </a:ext>
                  </a:extLst>
                </a:hlinkClick>
              </a:rPr>
              <a:t>lines of credit</a:t>
            </a:r>
            <a:r>
              <a:rPr lang="en-US" sz="1200" dirty="0"/>
              <a:t> (LOC), revolving credit, term loans, letters of credit, and </a:t>
            </a:r>
            <a:r>
              <a:rPr lang="en-US" sz="1200" dirty="0">
                <a:hlinkClick r:id="rId3">
                  <a:extLst>
                    <a:ext uri="{A12FA001-AC4F-418D-AE19-62706E023703}">
                      <ahyp:hlinkClr xmlns:ahyp="http://schemas.microsoft.com/office/drawing/2018/hyperlinkcolor" val="tx"/>
                    </a:ext>
                  </a:extLst>
                </a:hlinkClick>
              </a:rPr>
              <a:t>swingline loans</a:t>
            </a:r>
            <a:r>
              <a:rPr lang="en-US" sz="1200" dirty="0"/>
              <a:t>. A facility is essentially another name for a loan taken out by a company.</a:t>
            </a:r>
          </a:p>
          <a:p>
            <a:pPr marL="0" indent="0">
              <a:buNone/>
            </a:pPr>
            <a:endParaRPr lang="en-US" sz="1200" dirty="0"/>
          </a:p>
          <a:p>
            <a:pPr marL="0" indent="0">
              <a:buNone/>
            </a:pPr>
            <a:r>
              <a:rPr lang="en-US" sz="1200" dirty="0"/>
              <a:t>Following information are contained in ACBS facility</a:t>
            </a:r>
          </a:p>
          <a:p>
            <a:r>
              <a:rPr lang="en-US" sz="1200" b="1" dirty="0"/>
              <a:t>Multi currency restrictions</a:t>
            </a:r>
          </a:p>
          <a:p>
            <a:r>
              <a:rPr lang="en-US" sz="1200" b="1" dirty="0"/>
              <a:t>Covenants </a:t>
            </a:r>
          </a:p>
          <a:p>
            <a:r>
              <a:rPr lang="en-US" sz="1200" b="1" dirty="0"/>
              <a:t>Default payment instruction</a:t>
            </a:r>
          </a:p>
          <a:p>
            <a:r>
              <a:rPr lang="en-US" sz="1200" b="1" dirty="0"/>
              <a:t>Fee Schedule</a:t>
            </a:r>
          </a:p>
          <a:p>
            <a:r>
              <a:rPr lang="en-US" sz="1200" b="1" dirty="0"/>
              <a:t>Pricing options</a:t>
            </a:r>
          </a:p>
          <a:p>
            <a:r>
              <a:rPr lang="en-US" sz="1200" b="1" dirty="0"/>
              <a:t>Future limit changes</a:t>
            </a:r>
          </a:p>
          <a:p>
            <a:r>
              <a:rPr lang="en-US" sz="1200" b="1" dirty="0"/>
              <a:t>FX rate control</a:t>
            </a:r>
          </a:p>
          <a:p>
            <a:pPr marL="0" indent="0">
              <a:buNone/>
            </a:pPr>
            <a:endParaRPr lang="en-US" sz="1100" dirty="0"/>
          </a:p>
        </p:txBody>
      </p:sp>
      <p:pic>
        <p:nvPicPr>
          <p:cNvPr id="5" name="Picture 4">
            <a:extLst>
              <a:ext uri="{FF2B5EF4-FFF2-40B4-BE49-F238E27FC236}">
                <a16:creationId xmlns:a16="http://schemas.microsoft.com/office/drawing/2014/main" id="{75D5B321-B18E-7B56-DD8D-2F64093E4A22}"/>
              </a:ext>
            </a:extLst>
          </p:cNvPr>
          <p:cNvPicPr>
            <a:picLocks noChangeAspect="1"/>
          </p:cNvPicPr>
          <p:nvPr/>
        </p:nvPicPr>
        <p:blipFill>
          <a:blip r:embed="rId4"/>
          <a:stretch>
            <a:fillRect/>
          </a:stretch>
        </p:blipFill>
        <p:spPr>
          <a:xfrm>
            <a:off x="6417734" y="2598705"/>
            <a:ext cx="4935970" cy="3171360"/>
          </a:xfrm>
          <a:prstGeom prst="rect">
            <a:avLst/>
          </a:prstGeom>
        </p:spPr>
      </p:pic>
    </p:spTree>
    <p:extLst>
      <p:ext uri="{BB962C8B-B14F-4D97-AF65-F5344CB8AC3E}">
        <p14:creationId xmlns:p14="http://schemas.microsoft.com/office/powerpoint/2010/main" val="204742320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AE464B4-EB4E-6080-04E1-D8D4C3FC9D6D}"/>
              </a:ext>
            </a:extLst>
          </p:cNvPr>
          <p:cNvSpPr>
            <a:spLocks noGrp="1"/>
          </p:cNvSpPr>
          <p:nvPr>
            <p:ph type="title"/>
          </p:nvPr>
        </p:nvSpPr>
        <p:spPr>
          <a:xfrm>
            <a:off x="833002" y="372863"/>
            <a:ext cx="9971122" cy="612558"/>
          </a:xfrm>
        </p:spPr>
        <p:txBody>
          <a:bodyPr>
            <a:normAutofit fontScale="90000"/>
          </a:bodyPr>
          <a:lstStyle/>
          <a:p>
            <a:pPr algn="ctr"/>
            <a:r>
              <a:rPr lang="en-US" dirty="0"/>
              <a:t>LOANS</a:t>
            </a:r>
          </a:p>
        </p:txBody>
      </p:sp>
      <p:sp>
        <p:nvSpPr>
          <p:cNvPr id="3" name="Content Placeholder 2">
            <a:extLst>
              <a:ext uri="{FF2B5EF4-FFF2-40B4-BE49-F238E27FC236}">
                <a16:creationId xmlns:a16="http://schemas.microsoft.com/office/drawing/2014/main" id="{62C16CC2-7DE8-A701-E9FA-99972C887224}"/>
              </a:ext>
            </a:extLst>
          </p:cNvPr>
          <p:cNvSpPr>
            <a:spLocks noGrp="1"/>
          </p:cNvSpPr>
          <p:nvPr>
            <p:ph idx="1"/>
          </p:nvPr>
        </p:nvSpPr>
        <p:spPr>
          <a:xfrm>
            <a:off x="838201" y="1500326"/>
            <a:ext cx="4935970" cy="4909421"/>
          </a:xfrm>
        </p:spPr>
        <p:txBody>
          <a:bodyPr>
            <a:normAutofit lnSpcReduction="10000"/>
          </a:bodyPr>
          <a:lstStyle/>
          <a:p>
            <a:pPr marL="0" indent="0">
              <a:buNone/>
            </a:pPr>
            <a:endParaRPr lang="en-US" sz="1200" dirty="0"/>
          </a:p>
          <a:p>
            <a:pPr>
              <a:buFont typeface="Wingdings" panose="05000000000000000000" pitchFamily="2" charset="2"/>
              <a:buChar char="v"/>
            </a:pPr>
            <a:r>
              <a:rPr lang="en-US" sz="1200" dirty="0"/>
              <a:t>ACBS servicing loan records are designed to contain all the relevant details used to track the loan </a:t>
            </a:r>
            <a:r>
              <a:rPr lang="en-US" sz="1200" dirty="0" err="1"/>
              <a:t>booking,accurals</a:t>
            </a:r>
            <a:r>
              <a:rPr lang="en-US" sz="1200" dirty="0"/>
              <a:t> and repayments throughout the credit lifecycle.</a:t>
            </a:r>
          </a:p>
          <a:p>
            <a:pPr>
              <a:buFont typeface="Wingdings" panose="05000000000000000000" pitchFamily="2" charset="2"/>
              <a:buChar char="v"/>
            </a:pPr>
            <a:r>
              <a:rPr lang="en-US" sz="1200" dirty="0"/>
              <a:t>ACBS loan feature supports multiple instrument and product types.</a:t>
            </a:r>
          </a:p>
          <a:p>
            <a:pPr marL="0" indent="0">
              <a:buNone/>
            </a:pPr>
            <a:endParaRPr lang="en-US" sz="1200" dirty="0"/>
          </a:p>
          <a:p>
            <a:pPr marL="0" indent="0">
              <a:buNone/>
            </a:pPr>
            <a:r>
              <a:rPr lang="en-US" sz="1200" dirty="0"/>
              <a:t>Loan records consists of following elements</a:t>
            </a:r>
          </a:p>
          <a:p>
            <a:r>
              <a:rPr lang="en-US" sz="1200" b="1" dirty="0"/>
              <a:t>General information(Loan </a:t>
            </a:r>
            <a:r>
              <a:rPr lang="en-US" sz="1200" b="1" dirty="0" err="1"/>
              <a:t>amount,tenure,interest</a:t>
            </a:r>
            <a:r>
              <a:rPr lang="en-US" sz="1200" b="1" dirty="0"/>
              <a:t> rate </a:t>
            </a:r>
            <a:r>
              <a:rPr lang="en-US" sz="1200" b="1" dirty="0" err="1"/>
              <a:t>etc</a:t>
            </a:r>
            <a:r>
              <a:rPr lang="en-US" sz="1200" b="1" dirty="0"/>
              <a:t>)</a:t>
            </a:r>
          </a:p>
          <a:p>
            <a:r>
              <a:rPr lang="en-US" sz="1200" b="1" dirty="0"/>
              <a:t>Investor information</a:t>
            </a:r>
          </a:p>
          <a:p>
            <a:r>
              <a:rPr lang="en-US" sz="1200" b="1" dirty="0"/>
              <a:t>Accrual schedule information</a:t>
            </a:r>
          </a:p>
          <a:p>
            <a:r>
              <a:rPr lang="en-US" sz="1200" b="1" dirty="0"/>
              <a:t>Repayment schedule information</a:t>
            </a:r>
          </a:p>
          <a:p>
            <a:r>
              <a:rPr lang="en-US" sz="1200" b="1" dirty="0"/>
              <a:t>Fees</a:t>
            </a:r>
          </a:p>
          <a:p>
            <a:pPr marL="0" indent="0">
              <a:buNone/>
            </a:pPr>
            <a:endParaRPr lang="en-US" sz="1200" dirty="0"/>
          </a:p>
          <a:p>
            <a:pPr marL="0" indent="0">
              <a:buNone/>
            </a:pPr>
            <a:endParaRPr lang="en-US" sz="1200" dirty="0"/>
          </a:p>
          <a:p>
            <a:pPr marL="0" indent="0">
              <a:buNone/>
            </a:pPr>
            <a:r>
              <a:rPr lang="en-US" sz="1200" dirty="0"/>
              <a:t>Booking of new loan in ACBS is a multi step process that starts with the creation of a new bundle. </a:t>
            </a:r>
          </a:p>
          <a:p>
            <a:pPr marL="0" indent="0">
              <a:buNone/>
            </a:pPr>
            <a:r>
              <a:rPr lang="en-US" sz="1200" dirty="0"/>
              <a:t>When users create a bundle tied to a facility certain detail information of the facility will carry over </a:t>
            </a:r>
          </a:p>
          <a:p>
            <a:pPr marL="0" indent="0">
              <a:buNone/>
            </a:pPr>
            <a:r>
              <a:rPr lang="en-US" sz="1200" dirty="0"/>
              <a:t>to the new loan form.</a:t>
            </a:r>
          </a:p>
          <a:p>
            <a:pPr marL="0" indent="0">
              <a:buNone/>
            </a:pPr>
            <a:endParaRPr lang="en-US" sz="800" dirty="0"/>
          </a:p>
          <a:p>
            <a:endParaRPr lang="en-US" sz="800" dirty="0"/>
          </a:p>
        </p:txBody>
      </p:sp>
      <p:pic>
        <p:nvPicPr>
          <p:cNvPr id="5" name="Picture 4">
            <a:extLst>
              <a:ext uri="{FF2B5EF4-FFF2-40B4-BE49-F238E27FC236}">
                <a16:creationId xmlns:a16="http://schemas.microsoft.com/office/drawing/2014/main" id="{A2B09ABC-0F4B-746B-E33D-A3A8C115AD52}"/>
              </a:ext>
            </a:extLst>
          </p:cNvPr>
          <p:cNvPicPr>
            <a:picLocks noChangeAspect="1"/>
          </p:cNvPicPr>
          <p:nvPr/>
        </p:nvPicPr>
        <p:blipFill>
          <a:blip r:embed="rId2"/>
          <a:stretch>
            <a:fillRect/>
          </a:stretch>
        </p:blipFill>
        <p:spPr>
          <a:xfrm>
            <a:off x="6417734" y="2370416"/>
            <a:ext cx="4935970" cy="3627937"/>
          </a:xfrm>
          <a:prstGeom prst="rect">
            <a:avLst/>
          </a:prstGeom>
        </p:spPr>
      </p:pic>
    </p:spTree>
    <p:extLst>
      <p:ext uri="{BB962C8B-B14F-4D97-AF65-F5344CB8AC3E}">
        <p14:creationId xmlns:p14="http://schemas.microsoft.com/office/powerpoint/2010/main" val="20823655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B2761B-2BE4-5164-251D-70C94328001B}"/>
              </a:ext>
            </a:extLst>
          </p:cNvPr>
          <p:cNvSpPr>
            <a:spLocks noGrp="1"/>
          </p:cNvSpPr>
          <p:nvPr>
            <p:ph type="title"/>
          </p:nvPr>
        </p:nvSpPr>
        <p:spPr>
          <a:xfrm>
            <a:off x="643467" y="76201"/>
            <a:ext cx="10500783" cy="636926"/>
          </a:xfrm>
        </p:spPr>
        <p:txBody>
          <a:bodyPr>
            <a:normAutofit/>
          </a:bodyPr>
          <a:lstStyle/>
          <a:p>
            <a:pPr algn="ctr"/>
            <a:r>
              <a:rPr lang="en-US" sz="3600" b="1" dirty="0"/>
              <a:t>DLS STANDARD</a:t>
            </a:r>
          </a:p>
        </p:txBody>
      </p:sp>
      <p:sp>
        <p:nvSpPr>
          <p:cNvPr id="3" name="Content Placeholder 2">
            <a:extLst>
              <a:ext uri="{FF2B5EF4-FFF2-40B4-BE49-F238E27FC236}">
                <a16:creationId xmlns:a16="http://schemas.microsoft.com/office/drawing/2014/main" id="{7314CF1B-FB60-E278-C114-14897D688A7A}"/>
              </a:ext>
            </a:extLst>
          </p:cNvPr>
          <p:cNvSpPr>
            <a:spLocks noGrp="1"/>
          </p:cNvSpPr>
          <p:nvPr>
            <p:ph idx="1"/>
          </p:nvPr>
        </p:nvSpPr>
        <p:spPr>
          <a:xfrm>
            <a:off x="643466" y="967666"/>
            <a:ext cx="11234855" cy="5424256"/>
          </a:xfrm>
        </p:spPr>
        <p:txBody>
          <a:bodyPr>
            <a:noAutofit/>
          </a:bodyPr>
          <a:lstStyle/>
          <a:p>
            <a:pPr marL="0" indent="0">
              <a:buNone/>
            </a:pPr>
            <a:r>
              <a:rPr lang="en-US" sz="1100" b="0" i="0" dirty="0">
                <a:effectLst/>
                <a:latin typeface="Arial" panose="020B0604020202020204" pitchFamily="34" charset="0"/>
              </a:rPr>
              <a:t>DLS-Standard is the core processing engine for the ACBS product suite and unifies all information in a single repository. With DLS-Standard’s support, ACBS Servicing provides comprehensive capabilities for the following primary activities of the commercial lending business</a:t>
            </a:r>
          </a:p>
          <a:p>
            <a:pPr>
              <a:buFont typeface="Wingdings" panose="05000000000000000000" pitchFamily="2" charset="2"/>
              <a:buChar char="§"/>
            </a:pPr>
            <a:r>
              <a:rPr lang="en-US" sz="1100" dirty="0">
                <a:latin typeface="Arial" panose="020B0604020202020204" pitchFamily="34" charset="0"/>
              </a:rPr>
              <a:t>Customer Relationship Management</a:t>
            </a:r>
          </a:p>
          <a:p>
            <a:pPr>
              <a:buFont typeface="Wingdings" panose="05000000000000000000" pitchFamily="2" charset="2"/>
              <a:buChar char="§"/>
            </a:pPr>
            <a:r>
              <a:rPr lang="en-US" sz="1100" dirty="0">
                <a:latin typeface="Arial" panose="020B0604020202020204" pitchFamily="34" charset="0"/>
              </a:rPr>
              <a:t>Credit/Relationship Management</a:t>
            </a:r>
          </a:p>
          <a:p>
            <a:pPr>
              <a:buFont typeface="Wingdings" panose="05000000000000000000" pitchFamily="2" charset="2"/>
              <a:buChar char="§"/>
            </a:pPr>
            <a:r>
              <a:rPr lang="en-US" sz="1100" dirty="0">
                <a:latin typeface="Arial" panose="020B0604020202020204" pitchFamily="34" charset="0"/>
              </a:rPr>
              <a:t>Risk Management</a:t>
            </a:r>
          </a:p>
          <a:p>
            <a:pPr>
              <a:buFont typeface="Wingdings" panose="05000000000000000000" pitchFamily="2" charset="2"/>
              <a:buChar char="§"/>
            </a:pPr>
            <a:r>
              <a:rPr lang="en-US" sz="1100" dirty="0">
                <a:latin typeface="Arial" panose="020B0604020202020204" pitchFamily="34" charset="0"/>
              </a:rPr>
              <a:t>Facility Structuring, Pricing, Servicing</a:t>
            </a:r>
          </a:p>
          <a:p>
            <a:pPr>
              <a:buFont typeface="Wingdings" panose="05000000000000000000" pitchFamily="2" charset="2"/>
              <a:buChar char="§"/>
            </a:pPr>
            <a:r>
              <a:rPr lang="fr-FR" sz="1100" dirty="0">
                <a:latin typeface="Arial" panose="020B0604020202020204" pitchFamily="34" charset="0"/>
              </a:rPr>
              <a:t>Agency Administration, Syndication/Participation/</a:t>
            </a:r>
            <a:r>
              <a:rPr lang="fr-FR" sz="1100" dirty="0" err="1">
                <a:latin typeface="Arial" panose="020B0604020202020204" pitchFamily="34" charset="0"/>
              </a:rPr>
              <a:t>Sub</a:t>
            </a:r>
            <a:r>
              <a:rPr lang="fr-FR" sz="1100" dirty="0">
                <a:latin typeface="Arial" panose="020B0604020202020204" pitchFamily="34" charset="0"/>
              </a:rPr>
              <a:t>-participation</a:t>
            </a:r>
          </a:p>
          <a:p>
            <a:pPr>
              <a:buFont typeface="Wingdings" panose="05000000000000000000" pitchFamily="2" charset="2"/>
              <a:buChar char="§"/>
            </a:pPr>
            <a:r>
              <a:rPr lang="en-US" sz="1100" dirty="0">
                <a:latin typeface="Arial" panose="020B0604020202020204" pitchFamily="34" charset="0"/>
              </a:rPr>
              <a:t>Loan Booking</a:t>
            </a:r>
          </a:p>
          <a:p>
            <a:pPr>
              <a:buFont typeface="Wingdings" panose="05000000000000000000" pitchFamily="2" charset="2"/>
              <a:buChar char="§"/>
            </a:pPr>
            <a:r>
              <a:rPr lang="en-US" sz="1100" dirty="0">
                <a:latin typeface="Arial" panose="020B0604020202020204" pitchFamily="34" charset="0"/>
              </a:rPr>
              <a:t>Loan Structuring, Pricing, Servicing</a:t>
            </a:r>
          </a:p>
          <a:p>
            <a:pPr>
              <a:buFont typeface="Wingdings" panose="05000000000000000000" pitchFamily="2" charset="2"/>
              <a:buChar char="§"/>
            </a:pPr>
            <a:r>
              <a:rPr lang="en-US" sz="1100" dirty="0">
                <a:latin typeface="Arial" panose="020B0604020202020204" pitchFamily="34" charset="0"/>
              </a:rPr>
              <a:t>Transaction Entry, Approval, Reporting</a:t>
            </a:r>
          </a:p>
          <a:p>
            <a:pPr>
              <a:buFont typeface="Wingdings" panose="05000000000000000000" pitchFamily="2" charset="2"/>
              <a:buChar char="§"/>
            </a:pPr>
            <a:r>
              <a:rPr lang="en-US" sz="1100" dirty="0">
                <a:latin typeface="Arial" panose="020B0604020202020204" pitchFamily="34" charset="0"/>
              </a:rPr>
              <a:t>General Ledger Accounting</a:t>
            </a:r>
          </a:p>
          <a:p>
            <a:pPr>
              <a:buFont typeface="Wingdings" panose="05000000000000000000" pitchFamily="2" charset="2"/>
              <a:buChar char="§"/>
            </a:pPr>
            <a:r>
              <a:rPr lang="en-US" sz="1100" dirty="0">
                <a:latin typeface="Arial" panose="020B0604020202020204" pitchFamily="34" charset="0"/>
              </a:rPr>
              <a:t>Rollovers/Conversions</a:t>
            </a:r>
          </a:p>
          <a:p>
            <a:pPr>
              <a:buFont typeface="Wingdings" panose="05000000000000000000" pitchFamily="2" charset="2"/>
              <a:buChar char="§"/>
            </a:pPr>
            <a:r>
              <a:rPr lang="en-US" sz="1100" dirty="0">
                <a:latin typeface="Arial" panose="020B0604020202020204" pitchFamily="34" charset="0"/>
              </a:rPr>
              <a:t>Rate Settings</a:t>
            </a:r>
          </a:p>
          <a:p>
            <a:pPr>
              <a:buFont typeface="Wingdings" panose="05000000000000000000" pitchFamily="2" charset="2"/>
              <a:buChar char="§"/>
            </a:pPr>
            <a:r>
              <a:rPr lang="en-US" sz="1100" dirty="0">
                <a:latin typeface="Arial" panose="020B0604020202020204" pitchFamily="34" charset="0"/>
              </a:rPr>
              <a:t>Confirmations, Notifications</a:t>
            </a:r>
          </a:p>
          <a:p>
            <a:pPr>
              <a:buFont typeface="Wingdings" panose="05000000000000000000" pitchFamily="2" charset="2"/>
              <a:buChar char="§"/>
            </a:pPr>
            <a:r>
              <a:rPr lang="en-US" sz="1100" dirty="0">
                <a:latin typeface="Arial" panose="020B0604020202020204" pitchFamily="34" charset="0"/>
              </a:rPr>
              <a:t>Audit</a:t>
            </a:r>
          </a:p>
          <a:p>
            <a:pPr>
              <a:buFont typeface="Wingdings" panose="05000000000000000000" pitchFamily="2" charset="2"/>
              <a:buChar char="§"/>
            </a:pPr>
            <a:r>
              <a:rPr lang="en-US" sz="1100" dirty="0">
                <a:latin typeface="Arial" panose="020B0604020202020204" pitchFamily="34" charset="0"/>
              </a:rPr>
              <a:t>Inquiry</a:t>
            </a:r>
          </a:p>
          <a:p>
            <a:pPr>
              <a:buFont typeface="Wingdings" panose="05000000000000000000" pitchFamily="2" charset="2"/>
              <a:buChar char="§"/>
            </a:pPr>
            <a:r>
              <a:rPr lang="en-US" sz="1100" dirty="0">
                <a:latin typeface="Arial" panose="020B0604020202020204" pitchFamily="34" charset="0"/>
              </a:rPr>
              <a:t>Billing, Repayment</a:t>
            </a:r>
          </a:p>
          <a:p>
            <a:pPr>
              <a:buFont typeface="Wingdings" panose="05000000000000000000" pitchFamily="2" charset="2"/>
              <a:buChar char="§"/>
            </a:pPr>
            <a:endParaRPr lang="en-US" sz="1100" dirty="0">
              <a:latin typeface="Arial" panose="020B0604020202020204" pitchFamily="34" charset="0"/>
            </a:endParaRPr>
          </a:p>
          <a:p>
            <a:pPr marL="0" indent="0">
              <a:buNone/>
            </a:pPr>
            <a:r>
              <a:rPr lang="en-US" sz="1100" b="0" i="0" dirty="0">
                <a:effectLst/>
                <a:latin typeface="Arial" panose="020B0604020202020204" pitchFamily="34" charset="0"/>
              </a:rPr>
              <a:t>DLS-S provides the screens accessed by ACBS Pipeline and ACBS Servicing system administrators who are tasked with setting up user privileges and tailoring the systems settings to the organization's requirements.</a:t>
            </a:r>
            <a:endParaRPr lang="en-US" sz="1100" b="0" i="0" u="none" strike="noStrike" dirty="0">
              <a:effectLst/>
              <a:latin typeface="Arial" panose="020B0604020202020204" pitchFamily="34" charset="0"/>
            </a:endParaRPr>
          </a:p>
          <a:p>
            <a:pPr marL="0" indent="0">
              <a:buNone/>
            </a:pPr>
            <a:endParaRPr lang="en-US" sz="1100" b="0" i="0" u="none" strike="noStrike" dirty="0">
              <a:effectLst/>
              <a:latin typeface="Arial" panose="020B0604020202020204" pitchFamily="34" charset="0"/>
            </a:endParaRPr>
          </a:p>
          <a:p>
            <a:pPr>
              <a:buFont typeface="Wingdings" panose="05000000000000000000" pitchFamily="2" charset="2"/>
              <a:buChar char="§"/>
            </a:pPr>
            <a:endParaRPr lang="en-US" sz="1100" b="0" i="0" u="none" strike="noStrike" dirty="0">
              <a:effectLst/>
              <a:latin typeface="Arial" panose="020B0604020202020204" pitchFamily="34" charset="0"/>
            </a:endParaRPr>
          </a:p>
          <a:p>
            <a:pPr>
              <a:buFont typeface="Wingdings" panose="05000000000000000000" pitchFamily="2" charset="2"/>
              <a:buChar char="§"/>
            </a:pPr>
            <a:endParaRPr lang="en-US" sz="1100" dirty="0">
              <a:latin typeface="Arial" panose="020B0604020202020204" pitchFamily="34" charset="0"/>
            </a:endParaRPr>
          </a:p>
          <a:p>
            <a:pPr>
              <a:buFont typeface="Wingdings" panose="05000000000000000000" pitchFamily="2" charset="2"/>
              <a:buChar char="§"/>
            </a:pPr>
            <a:endParaRPr lang="en-US" sz="1100" b="0" i="0" u="none" strike="noStrike" dirty="0">
              <a:effectLst/>
              <a:latin typeface="Arial" panose="020B0604020202020204" pitchFamily="34" charset="0"/>
            </a:endParaRPr>
          </a:p>
          <a:p>
            <a:pPr>
              <a:buFont typeface="Wingdings" panose="05000000000000000000" pitchFamily="2" charset="2"/>
              <a:buChar char="§"/>
            </a:pPr>
            <a:endParaRPr lang="en-US" sz="1100" b="0" i="0" u="none" strike="noStrike" dirty="0">
              <a:effectLst/>
              <a:latin typeface="Arial" panose="020B0604020202020204" pitchFamily="34" charset="0"/>
            </a:endParaRPr>
          </a:p>
          <a:p>
            <a:pPr>
              <a:buFont typeface="Wingdings" panose="05000000000000000000" pitchFamily="2" charset="2"/>
              <a:buChar char="§"/>
            </a:pPr>
            <a:endParaRPr lang="en-US" sz="1100" dirty="0">
              <a:latin typeface="Arial" panose="020B0604020202020204" pitchFamily="34" charset="0"/>
            </a:endParaRPr>
          </a:p>
          <a:p>
            <a:pPr>
              <a:buFont typeface="Wingdings" panose="05000000000000000000" pitchFamily="2" charset="2"/>
              <a:buChar char="§"/>
            </a:pPr>
            <a:endParaRPr lang="en-US" sz="1100" dirty="0">
              <a:latin typeface="Arial" panose="020B0604020202020204" pitchFamily="34" charset="0"/>
            </a:endParaRPr>
          </a:p>
        </p:txBody>
      </p:sp>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1559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9A1CC-31C4-318C-508A-A6A88328913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DLS STANDARD</a:t>
            </a:r>
          </a:p>
        </p:txBody>
      </p:sp>
      <p:pic>
        <p:nvPicPr>
          <p:cNvPr id="5" name="Content Placeholder 4">
            <a:extLst>
              <a:ext uri="{FF2B5EF4-FFF2-40B4-BE49-F238E27FC236}">
                <a16:creationId xmlns:a16="http://schemas.microsoft.com/office/drawing/2014/main" id="{96DACBFE-1E20-C409-240F-8D8B448582FB}"/>
              </a:ext>
            </a:extLst>
          </p:cNvPr>
          <p:cNvPicPr>
            <a:picLocks noGrp="1" noChangeAspect="1"/>
          </p:cNvPicPr>
          <p:nvPr>
            <p:ph idx="1"/>
          </p:nvPr>
        </p:nvPicPr>
        <p:blipFill>
          <a:blip r:embed="rId2"/>
          <a:stretch>
            <a:fillRect/>
          </a:stretch>
        </p:blipFill>
        <p:spPr>
          <a:xfrm>
            <a:off x="4777316" y="1512288"/>
            <a:ext cx="6780700" cy="3831094"/>
          </a:xfrm>
          <a:prstGeom prst="rect">
            <a:avLst/>
          </a:prstGeom>
        </p:spPr>
      </p:pic>
    </p:spTree>
    <p:extLst>
      <p:ext uri="{BB962C8B-B14F-4D97-AF65-F5344CB8AC3E}">
        <p14:creationId xmlns:p14="http://schemas.microsoft.com/office/powerpoint/2010/main" val="2150538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2632</TotalTime>
  <Words>2377</Words>
  <Application>Microsoft Office PowerPoint</Application>
  <PresentationFormat>Widescreen</PresentationFormat>
  <Paragraphs>241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Calibritime</vt:lpstr>
      <vt:lpstr>Tw Cen MT</vt:lpstr>
      <vt:lpstr>Wingdings</vt:lpstr>
      <vt:lpstr>Office Theme</vt:lpstr>
      <vt:lpstr>ACBS OVERVIEW</vt:lpstr>
      <vt:lpstr>PowerPoint Presentation</vt:lpstr>
      <vt:lpstr>ACBS OVERVIEW</vt:lpstr>
      <vt:lpstr>OUR CLIENTS</vt:lpstr>
      <vt:lpstr>CUSTOMER</vt:lpstr>
      <vt:lpstr>FACILITY </vt:lpstr>
      <vt:lpstr>LOANS</vt:lpstr>
      <vt:lpstr>DLS STANDARD</vt:lpstr>
      <vt:lpstr>DLS STANDARD</vt:lpstr>
      <vt:lpstr>Processing Group</vt:lpstr>
      <vt:lpstr>PORTFOLIO</vt:lpstr>
      <vt:lpstr>End Of Day Processing</vt:lpstr>
      <vt:lpstr>ACBS SERVICING LOAN WORKSHOP</vt:lpstr>
      <vt:lpstr>ACBS SERVICING LOAN WORKSHOP</vt:lpstr>
      <vt:lpstr>ACBS BUNDLE OVERVIEW</vt:lpstr>
      <vt:lpstr>ACBS GENERAL LEDGER</vt:lpstr>
      <vt:lpstr>TRANSACTION</vt:lpstr>
      <vt:lpstr>SYSTEM TRANSACTION</vt:lpstr>
      <vt:lpstr>USER-INTIATED TRANSACTION</vt:lpstr>
      <vt:lpstr>Prerequisites for i3 Series</vt:lpstr>
      <vt:lpstr>Prerequisites for I3 Series</vt:lpstr>
      <vt:lpstr>Prerequisites for Windows Server</vt:lpstr>
      <vt:lpstr>Prerequisites for Windows Server</vt:lpstr>
      <vt:lpstr>Prerequisites for Windows Server</vt:lpstr>
      <vt:lpstr>PowerPoint Presentation</vt:lpstr>
      <vt:lpstr>PowerPoint Presentation</vt:lpstr>
      <vt:lpstr>Sub Request Types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ACBS</dc:title>
  <dc:creator>V, Satish Kumar</dc:creator>
  <cp:lastModifiedBy>PrafullaPathak, Siddhanth</cp:lastModifiedBy>
  <cp:revision>24</cp:revision>
  <dcterms:created xsi:type="dcterms:W3CDTF">2023-01-03T12:23:49Z</dcterms:created>
  <dcterms:modified xsi:type="dcterms:W3CDTF">2023-01-11T05:42:00Z</dcterms:modified>
</cp:coreProperties>
</file>