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21"/>
  </p:notesMasterIdLst>
  <p:handoutMasterIdLst>
    <p:handoutMasterId r:id="rId22"/>
  </p:handoutMasterIdLst>
  <p:sldIdLst>
    <p:sldId id="5185" r:id="rId5"/>
    <p:sldId id="5186" r:id="rId6"/>
    <p:sldId id="5187" r:id="rId7"/>
    <p:sldId id="5194" r:id="rId8"/>
    <p:sldId id="5189" r:id="rId9"/>
    <p:sldId id="5205" r:id="rId10"/>
    <p:sldId id="624" r:id="rId11"/>
    <p:sldId id="5197" r:id="rId12"/>
    <p:sldId id="5202" r:id="rId13"/>
    <p:sldId id="5196" r:id="rId14"/>
    <p:sldId id="5201" r:id="rId15"/>
    <p:sldId id="5204" r:id="rId16"/>
    <p:sldId id="5190" r:id="rId17"/>
    <p:sldId id="5193" r:id="rId18"/>
    <p:sldId id="5203" r:id="rId19"/>
    <p:sldId id="5195" r:id="rId20"/>
  </p:sldIdLst>
  <p:sldSz cx="12192000" cy="6858000"/>
  <p:notesSz cx="6858000" cy="9144000"/>
  <p:embeddedFontLst>
    <p:embeddedFont>
      <p:font typeface="Ericsson Hilda" panose="00000500000000000000" pitchFamily="2" charset="0"/>
      <p:regular r:id="rId23"/>
      <p:bold r:id="rId24"/>
    </p:embeddedFont>
    <p:embeddedFont>
      <p:font typeface="Ericsson Hilda Light" panose="00000400000000000000" pitchFamily="2" charset="0"/>
      <p:regular r:id="rId25"/>
    </p:embeddedFont>
    <p:embeddedFont>
      <p:font typeface="Ericsson Technical Icons" panose="00000500000000000000" pitchFamily="2"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25" autoAdjust="0"/>
    <p:restoredTop sz="93284" autoAdjust="0"/>
  </p:normalViewPr>
  <p:slideViewPr>
    <p:cSldViewPr snapToGrid="0" snapToObjects="1" showGuides="1">
      <p:cViewPr varScale="1">
        <p:scale>
          <a:sx n="67" d="100"/>
          <a:sy n="67" d="100"/>
        </p:scale>
        <p:origin x="860"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hr-HR" sz="1800" dirty="0">
                <a:solidFill>
                  <a:schemeClr val="tx1"/>
                </a:solidFill>
              </a:rPr>
              <a:t>EXPECTED</a:t>
            </a:r>
            <a:r>
              <a:rPr lang="hr-HR" sz="1800" baseline="0" dirty="0">
                <a:solidFill>
                  <a:schemeClr val="tx1"/>
                </a:solidFill>
              </a:rPr>
              <a:t> PROFIT  - 5 YEARS PLAN</a:t>
            </a:r>
            <a:endParaRPr lang="en-US" sz="1800" dirty="0">
              <a:solidFill>
                <a:schemeClr val="tx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990905911507629E-2"/>
          <c:y val="9.3594286695215717E-2"/>
          <c:w val="0.88262298870034805"/>
          <c:h val="0.65743626555394719"/>
        </c:manualLayout>
      </c:layout>
      <c:barChart>
        <c:barDir val="col"/>
        <c:grouping val="stacked"/>
        <c:varyColors val="0"/>
        <c:ser>
          <c:idx val="0"/>
          <c:order val="0"/>
          <c:tx>
            <c:strRef>
              <c:f>ROI!$B$4</c:f>
              <c:strCache>
                <c:ptCount val="1"/>
                <c:pt idx="0">
                  <c:v>Development cost</c:v>
                </c:pt>
              </c:strCache>
              <c:extLst xmlns:c15="http://schemas.microsoft.com/office/drawing/2012/chart"/>
            </c:strRef>
          </c:tx>
          <c:spPr>
            <a:solidFill>
              <a:schemeClr val="accent1"/>
            </a:solidFill>
            <a:ln>
              <a:noFill/>
            </a:ln>
            <a:effectLst/>
          </c:spPr>
          <c:invertIfNegative val="0"/>
          <c:cat>
            <c:numRef>
              <c:f>ROI!$C$3:$G$3</c:f>
              <c:numCache>
                <c:formatCode>General</c:formatCode>
                <c:ptCount val="5"/>
                <c:pt idx="0">
                  <c:v>2020</c:v>
                </c:pt>
                <c:pt idx="1">
                  <c:v>2021</c:v>
                </c:pt>
                <c:pt idx="2">
                  <c:v>2022</c:v>
                </c:pt>
                <c:pt idx="3">
                  <c:v>2023</c:v>
                </c:pt>
                <c:pt idx="4">
                  <c:v>2024</c:v>
                </c:pt>
              </c:numCache>
              <c:extLst xmlns:c15="http://schemas.microsoft.com/office/drawing/2012/chart"/>
            </c:numRef>
          </c:cat>
          <c:val>
            <c:numRef>
              <c:f>ROI!$C$4:$G$4</c:f>
              <c:numCache>
                <c:formatCode>General</c:formatCode>
                <c:ptCount val="5"/>
                <c:pt idx="0" formatCode="#0.##0\ [$MSEK]">
                  <c:v>-5</c:v>
                </c:pt>
              </c:numCache>
              <c:extLst xmlns:c15="http://schemas.microsoft.com/office/drawing/2012/chart"/>
            </c:numRef>
          </c:val>
          <c:extLst xmlns:c15="http://schemas.microsoft.com/office/drawing/2012/chart">
            <c:ext xmlns:c16="http://schemas.microsoft.com/office/drawing/2014/chart" uri="{C3380CC4-5D6E-409C-BE32-E72D297353CC}">
              <c16:uniqueId val="{00000000-5A46-4F73-B909-DB30CA001754}"/>
            </c:ext>
          </c:extLst>
        </c:ser>
        <c:ser>
          <c:idx val="1"/>
          <c:order val="1"/>
          <c:tx>
            <c:strRef>
              <c:f>ROI!$B$5</c:f>
              <c:strCache>
                <c:ptCount val="1"/>
                <c:pt idx="0">
                  <c:v>Support and maintenance/year</c:v>
                </c:pt>
              </c:strCache>
              <c:extLst xmlns:c15="http://schemas.microsoft.com/office/drawing/2012/chart"/>
            </c:strRef>
          </c:tx>
          <c:spPr>
            <a:solidFill>
              <a:schemeClr val="accent2"/>
            </a:solidFill>
            <a:ln>
              <a:noFill/>
            </a:ln>
            <a:effectLst/>
          </c:spPr>
          <c:invertIfNegative val="0"/>
          <c:cat>
            <c:numRef>
              <c:f>ROI!$C$3:$G$3</c:f>
              <c:numCache>
                <c:formatCode>General</c:formatCode>
                <c:ptCount val="5"/>
                <c:pt idx="0">
                  <c:v>2020</c:v>
                </c:pt>
                <c:pt idx="1">
                  <c:v>2021</c:v>
                </c:pt>
                <c:pt idx="2">
                  <c:v>2022</c:v>
                </c:pt>
                <c:pt idx="3">
                  <c:v>2023</c:v>
                </c:pt>
                <c:pt idx="4">
                  <c:v>2024</c:v>
                </c:pt>
              </c:numCache>
              <c:extLst xmlns:c15="http://schemas.microsoft.com/office/drawing/2012/chart"/>
            </c:numRef>
          </c:cat>
          <c:val>
            <c:numRef>
              <c:f>ROI!$C$5:$G$5</c:f>
              <c:numCache>
                <c:formatCode>#0.##0\ [$MSEK]</c:formatCode>
                <c:ptCount val="5"/>
                <c:pt idx="0">
                  <c:v>-2</c:v>
                </c:pt>
                <c:pt idx="1">
                  <c:v>-5</c:v>
                </c:pt>
                <c:pt idx="2">
                  <c:v>-7</c:v>
                </c:pt>
                <c:pt idx="3">
                  <c:v>-10</c:v>
                </c:pt>
                <c:pt idx="4">
                  <c:v>-15</c:v>
                </c:pt>
              </c:numCache>
              <c:extLst xmlns:c15="http://schemas.microsoft.com/office/drawing/2012/chart"/>
            </c:numRef>
          </c:val>
          <c:extLst xmlns:c15="http://schemas.microsoft.com/office/drawing/2012/chart">
            <c:ext xmlns:c16="http://schemas.microsoft.com/office/drawing/2014/chart" uri="{C3380CC4-5D6E-409C-BE32-E72D297353CC}">
              <c16:uniqueId val="{00000001-5A46-4F73-B909-DB30CA001754}"/>
            </c:ext>
          </c:extLst>
        </c:ser>
        <c:ser>
          <c:idx val="2"/>
          <c:order val="2"/>
          <c:tx>
            <c:strRef>
              <c:f>ROI!$B$6</c:f>
              <c:strCache>
                <c:ptCount val="1"/>
                <c:pt idx="0">
                  <c:v>CoS (cost of implementation and customer addaptation)</c:v>
                </c:pt>
              </c:strCache>
              <c:extLst xmlns:c15="http://schemas.microsoft.com/office/drawing/2012/chart"/>
            </c:strRef>
          </c:tx>
          <c:spPr>
            <a:solidFill>
              <a:schemeClr val="accent3">
                <a:lumMod val="40000"/>
                <a:lumOff val="60000"/>
              </a:schemeClr>
            </a:solidFill>
            <a:ln>
              <a:noFill/>
            </a:ln>
            <a:effectLst/>
          </c:spPr>
          <c:invertIfNegative val="0"/>
          <c:cat>
            <c:numRef>
              <c:f>ROI!$C$3:$G$3</c:f>
              <c:numCache>
                <c:formatCode>General</c:formatCode>
                <c:ptCount val="5"/>
                <c:pt idx="0">
                  <c:v>2020</c:v>
                </c:pt>
                <c:pt idx="1">
                  <c:v>2021</c:v>
                </c:pt>
                <c:pt idx="2">
                  <c:v>2022</c:v>
                </c:pt>
                <c:pt idx="3">
                  <c:v>2023</c:v>
                </c:pt>
                <c:pt idx="4">
                  <c:v>2024</c:v>
                </c:pt>
              </c:numCache>
              <c:extLst xmlns:c15="http://schemas.microsoft.com/office/drawing/2012/chart"/>
            </c:numRef>
          </c:cat>
          <c:val>
            <c:numRef>
              <c:f>ROI!$C$6:$G$6</c:f>
              <c:numCache>
                <c:formatCode>#0.##0\ [$MSEK]</c:formatCode>
                <c:ptCount val="5"/>
                <c:pt idx="0">
                  <c:v>-50</c:v>
                </c:pt>
                <c:pt idx="1">
                  <c:v>-30</c:v>
                </c:pt>
                <c:pt idx="2">
                  <c:v>-15</c:v>
                </c:pt>
                <c:pt idx="3">
                  <c:v>-15</c:v>
                </c:pt>
                <c:pt idx="4">
                  <c:v>-15</c:v>
                </c:pt>
              </c:numCache>
              <c:extLst xmlns:c15="http://schemas.microsoft.com/office/drawing/2012/chart"/>
            </c:numRef>
          </c:val>
          <c:extLst xmlns:c15="http://schemas.microsoft.com/office/drawing/2012/chart">
            <c:ext xmlns:c16="http://schemas.microsoft.com/office/drawing/2014/chart" uri="{C3380CC4-5D6E-409C-BE32-E72D297353CC}">
              <c16:uniqueId val="{00000002-5A46-4F73-B909-DB30CA001754}"/>
            </c:ext>
          </c:extLst>
        </c:ser>
        <c:ser>
          <c:idx val="3"/>
          <c:order val="3"/>
          <c:tx>
            <c:strRef>
              <c:f>ROI!$B$7</c:f>
              <c:strCache>
                <c:ptCount val="1"/>
                <c:pt idx="0">
                  <c:v>Revenue</c:v>
                </c:pt>
              </c:strCache>
              <c:extLst xmlns:c15="http://schemas.microsoft.com/office/drawing/2012/chart"/>
            </c:strRef>
          </c:tx>
          <c:spPr>
            <a:solidFill>
              <a:schemeClr val="accent4"/>
            </a:solidFill>
            <a:ln>
              <a:noFill/>
            </a:ln>
            <a:effectLst/>
          </c:spPr>
          <c:invertIfNegative val="0"/>
          <c:cat>
            <c:numRef>
              <c:f>ROI!$C$3:$G$3</c:f>
              <c:numCache>
                <c:formatCode>General</c:formatCode>
                <c:ptCount val="5"/>
                <c:pt idx="0">
                  <c:v>2020</c:v>
                </c:pt>
                <c:pt idx="1">
                  <c:v>2021</c:v>
                </c:pt>
                <c:pt idx="2">
                  <c:v>2022</c:v>
                </c:pt>
                <c:pt idx="3">
                  <c:v>2023</c:v>
                </c:pt>
                <c:pt idx="4">
                  <c:v>2024</c:v>
                </c:pt>
              </c:numCache>
              <c:extLst xmlns:c15="http://schemas.microsoft.com/office/drawing/2012/chart"/>
            </c:numRef>
          </c:cat>
          <c:val>
            <c:numRef>
              <c:f>ROI!$C$7:$G$7</c:f>
              <c:numCache>
                <c:formatCode>#0.##0\ [$MSEK]</c:formatCode>
                <c:ptCount val="5"/>
                <c:pt idx="0">
                  <c:v>15</c:v>
                </c:pt>
                <c:pt idx="1">
                  <c:v>50</c:v>
                </c:pt>
                <c:pt idx="2">
                  <c:v>100</c:v>
                </c:pt>
                <c:pt idx="3">
                  <c:v>200</c:v>
                </c:pt>
                <c:pt idx="4">
                  <c:v>450</c:v>
                </c:pt>
              </c:numCache>
              <c:extLst xmlns:c15="http://schemas.microsoft.com/office/drawing/2012/chart"/>
            </c:numRef>
          </c:val>
          <c:extLst xmlns:c15="http://schemas.microsoft.com/office/drawing/2012/chart">
            <c:ext xmlns:c16="http://schemas.microsoft.com/office/drawing/2014/chart" uri="{C3380CC4-5D6E-409C-BE32-E72D297353CC}">
              <c16:uniqueId val="{00000003-5A46-4F73-B909-DB30CA001754}"/>
            </c:ext>
          </c:extLst>
        </c:ser>
        <c:dLbls>
          <c:showLegendKey val="0"/>
          <c:showVal val="0"/>
          <c:showCatName val="0"/>
          <c:showSerName val="0"/>
          <c:showPercent val="0"/>
          <c:showBubbleSize val="0"/>
        </c:dLbls>
        <c:gapWidth val="150"/>
        <c:overlap val="100"/>
        <c:axId val="1131253840"/>
        <c:axId val="1131249248"/>
        <c:extLst/>
      </c:barChart>
      <c:lineChart>
        <c:grouping val="standard"/>
        <c:varyColors val="0"/>
        <c:ser>
          <c:idx val="4"/>
          <c:order val="4"/>
          <c:tx>
            <c:strRef>
              <c:f>ROI!$B$8</c:f>
              <c:strCache>
                <c:ptCount val="1"/>
                <c:pt idx="0">
                  <c:v>Expected Profit</c:v>
                </c:pt>
              </c:strCache>
            </c:strRef>
          </c:tx>
          <c:spPr>
            <a:ln w="44450" cap="sq" cmpd="sng">
              <a:solidFill>
                <a:schemeClr val="accent1">
                  <a:lumMod val="75000"/>
                </a:schemeClr>
              </a:solidFill>
              <a:round/>
            </a:ln>
            <a:effectLst/>
          </c:spPr>
          <c:marker>
            <c:symbol val="circle"/>
            <c:size val="10"/>
            <c:spPr>
              <a:solidFill>
                <a:schemeClr val="accent1">
                  <a:lumMod val="75000"/>
                </a:schemeClr>
              </a:solidFill>
              <a:ln w="9525">
                <a:solidFill>
                  <a:schemeClr val="accent5"/>
                </a:solidFill>
              </a:ln>
              <a:effectLst/>
            </c:spPr>
          </c:marker>
          <c:dLbls>
            <c:spPr>
              <a:noFill/>
              <a:ln>
                <a:noFill/>
              </a:ln>
              <a:effectLst/>
            </c:spPr>
            <c:txPr>
              <a:bodyPr rot="0" spcFirstLastPara="1" vertOverflow="ellipsis" vert="horz" wrap="square" anchor="ctr" anchorCtr="1"/>
              <a:lstStyle/>
              <a:p>
                <a:pPr>
                  <a:defRPr sz="16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ROI!$C$3:$G$3</c:f>
              <c:numCache>
                <c:formatCode>General</c:formatCode>
                <c:ptCount val="5"/>
                <c:pt idx="0">
                  <c:v>2020</c:v>
                </c:pt>
                <c:pt idx="1">
                  <c:v>2021</c:v>
                </c:pt>
                <c:pt idx="2">
                  <c:v>2022</c:v>
                </c:pt>
                <c:pt idx="3">
                  <c:v>2023</c:v>
                </c:pt>
                <c:pt idx="4">
                  <c:v>2024</c:v>
                </c:pt>
              </c:numCache>
            </c:numRef>
          </c:cat>
          <c:val>
            <c:numRef>
              <c:f>ROI!$C$8:$G$8</c:f>
              <c:numCache>
                <c:formatCode>#0.##0\ [$MSEK]</c:formatCode>
                <c:ptCount val="5"/>
                <c:pt idx="0">
                  <c:v>-42</c:v>
                </c:pt>
                <c:pt idx="1">
                  <c:v>15</c:v>
                </c:pt>
                <c:pt idx="2">
                  <c:v>78</c:v>
                </c:pt>
                <c:pt idx="3">
                  <c:v>175</c:v>
                </c:pt>
                <c:pt idx="4">
                  <c:v>420</c:v>
                </c:pt>
              </c:numCache>
            </c:numRef>
          </c:val>
          <c:smooth val="0"/>
          <c:extLst>
            <c:ext xmlns:c16="http://schemas.microsoft.com/office/drawing/2014/chart" uri="{C3380CC4-5D6E-409C-BE32-E72D297353CC}">
              <c16:uniqueId val="{00000004-5A46-4F73-B909-DB30CA001754}"/>
            </c:ext>
          </c:extLst>
        </c:ser>
        <c:dLbls>
          <c:showLegendKey val="0"/>
          <c:showVal val="0"/>
          <c:showCatName val="0"/>
          <c:showSerName val="0"/>
          <c:showPercent val="0"/>
          <c:showBubbleSize val="0"/>
        </c:dLbls>
        <c:marker val="1"/>
        <c:smooth val="0"/>
        <c:axId val="1131253840"/>
        <c:axId val="1131249248"/>
      </c:lineChart>
      <c:catAx>
        <c:axId val="1131253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131249248"/>
        <c:crosses val="autoZero"/>
        <c:auto val="1"/>
        <c:lblAlgn val="ctr"/>
        <c:lblOffset val="100"/>
        <c:noMultiLvlLbl val="0"/>
      </c:catAx>
      <c:valAx>
        <c:axId val="1131249248"/>
        <c:scaling>
          <c:orientation val="minMax"/>
          <c:max val="1000"/>
        </c:scaling>
        <c:delete val="0"/>
        <c:axPos val="l"/>
        <c:majorGridlines>
          <c:spPr>
            <a:ln w="9525" cap="flat" cmpd="sng" algn="ctr">
              <a:solidFill>
                <a:schemeClr val="tx1">
                  <a:lumMod val="15000"/>
                  <a:lumOff val="85000"/>
                </a:schemeClr>
              </a:solidFill>
              <a:round/>
            </a:ln>
            <a:effectLst/>
          </c:spPr>
        </c:majorGridlines>
        <c:numFmt formatCode="#,0##\ [$MSEK]"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131253840"/>
        <c:crosses val="autoZero"/>
        <c:crossBetween val="between"/>
      </c:valAx>
      <c:spPr>
        <a:noFill/>
        <a:ln>
          <a:noFill/>
        </a:ln>
        <a:effectLst/>
      </c:spPr>
    </c:plotArea>
    <c:legend>
      <c:legendPos val="b"/>
      <c:layout>
        <c:manualLayout>
          <c:xMode val="edge"/>
          <c:yMode val="edge"/>
          <c:x val="0"/>
          <c:y val="0.78152923838189425"/>
          <c:w val="0.92757326880652635"/>
          <c:h val="0.20151444276947333"/>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FD348-9C7F-4865-875C-863EC6E2CB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Idea Description, Business Case and MVP Plan template </a:t>
            </a:r>
          </a:p>
        </p:txBody>
      </p:sp>
      <p:sp>
        <p:nvSpPr>
          <p:cNvPr id="3" name="Date Placeholder 2">
            <a:extLst>
              <a:ext uri="{FF2B5EF4-FFF2-40B4-BE49-F238E27FC236}">
                <a16:creationId xmlns:a16="http://schemas.microsoft.com/office/drawing/2014/main" id="{B3294207-A46E-4F9A-91C9-BB4398CEA9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2019-10-04 </a:t>
            </a:r>
          </a:p>
        </p:txBody>
      </p:sp>
      <p:sp>
        <p:nvSpPr>
          <p:cNvPr id="4" name="Footer Placeholder 3">
            <a:extLst>
              <a:ext uri="{FF2B5EF4-FFF2-40B4-BE49-F238E27FC236}">
                <a16:creationId xmlns:a16="http://schemas.microsoft.com/office/drawing/2014/main" id="{95105526-C577-427D-800D-7921EA1602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BMAS-19:006294 Uen, Rev D </a:t>
            </a:r>
          </a:p>
        </p:txBody>
      </p:sp>
      <p:sp>
        <p:nvSpPr>
          <p:cNvPr id="5" name="Slide Number Placeholder 4">
            <a:extLst>
              <a:ext uri="{FF2B5EF4-FFF2-40B4-BE49-F238E27FC236}">
                <a16:creationId xmlns:a16="http://schemas.microsoft.com/office/drawing/2014/main" id="{1FCA4CFA-39AC-4AB6-B521-EBDB0AF74A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AEDCC-D3AE-4D3E-A1AA-6BA600F277AC}" type="slidenum">
              <a:rPr lang="en-US" smtClean="0"/>
              <a:t>‹#›</a:t>
            </a:fld>
            <a:endParaRPr lang="en-US"/>
          </a:p>
        </p:txBody>
      </p:sp>
    </p:spTree>
    <p:extLst>
      <p:ext uri="{BB962C8B-B14F-4D97-AF65-F5344CB8AC3E}">
        <p14:creationId xmlns:p14="http://schemas.microsoft.com/office/powerpoint/2010/main" val="17542621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ricsson Hilda Light" panose="00000400000000000000" pitchFamily="2" charset="0"/>
              </a:defRPr>
            </a:lvl1pPr>
          </a:lstStyle>
          <a:p>
            <a:r>
              <a:rPr lang="en-US"/>
              <a:t>Idea Description, Business Case and MVP Plan template </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ricsson Hilda Light" panose="00000400000000000000" pitchFamily="2" charset="0"/>
              </a:defRPr>
            </a:lvl1pPr>
          </a:lstStyle>
          <a:p>
            <a:r>
              <a:rPr lang="en-US"/>
              <a:t>2019-10-04 </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ricsson Hilda Light" panose="00000400000000000000" pitchFamily="2" charset="0"/>
              </a:defRPr>
            </a:lvl1pPr>
          </a:lstStyle>
          <a:p>
            <a:r>
              <a:rPr lang="en-US"/>
              <a:t>BMAS-19:006294 Uen, Rev D </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ricsson Hilda Light" panose="00000400000000000000" pitchFamily="2" charset="0"/>
              </a:defRPr>
            </a:lvl1pPr>
          </a:lstStyle>
          <a:p>
            <a:fld id="{F949BC75-2359-4F98-918A-7033C92AD487}" type="slidenum">
              <a:rPr lang="en-US" smtClean="0"/>
              <a:pPr/>
              <a:t>‹#›</a:t>
            </a:fld>
            <a:endParaRPr lang="en-US" dirty="0"/>
          </a:p>
        </p:txBody>
      </p:sp>
    </p:spTree>
    <p:extLst>
      <p:ext uri="{BB962C8B-B14F-4D97-AF65-F5344CB8AC3E}">
        <p14:creationId xmlns:p14="http://schemas.microsoft.com/office/powerpoint/2010/main" val="11333338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Ericsson Hilda Light" panose="00000400000000000000" pitchFamily="2" charset="0"/>
        <a:ea typeface="+mn-ea"/>
        <a:cs typeface="+mn-cs"/>
      </a:defRPr>
    </a:lvl1pPr>
    <a:lvl2pPr marL="457200" algn="l" defTabSz="914400" rtl="0" eaLnBrk="1" latinLnBrk="0" hangingPunct="1">
      <a:defRPr sz="1200" kern="1200">
        <a:solidFill>
          <a:schemeClr val="tx1"/>
        </a:solidFill>
        <a:latin typeface="Ericsson Hilda Light" panose="00000400000000000000" pitchFamily="2" charset="0"/>
        <a:ea typeface="+mn-ea"/>
        <a:cs typeface="+mn-cs"/>
      </a:defRPr>
    </a:lvl2pPr>
    <a:lvl3pPr marL="914400" algn="l" defTabSz="914400" rtl="0" eaLnBrk="1" latinLnBrk="0" hangingPunct="1">
      <a:defRPr sz="1200" kern="1200">
        <a:solidFill>
          <a:schemeClr val="tx1"/>
        </a:solidFill>
        <a:latin typeface="Ericsson Hilda Light" panose="00000400000000000000" pitchFamily="2" charset="0"/>
        <a:ea typeface="+mn-ea"/>
        <a:cs typeface="+mn-cs"/>
      </a:defRPr>
    </a:lvl3pPr>
    <a:lvl4pPr marL="1371600" algn="l" defTabSz="914400" rtl="0" eaLnBrk="1" latinLnBrk="0" hangingPunct="1">
      <a:defRPr sz="1200" kern="1200">
        <a:solidFill>
          <a:schemeClr val="tx1"/>
        </a:solidFill>
        <a:latin typeface="Ericsson Hilda Light" panose="00000400000000000000" pitchFamily="2" charset="0"/>
        <a:ea typeface="+mn-ea"/>
        <a:cs typeface="+mn-cs"/>
      </a:defRPr>
    </a:lvl4pPr>
    <a:lvl5pPr marL="1828800" algn="l" defTabSz="914400" rtl="0" eaLnBrk="1" latinLnBrk="0" hangingPunct="1">
      <a:defRPr sz="1200" kern="1200">
        <a:solidFill>
          <a:schemeClr val="tx1"/>
        </a:solidFill>
        <a:latin typeface="Ericsson Hilda Light"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200" kern="1200" dirty="0">
              <a:solidFill>
                <a:schemeClr val="tx1"/>
              </a:solidFill>
              <a:effectLst/>
              <a:latin typeface="Ericsson Hilda Light" panose="00000400000000000000" pitchFamily="2" charset="0"/>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Ericsson Hilda Light" panose="00000400000000000000" pitchFamily="2"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Idea Description, Business Case and MVP Plan template </a:t>
            </a:r>
            <a:endParaRPr lang="en-US" dirty="0"/>
          </a:p>
        </p:txBody>
      </p:sp>
      <p:sp>
        <p:nvSpPr>
          <p:cNvPr id="5" name="Date Placeholder 4"/>
          <p:cNvSpPr>
            <a:spLocks noGrp="1"/>
          </p:cNvSpPr>
          <p:nvPr>
            <p:ph type="dt" idx="11"/>
          </p:nvPr>
        </p:nvSpPr>
        <p:spPr/>
        <p:txBody>
          <a:bodyPr/>
          <a:lstStyle/>
          <a:p>
            <a:r>
              <a:rPr lang="en-US"/>
              <a:t>2019-10-04 </a:t>
            </a:r>
            <a:endParaRPr lang="en-US" dirty="0"/>
          </a:p>
        </p:txBody>
      </p:sp>
      <p:sp>
        <p:nvSpPr>
          <p:cNvPr id="6" name="Footer Placeholder 5"/>
          <p:cNvSpPr>
            <a:spLocks noGrp="1"/>
          </p:cNvSpPr>
          <p:nvPr>
            <p:ph type="ftr" sz="quarter" idx="12"/>
          </p:nvPr>
        </p:nvSpPr>
        <p:spPr/>
        <p:txBody>
          <a:bodyPr/>
          <a:lstStyle/>
          <a:p>
            <a:r>
              <a:rPr lang="en-US"/>
              <a:t>BMAS-19:006294 Uen, Rev D </a:t>
            </a:r>
            <a:endParaRPr lang="en-US" dirty="0"/>
          </a:p>
        </p:txBody>
      </p:sp>
      <p:sp>
        <p:nvSpPr>
          <p:cNvPr id="7" name="Slide Number Placeholder 6"/>
          <p:cNvSpPr>
            <a:spLocks noGrp="1"/>
          </p:cNvSpPr>
          <p:nvPr>
            <p:ph type="sldNum" sz="quarter" idx="13"/>
          </p:nvPr>
        </p:nvSpPr>
        <p:spPr/>
        <p:txBody>
          <a:bodyPr/>
          <a:lstStyle/>
          <a:p>
            <a:fld id="{6B6B8037-BDCD-4D27-90D8-885A575DE563}" type="slidenum">
              <a:rPr lang="en-US" smtClean="0"/>
              <a:t>1</a:t>
            </a:fld>
            <a:endParaRPr lang="en-US" dirty="0"/>
          </a:p>
        </p:txBody>
      </p:sp>
    </p:spTree>
    <p:extLst>
      <p:ext uri="{BB962C8B-B14F-4D97-AF65-F5344CB8AC3E}">
        <p14:creationId xmlns:p14="http://schemas.microsoft.com/office/powerpoint/2010/main" val="3051688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Idea Description, Business Case and MVP Plan template </a:t>
            </a:r>
            <a:endParaRPr lang="en-US" dirty="0"/>
          </a:p>
        </p:txBody>
      </p:sp>
      <p:sp>
        <p:nvSpPr>
          <p:cNvPr id="5" name="Date Placeholder 4"/>
          <p:cNvSpPr>
            <a:spLocks noGrp="1"/>
          </p:cNvSpPr>
          <p:nvPr>
            <p:ph type="dt" idx="1"/>
          </p:nvPr>
        </p:nvSpPr>
        <p:spPr/>
        <p:txBody>
          <a:bodyPr/>
          <a:lstStyle/>
          <a:p>
            <a:r>
              <a:rPr lang="en-US"/>
              <a:t>2019-10-04 </a:t>
            </a:r>
            <a:endParaRPr lang="en-US" dirty="0"/>
          </a:p>
        </p:txBody>
      </p:sp>
      <p:sp>
        <p:nvSpPr>
          <p:cNvPr id="6" name="Footer Placeholder 5"/>
          <p:cNvSpPr>
            <a:spLocks noGrp="1"/>
          </p:cNvSpPr>
          <p:nvPr>
            <p:ph type="ftr" sz="quarter" idx="4"/>
          </p:nvPr>
        </p:nvSpPr>
        <p:spPr/>
        <p:txBody>
          <a:bodyPr/>
          <a:lstStyle/>
          <a:p>
            <a:r>
              <a:rPr lang="en-US"/>
              <a:t>BMAS-19:006294 Uen, Rev D </a:t>
            </a:r>
            <a:endParaRPr lang="en-US" dirty="0"/>
          </a:p>
        </p:txBody>
      </p:sp>
      <p:sp>
        <p:nvSpPr>
          <p:cNvPr id="7" name="Slide Number Placeholder 6"/>
          <p:cNvSpPr>
            <a:spLocks noGrp="1"/>
          </p:cNvSpPr>
          <p:nvPr>
            <p:ph type="sldNum" sz="quarter" idx="5"/>
          </p:nvPr>
        </p:nvSpPr>
        <p:spPr/>
        <p:txBody>
          <a:bodyPr/>
          <a:lstStyle/>
          <a:p>
            <a:fld id="{47ABCE43-9B02-45E9-A72A-064D0B78CCB1}" type="slidenum">
              <a:rPr lang="en-US" smtClean="0"/>
              <a:t>13</a:t>
            </a:fld>
            <a:endParaRPr lang="en-US" dirty="0"/>
          </a:p>
        </p:txBody>
      </p:sp>
    </p:spTree>
    <p:extLst>
      <p:ext uri="{BB962C8B-B14F-4D97-AF65-F5344CB8AC3E}">
        <p14:creationId xmlns:p14="http://schemas.microsoft.com/office/powerpoint/2010/main" val="2664580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Idea Description, Business Case and MVP Plan template </a:t>
            </a:r>
            <a:endParaRPr lang="en-US" dirty="0"/>
          </a:p>
        </p:txBody>
      </p:sp>
      <p:sp>
        <p:nvSpPr>
          <p:cNvPr id="5" name="Date Placeholder 4"/>
          <p:cNvSpPr>
            <a:spLocks noGrp="1"/>
          </p:cNvSpPr>
          <p:nvPr>
            <p:ph type="dt" idx="11"/>
          </p:nvPr>
        </p:nvSpPr>
        <p:spPr/>
        <p:txBody>
          <a:bodyPr/>
          <a:lstStyle/>
          <a:p>
            <a:r>
              <a:rPr lang="en-US"/>
              <a:t>2019-10-04 </a:t>
            </a:r>
            <a:endParaRPr lang="en-US" dirty="0"/>
          </a:p>
        </p:txBody>
      </p:sp>
      <p:sp>
        <p:nvSpPr>
          <p:cNvPr id="6" name="Footer Placeholder 5"/>
          <p:cNvSpPr>
            <a:spLocks noGrp="1"/>
          </p:cNvSpPr>
          <p:nvPr>
            <p:ph type="ftr" sz="quarter" idx="12"/>
          </p:nvPr>
        </p:nvSpPr>
        <p:spPr/>
        <p:txBody>
          <a:bodyPr/>
          <a:lstStyle/>
          <a:p>
            <a:r>
              <a:rPr lang="en-US"/>
              <a:t>BMAS-19:006294 Uen, Rev D </a:t>
            </a:r>
            <a:endParaRPr lang="en-US" dirty="0"/>
          </a:p>
        </p:txBody>
      </p:sp>
      <p:sp>
        <p:nvSpPr>
          <p:cNvPr id="7" name="Slide Number Placeholder 6"/>
          <p:cNvSpPr>
            <a:spLocks noGrp="1"/>
          </p:cNvSpPr>
          <p:nvPr>
            <p:ph type="sldNum" sz="quarter" idx="13"/>
          </p:nvPr>
        </p:nvSpPr>
        <p:spPr/>
        <p:txBody>
          <a:bodyPr/>
          <a:lstStyle/>
          <a:p>
            <a:fld id="{0B273676-432C-4DE5-8FAE-1CA4BB3654FB}" type="slidenum">
              <a:rPr lang="en-US" smtClean="0"/>
              <a:t>14</a:t>
            </a:fld>
            <a:endParaRPr lang="en-US" dirty="0"/>
          </a:p>
        </p:txBody>
      </p:sp>
    </p:spTree>
    <p:extLst>
      <p:ext uri="{BB962C8B-B14F-4D97-AF65-F5344CB8AC3E}">
        <p14:creationId xmlns:p14="http://schemas.microsoft.com/office/powerpoint/2010/main" val="2660748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Idea Description, Business Case and MVP Plan template </a:t>
            </a:r>
            <a:endParaRPr lang="en-US" dirty="0"/>
          </a:p>
        </p:txBody>
      </p:sp>
      <p:sp>
        <p:nvSpPr>
          <p:cNvPr id="5" name="Date Placeholder 4"/>
          <p:cNvSpPr>
            <a:spLocks noGrp="1"/>
          </p:cNvSpPr>
          <p:nvPr>
            <p:ph type="dt" idx="1"/>
          </p:nvPr>
        </p:nvSpPr>
        <p:spPr/>
        <p:txBody>
          <a:bodyPr/>
          <a:lstStyle/>
          <a:p>
            <a:r>
              <a:rPr lang="en-US"/>
              <a:t>2019-10-04 </a:t>
            </a:r>
            <a:endParaRPr lang="en-US" dirty="0"/>
          </a:p>
        </p:txBody>
      </p:sp>
      <p:sp>
        <p:nvSpPr>
          <p:cNvPr id="6" name="Footer Placeholder 5"/>
          <p:cNvSpPr>
            <a:spLocks noGrp="1"/>
          </p:cNvSpPr>
          <p:nvPr>
            <p:ph type="ftr" sz="quarter" idx="4"/>
          </p:nvPr>
        </p:nvSpPr>
        <p:spPr/>
        <p:txBody>
          <a:bodyPr/>
          <a:lstStyle/>
          <a:p>
            <a:r>
              <a:rPr lang="en-US"/>
              <a:t>BMAS-19:006294 Uen, Rev D </a:t>
            </a:r>
            <a:endParaRPr lang="en-US" dirty="0"/>
          </a:p>
        </p:txBody>
      </p:sp>
      <p:sp>
        <p:nvSpPr>
          <p:cNvPr id="7" name="Slide Number Placeholder 6"/>
          <p:cNvSpPr>
            <a:spLocks noGrp="1"/>
          </p:cNvSpPr>
          <p:nvPr>
            <p:ph type="sldNum" sz="quarter" idx="5"/>
          </p:nvPr>
        </p:nvSpPr>
        <p:spPr/>
        <p:txBody>
          <a:bodyPr/>
          <a:lstStyle/>
          <a:p>
            <a:fld id="{5F989190-44E1-4C88-8817-AC6C611E353D}" type="slidenum">
              <a:rPr lang="en-US" smtClean="0"/>
              <a:t>16</a:t>
            </a:fld>
            <a:endParaRPr lang="en-US" dirty="0"/>
          </a:p>
        </p:txBody>
      </p:sp>
    </p:spTree>
    <p:extLst>
      <p:ext uri="{BB962C8B-B14F-4D97-AF65-F5344CB8AC3E}">
        <p14:creationId xmlns:p14="http://schemas.microsoft.com/office/powerpoint/2010/main" val="208943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7DF189-A48D-40DC-9327-0497DCE2D28B}"/>
              </a:ext>
            </a:extLst>
          </p:cNvPr>
          <p:cNvSpPr>
            <a:spLocks noGrp="1"/>
          </p:cNvSpPr>
          <p:nvPr>
            <p:ph type="sldNum" sz="quarter" idx="5"/>
          </p:nvPr>
        </p:nvSpPr>
        <p:spPr/>
        <p:txBody>
          <a:bodyPr/>
          <a:lstStyle/>
          <a:p>
            <a:fld id="{717DAB6B-8B90-49C6-83B9-39C2B4D3E06B}" type="slidenum">
              <a:rPr lang="en-US" smtClean="0"/>
              <a:t>2</a:t>
            </a:fld>
            <a:endParaRPr lang="en-US"/>
          </a:p>
        </p:txBody>
      </p:sp>
      <p:sp>
        <p:nvSpPr>
          <p:cNvPr id="3" name="Header Placeholder 2">
            <a:extLst>
              <a:ext uri="{FF2B5EF4-FFF2-40B4-BE49-F238E27FC236}">
                <a16:creationId xmlns:a16="http://schemas.microsoft.com/office/drawing/2014/main" id="{7A64DD1B-5444-4F06-B59A-8DDF7F2794E2}"/>
              </a:ext>
            </a:extLst>
          </p:cNvPr>
          <p:cNvSpPr>
            <a:spLocks noGrp="1"/>
          </p:cNvSpPr>
          <p:nvPr>
            <p:ph type="hdr" sz="quarter"/>
          </p:nvPr>
        </p:nvSpPr>
        <p:spPr/>
        <p:txBody>
          <a:bodyPr/>
          <a:lstStyle/>
          <a:p>
            <a:r>
              <a:rPr lang="en-US"/>
              <a:t>Idea Description, Business Case and MVP Plan template </a:t>
            </a:r>
          </a:p>
        </p:txBody>
      </p:sp>
      <p:sp>
        <p:nvSpPr>
          <p:cNvPr id="4" name="Footer Placeholder 3">
            <a:extLst>
              <a:ext uri="{FF2B5EF4-FFF2-40B4-BE49-F238E27FC236}">
                <a16:creationId xmlns:a16="http://schemas.microsoft.com/office/drawing/2014/main" id="{EDDAF3DF-06E5-41AB-AE74-3FB84695186C}"/>
              </a:ext>
            </a:extLst>
          </p:cNvPr>
          <p:cNvSpPr>
            <a:spLocks noGrp="1"/>
          </p:cNvSpPr>
          <p:nvPr>
            <p:ph type="ftr" sz="quarter" idx="4"/>
          </p:nvPr>
        </p:nvSpPr>
        <p:spPr/>
        <p:txBody>
          <a:bodyPr/>
          <a:lstStyle/>
          <a:p>
            <a:r>
              <a:rPr lang="en-US"/>
              <a:t>BMAS-19:006294 Uen, Rev D </a:t>
            </a:r>
          </a:p>
        </p:txBody>
      </p:sp>
      <p:sp>
        <p:nvSpPr>
          <p:cNvPr id="5" name="Date Placeholder 4">
            <a:extLst>
              <a:ext uri="{FF2B5EF4-FFF2-40B4-BE49-F238E27FC236}">
                <a16:creationId xmlns:a16="http://schemas.microsoft.com/office/drawing/2014/main" id="{12902504-75E6-45BA-843C-2CFDCD50CEBC}"/>
              </a:ext>
            </a:extLst>
          </p:cNvPr>
          <p:cNvSpPr>
            <a:spLocks noGrp="1"/>
          </p:cNvSpPr>
          <p:nvPr>
            <p:ph type="dt" idx="1"/>
          </p:nvPr>
        </p:nvSpPr>
        <p:spPr/>
        <p:txBody>
          <a:bodyPr/>
          <a:lstStyle/>
          <a:p>
            <a:r>
              <a:rPr lang="en-US"/>
              <a:t>2019-10-04 </a:t>
            </a:r>
          </a:p>
        </p:txBody>
      </p:sp>
    </p:spTree>
    <p:extLst>
      <p:ext uri="{BB962C8B-B14F-4D97-AF65-F5344CB8AC3E}">
        <p14:creationId xmlns:p14="http://schemas.microsoft.com/office/powerpoint/2010/main" val="1379641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Idea Description, Business Case and MVP Plan template </a:t>
            </a:r>
            <a:endParaRPr lang="en-US" dirty="0"/>
          </a:p>
        </p:txBody>
      </p:sp>
      <p:sp>
        <p:nvSpPr>
          <p:cNvPr id="5" name="Date Placeholder 4"/>
          <p:cNvSpPr>
            <a:spLocks noGrp="1"/>
          </p:cNvSpPr>
          <p:nvPr>
            <p:ph type="dt" idx="1"/>
          </p:nvPr>
        </p:nvSpPr>
        <p:spPr/>
        <p:txBody>
          <a:bodyPr/>
          <a:lstStyle/>
          <a:p>
            <a:r>
              <a:rPr lang="en-US"/>
              <a:t>2019-10-04 </a:t>
            </a:r>
            <a:endParaRPr lang="en-US" dirty="0"/>
          </a:p>
        </p:txBody>
      </p:sp>
      <p:sp>
        <p:nvSpPr>
          <p:cNvPr id="6" name="Footer Placeholder 5"/>
          <p:cNvSpPr>
            <a:spLocks noGrp="1"/>
          </p:cNvSpPr>
          <p:nvPr>
            <p:ph type="ftr" sz="quarter" idx="4"/>
          </p:nvPr>
        </p:nvSpPr>
        <p:spPr/>
        <p:txBody>
          <a:bodyPr/>
          <a:lstStyle/>
          <a:p>
            <a:r>
              <a:rPr lang="en-US"/>
              <a:t>BMAS-19:006294 Uen, Rev D </a:t>
            </a:r>
            <a:endParaRPr lang="en-US" dirty="0"/>
          </a:p>
        </p:txBody>
      </p:sp>
      <p:sp>
        <p:nvSpPr>
          <p:cNvPr id="7" name="Slide Number Placeholder 6"/>
          <p:cNvSpPr>
            <a:spLocks noGrp="1"/>
          </p:cNvSpPr>
          <p:nvPr>
            <p:ph type="sldNum" sz="quarter" idx="5"/>
          </p:nvPr>
        </p:nvSpPr>
        <p:spPr/>
        <p:txBody>
          <a:bodyPr/>
          <a:lstStyle/>
          <a:p>
            <a:fld id="{28246A46-764E-4950-B93B-CD8BDAA3E903}" type="slidenum">
              <a:rPr lang="en-US" smtClean="0"/>
              <a:t>3</a:t>
            </a:fld>
            <a:endParaRPr lang="en-US" dirty="0"/>
          </a:p>
        </p:txBody>
      </p:sp>
    </p:spTree>
    <p:extLst>
      <p:ext uri="{BB962C8B-B14F-4D97-AF65-F5344CB8AC3E}">
        <p14:creationId xmlns:p14="http://schemas.microsoft.com/office/powerpoint/2010/main" val="2992631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Idea Description, Business Case and MVP Plan template </a:t>
            </a:r>
            <a:endParaRPr lang="en-US" dirty="0"/>
          </a:p>
        </p:txBody>
      </p:sp>
      <p:sp>
        <p:nvSpPr>
          <p:cNvPr id="5" name="Date Placeholder 4"/>
          <p:cNvSpPr>
            <a:spLocks noGrp="1"/>
          </p:cNvSpPr>
          <p:nvPr>
            <p:ph type="dt" idx="1"/>
          </p:nvPr>
        </p:nvSpPr>
        <p:spPr/>
        <p:txBody>
          <a:bodyPr/>
          <a:lstStyle/>
          <a:p>
            <a:r>
              <a:rPr lang="en-US"/>
              <a:t>2019-10-04 </a:t>
            </a:r>
            <a:endParaRPr lang="en-US" dirty="0"/>
          </a:p>
        </p:txBody>
      </p:sp>
      <p:sp>
        <p:nvSpPr>
          <p:cNvPr id="6" name="Footer Placeholder 5"/>
          <p:cNvSpPr>
            <a:spLocks noGrp="1"/>
          </p:cNvSpPr>
          <p:nvPr>
            <p:ph type="ftr" sz="quarter" idx="4"/>
          </p:nvPr>
        </p:nvSpPr>
        <p:spPr/>
        <p:txBody>
          <a:bodyPr/>
          <a:lstStyle/>
          <a:p>
            <a:r>
              <a:rPr lang="en-US"/>
              <a:t>BMAS-19:006294 Uen, Rev D </a:t>
            </a:r>
            <a:endParaRPr lang="en-US" dirty="0"/>
          </a:p>
        </p:txBody>
      </p:sp>
      <p:sp>
        <p:nvSpPr>
          <p:cNvPr id="7" name="Slide Number Placeholder 6"/>
          <p:cNvSpPr>
            <a:spLocks noGrp="1"/>
          </p:cNvSpPr>
          <p:nvPr>
            <p:ph type="sldNum" sz="quarter" idx="5"/>
          </p:nvPr>
        </p:nvSpPr>
        <p:spPr/>
        <p:txBody>
          <a:bodyPr/>
          <a:lstStyle/>
          <a:p>
            <a:fld id="{0DF79D56-39D8-4019-93CB-982250F87CC1}" type="slidenum">
              <a:rPr lang="en-US" smtClean="0"/>
              <a:t>4</a:t>
            </a:fld>
            <a:endParaRPr lang="en-US" dirty="0"/>
          </a:p>
        </p:txBody>
      </p:sp>
    </p:spTree>
    <p:extLst>
      <p:ext uri="{BB962C8B-B14F-4D97-AF65-F5344CB8AC3E}">
        <p14:creationId xmlns:p14="http://schemas.microsoft.com/office/powerpoint/2010/main" val="2385186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Idea Description, Business Case and MVP Plan template </a:t>
            </a:r>
            <a:endParaRPr lang="en-US" dirty="0"/>
          </a:p>
        </p:txBody>
      </p:sp>
      <p:sp>
        <p:nvSpPr>
          <p:cNvPr id="5" name="Date Placeholder 4"/>
          <p:cNvSpPr>
            <a:spLocks noGrp="1"/>
          </p:cNvSpPr>
          <p:nvPr>
            <p:ph type="dt" idx="1"/>
          </p:nvPr>
        </p:nvSpPr>
        <p:spPr/>
        <p:txBody>
          <a:bodyPr/>
          <a:lstStyle/>
          <a:p>
            <a:r>
              <a:rPr lang="en-US"/>
              <a:t>2019-10-04 </a:t>
            </a:r>
            <a:endParaRPr lang="en-US" dirty="0"/>
          </a:p>
        </p:txBody>
      </p:sp>
      <p:sp>
        <p:nvSpPr>
          <p:cNvPr id="6" name="Footer Placeholder 5"/>
          <p:cNvSpPr>
            <a:spLocks noGrp="1"/>
          </p:cNvSpPr>
          <p:nvPr>
            <p:ph type="ftr" sz="quarter" idx="4"/>
          </p:nvPr>
        </p:nvSpPr>
        <p:spPr/>
        <p:txBody>
          <a:bodyPr/>
          <a:lstStyle/>
          <a:p>
            <a:r>
              <a:rPr lang="en-US"/>
              <a:t>BMAS-19:006294 Uen, Rev D </a:t>
            </a:r>
            <a:endParaRPr lang="en-US" dirty="0"/>
          </a:p>
        </p:txBody>
      </p:sp>
      <p:sp>
        <p:nvSpPr>
          <p:cNvPr id="7" name="Slide Number Placeholder 6"/>
          <p:cNvSpPr>
            <a:spLocks noGrp="1"/>
          </p:cNvSpPr>
          <p:nvPr>
            <p:ph type="sldNum" sz="quarter" idx="5"/>
          </p:nvPr>
        </p:nvSpPr>
        <p:spPr/>
        <p:txBody>
          <a:bodyPr/>
          <a:lstStyle/>
          <a:p>
            <a:fld id="{21B874C9-A25F-4C4E-A3DD-ECBD41481247}" type="slidenum">
              <a:rPr lang="en-US" smtClean="0"/>
              <a:t>5</a:t>
            </a:fld>
            <a:endParaRPr lang="en-US" dirty="0"/>
          </a:p>
        </p:txBody>
      </p:sp>
    </p:spTree>
    <p:extLst>
      <p:ext uri="{BB962C8B-B14F-4D97-AF65-F5344CB8AC3E}">
        <p14:creationId xmlns:p14="http://schemas.microsoft.com/office/powerpoint/2010/main" val="2734429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 </a:t>
            </a:r>
            <a:endParaRPr lang="en-US" dirty="0"/>
          </a:p>
        </p:txBody>
      </p:sp>
      <p:sp>
        <p:nvSpPr>
          <p:cNvPr id="5" name="Date Placeholder 4"/>
          <p:cNvSpPr>
            <a:spLocks noGrp="1"/>
          </p:cNvSpPr>
          <p:nvPr>
            <p:ph type="dt" idx="1"/>
          </p:nvPr>
        </p:nvSpPr>
        <p:spPr/>
        <p:txBody>
          <a:bodyPr/>
          <a:lstStyle/>
          <a:p>
            <a:r>
              <a:rPr lang="en-US"/>
              <a:t>2018-02-21 </a:t>
            </a:r>
            <a:endParaRPr lang="en-US" dirty="0"/>
          </a:p>
        </p:txBody>
      </p:sp>
      <p:sp>
        <p:nvSpPr>
          <p:cNvPr id="6" name="Footer Placeholder 5"/>
          <p:cNvSpPr>
            <a:spLocks noGrp="1"/>
          </p:cNvSpPr>
          <p:nvPr>
            <p:ph type="ftr" sz="quarter" idx="4"/>
          </p:nvPr>
        </p:nvSpPr>
        <p:spPr/>
        <p:txBody>
          <a:bodyPr/>
          <a:lstStyle/>
          <a:p>
            <a:r>
              <a:rPr lang="en-US"/>
              <a:t> </a:t>
            </a:r>
            <a:endParaRPr lang="en-US" dirty="0"/>
          </a:p>
        </p:txBody>
      </p:sp>
      <p:sp>
        <p:nvSpPr>
          <p:cNvPr id="7" name="Slide Number Placeholder 6"/>
          <p:cNvSpPr>
            <a:spLocks noGrp="1"/>
          </p:cNvSpPr>
          <p:nvPr>
            <p:ph type="sldNum" sz="quarter" idx="5"/>
          </p:nvPr>
        </p:nvSpPr>
        <p:spPr/>
        <p:txBody>
          <a:bodyPr/>
          <a:lstStyle/>
          <a:p>
            <a:fld id="{F949BC75-2359-4F98-918A-7033C92AD487}" type="slidenum">
              <a:rPr lang="en-US" smtClean="0"/>
              <a:pPr/>
              <a:t>7</a:t>
            </a:fld>
            <a:endParaRPr lang="en-US" dirty="0"/>
          </a:p>
        </p:txBody>
      </p:sp>
    </p:spTree>
    <p:extLst>
      <p:ext uri="{BB962C8B-B14F-4D97-AF65-F5344CB8AC3E}">
        <p14:creationId xmlns:p14="http://schemas.microsoft.com/office/powerpoint/2010/main" val="2755953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Idea Description, Business Case and MVP Plan template </a:t>
            </a:r>
            <a:endParaRPr lang="en-US" dirty="0"/>
          </a:p>
        </p:txBody>
      </p:sp>
      <p:sp>
        <p:nvSpPr>
          <p:cNvPr id="5" name="Date Placeholder 4"/>
          <p:cNvSpPr>
            <a:spLocks noGrp="1"/>
          </p:cNvSpPr>
          <p:nvPr>
            <p:ph type="dt" idx="11"/>
          </p:nvPr>
        </p:nvSpPr>
        <p:spPr/>
        <p:txBody>
          <a:bodyPr/>
          <a:lstStyle/>
          <a:p>
            <a:r>
              <a:rPr lang="en-US"/>
              <a:t>2019-10-04 </a:t>
            </a:r>
            <a:endParaRPr lang="en-US" dirty="0"/>
          </a:p>
        </p:txBody>
      </p:sp>
      <p:sp>
        <p:nvSpPr>
          <p:cNvPr id="6" name="Footer Placeholder 5"/>
          <p:cNvSpPr>
            <a:spLocks noGrp="1"/>
          </p:cNvSpPr>
          <p:nvPr>
            <p:ph type="ftr" sz="quarter" idx="12"/>
          </p:nvPr>
        </p:nvSpPr>
        <p:spPr/>
        <p:txBody>
          <a:bodyPr/>
          <a:lstStyle/>
          <a:p>
            <a:r>
              <a:rPr lang="en-US"/>
              <a:t>BMAS-19:006294 Uen, Rev D </a:t>
            </a:r>
            <a:endParaRPr lang="en-US" dirty="0"/>
          </a:p>
        </p:txBody>
      </p:sp>
      <p:sp>
        <p:nvSpPr>
          <p:cNvPr id="7" name="Slide Number Placeholder 6"/>
          <p:cNvSpPr>
            <a:spLocks noGrp="1"/>
          </p:cNvSpPr>
          <p:nvPr>
            <p:ph type="sldNum" sz="quarter" idx="13"/>
          </p:nvPr>
        </p:nvSpPr>
        <p:spPr/>
        <p:txBody>
          <a:bodyPr/>
          <a:lstStyle/>
          <a:p>
            <a:fld id="{C875F61F-3AD5-4F2E-9E21-A9433B8869D0}" type="slidenum">
              <a:rPr lang="en-US" smtClean="0"/>
              <a:t>8</a:t>
            </a:fld>
            <a:endParaRPr lang="en-US" dirty="0"/>
          </a:p>
        </p:txBody>
      </p:sp>
    </p:spTree>
    <p:extLst>
      <p:ext uri="{BB962C8B-B14F-4D97-AF65-F5344CB8AC3E}">
        <p14:creationId xmlns:p14="http://schemas.microsoft.com/office/powerpoint/2010/main" val="2322538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Idea Description, Business Case and MVP Plan template </a:t>
            </a:r>
            <a:endParaRPr lang="en-US" dirty="0"/>
          </a:p>
        </p:txBody>
      </p:sp>
      <p:sp>
        <p:nvSpPr>
          <p:cNvPr id="5" name="Date Placeholder 4"/>
          <p:cNvSpPr>
            <a:spLocks noGrp="1"/>
          </p:cNvSpPr>
          <p:nvPr>
            <p:ph type="dt" idx="1"/>
          </p:nvPr>
        </p:nvSpPr>
        <p:spPr/>
        <p:txBody>
          <a:bodyPr/>
          <a:lstStyle/>
          <a:p>
            <a:r>
              <a:rPr lang="en-US"/>
              <a:t>2019-10-04 </a:t>
            </a:r>
            <a:endParaRPr lang="en-US" dirty="0"/>
          </a:p>
        </p:txBody>
      </p:sp>
      <p:sp>
        <p:nvSpPr>
          <p:cNvPr id="6" name="Footer Placeholder 5"/>
          <p:cNvSpPr>
            <a:spLocks noGrp="1"/>
          </p:cNvSpPr>
          <p:nvPr>
            <p:ph type="ftr" sz="quarter" idx="4"/>
          </p:nvPr>
        </p:nvSpPr>
        <p:spPr/>
        <p:txBody>
          <a:bodyPr/>
          <a:lstStyle/>
          <a:p>
            <a:r>
              <a:rPr lang="en-US"/>
              <a:t>BMAS-19:006294 Uen, Rev D </a:t>
            </a:r>
            <a:endParaRPr lang="en-US" dirty="0"/>
          </a:p>
        </p:txBody>
      </p:sp>
      <p:sp>
        <p:nvSpPr>
          <p:cNvPr id="7" name="Slide Number Placeholder 6"/>
          <p:cNvSpPr>
            <a:spLocks noGrp="1"/>
          </p:cNvSpPr>
          <p:nvPr>
            <p:ph type="sldNum" sz="quarter" idx="5"/>
          </p:nvPr>
        </p:nvSpPr>
        <p:spPr/>
        <p:txBody>
          <a:bodyPr/>
          <a:lstStyle/>
          <a:p>
            <a:fld id="{670F572B-1BC6-4D26-8587-7363E2A78EB9}" type="slidenum">
              <a:rPr lang="en-US" smtClean="0"/>
              <a:t>10</a:t>
            </a:fld>
            <a:endParaRPr lang="en-US" dirty="0"/>
          </a:p>
        </p:txBody>
      </p:sp>
    </p:spTree>
    <p:extLst>
      <p:ext uri="{BB962C8B-B14F-4D97-AF65-F5344CB8AC3E}">
        <p14:creationId xmlns:p14="http://schemas.microsoft.com/office/powerpoint/2010/main" val="761706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Idea Description, Business Case and MVP Plan template </a:t>
            </a:r>
            <a:endParaRPr lang="en-US" dirty="0"/>
          </a:p>
        </p:txBody>
      </p:sp>
      <p:sp>
        <p:nvSpPr>
          <p:cNvPr id="5" name="Date Placeholder 4"/>
          <p:cNvSpPr>
            <a:spLocks noGrp="1"/>
          </p:cNvSpPr>
          <p:nvPr>
            <p:ph type="dt" idx="11"/>
          </p:nvPr>
        </p:nvSpPr>
        <p:spPr/>
        <p:txBody>
          <a:bodyPr/>
          <a:lstStyle/>
          <a:p>
            <a:r>
              <a:rPr lang="en-US"/>
              <a:t>2019-10-04 </a:t>
            </a:r>
            <a:endParaRPr lang="en-US" dirty="0"/>
          </a:p>
        </p:txBody>
      </p:sp>
      <p:sp>
        <p:nvSpPr>
          <p:cNvPr id="6" name="Footer Placeholder 5"/>
          <p:cNvSpPr>
            <a:spLocks noGrp="1"/>
          </p:cNvSpPr>
          <p:nvPr>
            <p:ph type="ftr" sz="quarter" idx="12"/>
          </p:nvPr>
        </p:nvSpPr>
        <p:spPr/>
        <p:txBody>
          <a:bodyPr/>
          <a:lstStyle/>
          <a:p>
            <a:r>
              <a:rPr lang="en-US"/>
              <a:t>BMAS-19:006294 Uen, Rev D </a:t>
            </a:r>
            <a:endParaRPr lang="en-US" dirty="0"/>
          </a:p>
        </p:txBody>
      </p:sp>
      <p:sp>
        <p:nvSpPr>
          <p:cNvPr id="7" name="Slide Number Placeholder 6"/>
          <p:cNvSpPr>
            <a:spLocks noGrp="1"/>
          </p:cNvSpPr>
          <p:nvPr>
            <p:ph type="sldNum" sz="quarter" idx="13"/>
          </p:nvPr>
        </p:nvSpPr>
        <p:spPr/>
        <p:txBody>
          <a:bodyPr/>
          <a:lstStyle/>
          <a:p>
            <a:fld id="{997CEDAF-D347-4ECC-B8B0-5D63CC8D9E3B}" type="slidenum">
              <a:rPr lang="en-US" smtClean="0"/>
              <a:t>11</a:t>
            </a:fld>
            <a:endParaRPr lang="en-US" dirty="0"/>
          </a:p>
        </p:txBody>
      </p:sp>
    </p:spTree>
    <p:extLst>
      <p:ext uri="{BB962C8B-B14F-4D97-AF65-F5344CB8AC3E}">
        <p14:creationId xmlns:p14="http://schemas.microsoft.com/office/powerpoint/2010/main" val="4178347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latin typeface="+mn-lt"/>
              </a:defRPr>
            </a:lvl1pPr>
          </a:lstStyle>
          <a:p>
            <a:r>
              <a:rPr lang="en-US" dirty="0"/>
              <a:t>Speaker name</a:t>
            </a:r>
          </a:p>
        </p:txBody>
      </p:sp>
      <p:sp>
        <p:nvSpPr>
          <p:cNvPr id="12" name="Content Placeholder 11"/>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spTree>
    <p:extLst>
      <p:ext uri="{BB962C8B-B14F-4D97-AF65-F5344CB8AC3E}">
        <p14:creationId xmlns:p14="http://schemas.microsoft.com/office/powerpoint/2010/main" val="1374575616"/>
      </p:ext>
    </p:extLst>
  </p:cSld>
  <p:clrMapOvr>
    <a:masterClrMapping/>
  </p:clrMapOvr>
  <p:hf sldNum="0" hdr="0" ft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593654033"/>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136202525"/>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267818655"/>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Black, </a:t>
            </a:r>
            <a:br>
              <a:rPr lang="en-US" dirty="0"/>
            </a:br>
            <a:r>
              <a:rPr lang="en-US" dirty="0"/>
              <a:t>max 5-lines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p>
          <a:p>
            <a:r>
              <a:rPr lang="en-US" dirty="0"/>
              <a:t>Ericsson Black, Ericsson Hilda 20pt</a:t>
            </a:r>
          </a:p>
        </p:txBody>
      </p:sp>
    </p:spTree>
    <p:extLst>
      <p:ext uri="{BB962C8B-B14F-4D97-AF65-F5344CB8AC3E}">
        <p14:creationId xmlns:p14="http://schemas.microsoft.com/office/powerpoint/2010/main" val="335517688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US" dirty="0"/>
            </a:br>
            <a:r>
              <a:rPr lang="en-US" dirty="0"/>
              <a:t>Ericsson Hilda Light 60pt, Ericsson Black, </a:t>
            </a:r>
            <a:br>
              <a:rPr lang="en-US" dirty="0"/>
            </a:br>
            <a:r>
              <a:rPr lang="en-US" dirty="0"/>
              <a:t>max 4-lines</a:t>
            </a:r>
          </a:p>
        </p:txBody>
      </p:sp>
    </p:spTree>
    <p:extLst>
      <p:ext uri="{BB962C8B-B14F-4D97-AF65-F5344CB8AC3E}">
        <p14:creationId xmlns:p14="http://schemas.microsoft.com/office/powerpoint/2010/main" val="1793964376"/>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33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41545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551733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6739243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52659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age w. Bright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9A763E3F-D546-48DC-86FC-898851FBC7BD}"/>
              </a:ext>
            </a:extLst>
          </p:cNvPr>
          <p:cNvSpPr>
            <a:spLocks noGrp="1"/>
          </p:cNvSpPr>
          <p:nvPr>
            <p:ph type="pic" sz="quarter" idx="13"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pic>
        <p:nvPicPr>
          <p:cNvPr id="9" name="Graphic 8">
            <a:extLst>
              <a:ext uri="{FF2B5EF4-FFF2-40B4-BE49-F238E27FC236}">
                <a16:creationId xmlns:a16="http://schemas.microsoft.com/office/drawing/2014/main" id="{6E03516D-EC68-4282-84F4-9729304A51D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90452" y="476250"/>
            <a:ext cx="256032" cy="256032"/>
          </a:xfrm>
          <a:prstGeom prst="rect">
            <a:avLst/>
          </a:prstGeom>
        </p:spPr>
      </p:pic>
      <p:sp>
        <p:nvSpPr>
          <p:cNvPr id="10" name="Content Placeholder 2">
            <a:extLst>
              <a:ext uri="{FF2B5EF4-FFF2-40B4-BE49-F238E27FC236}">
                <a16:creationId xmlns:a16="http://schemas.microsoft.com/office/drawing/2014/main" id="{C3D47211-FF10-4DFA-A5AF-8E0A63463B47}"/>
              </a:ext>
            </a:extLst>
          </p:cNvPr>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latin typeface="+mn-lt"/>
              </a:defRPr>
            </a:lvl1pPr>
          </a:lstStyle>
          <a:p>
            <a:r>
              <a:rPr lang="en-US" dirty="0"/>
              <a:t>Speaker name</a:t>
            </a:r>
          </a:p>
        </p:txBody>
      </p:sp>
      <p:sp>
        <p:nvSpPr>
          <p:cNvPr id="11" name="Content Placeholder 11">
            <a:extLst>
              <a:ext uri="{FF2B5EF4-FFF2-40B4-BE49-F238E27FC236}">
                <a16:creationId xmlns:a16="http://schemas.microsoft.com/office/drawing/2014/main" id="{0E57E58D-AC34-4A4B-A5B1-CE1B53ABBDA9}"/>
              </a:ext>
            </a:extLst>
          </p:cNvPr>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3" name="Content Placeholder 11">
            <a:extLst>
              <a:ext uri="{FF2B5EF4-FFF2-40B4-BE49-F238E27FC236}">
                <a16:creationId xmlns:a16="http://schemas.microsoft.com/office/drawing/2014/main" id="{A4CC6AB0-560E-4AE0-A93D-9C1C64F05440}"/>
              </a:ext>
            </a:extLst>
          </p:cNvPr>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spTree>
    <p:extLst>
      <p:ext uri="{BB962C8B-B14F-4D97-AF65-F5344CB8AC3E}">
        <p14:creationId xmlns:p14="http://schemas.microsoft.com/office/powerpoint/2010/main" val="3999758604"/>
      </p:ext>
    </p:extLst>
  </p:cSld>
  <p:clrMapOvr>
    <a:masterClrMapping/>
  </p:clrMapOvr>
  <p:hf sldNum="0" hdr="0" ftr="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476838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5011406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094464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745137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33167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6079995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41146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 Hilda Light 40pt, </a:t>
            </a:r>
            <a:r>
              <a:rPr lang="en-US" dirty="0" err="1"/>
              <a:t>Eri</a:t>
            </a:r>
            <a:r>
              <a:rPr lang="en-US" dirty="0"/>
              <a:t>. Black, max 2-lines</a:t>
            </a:r>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5843472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5223735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max 2-lines</a:t>
            </a:r>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273198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Page w. Dark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FAD780AD-21B6-4312-96C4-9E36B1648871}"/>
              </a:ext>
            </a:extLst>
          </p:cNvPr>
          <p:cNvSpPr>
            <a:spLocks noGrp="1"/>
          </p:cNvSpPr>
          <p:nvPr>
            <p:ph type="pic" sz="quarter" idx="13"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solidFill>
                  <a:schemeClr val="bg1"/>
                </a:solidFill>
                <a:latin typeface="+mj-lt"/>
              </a:defRPr>
            </a:lvl1pPr>
          </a:lstStyle>
          <a:p>
            <a:r>
              <a:rPr lang="en-US" dirty="0"/>
              <a:t>Presentation title,</a:t>
            </a:r>
            <a:br>
              <a:rPr lang="en-US" dirty="0"/>
            </a:br>
            <a:r>
              <a:rPr lang="en-US" dirty="0"/>
              <a:t>Ericsson Hilda Light 60pt,</a:t>
            </a:r>
            <a:br>
              <a:rPr lang="en-US" dirty="0"/>
            </a:br>
            <a:r>
              <a:rPr lang="en-US" dirty="0"/>
              <a:t>Ericsson White,</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US" dirty="0"/>
            </a:br>
            <a:r>
              <a:rPr lang="en-US" dirty="0"/>
              <a:t>Ericsson Hilda 20pt</a:t>
            </a:r>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solidFill>
                  <a:schemeClr val="bg1"/>
                </a:solidFill>
                <a:latin typeface="+mn-lt"/>
              </a:defRPr>
            </a:lvl1pPr>
          </a:lstStyle>
          <a:p>
            <a:r>
              <a:rPr lang="en-US" dirty="0"/>
              <a:t>Speaker name</a:t>
            </a:r>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solidFill>
                  <a:schemeClr val="bg1"/>
                </a:solidFill>
                <a:latin typeface="+mn-lt"/>
              </a:defRPr>
            </a:lvl1pPr>
          </a:lstStyle>
          <a:p>
            <a:r>
              <a:rPr lang="en-US" dirty="0"/>
              <a:t>Organization</a:t>
            </a:r>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solidFill>
                  <a:schemeClr val="bg1"/>
                </a:solidFill>
                <a:latin typeface="+mn-lt"/>
              </a:defRPr>
            </a:lvl1pPr>
          </a:lstStyle>
          <a:p>
            <a:pPr lvl="0"/>
            <a:r>
              <a:rPr lang="en-US" dirty="0"/>
              <a:t>YYYY-MM-DD</a:t>
            </a:r>
          </a:p>
        </p:txBody>
      </p:sp>
    </p:spTree>
    <p:extLst>
      <p:ext uri="{BB962C8B-B14F-4D97-AF65-F5344CB8AC3E}">
        <p14:creationId xmlns:p14="http://schemas.microsoft.com/office/powerpoint/2010/main" val="787326472"/>
      </p:ext>
    </p:extLst>
  </p:cSld>
  <p:clrMapOvr>
    <a:masterClrMapping/>
  </p:clrMapOvr>
  <p:hf sldNum="0" hdr="0" ftr="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6758838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922214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479424"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idx="1" hasCustomPrompt="1"/>
          </p:nvPr>
        </p:nvSpPr>
        <p:spPr>
          <a:xfrm>
            <a:off x="479425"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6312020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6240463"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850641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9772865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ntent Placeholder 2"/>
          <p:cNvSpPr>
            <a:spLocks noGrp="1"/>
          </p:cNvSpPr>
          <p:nvPr>
            <p:ph sz="quarter" idx="12" hasCustomPrompt="1"/>
          </p:nvPr>
        </p:nvSpPr>
        <p:spPr>
          <a:xfrm>
            <a:off x="479425" y="4149724"/>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762546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184575" y="184467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4332000" y="1844673"/>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Content Placeholder 1">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479425" y="1844674"/>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5457253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8960687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9" name="Content Placeholder 3"/>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2758992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9" name="Content Placeholder 3"/>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50909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6000" b="0" dirty="0">
                <a:solidFill>
                  <a:schemeClr val="tx1"/>
                </a:solidFill>
                <a:latin typeface="+mj-lt"/>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spTree>
    <p:extLst>
      <p:ext uri="{BB962C8B-B14F-4D97-AF65-F5344CB8AC3E}">
        <p14:creationId xmlns:p14="http://schemas.microsoft.com/office/powerpoint/2010/main" val="1085322578"/>
      </p:ext>
    </p:extLst>
  </p:cSld>
  <p:clrMapOvr>
    <a:masterClrMapping/>
  </p:clrMapOvr>
  <p:hf sldNum="0"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3"/>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1006958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2"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4" name="Content Placeholder 2"/>
          <p:cNvSpPr>
            <a:spLocks noGrp="1"/>
          </p:cNvSpPr>
          <p:nvPr>
            <p:ph sz="quarter" idx="2" hasCustomPrompt="1"/>
          </p:nvPr>
        </p:nvSpPr>
        <p:spPr>
          <a:xfrm>
            <a:off x="6240462"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sz="quarter" idx="1" hasCustomPrompt="1"/>
          </p:nvPr>
        </p:nvSpPr>
        <p:spPr>
          <a:xfrm>
            <a:off x="47942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7" name="Content Placeholder 1">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79425" y="4149725"/>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5486120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3" y="415099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5" name="Content Placeholder 3"/>
          <p:cNvSpPr>
            <a:spLocks noGrp="1"/>
          </p:cNvSpPr>
          <p:nvPr>
            <p:ph sz="quarter" idx="3" hasCustomPrompt="1"/>
          </p:nvPr>
        </p:nvSpPr>
        <p:spPr>
          <a:xfrm>
            <a:off x="479424"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2"/>
          <p:cNvSpPr>
            <a:spLocks noGrp="1"/>
          </p:cNvSpPr>
          <p:nvPr>
            <p:ph sz="quarter" idx="2" hasCustomPrompt="1"/>
          </p:nvPr>
        </p:nvSpPr>
        <p:spPr>
          <a:xfrm>
            <a:off x="6240463" y="1844675"/>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3" name="Content Placeholder 1"/>
          <p:cNvSpPr>
            <a:spLocks noGrp="1"/>
          </p:cNvSpPr>
          <p:nvPr>
            <p:ph sz="quarter" idx="1" hasCustomPrompt="1"/>
          </p:nvPr>
        </p:nvSpPr>
        <p:spPr>
          <a:xfrm>
            <a:off x="479424"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8" name="Content Placeholder 3"/>
          <p:cNvSpPr>
            <a:spLocks noGrp="1"/>
          </p:cNvSpPr>
          <p:nvPr>
            <p:ph sz="quarter" idx="10" hasCustomPrompt="1"/>
          </p:nvPr>
        </p:nvSpPr>
        <p:spPr>
          <a:xfrm>
            <a:off x="3359151" y="4149724"/>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1"/>
          <p:cNvSpPr>
            <a:spLocks noGrp="1"/>
          </p:cNvSpPr>
          <p:nvPr>
            <p:ph sz="quarter" idx="11" hasCustomPrompt="1"/>
          </p:nvPr>
        </p:nvSpPr>
        <p:spPr>
          <a:xfrm>
            <a:off x="3359151" y="1844675"/>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0" name="Content Placeholder 4"/>
          <p:cNvSpPr>
            <a:spLocks noGrp="1"/>
          </p:cNvSpPr>
          <p:nvPr>
            <p:ph sz="quarter" idx="12" hasCustomPrompt="1"/>
          </p:nvPr>
        </p:nvSpPr>
        <p:spPr>
          <a:xfrm>
            <a:off x="9120188" y="4149725"/>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1" name="Content Placeholder 2"/>
          <p:cNvSpPr>
            <a:spLocks noGrp="1"/>
          </p:cNvSpPr>
          <p:nvPr>
            <p:ph sz="quarter" idx="13" hasCustomPrompt="1"/>
          </p:nvPr>
        </p:nvSpPr>
        <p:spPr>
          <a:xfrm>
            <a:off x="9120188"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4369881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ericsson.com/related-</a:t>
            </a:r>
            <a:r>
              <a:rPr lang="en-US" dirty="0" err="1"/>
              <a:t>url</a:t>
            </a:r>
            <a:endParaRPr lang="en-US" dirty="0"/>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5761685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dirty="0"/>
              <a:t>ericsson.com/related-</a:t>
            </a:r>
            <a:r>
              <a:rPr lang="en-US" dirty="0" err="1"/>
              <a:t>url</a:t>
            </a:r>
            <a:endParaRPr lang="en-US" dirty="0"/>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6853610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142897"/>
            <a:ext cx="11233149" cy="6715103"/>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b="1" dirty="0">
                <a:solidFill>
                  <a:schemeClr val="tx1"/>
                </a:solidFill>
              </a:rPr>
              <a:t>This Master Slide is to ensure that all our characters are embedded with the presentation. Should not be used in a presentation.</a:t>
            </a:r>
          </a:p>
          <a:p>
            <a:pPr marL="0" indent="0">
              <a:buClr>
                <a:schemeClr val="tx1"/>
              </a:buClr>
              <a:buFont typeface="Ericsson Hilda Light" panose="00000400000000000000" pitchFamily="2" charset="0"/>
              <a:buNone/>
            </a:pPr>
            <a:endParaRPr lang="en-US" sz="1400" b="1" dirty="0">
              <a:solidFill>
                <a:schemeClr val="tx1"/>
              </a:solidFill>
            </a:endParaRPr>
          </a:p>
          <a:p>
            <a:pPr marL="0" indent="0">
              <a:buClr>
                <a:schemeClr val="tx1"/>
              </a:buClr>
              <a:buFont typeface="Ericsson Hilda Light" panose="00000400000000000000" pitchFamily="2" charset="0"/>
              <a:buNone/>
            </a:pPr>
            <a:r>
              <a:rPr lang="en-US" sz="1400" dirty="0">
                <a:solidFill>
                  <a:schemeClr val="tx1"/>
                </a:solidFill>
              </a:rPr>
              <a:t>!"#$%&amp;'()*+,./0123456789:;&lt;=&gt;?@ABCDEFGHIJKLMNOPQRSTUVWXYZ[\]^_`</a:t>
            </a:r>
            <a:r>
              <a:rPr lang="en-US" sz="1400" dirty="0" err="1">
                <a:solidFill>
                  <a:schemeClr val="tx1"/>
                </a:solidFill>
              </a:rPr>
              <a:t>abcdefghijklmnopqrstuvwxyz</a:t>
            </a:r>
            <a:r>
              <a:rPr lang="en-US" sz="1400"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dirty="0" err="1">
                <a:solidFill>
                  <a:schemeClr val="tx1"/>
                </a:solidFill>
              </a:rPr>
              <a:t>ẀẁẃẄẅỲỳ</a:t>
            </a:r>
            <a:r>
              <a:rPr lang="en-US" sz="1400" dirty="0">
                <a:solidFill>
                  <a:schemeClr val="tx1"/>
                </a:solidFill>
              </a:rPr>
              <a:t>‘’‚“”„†‡•…‰‹›⁄€™ĀĀĂĂĄĄĆĆĊĊČČĎĎĐĐĒĒĖĖĘĘĚĚĞĞĠĠĢĢĪĪĮĮİĶĶĹĹĻĻĽĽŃŃŅŅŇŇŌŌŐŐŔŔŖŖŘŘŚŚŞŞŢŢŤŤŪŪŮŮŰŰŲŲŴŴŶŶŹŹŻŻȘș−≤≥</a:t>
            </a:r>
            <a:r>
              <a:rPr lang="en-US" sz="1400" dirty="0" err="1">
                <a:solidFill>
                  <a:schemeClr val="tx1"/>
                </a:solidFill>
              </a:rPr>
              <a:t>ﬁﬂΆΈΉΊΌΎΏΐΑΒΓΕΖΗΘΙΚΛΜΝΞΟΠΡΣΤΥΦΧΨΪΫΆΈΉΊΰ</a:t>
            </a:r>
            <a:r>
              <a:rPr lang="en-US" sz="1400"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rPr>
              <a:t>!"#$%&amp;'()*+,./0123456789:;&lt;=&gt;?@ABCDEFGHIJKLMNOPQRSTUVWXYZ[\]^_`</a:t>
            </a:r>
            <a:r>
              <a:rPr lang="en-US" sz="1400" b="1" dirty="0" err="1">
                <a:solidFill>
                  <a:schemeClr val="tx1"/>
                </a:solidFill>
              </a:rPr>
              <a:t>abcdefghijklmnopqrstuvwxyz</a:t>
            </a:r>
            <a:r>
              <a:rPr lang="en-US" sz="1400" b="1"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dirty="0" err="1">
                <a:solidFill>
                  <a:schemeClr val="tx1"/>
                </a:solidFill>
              </a:rPr>
              <a:t>ẀẁẃẄẅỲỳ</a:t>
            </a:r>
            <a:r>
              <a:rPr lang="en-US" sz="1400" b="1" dirty="0">
                <a:solidFill>
                  <a:schemeClr val="tx1"/>
                </a:solidFill>
              </a:rPr>
              <a:t>‘’‚“”„†‡•…‰‹›⁄€™ĀĀĂĂĄĄĆĆĊĊČČĎĎĐĐĒĒĖĖĘĘĚĚĞĞĠĠĢĢĪĪĮĮİĶĶĹĹĻĻĽĽŃŃŅŅŇŇŌŌŐŐŔŔŖŖŘŘŚŚŞŞŢŢŤŤŪŪŮŮŰŰŲŲŴŴŶŶŹŹŻŻȘș−≤≥</a:t>
            </a:r>
            <a:r>
              <a:rPr lang="en-US" sz="1400" b="1" dirty="0" err="1">
                <a:solidFill>
                  <a:schemeClr val="tx1"/>
                </a:solidFill>
              </a:rPr>
              <a:t>ﬁﬂΆΈΉΊΌΎΏΐΑΒΓΕΖΗΘΙΚΛΜΝΞΟΠΡΣΤΥΦΧΨΪΫΆΈΉΊΰ</a:t>
            </a:r>
            <a:r>
              <a:rPr lang="en-US" sz="1400" b="1"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tx1"/>
                </a:solidFill>
                <a:latin typeface="+mj-lt"/>
              </a:rPr>
              <a:t>!"#$%&amp;'()*+,./0123456789:;&lt;=&gt;?@ABCDEFGHIJKLMNOPQRSTUVWXYZ[\]^_`</a:t>
            </a:r>
            <a:r>
              <a:rPr lang="en-US" sz="1400" dirty="0" err="1">
                <a:solidFill>
                  <a:schemeClr val="tx1"/>
                </a:solidFill>
                <a:latin typeface="+mj-lt"/>
              </a:rPr>
              <a:t>abcdefghijklmnopqrstuvwxyz</a:t>
            </a:r>
            <a:r>
              <a:rPr lang="en-US" sz="1400" dirty="0">
                <a:solidFill>
                  <a:schemeClr val="tx1"/>
                </a:solidFill>
                <a:latin typeface="+mj-lt"/>
              </a:rPr>
              <a:t>{|}~¡¢£¤¥¦§¨©ª«¬®¯°±²³´¶·¸¹º»¼½ÀÁÂÃÄÅÆÇÈËÌÍÎÏÐÑÒÓÔÕÖ×ØÙÚÛÜÝÞßàáâãäåæçèéêëìíîïðñòóôõö÷øùúûüýþÿĀāĂăąĆćĊċ</a:t>
            </a:r>
            <a:r>
              <a:rPr lang="en-US" sz="1400" kern="1200" dirty="0">
                <a:solidFill>
                  <a:schemeClr val="tx1"/>
                </a:solidFill>
                <a:latin typeface="+mn-lt"/>
                <a:ea typeface="+mn-ea"/>
                <a:cs typeface="+mn-cs"/>
              </a:rPr>
              <a:t>Čč</a:t>
            </a:r>
            <a:r>
              <a:rPr lang="en-US" sz="1400" dirty="0">
                <a:solidFill>
                  <a:schemeClr val="tx1"/>
                </a:solidFill>
                <a:latin typeface="+mj-lt"/>
              </a:rPr>
              <a:t>ĎďĐđĒĖėĘęĚěĞğĠġĢģĪīĮįİıĶķĹĺĻļĽľŁłŃńŅņŇňŌŐőŒœŔŕŖŗŘřŚśŞşŠšŢţŤťŪūŮůŰűŲųŴŵŶŷŸŹźŻżŽžƒȘșˆˇ˘˙˚˛˜˝</a:t>
            </a:r>
            <a:r>
              <a:rPr lang="en-US" sz="1400" dirty="0" err="1">
                <a:solidFill>
                  <a:schemeClr val="tx1"/>
                </a:solidFill>
                <a:latin typeface="+mj-lt"/>
              </a:rPr>
              <a:t>ẀẁẃẄẅỲỳ</a:t>
            </a:r>
            <a:r>
              <a:rPr lang="en-US" sz="1400" dirty="0">
                <a:solidFill>
                  <a:schemeClr val="tx1"/>
                </a:solidFill>
                <a:latin typeface="+mj-lt"/>
              </a:rPr>
              <a:t>‘’‚“”„†‡•…‰‹›⁄€™ĀĀĂĂĄĄĆĆĊĊČČĎĎĐĐĒĒĖĖĘĘĚĚĞĞĠĠĢĢĪĪĮĮİĶĶĹĹĻĻĽĽŃŃŅŅŇŇŌŌŐŐŔŔŖŖŘŘŚŚŞŞŢŢŤŤŪŪŮŮŰŰŲŲŴŴŶŶŹŹŻŻȘș−≤≥</a:t>
            </a:r>
            <a:r>
              <a:rPr lang="en-US" sz="1400" dirty="0" err="1">
                <a:solidFill>
                  <a:schemeClr val="tx1"/>
                </a:solidFill>
                <a:latin typeface="+mj-lt"/>
              </a:rPr>
              <a:t>ﬁﬂΆΈΉΊΌΎΏΐΑΒΓΕΖΗΘΙΚΛΜΝΞΟΠΡΣΤΥΦΧΨΪΫΆΈΉΊΰ</a:t>
            </a:r>
            <a:r>
              <a:rPr lang="en-US" sz="1400"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mj-lt"/>
              </a:rPr>
              <a:t>!"#$%&amp;'()*+,./0123456789:;&lt;=&gt;?@ABCDEFGHIJKLMNOPQRSTUVWXYZ[\]^_`</a:t>
            </a:r>
            <a:r>
              <a:rPr lang="en-US" sz="1400" b="1" dirty="0" err="1">
                <a:solidFill>
                  <a:schemeClr val="tx1"/>
                </a:solidFill>
                <a:latin typeface="+mj-lt"/>
              </a:rPr>
              <a:t>abcdefghijklmnopqrstuvwxyz</a:t>
            </a:r>
            <a:r>
              <a:rPr lang="en-US" sz="1400" b="1" dirty="0">
                <a:solidFill>
                  <a:schemeClr val="tx1"/>
                </a:solidFill>
                <a:latin typeface="+mj-lt"/>
              </a:rPr>
              <a:t>{|}~¡¢£¤¥¦§¨©ª«¬®¯°±²³´¶·¸¹º»¼½ÀÁÂÃÄÅÆÇÈËÌÍÎÏÐÑÒÓÔÕÖ×ØÙÚÛÜÝÞßàáâãäåæçèéêëìíîïðñòóôõö÷øùúûüýþÿĀāĂăąĆćĊċ</a:t>
            </a:r>
            <a:r>
              <a:rPr lang="en-US" sz="1400" b="1" kern="1200" dirty="0">
                <a:solidFill>
                  <a:schemeClr val="tx1"/>
                </a:solidFill>
                <a:latin typeface="+mn-lt"/>
                <a:ea typeface="+mn-ea"/>
                <a:cs typeface="+mn-cs"/>
              </a:rPr>
              <a:t>Čč</a:t>
            </a:r>
            <a:r>
              <a:rPr lang="en-US" sz="1400" b="1" dirty="0">
                <a:solidFill>
                  <a:schemeClr val="tx1"/>
                </a:solidFill>
                <a:latin typeface="+mj-lt"/>
              </a:rPr>
              <a:t>ĎďĐđĒĖėĘęĚěĞğĠġĢģĪīĮįİıĶķĹĺĻļĽľŁłŃńŅņŇňŌŐőŒœŔŕŖŗŘřŚśŞşŠšŢţŤťŪūŮůŰűŲųŴŵŶŷŸŹźŻżŽžƒȘșˆˇ˘˙˚˛˜˝</a:t>
            </a:r>
            <a:r>
              <a:rPr lang="en-US" sz="1400" b="1" dirty="0" err="1">
                <a:solidFill>
                  <a:schemeClr val="tx1"/>
                </a:solidFill>
                <a:latin typeface="+mj-lt"/>
              </a:rPr>
              <a:t>ẀẁẃẄẅỲỳ</a:t>
            </a:r>
            <a:r>
              <a:rPr lang="en-US" sz="1400" b="1" dirty="0">
                <a:solidFill>
                  <a:schemeClr val="tx1"/>
                </a:solidFill>
                <a:latin typeface="+mj-lt"/>
              </a:rPr>
              <a:t>‘’‚“”„†‡•…‰‹›⁄€™ĀĀĂĂĄĄĆĆĊĊČČĎĎĐĐĒĒĖĖĘĘĚĚĞĞĠĠĢĢĪĪĮĮİĶĶĹĹĻĻĽĽŃŃŅŅŇŇŌŌŐŐŔŔŖŖŘŘŚŚŞŞŢŢŤŤŪŪŮŮŰŰŲŲŴŴŶŶŹŹŻŻȘș−≤≥</a:t>
            </a:r>
            <a:r>
              <a:rPr lang="en-US" sz="1400" b="1" dirty="0" err="1">
                <a:solidFill>
                  <a:schemeClr val="tx1"/>
                </a:solidFill>
                <a:latin typeface="+mj-lt"/>
              </a:rPr>
              <a:t>ﬁﬂΆΈΉΊΌΎΏΐΑΒΓΕΖΗΘΙΚΛΜΝΞΟΠΡΣΤΥΦΧΨΪΫΆΈΉΊΰ</a:t>
            </a:r>
            <a:r>
              <a:rPr lang="en-US" sz="1400" b="1"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b="1" dirty="0">
              <a:solidFill>
                <a:schemeClr val="tx1"/>
              </a:solidFill>
              <a:latin typeface="Ericsson Technical Icons"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Ericsson Technical Icons" panose="00000500000000000000" pitchFamily="2" charset="0"/>
              </a:rPr>
              <a:t>B C D F G H I L M O P R S W X b c d f g h I l m o p r s w x</a:t>
            </a:r>
            <a:endParaRPr lang="en-US" sz="1400" b="1" dirty="0">
              <a:solidFill>
                <a:schemeClr val="tx1"/>
              </a:solidFill>
              <a:latin typeface="+mj-lt"/>
            </a:endParaRPr>
          </a:p>
        </p:txBody>
      </p:sp>
    </p:spTree>
    <p:extLst>
      <p:ext uri="{BB962C8B-B14F-4D97-AF65-F5344CB8AC3E}">
        <p14:creationId xmlns:p14="http://schemas.microsoft.com/office/powerpoint/2010/main" val="141047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Bright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tx1"/>
                </a:solidFill>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pic>
        <p:nvPicPr>
          <p:cNvPr id="6" name="Graphic 5">
            <a:extLst>
              <a:ext uri="{FF2B5EF4-FFF2-40B4-BE49-F238E27FC236}">
                <a16:creationId xmlns:a16="http://schemas.microsoft.com/office/drawing/2014/main" id="{E0F7625D-2507-407E-B5D2-5964ED88BA9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1177055427"/>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Dark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bg1"/>
                </a:solidFill>
              </a:defRPr>
            </a:lvl1pPr>
          </a:lstStyle>
          <a:p>
            <a:pPr lvl="0"/>
            <a:r>
              <a:rPr lang="en-US" dirty="0"/>
              <a:t>Keynote cover cage, </a:t>
            </a:r>
            <a:br>
              <a:rPr lang="en-US" dirty="0"/>
            </a:br>
            <a:r>
              <a:rPr lang="en-US" dirty="0"/>
              <a:t>Ericsson Hilda Light 60pt, </a:t>
            </a:r>
            <a:br>
              <a:rPr lang="en-US" dirty="0"/>
            </a:br>
            <a:r>
              <a:rPr lang="en-US" dirty="0"/>
              <a:t>Ericsson White,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US" dirty="0"/>
            </a:br>
            <a:r>
              <a:rPr lang="en-US" dirty="0"/>
              <a:t>Ericsson Black, Ericsson Hilda 20pt</a:t>
            </a:r>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064663325"/>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108219646"/>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99406540"/>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450366910"/>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7" name="Content_SM"/>
          <p:cNvSpPr>
            <a:spLocks noGrp="1" noChangeArrowheads="1"/>
          </p:cNvSpPr>
          <p:nvPr>
            <p:ph type="body" idx="1"/>
          </p:nvPr>
        </p:nvSpPr>
        <p:spPr bwMode="auto">
          <a:xfrm>
            <a:off x="479425" y="1844675"/>
            <a:ext cx="11233150" cy="4392612"/>
          </a:xfrm>
          <a:prstGeom prst="rect">
            <a:avLst/>
          </a:prstGeom>
          <a:noFill/>
          <a:ln w="9525">
            <a:noFill/>
            <a:miter lim="800000"/>
            <a:headEnd/>
            <a:tailEnd/>
          </a:ln>
        </p:spPr>
        <p:txBody>
          <a:bodyPr vert="horz" wrap="square" lIns="72000" tIns="36000" rIns="73152" bIns="36576" numCol="1" anchor="t" anchorCtr="0" compatLnSpc="1">
            <a:prstTxWarp prst="textNoShape">
              <a:avLst/>
            </a:prstTxWarp>
          </a:body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Fifths level</a:t>
            </a:r>
          </a:p>
        </p:txBody>
      </p:sp>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lvl="0"/>
            <a:r>
              <a:rPr lang="en-US" dirty="0"/>
              <a:t>Slide title, Ericsson Hilda Light 40pt, Ericsson Black, max 2-lines</a:t>
            </a:r>
          </a:p>
        </p:txBody>
      </p:sp>
      <p:sp>
        <p:nvSpPr>
          <p:cNvPr id="2" name="txtfooterCopy">
            <a:extLst>
              <a:ext uri="{FF2B5EF4-FFF2-40B4-BE49-F238E27FC236}">
                <a16:creationId xmlns:a16="http://schemas.microsoft.com/office/drawing/2014/main" id="{B5D66844-3D70-468C-AC9F-76DF3D537153}"/>
              </a:ext>
            </a:extLst>
          </p:cNvPr>
          <p:cNvSpPr txBox="1"/>
          <p:nvPr userDrawn="1"/>
        </p:nvSpPr>
        <p:spPr>
          <a:xfrm>
            <a:off x="527050" y="6524625"/>
            <a:ext cx="9865783" cy="215900"/>
          </a:xfrm>
          <a:prstGeom prst="rect">
            <a:avLst/>
          </a:prstGeom>
          <a:noFill/>
        </p:spPr>
        <p:txBody>
          <a:bodyPr vert="horz" wrap="none" lIns="0" tIns="0" rIns="0" bIns="0" rtlCol="0">
            <a:noAutofit/>
          </a:bodyPr>
          <a:lstStyle/>
          <a:p>
            <a:pPr algn="l"/>
            <a:r>
              <a:rPr lang="en-US" sz="800" b="0" i="0" u="none">
                <a:solidFill>
                  <a:srgbClr val="1A1816"/>
                </a:solidFill>
                <a:latin typeface="+mn-lt"/>
              </a:rPr>
              <a:t>EMWMMPN Mikael Persson K  |  BMASID [Mikael Persson K]  |  BMAS-19:006294 Uen  |  G  |  2020-05-15  |  Ericsson Internal  |  Ericsson Internal  |  Page </a:t>
            </a:r>
            <a:fld id="{916271DA-42AC-45BD-B392-E06E323E99BE}" type="slidenum">
              <a:rPr lang="en-US" sz="800" b="0" i="0" u="none" smtClean="0">
                <a:solidFill>
                  <a:srgbClr val="1A1816"/>
                </a:solidFill>
                <a:latin typeface="+mn-lt"/>
              </a:rPr>
              <a:t>‹#›</a:t>
            </a:fld>
            <a:endParaRPr lang="en-US" sz="800" b="0" i="0" u="none" dirty="0">
              <a:solidFill>
                <a:srgbClr val="1A1816"/>
              </a:solidFill>
              <a:latin typeface="+mn-lt"/>
            </a:endParaRPr>
          </a:p>
        </p:txBody>
      </p:sp>
      <p:pic>
        <p:nvPicPr>
          <p:cNvPr id="6" name="Graphic 5">
            <a:extLst>
              <a:ext uri="{FF2B5EF4-FFF2-40B4-BE49-F238E27FC236}">
                <a16:creationId xmlns:a16="http://schemas.microsoft.com/office/drawing/2014/main" id="{DE25556D-527C-4037-A1EA-D4D374B5DCA7}"/>
              </a:ext>
            </a:extLst>
          </p:cNvPr>
          <p:cNvPicPr>
            <a:picLocks noChangeAspect="1"/>
          </p:cNvPicPr>
          <p:nvPr userDrawn="1"/>
        </p:nvPicPr>
        <p:blipFill>
          <a:blip r:embed="rId47" cstate="hqprint">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2523064765"/>
      </p:ext>
    </p:extLst>
  </p:cSld>
  <p:clrMap bg1="lt1" tx1="dk1" bg2="lt2" tx2="dk2" accent1="accent1" accent2="accent2" accent3="accent3" accent4="accent4" accent5="accent5" accent6="accent6" hlink="hlink" folHlink="folHlink"/>
  <p:sldLayoutIdLst>
    <p:sldLayoutId id="2147483661" r:id="rId1"/>
    <p:sldLayoutId id="2147483695" r:id="rId2"/>
    <p:sldLayoutId id="2147483693"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91" r:id="rId15"/>
    <p:sldLayoutId id="2147483673" r:id="rId16"/>
    <p:sldLayoutId id="2147483697" r:id="rId17"/>
    <p:sldLayoutId id="2147483698" r:id="rId18"/>
    <p:sldLayoutId id="2147483699" r:id="rId19"/>
    <p:sldLayoutId id="2147483700" r:id="rId20"/>
    <p:sldLayoutId id="2147483701" r:id="rId21"/>
    <p:sldLayoutId id="2147483702" r:id="rId22"/>
    <p:sldLayoutId id="2147483703" r:id="rId23"/>
    <p:sldLayoutId id="2147483674" r:id="rId24"/>
    <p:sldLayoutId id="2147483694" r:id="rId25"/>
    <p:sldLayoutId id="2147483682" r:id="rId26"/>
    <p:sldLayoutId id="2147483683" r:id="rId27"/>
    <p:sldLayoutId id="2147483684" r:id="rId28"/>
    <p:sldLayoutId id="2147483685" r:id="rId29"/>
    <p:sldLayoutId id="2147483675" r:id="rId30"/>
    <p:sldLayoutId id="2147483676" r:id="rId31"/>
    <p:sldLayoutId id="2147483686" r:id="rId32"/>
    <p:sldLayoutId id="2147483687" r:id="rId33"/>
    <p:sldLayoutId id="2147483688" r:id="rId34"/>
    <p:sldLayoutId id="2147483689" r:id="rId35"/>
    <p:sldLayoutId id="2147483696" r:id="rId36"/>
    <p:sldLayoutId id="2147483677" r:id="rId37"/>
    <p:sldLayoutId id="2147483678" r:id="rId38"/>
    <p:sldLayoutId id="2147483679" r:id="rId39"/>
    <p:sldLayoutId id="2147483680" r:id="rId40"/>
    <p:sldLayoutId id="2147483690" r:id="rId41"/>
    <p:sldLayoutId id="2147483681" r:id="rId42"/>
    <p:sldLayoutId id="2147483692" r:id="rId43"/>
    <p:sldLayoutId id="2147483704" r:id="rId44"/>
    <p:sldLayoutId id="2147483705" r:id="rId45"/>
  </p:sldLayoutIdLst>
  <p:hf sldNum="0" hdr="0" ftr="0" dt="0"/>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ericsson.sharepoint.com/sites/BMASNDOInnovationEngine" TargetMode="External"/><Relationship Id="rId3" Type="http://schemas.openxmlformats.org/officeDocument/2006/relationships/tags" Target="../tags/tag2.xml"/><Relationship Id="rId7" Type="http://schemas.openxmlformats.org/officeDocument/2006/relationships/image" Target="../media/image7.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4.xml"/><Relationship Id="rId5" Type="http://schemas.openxmlformats.org/officeDocument/2006/relationships/slide" Target="slide12.xml"/><Relationship Id="rId4" Type="http://schemas.openxmlformats.org/officeDocument/2006/relationships/slide" Target="slide8.xml"/></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hyperlink" Target="https://ericsson.sharepoint.com/sites/EricssonONE" TargetMode="External"/><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slide" Target="slide3.xml"/><Relationship Id="rId21" Type="http://schemas.openxmlformats.org/officeDocument/2006/relationships/image" Target="../media/image24.png"/><Relationship Id="rId7" Type="http://schemas.openxmlformats.org/officeDocument/2006/relationships/slide" Target="slide5.xml"/><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4.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36.xml"/><Relationship Id="rId6" Type="http://schemas.openxmlformats.org/officeDocument/2006/relationships/image" Target="../media/image11.png"/><Relationship Id="rId11" Type="http://schemas.openxmlformats.org/officeDocument/2006/relationships/image" Target="../media/image14.png"/><Relationship Id="rId5" Type="http://schemas.openxmlformats.org/officeDocument/2006/relationships/slide" Target="slide4.xml"/><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10.png"/><Relationship Id="rId9" Type="http://schemas.openxmlformats.org/officeDocument/2006/relationships/slide" Target="slide13.xml"/><Relationship Id="rId14" Type="http://schemas.openxmlformats.org/officeDocument/2006/relationships/image" Target="../media/image17.png"/><Relationship Id="rId22"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hyperlink" Target="mailto:cao.cao@ericsson.com;mikael.k.persson@ericsson.com?subject=BMAS%20patent%20question" TargetMode="Externa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8" Type="http://schemas.openxmlformats.org/officeDocument/2006/relationships/hyperlink" Target="https://internal.ericsson.com/book-pages/26922/patent-development?unit=31651373" TargetMode="External"/><Relationship Id="rId3" Type="http://schemas.openxmlformats.org/officeDocument/2006/relationships/hyperlink" Target="mailto:cao.cao@ericsson.com;mikael.k.persson@ericsson.com?subject=BMAS%20patent%20question" TargetMode="External"/><Relationship Id="rId7" Type="http://schemas.openxmlformats.org/officeDocument/2006/relationships/hyperlink" Target="https://internal.ericsson.com/answer/18584/invention-disclosure-template-and-instructions?unit=31651373&amp;location_tid=367" TargetMode="External"/><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hyperlink" Target="https://internal.ericsson.com/answer/62578/inventor-awards-and-remuneration?unit=31651373&amp;location_tid=367" TargetMode="External"/><Relationship Id="rId5" Type="http://schemas.openxmlformats.org/officeDocument/2006/relationships/hyperlink" Target="https://internal.ericsson.com/answer/19232/patents?unit=31651373" TargetMode="External"/><Relationship Id="rId10" Type="http://schemas.openxmlformats.org/officeDocument/2006/relationships/image" Target="../media/image28.png"/><Relationship Id="rId4" Type="http://schemas.openxmlformats.org/officeDocument/2006/relationships/image" Target="../media/image27.jpeg"/><Relationship Id="rId9" Type="http://schemas.openxmlformats.org/officeDocument/2006/relationships/hyperlink" Target="https://erilink.ericsson.se/eridoc/erl/objectId/09004cff802db10c?docno=EAB/Q-03:000055Uen&amp;action=approved&amp;format=msw1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6.xml"/><Relationship Id="rId1" Type="http://schemas.openxmlformats.org/officeDocument/2006/relationships/vmlDrawing" Target="../drawings/vmlDrawing3.vml"/><Relationship Id="rId6" Type="http://schemas.openxmlformats.org/officeDocument/2006/relationships/hyperlink" Target="https://ericsson.sharepoint.com/:x:/s/BMASSANDOCommunicationCollaborationEstablishment/Ecm6pVROgIpFqIXXd8qAYfkBA8NB2a2TzkuYnCIUvrHZ7Q?e=OKgbA8" TargetMode="External"/><Relationship Id="rId5" Type="http://schemas.openxmlformats.org/officeDocument/2006/relationships/image" Target="../media/image29.emf"/><Relationship Id="rId4" Type="http://schemas.openxmlformats.org/officeDocument/2006/relationships/package" Target="../embeddings/Microsoft_Excel_Worksheet.xlsx"/></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2A98FA0-FF62-45E0-9D0A-47079187E47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9" name="think-cell Slide" r:id="rId6" imgW="270" imgH="270" progId="TCLayout.ActiveDocument.1">
                  <p:embed/>
                </p:oleObj>
              </mc:Choice>
              <mc:Fallback>
                <p:oleObj name="think-cell Slide" r:id="rId6" imgW="270" imgH="270" progId="TCLayout.ActiveDocument.1">
                  <p:embed/>
                  <p:pic>
                    <p:nvPicPr>
                      <p:cNvPr id="4" name="Object 3" hidden="1">
                        <a:extLst>
                          <a:ext uri="{FF2B5EF4-FFF2-40B4-BE49-F238E27FC236}">
                            <a16:creationId xmlns:a16="http://schemas.microsoft.com/office/drawing/2014/main" id="{02A98FA0-FF62-45E0-9D0A-47079187E47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C616734-DB9A-486B-B554-6C58F240971F}"/>
              </a:ext>
            </a:extLst>
          </p:cNvPr>
          <p:cNvSpPr/>
          <p:nvPr>
            <p:custDataLst>
              <p:tags r:id="rId3"/>
            </p:custDataLst>
          </p:nvPr>
        </p:nvSpPr>
        <p:spPr bwMode="auto">
          <a:xfrm>
            <a:off x="0" y="0"/>
            <a:ext cx="158750" cy="158750"/>
          </a:xfrm>
          <a:prstGeom prst="rect">
            <a:avLst/>
          </a:prstGeom>
          <a:solidFill>
            <a:srgbClr val="A1A1A1"/>
          </a:solidFill>
          <a:ln>
            <a:noFill/>
          </a:ln>
        </p:spPr>
        <p:txBody>
          <a:bodyPr vert="horz" wrap="none" lIns="0" tIns="0" rIns="0" bIns="0" numCol="1" spcCol="0" rtlCol="0" anchor="ctr" anchorCtr="0">
            <a:noAutofit/>
          </a:bodyPr>
          <a:lstStyle/>
          <a:p>
            <a:pPr algn="ctr">
              <a:lnSpc>
                <a:spcPct val="85000"/>
              </a:lnSpc>
              <a:spcBef>
                <a:spcPct val="0"/>
              </a:spcBef>
              <a:spcAft>
                <a:spcPct val="0"/>
              </a:spcAft>
            </a:pPr>
            <a:endParaRPr lang="en-US" sz="4000" dirty="0">
              <a:solidFill>
                <a:schemeClr val="bg1"/>
              </a:solidFill>
              <a:latin typeface="Ericsson Hilda Light" panose="00000400000000000000" pitchFamily="2" charset="0"/>
              <a:ea typeface="+mj-ea"/>
              <a:cs typeface="+mj-cs"/>
              <a:sym typeface="Ericsson Hilda Light" panose="00000400000000000000" pitchFamily="2" charset="0"/>
            </a:endParaRPr>
          </a:p>
        </p:txBody>
      </p:sp>
      <p:sp>
        <p:nvSpPr>
          <p:cNvPr id="2" name="Title 1">
            <a:extLst>
              <a:ext uri="{FF2B5EF4-FFF2-40B4-BE49-F238E27FC236}">
                <a16:creationId xmlns:a16="http://schemas.microsoft.com/office/drawing/2014/main" id="{861D531A-3A39-4E9A-B219-2EF76A9C2487}"/>
              </a:ext>
            </a:extLst>
          </p:cNvPr>
          <p:cNvSpPr>
            <a:spLocks noGrp="1"/>
          </p:cNvSpPr>
          <p:nvPr>
            <p:ph type="ctrTitle"/>
          </p:nvPr>
        </p:nvSpPr>
        <p:spPr/>
        <p:txBody>
          <a:bodyPr/>
          <a:lstStyle/>
          <a:p>
            <a:r>
              <a:rPr lang="en-US" dirty="0"/>
              <a:t>&lt;NPS Prediction&gt;</a:t>
            </a:r>
          </a:p>
        </p:txBody>
      </p:sp>
      <p:sp>
        <p:nvSpPr>
          <p:cNvPr id="10" name="Subtitle 9">
            <a:extLst>
              <a:ext uri="{FF2B5EF4-FFF2-40B4-BE49-F238E27FC236}">
                <a16:creationId xmlns:a16="http://schemas.microsoft.com/office/drawing/2014/main" id="{E47D2050-858E-4FD7-AEA7-CF9F65FFEB85}"/>
              </a:ext>
            </a:extLst>
          </p:cNvPr>
          <p:cNvSpPr>
            <a:spLocks noGrp="1"/>
          </p:cNvSpPr>
          <p:nvPr>
            <p:ph type="subTitle" idx="1"/>
          </p:nvPr>
        </p:nvSpPr>
        <p:spPr/>
        <p:txBody>
          <a:bodyPr/>
          <a:lstStyle/>
          <a:p>
            <a:r>
              <a:rPr lang="en-US" sz="2800" dirty="0"/>
              <a:t>Idea Description,</a:t>
            </a:r>
            <a:br>
              <a:rPr lang="en-US" sz="2800" dirty="0"/>
            </a:br>
            <a:r>
              <a:rPr lang="en-US" sz="2800" dirty="0"/>
              <a:t>Business Case &amp; Realization Plan</a:t>
            </a:r>
          </a:p>
          <a:p>
            <a:endParaRPr lang="en-US" sz="2800" dirty="0"/>
          </a:p>
          <a:p>
            <a:r>
              <a:rPr lang="en-US" dirty="0"/>
              <a:t>Idea contact person: &lt;&gt; Kuldeep Jain</a:t>
            </a:r>
          </a:p>
          <a:p>
            <a:r>
              <a:rPr lang="en-US" dirty="0"/>
              <a:t>Other team members: &lt;&gt; Nikhil Tyagi</a:t>
            </a:r>
          </a:p>
        </p:txBody>
      </p:sp>
      <p:sp>
        <p:nvSpPr>
          <p:cNvPr id="8" name="Rectangle 7">
            <a:extLst>
              <a:ext uri="{FF2B5EF4-FFF2-40B4-BE49-F238E27FC236}">
                <a16:creationId xmlns:a16="http://schemas.microsoft.com/office/drawing/2014/main" id="{31F46844-6384-4B1C-8DF8-53361C52968C}"/>
              </a:ext>
            </a:extLst>
          </p:cNvPr>
          <p:cNvSpPr/>
          <p:nvPr/>
        </p:nvSpPr>
        <p:spPr bwMode="auto">
          <a:xfrm>
            <a:off x="8363576" y="157632"/>
            <a:ext cx="3672000" cy="4492006"/>
          </a:xfrm>
          <a:prstGeom prst="rect">
            <a:avLst/>
          </a:prstGeom>
          <a:solidFill>
            <a:srgbClr val="FF8C0A"/>
          </a:solidFill>
          <a:ln>
            <a:noFill/>
          </a:ln>
        </p:spPr>
        <p:txBody>
          <a:bodyPr wrap="square" lIns="108000" tIns="36000" rIns="108000" bIns="36000" rtlCol="0" anchor="t"/>
          <a:lstStyle/>
          <a:p>
            <a:pPr lvl="0" fontAlgn="base">
              <a:spcAft>
                <a:spcPct val="0"/>
              </a:spcAft>
              <a:defRPr/>
            </a:pPr>
            <a:r>
              <a:rPr lang="en-US" sz="1100" b="1" dirty="0">
                <a:sym typeface="Ericsson Hilda Light" panose="00000400000000000000" pitchFamily="50" charset="0"/>
              </a:rPr>
              <a:t>Dear pioneer/intrapreneur/dreamer/colleague!</a:t>
            </a:r>
          </a:p>
          <a:p>
            <a:pPr lvl="0" fontAlgn="base">
              <a:spcAft>
                <a:spcPct val="0"/>
              </a:spcAft>
              <a:defRPr/>
            </a:pPr>
            <a:r>
              <a:rPr lang="en-US" sz="1100" dirty="0">
                <a:sym typeface="Ericsson Hilda Light" panose="00000400000000000000" pitchFamily="50" charset="0"/>
              </a:rPr>
              <a:t>We are so excited that you have an idea that you would like to explore and develop with us. Together, we can make it happen!</a:t>
            </a:r>
          </a:p>
          <a:p>
            <a:pPr lvl="0" fontAlgn="base">
              <a:spcAft>
                <a:spcPct val="0"/>
              </a:spcAft>
              <a:defRPr/>
            </a:pPr>
            <a:endParaRPr lang="en-US" sz="1100" dirty="0">
              <a:sym typeface="Ericsson Hilda Light" panose="00000400000000000000" pitchFamily="50" charset="0"/>
            </a:endParaRPr>
          </a:p>
          <a:p>
            <a:pPr lvl="0" fontAlgn="base">
              <a:spcAft>
                <a:spcPct val="0"/>
              </a:spcAft>
              <a:defRPr/>
            </a:pPr>
            <a:r>
              <a:rPr lang="en-US" sz="1100" dirty="0">
                <a:sym typeface="Ericsson Hilda Light" panose="00000400000000000000" pitchFamily="50" charset="0"/>
              </a:rPr>
              <a:t>This template is a way for you (and possibly your team) to collect what you currently know about this idea. The purpose is to provide a basis for a good discussion with innovation coaches on how NDO Innovation Engine team (or possibly others) can support your idea moving forward. </a:t>
            </a:r>
          </a:p>
          <a:p>
            <a:pPr lvl="0" fontAlgn="base">
              <a:spcAft>
                <a:spcPct val="0"/>
              </a:spcAft>
              <a:defRPr/>
            </a:pPr>
            <a:endParaRPr lang="en-US" sz="1100" dirty="0">
              <a:sym typeface="Ericsson Hilda Light" panose="00000400000000000000" pitchFamily="50" charset="0"/>
            </a:endParaRPr>
          </a:p>
          <a:p>
            <a:pPr lvl="0" fontAlgn="base">
              <a:spcAft>
                <a:spcPct val="0"/>
              </a:spcAft>
              <a:defRPr/>
            </a:pPr>
            <a:r>
              <a:rPr lang="en-US" sz="1100" dirty="0">
                <a:sym typeface="Ericsson Hilda Light" panose="00000400000000000000" pitchFamily="50" charset="0"/>
              </a:rPr>
              <a:t>Throughout the template, these boxes will be a guide about what type of information we would like to see (before you present, you can go ahead and delete them).  Orange text is also merely there for guidance, and text surrounded by &lt;&gt; are questions that can be a guide. </a:t>
            </a:r>
          </a:p>
          <a:p>
            <a:pPr lvl="0" fontAlgn="base">
              <a:spcAft>
                <a:spcPct val="0"/>
              </a:spcAft>
              <a:defRPr/>
            </a:pPr>
            <a:endParaRPr lang="en-US" sz="1100" dirty="0">
              <a:sym typeface="Ericsson Hilda Light" panose="00000400000000000000" pitchFamily="50" charset="0"/>
            </a:endParaRPr>
          </a:p>
          <a:p>
            <a:pPr lvl="0" fontAlgn="base">
              <a:spcAft>
                <a:spcPct val="0"/>
              </a:spcAft>
              <a:defRPr/>
            </a:pPr>
            <a:r>
              <a:rPr lang="en-US" sz="1100" dirty="0">
                <a:sym typeface="Ericsson Hilda Light" panose="00000400000000000000" pitchFamily="50" charset="0"/>
              </a:rPr>
              <a:t>The structure and visuals throughout this template is merely a suggestion,  so if you have a better way to present your idea, go ahead and do that!</a:t>
            </a:r>
          </a:p>
          <a:p>
            <a:pPr lvl="0" fontAlgn="base">
              <a:spcAft>
                <a:spcPct val="0"/>
              </a:spcAft>
              <a:defRPr/>
            </a:pPr>
            <a:endParaRPr lang="en-US" sz="1100" dirty="0">
              <a:sym typeface="Ericsson Hilda Light" panose="00000400000000000000" pitchFamily="50" charset="0"/>
            </a:endParaRPr>
          </a:p>
          <a:p>
            <a:pPr lvl="0" fontAlgn="base">
              <a:spcAft>
                <a:spcPct val="0"/>
              </a:spcAft>
              <a:defRPr/>
            </a:pPr>
            <a:r>
              <a:rPr lang="en-US" sz="1100" dirty="0">
                <a:sym typeface="Ericsson Hilda Light" panose="00000400000000000000" pitchFamily="50" charset="0"/>
              </a:rPr>
              <a:t>And don’t hesitate to reach out to if you need any help! </a:t>
            </a:r>
          </a:p>
          <a:p>
            <a:pPr lvl="0" fontAlgn="base">
              <a:spcAft>
                <a:spcPct val="0"/>
              </a:spcAft>
              <a:defRPr/>
            </a:pPr>
            <a:endParaRPr lang="en-US" sz="1100" dirty="0">
              <a:sym typeface="Ericsson Hilda Light" panose="00000400000000000000" pitchFamily="50" charset="0"/>
            </a:endParaRPr>
          </a:p>
          <a:p>
            <a:pPr lvl="0" fontAlgn="base">
              <a:spcAft>
                <a:spcPct val="0"/>
              </a:spcAft>
              <a:defRPr/>
            </a:pPr>
            <a:r>
              <a:rPr lang="en-US" sz="1100" dirty="0">
                <a:sym typeface="Ericsson Hilda Light" panose="00000400000000000000" pitchFamily="50" charset="0"/>
              </a:rPr>
              <a:t>Best regards, </a:t>
            </a:r>
          </a:p>
          <a:p>
            <a:pPr lvl="0" fontAlgn="base">
              <a:spcAft>
                <a:spcPct val="0"/>
              </a:spcAft>
              <a:defRPr/>
            </a:pPr>
            <a:r>
              <a:rPr lang="en-US" sz="1100" dirty="0">
                <a:sym typeface="Ericsson Hilda Light" panose="00000400000000000000" pitchFamily="50" charset="0"/>
                <a:hlinkClick r:id="rId8"/>
              </a:rPr>
              <a:t>BMAS Innovation team</a:t>
            </a:r>
            <a:endParaRPr lang="en-US" sz="1100" dirty="0">
              <a:sym typeface="Ericsson Hilda Light" panose="00000400000000000000" pitchFamily="50" charset="0"/>
            </a:endParaRPr>
          </a:p>
        </p:txBody>
      </p:sp>
      <p:sp>
        <p:nvSpPr>
          <p:cNvPr id="5" name="TextBox 4">
            <a:extLst>
              <a:ext uri="{FF2B5EF4-FFF2-40B4-BE49-F238E27FC236}">
                <a16:creationId xmlns:a16="http://schemas.microsoft.com/office/drawing/2014/main" id="{3C5CAFEE-3BDF-4CE9-9522-C8941CA77171}"/>
              </a:ext>
            </a:extLst>
          </p:cNvPr>
          <p:cNvSpPr txBox="1"/>
          <p:nvPr/>
        </p:nvSpPr>
        <p:spPr bwMode="auto">
          <a:xfrm>
            <a:off x="7894222" y="6411462"/>
            <a:ext cx="4124877" cy="348569"/>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algn="r">
              <a:buClr>
                <a:schemeClr val="tx1"/>
              </a:buClr>
            </a:pPr>
            <a:r>
              <a:rPr lang="en-US" sz="1200" dirty="0"/>
              <a:t>Template version: rev G (2020-05-15)</a:t>
            </a:r>
          </a:p>
        </p:txBody>
      </p:sp>
    </p:spTree>
    <p:extLst>
      <p:ext uri="{BB962C8B-B14F-4D97-AF65-F5344CB8AC3E}">
        <p14:creationId xmlns:p14="http://schemas.microsoft.com/office/powerpoint/2010/main" val="1352639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C9CA-CF86-48A0-B8E0-1F7F6420E420}"/>
              </a:ext>
            </a:extLst>
          </p:cNvPr>
          <p:cNvSpPr>
            <a:spLocks noGrp="1"/>
          </p:cNvSpPr>
          <p:nvPr>
            <p:ph type="title"/>
          </p:nvPr>
        </p:nvSpPr>
        <p:spPr>
          <a:xfrm>
            <a:off x="479424" y="338229"/>
            <a:ext cx="8353425" cy="1081088"/>
          </a:xfrm>
        </p:spPr>
        <p:txBody>
          <a:bodyPr/>
          <a:lstStyle/>
          <a:p>
            <a:r>
              <a:rPr lang="sv-SE" dirty="0"/>
              <a:t>Realization plan</a:t>
            </a:r>
            <a:br>
              <a:rPr lang="sv-SE" dirty="0"/>
            </a:br>
            <a:r>
              <a:rPr lang="sv-SE" sz="3200" dirty="0"/>
              <a:t>(Minimum Viable Product, MVP)</a:t>
            </a:r>
            <a:endParaRPr lang="sv-SE" dirty="0"/>
          </a:p>
        </p:txBody>
      </p:sp>
      <p:sp>
        <p:nvSpPr>
          <p:cNvPr id="35" name="Rectangle 34">
            <a:extLst>
              <a:ext uri="{FF2B5EF4-FFF2-40B4-BE49-F238E27FC236}">
                <a16:creationId xmlns:a16="http://schemas.microsoft.com/office/drawing/2014/main" id="{4C7B14E3-57AF-449D-836B-4F211F8F3708}"/>
              </a:ext>
            </a:extLst>
          </p:cNvPr>
          <p:cNvSpPr/>
          <p:nvPr/>
        </p:nvSpPr>
        <p:spPr bwMode="auto">
          <a:xfrm>
            <a:off x="479424" y="1557338"/>
            <a:ext cx="5508000" cy="252000"/>
          </a:xfrm>
          <a:prstGeom prst="rect">
            <a:avLst/>
          </a:prstGeom>
          <a:noFill/>
          <a:ln>
            <a:noFill/>
          </a:ln>
        </p:spPr>
        <p:txBody>
          <a:bodyPr wrap="square" lIns="72000" tIns="36000" rIns="72000" bIns="36000" rtlCol="0" anchor="ctr"/>
          <a:lstStyle/>
          <a:p>
            <a:pPr>
              <a:spcBef>
                <a:spcPct val="50000"/>
              </a:spcBef>
            </a:pPr>
            <a:r>
              <a:rPr lang="en-US" sz="1000" b="1" dirty="0">
                <a:cs typeface="Arial" panose="020B0604020202020204" pitchFamily="34" charset="0"/>
                <a:sym typeface="Hilda Light" panose="00000400000000000000" pitchFamily="50" charset="0"/>
              </a:rPr>
              <a:t>END GOAL</a:t>
            </a:r>
          </a:p>
        </p:txBody>
      </p:sp>
      <p:sp>
        <p:nvSpPr>
          <p:cNvPr id="85" name="Isosceles Triangle 84">
            <a:extLst>
              <a:ext uri="{FF2B5EF4-FFF2-40B4-BE49-F238E27FC236}">
                <a16:creationId xmlns:a16="http://schemas.microsoft.com/office/drawing/2014/main" id="{11533C7B-5C6C-4FB0-A7E7-42B79C00073E}"/>
              </a:ext>
            </a:extLst>
          </p:cNvPr>
          <p:cNvSpPr/>
          <p:nvPr/>
        </p:nvSpPr>
        <p:spPr bwMode="auto">
          <a:xfrm rot="5400000">
            <a:off x="5145462" y="3664899"/>
            <a:ext cx="1044000" cy="180000"/>
          </a:xfrm>
          <a:prstGeom prst="triangle">
            <a:avLst/>
          </a:prstGeom>
          <a:solidFill>
            <a:schemeClr val="bg2"/>
          </a:solidFill>
          <a:ln>
            <a:noFill/>
          </a:ln>
        </p:spPr>
        <p:txBody>
          <a:bodyPr wrap="square" lIns="108000" tIns="36000" rIns="108000" bIns="36000" rtlCol="0" anchor="ctr"/>
          <a:lstStyle/>
          <a:p>
            <a:pPr algn="ctr">
              <a:spcBef>
                <a:spcPct val="50000"/>
              </a:spcBef>
            </a:pPr>
            <a:endParaRPr lang="en-US" sz="1000" b="1" dirty="0">
              <a:solidFill>
                <a:schemeClr val="bg1"/>
              </a:solidFill>
              <a:cs typeface="Arial" panose="020B0604020202020204" pitchFamily="34" charset="0"/>
              <a:sym typeface="Hilda Light" panose="00000400000000000000" pitchFamily="50" charset="0"/>
            </a:endParaRPr>
          </a:p>
        </p:txBody>
      </p:sp>
      <p:sp>
        <p:nvSpPr>
          <p:cNvPr id="83" name="TextBox 82">
            <a:extLst>
              <a:ext uri="{FF2B5EF4-FFF2-40B4-BE49-F238E27FC236}">
                <a16:creationId xmlns:a16="http://schemas.microsoft.com/office/drawing/2014/main" id="{3E9B79A2-EF38-4D4D-B6C3-A5E24109DF24}"/>
              </a:ext>
            </a:extLst>
          </p:cNvPr>
          <p:cNvSpPr txBox="1"/>
          <p:nvPr/>
        </p:nvSpPr>
        <p:spPr>
          <a:xfrm>
            <a:off x="5987424" y="1749241"/>
            <a:ext cx="5725153" cy="4970736"/>
          </a:xfrm>
          <a:prstGeom prst="rect">
            <a:avLst/>
          </a:prstGeom>
          <a:noFill/>
          <a:ln w="19050">
            <a:noFill/>
          </a:ln>
        </p:spPr>
        <p:txBody>
          <a:bodyPr vert="horz" wrap="square" lIns="72000" tIns="36000" rIns="72000" bIns="36000" numCol="1" rtlCol="0" anchor="t" anchorCtr="0" compatLnSpc="1">
            <a:prstTxWarp prst="textNoShape">
              <a:avLst/>
            </a:prstTxWarp>
            <a:noAutofit/>
          </a:bodyPr>
          <a:lstStyle/>
          <a:p>
            <a:pPr lvl="0">
              <a:spcBef>
                <a:spcPct val="50000"/>
              </a:spcBef>
            </a:pPr>
            <a:r>
              <a:rPr lang="en-US" sz="1000" b="1" dirty="0">
                <a:solidFill>
                  <a:srgbClr val="181818"/>
                </a:solidFill>
                <a:cs typeface="Arial" panose="020B0604020202020204" pitchFamily="34" charset="0"/>
                <a:sym typeface="Hilda Light" panose="00000400000000000000" pitchFamily="50" charset="0"/>
              </a:rPr>
              <a:t>TEST</a:t>
            </a:r>
            <a:endParaRPr lang="en-US" sz="1400" dirty="0"/>
          </a:p>
          <a:p>
            <a:pPr marL="342900" indent="-342900" fontAlgn="base">
              <a:spcBef>
                <a:spcPts val="300"/>
              </a:spcBef>
              <a:spcAft>
                <a:spcPct val="0"/>
              </a:spcAft>
              <a:buFont typeface="Ericsson Hilda Light" panose="00000400000000000000" pitchFamily="2" charset="0"/>
              <a:buChar char="—"/>
              <a:defRPr/>
            </a:pPr>
            <a:r>
              <a:rPr lang="en-US" sz="1400" dirty="0"/>
              <a:t>&lt;What would you like to test with the prototype? It could be technical, but most likely it is about how humans respond to your idea&gt;</a:t>
            </a:r>
          </a:p>
          <a:p>
            <a:pPr marL="342900" indent="-342900" fontAlgn="base">
              <a:spcBef>
                <a:spcPts val="300"/>
              </a:spcBef>
              <a:spcAft>
                <a:spcPct val="0"/>
              </a:spcAft>
              <a:buFont typeface="Ericsson Hilda Light" panose="00000400000000000000" pitchFamily="2" charset="0"/>
              <a:buChar char="—"/>
              <a:defRPr/>
            </a:pPr>
            <a:r>
              <a:rPr lang="en-US" sz="1400" dirty="0"/>
              <a:t>&lt;With which users do you think it is relevant to test it?&gt;</a:t>
            </a:r>
            <a:endParaRPr lang="en-US" sz="1000" b="1" dirty="0">
              <a:solidFill>
                <a:srgbClr val="181818"/>
              </a:solidFill>
              <a:cs typeface="Arial" panose="020B0604020202020204" pitchFamily="34" charset="0"/>
              <a:sym typeface="Hilda Light" panose="00000400000000000000" pitchFamily="50" charset="0"/>
            </a:endParaRPr>
          </a:p>
          <a:p>
            <a:pPr lvl="0">
              <a:spcBef>
                <a:spcPts val="1800"/>
              </a:spcBef>
            </a:pPr>
            <a:r>
              <a:rPr lang="en-US" sz="1000" b="1" dirty="0">
                <a:solidFill>
                  <a:srgbClr val="181818"/>
                </a:solidFill>
                <a:cs typeface="Arial" panose="020B0604020202020204" pitchFamily="34" charset="0"/>
                <a:sym typeface="Hilda Light" panose="00000400000000000000" pitchFamily="50" charset="0"/>
              </a:rPr>
              <a:t>SCOPE, KEY COMPONENTS</a:t>
            </a:r>
          </a:p>
          <a:p>
            <a:pPr marL="342900" indent="-342900" fontAlgn="base">
              <a:spcBef>
                <a:spcPts val="300"/>
              </a:spcBef>
              <a:spcAft>
                <a:spcPct val="0"/>
              </a:spcAft>
              <a:buFont typeface="Ericsson Hilda Light" panose="00000400000000000000" pitchFamily="2" charset="0"/>
              <a:buChar char="—"/>
              <a:defRPr/>
            </a:pPr>
            <a:r>
              <a:rPr lang="en-US" sz="1400" dirty="0"/>
              <a:t>&lt;Description of scope, key components&gt;</a:t>
            </a:r>
            <a:endParaRPr lang="en-US" sz="1000" b="1" dirty="0">
              <a:solidFill>
                <a:srgbClr val="181818"/>
              </a:solidFill>
              <a:cs typeface="Arial" panose="020B0604020202020204" pitchFamily="34" charset="0"/>
              <a:sym typeface="Hilda Light" panose="00000400000000000000" pitchFamily="50" charset="0"/>
            </a:endParaRPr>
          </a:p>
          <a:p>
            <a:pPr lvl="0">
              <a:spcBef>
                <a:spcPts val="1800"/>
              </a:spcBef>
            </a:pPr>
            <a:r>
              <a:rPr lang="en-US" sz="1000" b="1" dirty="0">
                <a:solidFill>
                  <a:srgbClr val="181818"/>
                </a:solidFill>
                <a:cs typeface="Arial" panose="020B0604020202020204" pitchFamily="34" charset="0"/>
                <a:sym typeface="Hilda Light" panose="00000400000000000000" pitchFamily="50" charset="0"/>
              </a:rPr>
              <a:t>TIME PLAN</a:t>
            </a:r>
          </a:p>
          <a:p>
            <a:pPr marL="342900" lvl="0" indent="-342900" fontAlgn="base">
              <a:spcBef>
                <a:spcPts val="300"/>
              </a:spcBef>
              <a:spcAft>
                <a:spcPct val="0"/>
              </a:spcAft>
              <a:buFont typeface="Ericsson Hilda Light" panose="00000400000000000000" pitchFamily="2" charset="0"/>
              <a:buChar char="—"/>
              <a:defRPr/>
            </a:pPr>
            <a:r>
              <a:rPr lang="en-US" sz="1400" dirty="0">
                <a:solidFill>
                  <a:srgbClr val="181818"/>
                </a:solidFill>
              </a:rPr>
              <a:t>&lt;Description of key milestones and time line for development&gt;</a:t>
            </a:r>
            <a:endParaRPr lang="en-US" sz="1000" b="1" dirty="0">
              <a:solidFill>
                <a:srgbClr val="181818"/>
              </a:solidFill>
              <a:cs typeface="Arial" panose="020B0604020202020204" pitchFamily="34" charset="0"/>
              <a:sym typeface="Hilda Light" panose="00000400000000000000" pitchFamily="50" charset="0"/>
            </a:endParaRPr>
          </a:p>
          <a:p>
            <a:pPr lvl="0">
              <a:spcBef>
                <a:spcPts val="1800"/>
              </a:spcBef>
            </a:pPr>
            <a:r>
              <a:rPr lang="en-US" sz="1000" b="1" dirty="0">
                <a:solidFill>
                  <a:srgbClr val="181818"/>
                </a:solidFill>
                <a:cs typeface="Arial" panose="020B0604020202020204" pitchFamily="34" charset="0"/>
                <a:sym typeface="Hilda Light" panose="00000400000000000000" pitchFamily="50" charset="0"/>
              </a:rPr>
              <a:t>RESOURCES &amp; INVESTMENTS NEEDED</a:t>
            </a:r>
            <a:endParaRPr lang="en-US" sz="1400" b="1" dirty="0">
              <a:solidFill>
                <a:srgbClr val="181818"/>
              </a:solidFill>
              <a:cs typeface="Arial" panose="020B0604020202020204" pitchFamily="34" charset="0"/>
              <a:sym typeface="Hilda Light" panose="00000400000000000000" pitchFamily="50" charset="0"/>
            </a:endParaRPr>
          </a:p>
          <a:p>
            <a:pPr marL="342900" indent="-342900" fontAlgn="base">
              <a:spcBef>
                <a:spcPts val="300"/>
              </a:spcBef>
              <a:spcAft>
                <a:spcPct val="0"/>
              </a:spcAft>
              <a:buFont typeface="Ericsson Hilda Light" panose="00000400000000000000" pitchFamily="2" charset="0"/>
              <a:buChar char="—"/>
              <a:defRPr/>
            </a:pPr>
            <a:r>
              <a:rPr lang="en-US" sz="1400" dirty="0"/>
              <a:t>&lt;Think about what resources you need to make this a reality, could be financial, human, or other&gt;</a:t>
            </a:r>
          </a:p>
          <a:p>
            <a:pPr marL="342900" indent="-342900" fontAlgn="base">
              <a:spcBef>
                <a:spcPts val="300"/>
              </a:spcBef>
              <a:spcAft>
                <a:spcPct val="0"/>
              </a:spcAft>
              <a:buFont typeface="Ericsson Hilda Light" panose="00000400000000000000" pitchFamily="2" charset="0"/>
              <a:buChar char="—"/>
              <a:defRPr/>
            </a:pPr>
            <a:r>
              <a:rPr lang="en-US" sz="1400" dirty="0"/>
              <a:t>&lt;What are the investments required </a:t>
            </a:r>
            <a:r>
              <a:rPr lang="en-US" sz="1400" i="1" dirty="0"/>
              <a:t>after</a:t>
            </a:r>
            <a:r>
              <a:rPr lang="en-US" sz="1400" dirty="0"/>
              <a:t> MVP to deliver on the business case?&gt;</a:t>
            </a:r>
          </a:p>
          <a:p>
            <a:pPr marL="342900" indent="-342900" fontAlgn="base">
              <a:spcBef>
                <a:spcPts val="300"/>
              </a:spcBef>
              <a:spcAft>
                <a:spcPct val="0"/>
              </a:spcAft>
              <a:buFont typeface="Ericsson Hilda Light" panose="00000400000000000000" pitchFamily="2" charset="0"/>
              <a:buChar char="—"/>
              <a:defRPr/>
            </a:pPr>
            <a:r>
              <a:rPr lang="en-US" sz="1400" dirty="0"/>
              <a:t>&lt;Return on Investment analysis&gt;</a:t>
            </a:r>
          </a:p>
          <a:p>
            <a:pPr lvl="0">
              <a:spcBef>
                <a:spcPts val="1800"/>
              </a:spcBef>
            </a:pPr>
            <a:r>
              <a:rPr lang="en-US" sz="1000" b="1" dirty="0">
                <a:solidFill>
                  <a:srgbClr val="181818"/>
                </a:solidFill>
                <a:cs typeface="Arial" panose="020B0604020202020204" pitchFamily="34" charset="0"/>
                <a:sym typeface="Hilda Light" panose="00000400000000000000" pitchFamily="50" charset="0"/>
              </a:rPr>
              <a:t>RISKS</a:t>
            </a:r>
            <a:endParaRPr lang="en-US" sz="1100" b="1" dirty="0">
              <a:solidFill>
                <a:srgbClr val="181818"/>
              </a:solidFill>
              <a:cs typeface="Arial" panose="020B0604020202020204" pitchFamily="34" charset="0"/>
              <a:sym typeface="Hilda Light" panose="00000400000000000000" pitchFamily="50" charset="0"/>
            </a:endParaRPr>
          </a:p>
          <a:p>
            <a:pPr marL="342900" indent="-342900" fontAlgn="base">
              <a:spcBef>
                <a:spcPts val="300"/>
              </a:spcBef>
              <a:spcAft>
                <a:spcPct val="0"/>
              </a:spcAft>
              <a:buFont typeface="Ericsson Hilda Light" panose="00000400000000000000" pitchFamily="2" charset="0"/>
              <a:buChar char="—"/>
              <a:defRPr/>
            </a:pPr>
            <a:r>
              <a:rPr lang="en-US" sz="1400" dirty="0"/>
              <a:t>&lt;Think about key risks to mitigate&gt;</a:t>
            </a:r>
            <a:endParaRPr lang="en-US" sz="2400" dirty="0"/>
          </a:p>
        </p:txBody>
      </p:sp>
      <p:sp>
        <p:nvSpPr>
          <p:cNvPr id="87" name="TextBox 86">
            <a:extLst>
              <a:ext uri="{FF2B5EF4-FFF2-40B4-BE49-F238E27FC236}">
                <a16:creationId xmlns:a16="http://schemas.microsoft.com/office/drawing/2014/main" id="{2F647E2A-3EF3-4B2E-AA48-776E1C60DF85}"/>
              </a:ext>
            </a:extLst>
          </p:cNvPr>
          <p:cNvSpPr txBox="1"/>
          <p:nvPr/>
        </p:nvSpPr>
        <p:spPr bwMode="auto">
          <a:xfrm>
            <a:off x="1007003" y="3374398"/>
            <a:ext cx="3649133" cy="761002"/>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algn="ctr">
              <a:buClr>
                <a:schemeClr val="tx1"/>
              </a:buClr>
            </a:pPr>
            <a:r>
              <a:rPr lang="sv-SE" sz="1100" i="1" dirty="0">
                <a:solidFill>
                  <a:schemeClr val="accent5"/>
                </a:solidFill>
              </a:rPr>
              <a:t>Sketch your end goal for your idea!  It’s a good idea to use the same sketch as in the idea slide. </a:t>
            </a:r>
          </a:p>
        </p:txBody>
      </p:sp>
      <p:sp>
        <p:nvSpPr>
          <p:cNvPr id="88" name="Rectangle 87">
            <a:extLst>
              <a:ext uri="{FF2B5EF4-FFF2-40B4-BE49-F238E27FC236}">
                <a16:creationId xmlns:a16="http://schemas.microsoft.com/office/drawing/2014/main" id="{F3FAC90E-1DAE-41CF-AFC0-FA459FBA2C72}"/>
              </a:ext>
            </a:extLst>
          </p:cNvPr>
          <p:cNvSpPr/>
          <p:nvPr/>
        </p:nvSpPr>
        <p:spPr bwMode="auto">
          <a:xfrm>
            <a:off x="8348921" y="254848"/>
            <a:ext cx="3672000" cy="1050490"/>
          </a:xfrm>
          <a:prstGeom prst="rect">
            <a:avLst/>
          </a:prstGeom>
          <a:solidFill>
            <a:srgbClr val="FF8C0A"/>
          </a:solidFill>
          <a:ln>
            <a:noFill/>
          </a:ln>
        </p:spPr>
        <p:txBody>
          <a:bodyPr wrap="square" lIns="108000" tIns="36000" rIns="108000" bIns="36000" rtlCol="0" anchor="ctr"/>
          <a:lstStyle/>
          <a:p>
            <a:pPr lvl="0" fontAlgn="base">
              <a:spcAft>
                <a:spcPct val="0"/>
              </a:spcAft>
              <a:defRPr/>
            </a:pPr>
            <a:r>
              <a:rPr lang="en-US" sz="1400" b="1" dirty="0">
                <a:sym typeface="Ericsson Hilda Light" panose="00000400000000000000" pitchFamily="50" charset="0"/>
              </a:rPr>
              <a:t>Mandatory for final idea review!</a:t>
            </a:r>
            <a:br>
              <a:rPr lang="en-US" sz="1100" dirty="0">
                <a:sym typeface="Ericsson Hilda Light" panose="00000400000000000000" pitchFamily="50" charset="0"/>
              </a:rPr>
            </a:br>
            <a:endParaRPr lang="en-US" sz="1100" dirty="0">
              <a:sym typeface="Ericsson Hilda Light" panose="00000400000000000000" pitchFamily="50" charset="0"/>
            </a:endParaRPr>
          </a:p>
          <a:p>
            <a:pPr lvl="0" fontAlgn="base">
              <a:spcAft>
                <a:spcPct val="0"/>
              </a:spcAft>
              <a:defRPr/>
            </a:pPr>
            <a:r>
              <a:rPr lang="en-US" sz="1100" dirty="0">
                <a:sym typeface="Ericsson Hilda Light" panose="00000400000000000000" pitchFamily="50" charset="0"/>
              </a:rPr>
              <a:t>In this slide we’d like you to outline what your realization  plan for your idea – at least the first “Minimum Viable Product (MVP)” or “first launch”. </a:t>
            </a:r>
          </a:p>
          <a:p>
            <a:pPr lvl="0" fontAlgn="base">
              <a:spcAft>
                <a:spcPct val="0"/>
              </a:spcAft>
              <a:defRPr/>
            </a:pPr>
            <a:endParaRPr lang="en-US" sz="1100" dirty="0">
              <a:sym typeface="Ericsson Hilda Light" panose="00000400000000000000" pitchFamily="50" charset="0"/>
            </a:endParaRPr>
          </a:p>
        </p:txBody>
      </p:sp>
      <p:sp>
        <p:nvSpPr>
          <p:cNvPr id="20" name="Rectangle 19">
            <a:extLst>
              <a:ext uri="{FF2B5EF4-FFF2-40B4-BE49-F238E27FC236}">
                <a16:creationId xmlns:a16="http://schemas.microsoft.com/office/drawing/2014/main" id="{52C86FAE-997F-4B7B-A49F-3908C950B8CA}"/>
              </a:ext>
            </a:extLst>
          </p:cNvPr>
          <p:cNvSpPr/>
          <p:nvPr/>
        </p:nvSpPr>
        <p:spPr bwMode="auto">
          <a:xfrm>
            <a:off x="5987429" y="3098973"/>
            <a:ext cx="5725152" cy="252000"/>
          </a:xfrm>
          <a:prstGeom prst="rect">
            <a:avLst/>
          </a:prstGeom>
          <a:noFill/>
          <a:ln>
            <a:noFill/>
          </a:ln>
        </p:spPr>
        <p:txBody>
          <a:bodyPr wrap="square" lIns="72000" tIns="36000" rIns="72000" bIns="36000" rtlCol="0" anchor="ctr"/>
          <a:lstStyle/>
          <a:p>
            <a:pPr>
              <a:spcBef>
                <a:spcPct val="50000"/>
              </a:spcBef>
            </a:pPr>
            <a:endParaRPr lang="en-US" sz="1000" b="1" dirty="0">
              <a:cs typeface="Arial" panose="020B0604020202020204" pitchFamily="34" charset="0"/>
              <a:sym typeface="Hilda Light" panose="00000400000000000000" pitchFamily="50" charset="0"/>
            </a:endParaRPr>
          </a:p>
        </p:txBody>
      </p:sp>
    </p:spTree>
    <p:extLst>
      <p:ext uri="{BB962C8B-B14F-4D97-AF65-F5344CB8AC3E}">
        <p14:creationId xmlns:p14="http://schemas.microsoft.com/office/powerpoint/2010/main" val="62278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01E9-FC8B-4BC0-A121-B9DCFCD19944}"/>
              </a:ext>
            </a:extLst>
          </p:cNvPr>
          <p:cNvSpPr>
            <a:spLocks noGrp="1"/>
          </p:cNvSpPr>
          <p:nvPr>
            <p:ph type="title"/>
          </p:nvPr>
        </p:nvSpPr>
        <p:spPr>
          <a:xfrm>
            <a:off x="347411" y="336911"/>
            <a:ext cx="8353425" cy="1081088"/>
          </a:xfrm>
        </p:spPr>
        <p:txBody>
          <a:bodyPr/>
          <a:lstStyle/>
          <a:p>
            <a:r>
              <a:rPr lang="sv-SE" dirty="0"/>
              <a:t>ROI</a:t>
            </a:r>
            <a:endParaRPr lang="en-US" dirty="0"/>
          </a:p>
        </p:txBody>
      </p:sp>
      <p:graphicFrame>
        <p:nvGraphicFramePr>
          <p:cNvPr id="5" name="Chart 4">
            <a:extLst>
              <a:ext uri="{FF2B5EF4-FFF2-40B4-BE49-F238E27FC236}">
                <a16:creationId xmlns:a16="http://schemas.microsoft.com/office/drawing/2014/main" id="{41ED98E5-1306-45D2-BDF3-3802BB5BDF35}"/>
              </a:ext>
            </a:extLst>
          </p:cNvPr>
          <p:cNvGraphicFramePr>
            <a:graphicFrameLocks/>
          </p:cNvGraphicFramePr>
          <p:nvPr>
            <p:extLst>
              <p:ext uri="{D42A27DB-BD31-4B8C-83A1-F6EECF244321}">
                <p14:modId xmlns:p14="http://schemas.microsoft.com/office/powerpoint/2010/main" val="3918675650"/>
              </p:ext>
            </p:extLst>
          </p:nvPr>
        </p:nvGraphicFramePr>
        <p:xfrm>
          <a:off x="1862318" y="864237"/>
          <a:ext cx="7997503" cy="5644789"/>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a:extLst>
              <a:ext uri="{FF2B5EF4-FFF2-40B4-BE49-F238E27FC236}">
                <a16:creationId xmlns:a16="http://schemas.microsoft.com/office/drawing/2014/main" id="{43701255-003D-41D9-AC01-0B1248B80DF4}"/>
              </a:ext>
            </a:extLst>
          </p:cNvPr>
          <p:cNvSpPr/>
          <p:nvPr/>
        </p:nvSpPr>
        <p:spPr bwMode="auto">
          <a:xfrm>
            <a:off x="8478051" y="209619"/>
            <a:ext cx="3421675" cy="927031"/>
          </a:xfrm>
          <a:prstGeom prst="rect">
            <a:avLst/>
          </a:prstGeom>
          <a:solidFill>
            <a:srgbClr val="FF8C0A"/>
          </a:solidFill>
          <a:ln>
            <a:noFill/>
          </a:ln>
        </p:spPr>
        <p:txBody>
          <a:bodyPr wrap="square" lIns="108000" tIns="36000" rIns="108000" bIns="36000" rtlCol="0" anchor="ctr"/>
          <a:lstStyle/>
          <a:p>
            <a:pPr lvl="0" fontAlgn="base">
              <a:spcAft>
                <a:spcPct val="0"/>
              </a:spcAft>
              <a:defRPr/>
            </a:pPr>
            <a:r>
              <a:rPr lang="en-US" sz="1600" b="1" i="1" dirty="0">
                <a:sym typeface="Ericsson Hilda Light" panose="00000400000000000000" pitchFamily="50" charset="0"/>
              </a:rPr>
              <a:t>Optional</a:t>
            </a:r>
            <a:r>
              <a:rPr lang="en-US" sz="1400" b="1" dirty="0">
                <a:sym typeface="Ericsson Hilda Light" panose="00000400000000000000" pitchFamily="50" charset="0"/>
              </a:rPr>
              <a:t>  for innovator</a:t>
            </a:r>
            <a:br>
              <a:rPr lang="en-US" sz="1400" dirty="0">
                <a:sym typeface="Ericsson Hilda Light" panose="00000400000000000000" pitchFamily="50" charset="0"/>
              </a:rPr>
            </a:br>
            <a:endParaRPr lang="en-US" sz="1400" dirty="0">
              <a:sym typeface="Ericsson Hilda Light" panose="00000400000000000000" pitchFamily="50" charset="0"/>
            </a:endParaRPr>
          </a:p>
          <a:p>
            <a:pPr lvl="0" fontAlgn="base">
              <a:spcAft>
                <a:spcPct val="0"/>
              </a:spcAft>
              <a:defRPr/>
            </a:pPr>
            <a:r>
              <a:rPr lang="en-US" sz="1400" dirty="0">
                <a:sym typeface="Ericsson Hilda Light" panose="00000400000000000000" pitchFamily="50" charset="0"/>
              </a:rPr>
              <a:t>Sales Support will create this slide</a:t>
            </a:r>
            <a:br>
              <a:rPr lang="en-US" sz="1400" dirty="0">
                <a:sym typeface="Ericsson Hilda Light" panose="00000400000000000000" pitchFamily="50" charset="0"/>
              </a:rPr>
            </a:br>
            <a:r>
              <a:rPr lang="en-US" sz="1400" dirty="0">
                <a:sym typeface="Ericsson Hilda Light" panose="00000400000000000000" pitchFamily="50" charset="0"/>
              </a:rPr>
              <a:t>– IF idea is selected and shortlisted</a:t>
            </a:r>
          </a:p>
        </p:txBody>
      </p:sp>
    </p:spTree>
    <p:extLst>
      <p:ext uri="{BB962C8B-B14F-4D97-AF65-F5344CB8AC3E}">
        <p14:creationId xmlns:p14="http://schemas.microsoft.com/office/powerpoint/2010/main" val="62139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F82FF7-BEBF-459D-9F9A-7515CFD23F58}"/>
              </a:ext>
            </a:extLst>
          </p:cNvPr>
          <p:cNvSpPr>
            <a:spLocks noGrp="1"/>
          </p:cNvSpPr>
          <p:nvPr>
            <p:ph sz="quarter" idx="10"/>
          </p:nvPr>
        </p:nvSpPr>
        <p:spPr>
          <a:xfrm>
            <a:off x="479425" y="1844675"/>
            <a:ext cx="4970189" cy="4392613"/>
          </a:xfrm>
        </p:spPr>
        <p:txBody>
          <a:bodyPr/>
          <a:lstStyle/>
          <a:p>
            <a:pPr marL="0" indent="0">
              <a:buNone/>
            </a:pPr>
            <a:r>
              <a:rPr lang="en-US" b="1" dirty="0"/>
              <a:t>Commercial Viability &amp; Risks:</a:t>
            </a:r>
          </a:p>
          <a:p>
            <a:pPr marL="0" indent="0">
              <a:buNone/>
            </a:pPr>
            <a:endParaRPr lang="en-US" b="1" dirty="0"/>
          </a:p>
          <a:p>
            <a:r>
              <a:rPr lang="en-US" dirty="0"/>
              <a:t>&lt;Consider and elaborate if idea will scale across different markets/customers&gt;</a:t>
            </a:r>
          </a:p>
          <a:p>
            <a:pPr lvl="1"/>
            <a:r>
              <a:rPr lang="en-US" sz="1800" dirty="0"/>
              <a:t>&lt;E.g. Idea supporting multi vendor?&gt;</a:t>
            </a:r>
          </a:p>
          <a:p>
            <a:pPr lvl="1"/>
            <a:r>
              <a:rPr lang="en-US" sz="1800" dirty="0"/>
              <a:t>&lt;E.g. Idea supporting multiple markets/customers, or only 1 specific market/customer use case?&gt;</a:t>
            </a:r>
          </a:p>
          <a:p>
            <a:endParaRPr lang="en-US" dirty="0"/>
          </a:p>
          <a:p>
            <a:r>
              <a:rPr lang="en-US" dirty="0"/>
              <a:t>&lt;Mention any commercial risks if any, and if you have any mitigation proposals&gt;</a:t>
            </a:r>
          </a:p>
          <a:p>
            <a:pPr lvl="1"/>
            <a:r>
              <a:rPr lang="en-US" sz="1800" dirty="0"/>
              <a:t>&lt;E.g. SW with risk of undercutting existing </a:t>
            </a:r>
            <a:br>
              <a:rPr lang="en-US" sz="1800" dirty="0"/>
            </a:br>
            <a:r>
              <a:rPr lang="en-US" sz="1800" dirty="0"/>
              <a:t>Services sales/up sales?&gt;</a:t>
            </a:r>
            <a:br>
              <a:rPr lang="en-US" dirty="0"/>
            </a:br>
            <a:endParaRPr lang="en-US" dirty="0"/>
          </a:p>
          <a:p>
            <a:endParaRPr lang="en-US" dirty="0"/>
          </a:p>
        </p:txBody>
      </p:sp>
      <p:sp>
        <p:nvSpPr>
          <p:cNvPr id="3" name="Title 2">
            <a:extLst>
              <a:ext uri="{FF2B5EF4-FFF2-40B4-BE49-F238E27FC236}">
                <a16:creationId xmlns:a16="http://schemas.microsoft.com/office/drawing/2014/main" id="{0CB8C559-F961-40FC-AAD7-4AC0B8AF0D4B}"/>
              </a:ext>
            </a:extLst>
          </p:cNvPr>
          <p:cNvSpPr>
            <a:spLocks noGrp="1"/>
          </p:cNvSpPr>
          <p:nvPr>
            <p:ph type="title"/>
          </p:nvPr>
        </p:nvSpPr>
        <p:spPr/>
        <p:txBody>
          <a:bodyPr/>
          <a:lstStyle/>
          <a:p>
            <a:r>
              <a:rPr lang="en-US" dirty="0"/>
              <a:t>Commercial Viability &amp; Strategic Fit</a:t>
            </a:r>
          </a:p>
        </p:txBody>
      </p:sp>
      <p:sp>
        <p:nvSpPr>
          <p:cNvPr id="4" name="Content Placeholder 1">
            <a:extLst>
              <a:ext uri="{FF2B5EF4-FFF2-40B4-BE49-F238E27FC236}">
                <a16:creationId xmlns:a16="http://schemas.microsoft.com/office/drawing/2014/main" id="{A14ABB5A-7170-482E-8FDD-88BC0AF45EC3}"/>
              </a:ext>
            </a:extLst>
          </p:cNvPr>
          <p:cNvSpPr txBox="1">
            <a:spLocks/>
          </p:cNvSpPr>
          <p:nvPr/>
        </p:nvSpPr>
        <p:spPr bwMode="auto">
          <a:xfrm>
            <a:off x="6051550" y="1844675"/>
            <a:ext cx="5353050" cy="4392613"/>
          </a:xfrm>
          <a:prstGeom prst="rect">
            <a:avLst/>
          </a:prstGeom>
          <a:noFill/>
          <a:ln w="9525">
            <a:noFill/>
            <a:miter lim="800000"/>
            <a:headEnd/>
            <a:tailEnd/>
          </a:ln>
        </p:spPr>
        <p:txBody>
          <a:bodyPr vert="horz" wrap="square" lIns="72000" tIns="36000" rIns="73152" bIns="36576" numCol="1" anchor="t" anchorCtr="0" compatLnSpc="1">
            <a:prstTxWarp prst="textNoShape">
              <a:avLst/>
            </a:prstTxWarp>
          </a:bodyPr>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marL="0" indent="0">
              <a:buFont typeface="Ericsson Hilda Light" panose="00000400000000000000" pitchFamily="2" charset="0"/>
              <a:buNone/>
            </a:pPr>
            <a:r>
              <a:rPr lang="en-US" b="1" dirty="0"/>
              <a:t>Strategic/Portfolio Fit:</a:t>
            </a:r>
          </a:p>
          <a:p>
            <a:pPr marL="0" indent="0">
              <a:buFont typeface="Ericsson Hilda Light" panose="00000400000000000000" pitchFamily="2" charset="0"/>
              <a:buNone/>
            </a:pPr>
            <a:endParaRPr lang="en-US" b="1" dirty="0"/>
          </a:p>
          <a:p>
            <a:r>
              <a:rPr lang="en-US" dirty="0"/>
              <a:t>&lt;Consider and elaborate if idea complements/contradicts current</a:t>
            </a:r>
            <a:br>
              <a:rPr lang="en-US" dirty="0"/>
            </a:br>
            <a:r>
              <a:rPr lang="en-US" dirty="0"/>
              <a:t>existing product/service offering,</a:t>
            </a:r>
            <a:br>
              <a:rPr lang="en-US" dirty="0"/>
            </a:br>
            <a:r>
              <a:rPr lang="en-US" dirty="0"/>
              <a:t>e.g. in terms of current features or future strategy/roadmaps&gt;</a:t>
            </a:r>
          </a:p>
          <a:p>
            <a:endParaRPr lang="en-US" dirty="0"/>
          </a:p>
          <a:p>
            <a:endParaRPr lang="en-US" dirty="0"/>
          </a:p>
          <a:p>
            <a:endParaRPr lang="en-US" dirty="0"/>
          </a:p>
        </p:txBody>
      </p:sp>
      <p:sp>
        <p:nvSpPr>
          <p:cNvPr id="6" name="Rectangle 5">
            <a:extLst>
              <a:ext uri="{FF2B5EF4-FFF2-40B4-BE49-F238E27FC236}">
                <a16:creationId xmlns:a16="http://schemas.microsoft.com/office/drawing/2014/main" id="{2073F842-5019-4323-A724-0E61F7EC81EC}"/>
              </a:ext>
            </a:extLst>
          </p:cNvPr>
          <p:cNvSpPr/>
          <p:nvPr/>
        </p:nvSpPr>
        <p:spPr bwMode="auto">
          <a:xfrm>
            <a:off x="8478051" y="209619"/>
            <a:ext cx="3421675" cy="1081089"/>
          </a:xfrm>
          <a:prstGeom prst="rect">
            <a:avLst/>
          </a:prstGeom>
          <a:solidFill>
            <a:srgbClr val="FF8C0A"/>
          </a:solidFill>
          <a:ln>
            <a:noFill/>
          </a:ln>
        </p:spPr>
        <p:txBody>
          <a:bodyPr wrap="square" lIns="108000" tIns="36000" rIns="108000" bIns="36000" rtlCol="0" anchor="ctr"/>
          <a:lstStyle/>
          <a:p>
            <a:pPr lvl="0" fontAlgn="base">
              <a:spcAft>
                <a:spcPct val="0"/>
              </a:spcAft>
              <a:defRPr/>
            </a:pPr>
            <a:r>
              <a:rPr lang="en-US" sz="1600" b="1" i="1" dirty="0">
                <a:sym typeface="Ericsson Hilda Light" panose="00000400000000000000" pitchFamily="50" charset="0"/>
              </a:rPr>
              <a:t>Optional</a:t>
            </a:r>
            <a:r>
              <a:rPr lang="en-US" sz="1400" b="1" dirty="0">
                <a:sym typeface="Ericsson Hilda Light" panose="00000400000000000000" pitchFamily="50" charset="0"/>
              </a:rPr>
              <a:t>  for innovator</a:t>
            </a:r>
            <a:br>
              <a:rPr lang="en-US" sz="1400" dirty="0">
                <a:sym typeface="Ericsson Hilda Light" panose="00000400000000000000" pitchFamily="50" charset="0"/>
              </a:rPr>
            </a:br>
            <a:endParaRPr lang="en-US" sz="1400" dirty="0">
              <a:sym typeface="Ericsson Hilda Light" panose="00000400000000000000" pitchFamily="50" charset="0"/>
            </a:endParaRPr>
          </a:p>
          <a:p>
            <a:pPr lvl="0" fontAlgn="base">
              <a:spcAft>
                <a:spcPct val="0"/>
              </a:spcAft>
              <a:defRPr/>
            </a:pPr>
            <a:r>
              <a:rPr lang="en-US" sz="1400" dirty="0">
                <a:sym typeface="Ericsson Hilda Light" panose="00000400000000000000" pitchFamily="50" charset="0"/>
              </a:rPr>
              <a:t>R&amp;D unit (SME) will create this slide </a:t>
            </a:r>
            <a:br>
              <a:rPr lang="en-US" sz="1400" dirty="0">
                <a:sym typeface="Ericsson Hilda Light" panose="00000400000000000000" pitchFamily="50" charset="0"/>
              </a:rPr>
            </a:br>
            <a:r>
              <a:rPr lang="en-US" sz="1400" dirty="0">
                <a:sym typeface="Ericsson Hilda Light" panose="00000400000000000000" pitchFamily="50" charset="0"/>
              </a:rPr>
              <a:t>– IF idea is selected and shortlisted</a:t>
            </a:r>
          </a:p>
        </p:txBody>
      </p:sp>
    </p:spTree>
    <p:extLst>
      <p:ext uri="{BB962C8B-B14F-4D97-AF65-F5344CB8AC3E}">
        <p14:creationId xmlns:p14="http://schemas.microsoft.com/office/powerpoint/2010/main" val="104612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C9CA-CF86-48A0-B8E0-1F7F6420E420}"/>
              </a:ext>
            </a:extLst>
          </p:cNvPr>
          <p:cNvSpPr>
            <a:spLocks noGrp="1"/>
          </p:cNvSpPr>
          <p:nvPr>
            <p:ph type="title"/>
          </p:nvPr>
        </p:nvSpPr>
        <p:spPr>
          <a:xfrm>
            <a:off x="479424" y="187707"/>
            <a:ext cx="8353425" cy="1081088"/>
          </a:xfrm>
        </p:spPr>
        <p:txBody>
          <a:bodyPr/>
          <a:lstStyle/>
          <a:p>
            <a:r>
              <a:rPr lang="sv-SE" dirty="0"/>
              <a:t>Plan for Rapid Prototype</a:t>
            </a:r>
            <a:br>
              <a:rPr lang="sv-SE" dirty="0"/>
            </a:br>
            <a:r>
              <a:rPr lang="sv-SE" dirty="0"/>
              <a:t>and Shark Tank Pitch</a:t>
            </a:r>
          </a:p>
        </p:txBody>
      </p:sp>
      <p:sp>
        <p:nvSpPr>
          <p:cNvPr id="35" name="Rectangle 34">
            <a:extLst>
              <a:ext uri="{FF2B5EF4-FFF2-40B4-BE49-F238E27FC236}">
                <a16:creationId xmlns:a16="http://schemas.microsoft.com/office/drawing/2014/main" id="{4C7B14E3-57AF-449D-836B-4F211F8F3708}"/>
              </a:ext>
            </a:extLst>
          </p:cNvPr>
          <p:cNvSpPr/>
          <p:nvPr/>
        </p:nvSpPr>
        <p:spPr bwMode="auto">
          <a:xfrm>
            <a:off x="479424" y="1557338"/>
            <a:ext cx="5508000" cy="252000"/>
          </a:xfrm>
          <a:prstGeom prst="rect">
            <a:avLst/>
          </a:prstGeom>
          <a:noFill/>
          <a:ln>
            <a:noFill/>
          </a:ln>
        </p:spPr>
        <p:txBody>
          <a:bodyPr wrap="square" lIns="72000" tIns="36000" rIns="72000" bIns="36000" rtlCol="0" anchor="ctr"/>
          <a:lstStyle/>
          <a:p>
            <a:pPr>
              <a:spcBef>
                <a:spcPct val="50000"/>
              </a:spcBef>
            </a:pPr>
            <a:r>
              <a:rPr lang="en-US" sz="1000" b="1" dirty="0">
                <a:cs typeface="Arial" panose="020B0604020202020204" pitchFamily="34" charset="0"/>
                <a:sym typeface="Hilda Light" panose="00000400000000000000" pitchFamily="50" charset="0"/>
              </a:rPr>
              <a:t>END GOAL</a:t>
            </a:r>
          </a:p>
        </p:txBody>
      </p:sp>
      <p:sp>
        <p:nvSpPr>
          <p:cNvPr id="85" name="Isosceles Triangle 84">
            <a:extLst>
              <a:ext uri="{FF2B5EF4-FFF2-40B4-BE49-F238E27FC236}">
                <a16:creationId xmlns:a16="http://schemas.microsoft.com/office/drawing/2014/main" id="{11533C7B-5C6C-4FB0-A7E7-42B79C00073E}"/>
              </a:ext>
            </a:extLst>
          </p:cNvPr>
          <p:cNvSpPr/>
          <p:nvPr/>
        </p:nvSpPr>
        <p:spPr bwMode="auto">
          <a:xfrm rot="5400000">
            <a:off x="5145462" y="3664899"/>
            <a:ext cx="1044000" cy="180000"/>
          </a:xfrm>
          <a:prstGeom prst="triangle">
            <a:avLst/>
          </a:prstGeom>
          <a:solidFill>
            <a:schemeClr val="bg2"/>
          </a:solidFill>
          <a:ln>
            <a:noFill/>
          </a:ln>
        </p:spPr>
        <p:txBody>
          <a:bodyPr wrap="square" lIns="108000" tIns="36000" rIns="108000" bIns="36000" rtlCol="0" anchor="ctr"/>
          <a:lstStyle/>
          <a:p>
            <a:pPr algn="ctr">
              <a:spcBef>
                <a:spcPct val="50000"/>
              </a:spcBef>
            </a:pPr>
            <a:endParaRPr lang="en-US" sz="1000" b="1" dirty="0">
              <a:solidFill>
                <a:schemeClr val="bg1"/>
              </a:solidFill>
              <a:cs typeface="Arial" panose="020B0604020202020204" pitchFamily="34" charset="0"/>
              <a:sym typeface="Hilda Light" panose="00000400000000000000" pitchFamily="50" charset="0"/>
            </a:endParaRPr>
          </a:p>
        </p:txBody>
      </p:sp>
      <p:sp>
        <p:nvSpPr>
          <p:cNvPr id="83" name="TextBox 82">
            <a:extLst>
              <a:ext uri="{FF2B5EF4-FFF2-40B4-BE49-F238E27FC236}">
                <a16:creationId xmlns:a16="http://schemas.microsoft.com/office/drawing/2014/main" id="{3E9B79A2-EF38-4D4D-B6C3-A5E24109DF24}"/>
              </a:ext>
            </a:extLst>
          </p:cNvPr>
          <p:cNvSpPr txBox="1"/>
          <p:nvPr/>
        </p:nvSpPr>
        <p:spPr>
          <a:xfrm>
            <a:off x="5987424" y="1809338"/>
            <a:ext cx="5725153" cy="1463217"/>
          </a:xfrm>
          <a:prstGeom prst="rect">
            <a:avLst/>
          </a:prstGeom>
          <a:noFill/>
          <a:ln w="19050">
            <a:noFill/>
          </a:ln>
        </p:spPr>
        <p:txBody>
          <a:bodyPr vert="horz" wrap="square" lIns="72000" tIns="36000" rIns="72000" bIns="36000" numCol="1" rtlCol="0" anchor="t" anchorCtr="0" compatLnSpc="1">
            <a:prstTxWarp prst="textNoShape">
              <a:avLst/>
            </a:prstTxWarp>
            <a:noAutofit/>
          </a:bodyPr>
          <a:lstStyle/>
          <a:p>
            <a:pPr marL="342900" indent="-342900" fontAlgn="base">
              <a:spcBef>
                <a:spcPts val="300"/>
              </a:spcBef>
              <a:spcAft>
                <a:spcPct val="0"/>
              </a:spcAft>
              <a:buFont typeface="Ericsson Hilda Light" panose="00000400000000000000" pitchFamily="2" charset="0"/>
              <a:buChar char="—"/>
              <a:defRPr/>
            </a:pPr>
            <a:r>
              <a:rPr lang="en-US" sz="1400" dirty="0"/>
              <a:t>&lt;What would you like to test/demo with the prototype? It could be technical, but most likely it is about how humans respond to your idea&gt;</a:t>
            </a:r>
          </a:p>
          <a:p>
            <a:pPr marL="342900" indent="-342900" fontAlgn="base">
              <a:spcBef>
                <a:spcPts val="300"/>
              </a:spcBef>
              <a:spcAft>
                <a:spcPct val="0"/>
              </a:spcAft>
              <a:buFont typeface="Ericsson Hilda Light" panose="00000400000000000000" pitchFamily="2" charset="0"/>
              <a:buChar char="—"/>
              <a:defRPr/>
            </a:pPr>
            <a:r>
              <a:rPr lang="en-US" sz="1400" dirty="0"/>
              <a:t>&lt;With which users do you think it is relevant to test it?&gt;</a:t>
            </a:r>
          </a:p>
        </p:txBody>
      </p:sp>
      <p:sp>
        <p:nvSpPr>
          <p:cNvPr id="86" name="Rectangle 85">
            <a:extLst>
              <a:ext uri="{FF2B5EF4-FFF2-40B4-BE49-F238E27FC236}">
                <a16:creationId xmlns:a16="http://schemas.microsoft.com/office/drawing/2014/main" id="{91FDEE29-7649-42DF-B625-8F39EC6F1736}"/>
              </a:ext>
            </a:extLst>
          </p:cNvPr>
          <p:cNvSpPr/>
          <p:nvPr/>
        </p:nvSpPr>
        <p:spPr bwMode="auto">
          <a:xfrm>
            <a:off x="5987426" y="1557338"/>
            <a:ext cx="5725152" cy="252000"/>
          </a:xfrm>
          <a:prstGeom prst="rect">
            <a:avLst/>
          </a:prstGeom>
          <a:noFill/>
          <a:ln>
            <a:noFill/>
          </a:ln>
        </p:spPr>
        <p:txBody>
          <a:bodyPr wrap="square" lIns="72000" tIns="36000" rIns="72000" bIns="36000" rtlCol="0" anchor="ctr"/>
          <a:lstStyle/>
          <a:p>
            <a:pPr>
              <a:spcBef>
                <a:spcPct val="50000"/>
              </a:spcBef>
            </a:pPr>
            <a:r>
              <a:rPr lang="en-US" sz="1000" b="1" dirty="0">
                <a:cs typeface="Arial" panose="020B0604020202020204" pitchFamily="34" charset="0"/>
                <a:sym typeface="Hilda Light" panose="00000400000000000000" pitchFamily="50" charset="0"/>
              </a:rPr>
              <a:t>TEST/DEMONSTRATE</a:t>
            </a:r>
          </a:p>
        </p:txBody>
      </p:sp>
      <p:sp>
        <p:nvSpPr>
          <p:cNvPr id="87" name="TextBox 86">
            <a:extLst>
              <a:ext uri="{FF2B5EF4-FFF2-40B4-BE49-F238E27FC236}">
                <a16:creationId xmlns:a16="http://schemas.microsoft.com/office/drawing/2014/main" id="{2F647E2A-3EF3-4B2E-AA48-776E1C60DF85}"/>
              </a:ext>
            </a:extLst>
          </p:cNvPr>
          <p:cNvSpPr txBox="1"/>
          <p:nvPr/>
        </p:nvSpPr>
        <p:spPr bwMode="auto">
          <a:xfrm>
            <a:off x="1007003" y="3374398"/>
            <a:ext cx="3649133" cy="761002"/>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algn="ctr">
              <a:buClr>
                <a:schemeClr val="tx1"/>
              </a:buClr>
            </a:pPr>
            <a:r>
              <a:rPr lang="sv-SE" sz="1100" i="1" dirty="0">
                <a:solidFill>
                  <a:schemeClr val="accent5"/>
                </a:solidFill>
              </a:rPr>
              <a:t>Sketch your end goal for your idea!  It’s a good idea to use the same sketch as in the idea slide. </a:t>
            </a:r>
          </a:p>
        </p:txBody>
      </p:sp>
      <p:sp>
        <p:nvSpPr>
          <p:cNvPr id="88" name="Rectangle 87">
            <a:extLst>
              <a:ext uri="{FF2B5EF4-FFF2-40B4-BE49-F238E27FC236}">
                <a16:creationId xmlns:a16="http://schemas.microsoft.com/office/drawing/2014/main" id="{F3FAC90E-1DAE-41CF-AFC0-FA459FBA2C72}"/>
              </a:ext>
            </a:extLst>
          </p:cNvPr>
          <p:cNvSpPr/>
          <p:nvPr/>
        </p:nvSpPr>
        <p:spPr bwMode="auto">
          <a:xfrm>
            <a:off x="7927675" y="94121"/>
            <a:ext cx="3972476" cy="1476500"/>
          </a:xfrm>
          <a:prstGeom prst="rect">
            <a:avLst/>
          </a:prstGeom>
          <a:solidFill>
            <a:srgbClr val="FF8C0A"/>
          </a:solidFill>
          <a:ln>
            <a:noFill/>
          </a:ln>
        </p:spPr>
        <p:txBody>
          <a:bodyPr wrap="square" lIns="108000" tIns="36000" rIns="108000" bIns="36000" rtlCol="0" anchor="ctr"/>
          <a:lstStyle/>
          <a:p>
            <a:pPr lvl="0" fontAlgn="base">
              <a:spcAft>
                <a:spcPct val="0"/>
              </a:spcAft>
              <a:defRPr/>
            </a:pPr>
            <a:r>
              <a:rPr lang="en-US" sz="1400" b="1" dirty="0">
                <a:sym typeface="Ericsson Hilda Light" panose="00000400000000000000" pitchFamily="50" charset="0"/>
              </a:rPr>
              <a:t>Optional </a:t>
            </a:r>
            <a:r>
              <a:rPr lang="en-US" sz="1100" b="1" dirty="0">
                <a:sym typeface="Ericsson Hilda Light" panose="00000400000000000000" pitchFamily="50" charset="0"/>
              </a:rPr>
              <a:t>– but highly recommended in order to prepare you for Shark Tank event!</a:t>
            </a:r>
          </a:p>
          <a:p>
            <a:pPr lvl="0" fontAlgn="base">
              <a:spcAft>
                <a:spcPct val="0"/>
              </a:spcAft>
              <a:defRPr/>
            </a:pPr>
            <a:endParaRPr lang="en-US" sz="1100" b="1" dirty="0">
              <a:sym typeface="Ericsson Hilda Light" panose="00000400000000000000" pitchFamily="50" charset="0"/>
            </a:endParaRPr>
          </a:p>
          <a:p>
            <a:pPr lvl="0" fontAlgn="base">
              <a:spcAft>
                <a:spcPct val="0"/>
              </a:spcAft>
              <a:defRPr/>
            </a:pPr>
            <a:r>
              <a:rPr lang="en-US" sz="1100" dirty="0">
                <a:sym typeface="Ericsson Hilda Light" panose="00000400000000000000" pitchFamily="50" charset="0"/>
              </a:rPr>
              <a:t>In this slide we’d like you to outline what you plan for a rapid prototype, demo, or whatever format you will present at Shark Tank. A rapid prototype is like a sketch of the concept. Remember, a prototype can be a sketch, a ppt or a cardboard model, so it does not need to be fancy nor fully functional. </a:t>
            </a:r>
          </a:p>
        </p:txBody>
      </p:sp>
      <p:grpSp>
        <p:nvGrpSpPr>
          <p:cNvPr id="3" name="Group 2">
            <a:extLst>
              <a:ext uri="{FF2B5EF4-FFF2-40B4-BE49-F238E27FC236}">
                <a16:creationId xmlns:a16="http://schemas.microsoft.com/office/drawing/2014/main" id="{1EFE36D6-48B3-4854-ABF9-B95F5A9E7C2F}"/>
              </a:ext>
            </a:extLst>
          </p:cNvPr>
          <p:cNvGrpSpPr/>
          <p:nvPr/>
        </p:nvGrpSpPr>
        <p:grpSpPr>
          <a:xfrm>
            <a:off x="5987429" y="3098973"/>
            <a:ext cx="5725153" cy="730969"/>
            <a:chOff x="5987424" y="3572162"/>
            <a:chExt cx="5725153" cy="730969"/>
          </a:xfrm>
        </p:grpSpPr>
        <p:sp>
          <p:nvSpPr>
            <p:cNvPr id="81" name="TextBox 80">
              <a:extLst>
                <a:ext uri="{FF2B5EF4-FFF2-40B4-BE49-F238E27FC236}">
                  <a16:creationId xmlns:a16="http://schemas.microsoft.com/office/drawing/2014/main" id="{74F1B556-3A10-4457-B2FC-1C175B55E275}"/>
                </a:ext>
              </a:extLst>
            </p:cNvPr>
            <p:cNvSpPr txBox="1"/>
            <p:nvPr/>
          </p:nvSpPr>
          <p:spPr>
            <a:xfrm>
              <a:off x="5987424" y="3824162"/>
              <a:ext cx="5725153" cy="478969"/>
            </a:xfrm>
            <a:prstGeom prst="rect">
              <a:avLst/>
            </a:prstGeom>
            <a:noFill/>
            <a:ln w="19050">
              <a:noFill/>
            </a:ln>
          </p:spPr>
          <p:txBody>
            <a:bodyPr vert="horz" wrap="square" lIns="72000" tIns="36000" rIns="72000" bIns="36000" numCol="1" rtlCol="0" anchor="t" anchorCtr="0" compatLnSpc="1">
              <a:prstTxWarp prst="textNoShape">
                <a:avLst/>
              </a:prstTxWarp>
              <a:noAutofit/>
            </a:bodyPr>
            <a:lstStyle/>
            <a:p>
              <a:pPr marL="342900" indent="-342900" fontAlgn="base">
                <a:spcBef>
                  <a:spcPts val="300"/>
                </a:spcBef>
                <a:spcAft>
                  <a:spcPct val="0"/>
                </a:spcAft>
                <a:buFont typeface="Ericsson Hilda Light" panose="00000400000000000000" pitchFamily="2" charset="0"/>
                <a:buChar char="—"/>
                <a:defRPr/>
              </a:pPr>
              <a:r>
                <a:rPr lang="en-US" sz="1400" dirty="0"/>
                <a:t>&lt;Description of key components of the planned prototype&gt;</a:t>
              </a:r>
            </a:p>
          </p:txBody>
        </p:sp>
        <p:sp>
          <p:nvSpPr>
            <p:cNvPr id="20" name="Rectangle 19">
              <a:extLst>
                <a:ext uri="{FF2B5EF4-FFF2-40B4-BE49-F238E27FC236}">
                  <a16:creationId xmlns:a16="http://schemas.microsoft.com/office/drawing/2014/main" id="{52C86FAE-997F-4B7B-A49F-3908C950B8CA}"/>
                </a:ext>
              </a:extLst>
            </p:cNvPr>
            <p:cNvSpPr/>
            <p:nvPr/>
          </p:nvSpPr>
          <p:spPr bwMode="auto">
            <a:xfrm>
              <a:off x="5987424" y="3572162"/>
              <a:ext cx="5725152" cy="252000"/>
            </a:xfrm>
            <a:prstGeom prst="rect">
              <a:avLst/>
            </a:prstGeom>
            <a:noFill/>
            <a:ln>
              <a:noFill/>
            </a:ln>
          </p:spPr>
          <p:txBody>
            <a:bodyPr wrap="square" lIns="72000" tIns="36000" rIns="72000" bIns="36000" rtlCol="0" anchor="ctr"/>
            <a:lstStyle/>
            <a:p>
              <a:pPr>
                <a:spcBef>
                  <a:spcPct val="50000"/>
                </a:spcBef>
              </a:pPr>
              <a:r>
                <a:rPr lang="en-US" sz="1000" b="1" dirty="0">
                  <a:cs typeface="Arial" panose="020B0604020202020204" pitchFamily="34" charset="0"/>
                  <a:sym typeface="Hilda Light" panose="00000400000000000000" pitchFamily="50" charset="0"/>
                </a:rPr>
                <a:t>KEY COMPONENTS</a:t>
              </a:r>
            </a:p>
          </p:txBody>
        </p:sp>
      </p:grpSp>
      <p:grpSp>
        <p:nvGrpSpPr>
          <p:cNvPr id="6" name="Group 5">
            <a:extLst>
              <a:ext uri="{FF2B5EF4-FFF2-40B4-BE49-F238E27FC236}">
                <a16:creationId xmlns:a16="http://schemas.microsoft.com/office/drawing/2014/main" id="{482DADAD-8823-4D1F-90BB-F31DBC02AE1D}"/>
              </a:ext>
            </a:extLst>
          </p:cNvPr>
          <p:cNvGrpSpPr/>
          <p:nvPr/>
        </p:nvGrpSpPr>
        <p:grpSpPr>
          <a:xfrm>
            <a:off x="5987427" y="5300662"/>
            <a:ext cx="5725154" cy="1081087"/>
            <a:chOff x="5987427" y="5300662"/>
            <a:chExt cx="5725154" cy="1081087"/>
          </a:xfrm>
        </p:grpSpPr>
        <p:sp>
          <p:nvSpPr>
            <p:cNvPr id="13" name="TextBox 12">
              <a:extLst>
                <a:ext uri="{FF2B5EF4-FFF2-40B4-BE49-F238E27FC236}">
                  <a16:creationId xmlns:a16="http://schemas.microsoft.com/office/drawing/2014/main" id="{A689F13E-0432-4F5B-B734-6AED4EDD8435}"/>
                </a:ext>
              </a:extLst>
            </p:cNvPr>
            <p:cNvSpPr txBox="1"/>
            <p:nvPr/>
          </p:nvSpPr>
          <p:spPr>
            <a:xfrm>
              <a:off x="5987427" y="5552662"/>
              <a:ext cx="5725153" cy="829087"/>
            </a:xfrm>
            <a:prstGeom prst="rect">
              <a:avLst/>
            </a:prstGeom>
            <a:noFill/>
            <a:ln w="19050">
              <a:noFill/>
            </a:ln>
          </p:spPr>
          <p:txBody>
            <a:bodyPr vert="horz" wrap="square" lIns="72000" tIns="36000" rIns="72000" bIns="36000" numCol="1" rtlCol="0" anchor="t" anchorCtr="0" compatLnSpc="1">
              <a:prstTxWarp prst="textNoShape">
                <a:avLst/>
              </a:prstTxWarp>
              <a:noAutofit/>
            </a:bodyPr>
            <a:lstStyle/>
            <a:p>
              <a:pPr marL="342900" indent="-342900" fontAlgn="base">
                <a:spcBef>
                  <a:spcPts val="300"/>
                </a:spcBef>
                <a:spcAft>
                  <a:spcPct val="0"/>
                </a:spcAft>
                <a:buFont typeface="Ericsson Hilda Light" panose="00000400000000000000" pitchFamily="2" charset="0"/>
                <a:buChar char="—"/>
                <a:defRPr/>
              </a:pPr>
              <a:r>
                <a:rPr lang="en-US" sz="1400" dirty="0"/>
                <a:t>&lt;Think about what resources you need to make this a reality, could be financial, human, or other&gt; </a:t>
              </a:r>
            </a:p>
          </p:txBody>
        </p:sp>
        <p:sp>
          <p:nvSpPr>
            <p:cNvPr id="14" name="Rectangle 13">
              <a:extLst>
                <a:ext uri="{FF2B5EF4-FFF2-40B4-BE49-F238E27FC236}">
                  <a16:creationId xmlns:a16="http://schemas.microsoft.com/office/drawing/2014/main" id="{8CBE15F3-5A2F-4F70-BA89-77A7202FA173}"/>
                </a:ext>
              </a:extLst>
            </p:cNvPr>
            <p:cNvSpPr/>
            <p:nvPr/>
          </p:nvSpPr>
          <p:spPr bwMode="auto">
            <a:xfrm>
              <a:off x="5987429" y="5300662"/>
              <a:ext cx="5725152" cy="252000"/>
            </a:xfrm>
            <a:prstGeom prst="rect">
              <a:avLst/>
            </a:prstGeom>
            <a:noFill/>
            <a:ln>
              <a:noFill/>
            </a:ln>
          </p:spPr>
          <p:txBody>
            <a:bodyPr wrap="square" lIns="72000" tIns="36000" rIns="72000" bIns="36000" rtlCol="0" anchor="ctr"/>
            <a:lstStyle/>
            <a:p>
              <a:pPr>
                <a:spcBef>
                  <a:spcPct val="50000"/>
                </a:spcBef>
              </a:pPr>
              <a:r>
                <a:rPr lang="en-US" sz="1000" b="1" dirty="0">
                  <a:cs typeface="Arial" panose="020B0604020202020204" pitchFamily="34" charset="0"/>
                  <a:sym typeface="Hilda Light" panose="00000400000000000000" pitchFamily="50" charset="0"/>
                </a:rPr>
                <a:t>RESOURCES NEEDED</a:t>
              </a:r>
            </a:p>
          </p:txBody>
        </p:sp>
      </p:grpSp>
      <p:grpSp>
        <p:nvGrpSpPr>
          <p:cNvPr id="15" name="Group 14">
            <a:extLst>
              <a:ext uri="{FF2B5EF4-FFF2-40B4-BE49-F238E27FC236}">
                <a16:creationId xmlns:a16="http://schemas.microsoft.com/office/drawing/2014/main" id="{BDF758FA-6FCE-4D7A-BA01-7ADAC06E880F}"/>
              </a:ext>
            </a:extLst>
          </p:cNvPr>
          <p:cNvGrpSpPr/>
          <p:nvPr/>
        </p:nvGrpSpPr>
        <p:grpSpPr>
          <a:xfrm>
            <a:off x="5987429" y="4135400"/>
            <a:ext cx="5725153" cy="730969"/>
            <a:chOff x="5987424" y="3572162"/>
            <a:chExt cx="5725153" cy="730969"/>
          </a:xfrm>
        </p:grpSpPr>
        <p:sp>
          <p:nvSpPr>
            <p:cNvPr id="16" name="TextBox 15">
              <a:extLst>
                <a:ext uri="{FF2B5EF4-FFF2-40B4-BE49-F238E27FC236}">
                  <a16:creationId xmlns:a16="http://schemas.microsoft.com/office/drawing/2014/main" id="{66FC2E11-EBF0-4B79-B0D3-C2F36C0E0BED}"/>
                </a:ext>
              </a:extLst>
            </p:cNvPr>
            <p:cNvSpPr txBox="1"/>
            <p:nvPr/>
          </p:nvSpPr>
          <p:spPr>
            <a:xfrm>
              <a:off x="5987424" y="3824162"/>
              <a:ext cx="5725153" cy="478969"/>
            </a:xfrm>
            <a:prstGeom prst="rect">
              <a:avLst/>
            </a:prstGeom>
            <a:noFill/>
            <a:ln w="19050">
              <a:noFill/>
            </a:ln>
          </p:spPr>
          <p:txBody>
            <a:bodyPr vert="horz" wrap="square" lIns="72000" tIns="36000" rIns="72000" bIns="36000" numCol="1" rtlCol="0" anchor="t" anchorCtr="0" compatLnSpc="1">
              <a:prstTxWarp prst="textNoShape">
                <a:avLst/>
              </a:prstTxWarp>
              <a:noAutofit/>
            </a:bodyPr>
            <a:lstStyle/>
            <a:p>
              <a:pPr marL="342900" indent="-342900" fontAlgn="base">
                <a:spcBef>
                  <a:spcPts val="300"/>
                </a:spcBef>
                <a:spcAft>
                  <a:spcPct val="0"/>
                </a:spcAft>
                <a:buFont typeface="Ericsson Hilda Light" panose="00000400000000000000" pitchFamily="2" charset="0"/>
                <a:buChar char="—"/>
                <a:defRPr/>
              </a:pPr>
              <a:r>
                <a:rPr lang="en-US" sz="1400" dirty="0"/>
                <a:t>Timeline for preparing for Shark Tank event</a:t>
              </a:r>
            </a:p>
          </p:txBody>
        </p:sp>
        <p:sp>
          <p:nvSpPr>
            <p:cNvPr id="17" name="Rectangle 16">
              <a:extLst>
                <a:ext uri="{FF2B5EF4-FFF2-40B4-BE49-F238E27FC236}">
                  <a16:creationId xmlns:a16="http://schemas.microsoft.com/office/drawing/2014/main" id="{0F5F5B65-637C-48E4-8D57-11D091F50A8B}"/>
                </a:ext>
              </a:extLst>
            </p:cNvPr>
            <p:cNvSpPr/>
            <p:nvPr/>
          </p:nvSpPr>
          <p:spPr bwMode="auto">
            <a:xfrm>
              <a:off x="5987424" y="3572162"/>
              <a:ext cx="5725152" cy="252000"/>
            </a:xfrm>
            <a:prstGeom prst="rect">
              <a:avLst/>
            </a:prstGeom>
            <a:noFill/>
            <a:ln>
              <a:noFill/>
            </a:ln>
          </p:spPr>
          <p:txBody>
            <a:bodyPr wrap="square" lIns="72000" tIns="36000" rIns="72000" bIns="36000" rtlCol="0" anchor="ctr"/>
            <a:lstStyle/>
            <a:p>
              <a:pPr>
                <a:spcBef>
                  <a:spcPct val="50000"/>
                </a:spcBef>
              </a:pPr>
              <a:r>
                <a:rPr lang="en-US" sz="1000" b="1" dirty="0">
                  <a:cs typeface="Arial" panose="020B0604020202020204" pitchFamily="34" charset="0"/>
                  <a:sym typeface="Hilda Light" panose="00000400000000000000" pitchFamily="50" charset="0"/>
                </a:rPr>
                <a:t>TIME PLAN</a:t>
              </a:r>
            </a:p>
          </p:txBody>
        </p:sp>
      </p:grpSp>
    </p:spTree>
    <p:extLst>
      <p:ext uri="{BB962C8B-B14F-4D97-AF65-F5344CB8AC3E}">
        <p14:creationId xmlns:p14="http://schemas.microsoft.com/office/powerpoint/2010/main" val="1663489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FDDB2FD-0328-43DE-B790-3E28EC1B533F}"/>
              </a:ext>
            </a:extLst>
          </p:cNvPr>
          <p:cNvSpPr>
            <a:spLocks noGrp="1"/>
          </p:cNvSpPr>
          <p:nvPr>
            <p:ph type="subTitle" idx="1"/>
          </p:nvPr>
        </p:nvSpPr>
        <p:spPr/>
        <p:txBody>
          <a:bodyPr/>
          <a:lstStyle/>
          <a:p>
            <a:endParaRPr lang="sv-SE"/>
          </a:p>
        </p:txBody>
      </p:sp>
    </p:spTree>
    <p:extLst>
      <p:ext uri="{BB962C8B-B14F-4D97-AF65-F5344CB8AC3E}">
        <p14:creationId xmlns:p14="http://schemas.microsoft.com/office/powerpoint/2010/main" val="2933446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46CBA-8C65-48D0-9C62-AF15782DFF44}"/>
              </a:ext>
            </a:extLst>
          </p:cNvPr>
          <p:cNvSpPr>
            <a:spLocks noGrp="1"/>
          </p:cNvSpPr>
          <p:nvPr>
            <p:ph type="title"/>
          </p:nvPr>
        </p:nvSpPr>
        <p:spPr/>
        <p:txBody>
          <a:bodyPr/>
          <a:lstStyle/>
          <a:p>
            <a:r>
              <a:rPr lang="en-US" dirty="0"/>
              <a:t>Revision history of template</a:t>
            </a:r>
          </a:p>
        </p:txBody>
      </p:sp>
      <p:graphicFrame>
        <p:nvGraphicFramePr>
          <p:cNvPr id="5" name="Table 5">
            <a:extLst>
              <a:ext uri="{FF2B5EF4-FFF2-40B4-BE49-F238E27FC236}">
                <a16:creationId xmlns:a16="http://schemas.microsoft.com/office/drawing/2014/main" id="{AA092AC1-87E5-4B43-813C-08ACE1BAE1DA}"/>
              </a:ext>
            </a:extLst>
          </p:cNvPr>
          <p:cNvGraphicFramePr>
            <a:graphicFrameLocks noGrp="1"/>
          </p:cNvGraphicFramePr>
          <p:nvPr>
            <p:ph sz="quarter" idx="10"/>
            <p:extLst>
              <p:ext uri="{D42A27DB-BD31-4B8C-83A1-F6EECF244321}">
                <p14:modId xmlns:p14="http://schemas.microsoft.com/office/powerpoint/2010/main" val="3435248526"/>
              </p:ext>
            </p:extLst>
          </p:nvPr>
        </p:nvGraphicFramePr>
        <p:xfrm>
          <a:off x="479425" y="1844675"/>
          <a:ext cx="11195027" cy="2570480"/>
        </p:xfrm>
        <a:graphic>
          <a:graphicData uri="http://schemas.openxmlformats.org/drawingml/2006/table">
            <a:tbl>
              <a:tblPr firstRow="1" bandRow="1">
                <a:tableStyleId>{5C22544A-7EE6-4342-B048-85BDC9FD1C3A}</a:tableStyleId>
              </a:tblPr>
              <a:tblGrid>
                <a:gridCol w="1100455">
                  <a:extLst>
                    <a:ext uri="{9D8B030D-6E8A-4147-A177-3AD203B41FA5}">
                      <a16:colId xmlns:a16="http://schemas.microsoft.com/office/drawing/2014/main" val="1567186226"/>
                    </a:ext>
                  </a:extLst>
                </a:gridCol>
                <a:gridCol w="1705187">
                  <a:extLst>
                    <a:ext uri="{9D8B030D-6E8A-4147-A177-3AD203B41FA5}">
                      <a16:colId xmlns:a16="http://schemas.microsoft.com/office/drawing/2014/main" val="2900771284"/>
                    </a:ext>
                  </a:extLst>
                </a:gridCol>
                <a:gridCol w="8389385">
                  <a:extLst>
                    <a:ext uri="{9D8B030D-6E8A-4147-A177-3AD203B41FA5}">
                      <a16:colId xmlns:a16="http://schemas.microsoft.com/office/drawing/2014/main" val="2606164376"/>
                    </a:ext>
                  </a:extLst>
                </a:gridCol>
              </a:tblGrid>
              <a:tr h="370840">
                <a:tc>
                  <a:txBody>
                    <a:bodyPr/>
                    <a:lstStyle/>
                    <a:p>
                      <a:r>
                        <a:rPr lang="en-US" dirty="0"/>
                        <a:t>Revision</a:t>
                      </a:r>
                    </a:p>
                  </a:txBody>
                  <a:tcPr/>
                </a:tc>
                <a:tc>
                  <a:txBody>
                    <a:bodyPr/>
                    <a:lstStyle/>
                    <a:p>
                      <a:r>
                        <a:rPr lang="en-US" dirty="0"/>
                        <a:t>Date</a:t>
                      </a:r>
                    </a:p>
                  </a:txBody>
                  <a:tcPr/>
                </a:tc>
                <a:tc>
                  <a:txBody>
                    <a:bodyPr/>
                    <a:lstStyle/>
                    <a:p>
                      <a:r>
                        <a:rPr lang="en-US" dirty="0"/>
                        <a:t>Comments</a:t>
                      </a:r>
                    </a:p>
                  </a:txBody>
                  <a:tcPr/>
                </a:tc>
                <a:extLst>
                  <a:ext uri="{0D108BD9-81ED-4DB2-BD59-A6C34878D82A}">
                    <a16:rowId xmlns:a16="http://schemas.microsoft.com/office/drawing/2014/main" val="2499186355"/>
                  </a:ext>
                </a:extLst>
              </a:tr>
              <a:tr h="370840">
                <a:tc>
                  <a:txBody>
                    <a:bodyPr/>
                    <a:lstStyle/>
                    <a:p>
                      <a:r>
                        <a:rPr lang="en-US" dirty="0"/>
                        <a:t>A-D</a:t>
                      </a:r>
                    </a:p>
                  </a:txBody>
                  <a:tcPr/>
                </a:tc>
                <a:tc>
                  <a:txBody>
                    <a:bodyPr/>
                    <a:lstStyle/>
                    <a:p>
                      <a:r>
                        <a:rPr lang="en-US" dirty="0"/>
                        <a:t>2019</a:t>
                      </a:r>
                    </a:p>
                  </a:txBody>
                  <a:tcPr/>
                </a:tc>
                <a:tc>
                  <a:txBody>
                    <a:bodyPr/>
                    <a:lstStyle/>
                    <a:p>
                      <a:r>
                        <a:rPr lang="en-US" dirty="0"/>
                        <a:t>Used in NDO Innovation 2019</a:t>
                      </a:r>
                    </a:p>
                  </a:txBody>
                  <a:tcPr/>
                </a:tc>
                <a:extLst>
                  <a:ext uri="{0D108BD9-81ED-4DB2-BD59-A6C34878D82A}">
                    <a16:rowId xmlns:a16="http://schemas.microsoft.com/office/drawing/2014/main" val="1695430432"/>
                  </a:ext>
                </a:extLst>
              </a:tr>
              <a:tr h="370840">
                <a:tc>
                  <a:txBody>
                    <a:bodyPr/>
                    <a:lstStyle/>
                    <a:p>
                      <a:r>
                        <a:rPr lang="en-US" dirty="0"/>
                        <a:t>E</a:t>
                      </a:r>
                    </a:p>
                  </a:txBody>
                  <a:tcPr/>
                </a:tc>
                <a:tc>
                  <a:txBody>
                    <a:bodyPr/>
                    <a:lstStyle/>
                    <a:p>
                      <a:r>
                        <a:rPr lang="en-US" dirty="0"/>
                        <a:t>2020-02-19</a:t>
                      </a:r>
                    </a:p>
                  </a:txBody>
                  <a:tcPr/>
                </a:tc>
                <a:tc>
                  <a:txBody>
                    <a:bodyPr/>
                    <a:lstStyle/>
                    <a:p>
                      <a:r>
                        <a:rPr lang="en-US" dirty="0"/>
                        <a:t>Revised for 2020 BMAS Innovation Challenge </a:t>
                      </a:r>
                      <a:br>
                        <a:rPr lang="en-US" dirty="0"/>
                      </a:br>
                      <a:r>
                        <a:rPr lang="en-US" dirty="0"/>
                        <a:t>(added slide 7 - business case assumption)</a:t>
                      </a:r>
                    </a:p>
                  </a:txBody>
                  <a:tcPr/>
                </a:tc>
                <a:extLst>
                  <a:ext uri="{0D108BD9-81ED-4DB2-BD59-A6C34878D82A}">
                    <a16:rowId xmlns:a16="http://schemas.microsoft.com/office/drawing/2014/main" val="1873448368"/>
                  </a:ext>
                </a:extLst>
              </a:tr>
              <a:tr h="370840">
                <a:tc>
                  <a:txBody>
                    <a:bodyPr/>
                    <a:lstStyle/>
                    <a:p>
                      <a:r>
                        <a:rPr lang="en-US" dirty="0"/>
                        <a:t>F-G</a:t>
                      </a:r>
                    </a:p>
                  </a:txBody>
                  <a:tcPr/>
                </a:tc>
                <a:tc>
                  <a:txBody>
                    <a:bodyPr/>
                    <a:lstStyle/>
                    <a:p>
                      <a:r>
                        <a:rPr lang="en-US" dirty="0"/>
                        <a:t>2020-05-15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Added examples of business case parameters for customer/Ericsson (</a:t>
                      </a:r>
                      <a:r>
                        <a:rPr lang="en-US" dirty="0">
                          <a:hlinkClick r:id="rId2" action="ppaction://hlinksldjump"/>
                        </a:rPr>
                        <a:t>slide 4</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Added question if patent is applicable and information on how to file (</a:t>
                      </a:r>
                      <a:r>
                        <a:rPr lang="en-US" dirty="0">
                          <a:hlinkClick r:id="rId3" action="ppaction://hlinksldjump"/>
                        </a:rPr>
                        <a:t>slide 6-7</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Clarified when business case is applicable, and support available (</a:t>
                      </a:r>
                      <a:r>
                        <a:rPr lang="en-US" dirty="0">
                          <a:hlinkClick r:id="rId4" action="ppaction://hlinksldjump"/>
                        </a:rPr>
                        <a:t>slide 8-10</a:t>
                      </a:r>
                      <a:r>
                        <a:rPr lang="en-US" dirty="0"/>
                        <a:t>) </a:t>
                      </a:r>
                    </a:p>
                    <a:p>
                      <a:r>
                        <a:rPr lang="en-US" dirty="0"/>
                        <a:t>Added new slide about Commercial Risks and Strategic Fit (</a:t>
                      </a:r>
                      <a:r>
                        <a:rPr lang="en-US" dirty="0">
                          <a:hlinkClick r:id="rId5" action="ppaction://hlinksldjump"/>
                        </a:rPr>
                        <a:t>slide 11</a:t>
                      </a:r>
                      <a:r>
                        <a:rPr lang="en-US" dirty="0"/>
                        <a:t>)</a:t>
                      </a:r>
                    </a:p>
                  </a:txBody>
                  <a:tcPr/>
                </a:tc>
                <a:extLst>
                  <a:ext uri="{0D108BD9-81ED-4DB2-BD59-A6C34878D82A}">
                    <a16:rowId xmlns:a16="http://schemas.microsoft.com/office/drawing/2014/main" val="2684481768"/>
                  </a:ext>
                </a:extLst>
              </a:tr>
            </a:tbl>
          </a:graphicData>
        </a:graphic>
      </p:graphicFrame>
    </p:spTree>
    <p:extLst>
      <p:ext uri="{BB962C8B-B14F-4D97-AF65-F5344CB8AC3E}">
        <p14:creationId xmlns:p14="http://schemas.microsoft.com/office/powerpoint/2010/main" val="2096814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7499-8B38-49CD-A985-C62A972B6194}"/>
              </a:ext>
            </a:extLst>
          </p:cNvPr>
          <p:cNvSpPr>
            <a:spLocks noGrp="1"/>
          </p:cNvSpPr>
          <p:nvPr>
            <p:ph type="title"/>
          </p:nvPr>
        </p:nvSpPr>
        <p:spPr/>
        <p:txBody>
          <a:bodyPr/>
          <a:lstStyle/>
          <a:p>
            <a:r>
              <a:rPr lang="en-US" dirty="0"/>
              <a:t>Further useful material that </a:t>
            </a:r>
            <a:r>
              <a:rPr lang="en-US" i="1" dirty="0"/>
              <a:t>could</a:t>
            </a:r>
            <a:r>
              <a:rPr lang="en-US" dirty="0"/>
              <a:t> be used</a:t>
            </a:r>
          </a:p>
        </p:txBody>
      </p:sp>
      <p:sp>
        <p:nvSpPr>
          <p:cNvPr id="3" name="TextBox 2">
            <a:extLst>
              <a:ext uri="{FF2B5EF4-FFF2-40B4-BE49-F238E27FC236}">
                <a16:creationId xmlns:a16="http://schemas.microsoft.com/office/drawing/2014/main" id="{AFBF727E-C5DA-4100-A2A3-838BE6446EA1}"/>
              </a:ext>
            </a:extLst>
          </p:cNvPr>
          <p:cNvSpPr txBox="1"/>
          <p:nvPr/>
        </p:nvSpPr>
        <p:spPr bwMode="auto">
          <a:xfrm>
            <a:off x="529683" y="1557338"/>
            <a:ext cx="5692697" cy="873628"/>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344488" indent="-344488" algn="l">
              <a:buClr>
                <a:schemeClr val="tx1"/>
              </a:buClr>
              <a:buFont typeface="Ericsson Hilda Light" panose="00000400000000000000" pitchFamily="2" charset="0"/>
              <a:buChar char="—"/>
            </a:pPr>
            <a:r>
              <a:rPr lang="en-US" sz="2000" dirty="0">
                <a:hlinkClick r:id="rId3"/>
              </a:rPr>
              <a:t>Ericsson ONE templates</a:t>
            </a:r>
            <a:r>
              <a:rPr lang="en-US" sz="2000" dirty="0"/>
              <a:t> (see section “Tools”)</a:t>
            </a:r>
          </a:p>
        </p:txBody>
      </p:sp>
      <p:pic>
        <p:nvPicPr>
          <p:cNvPr id="9" name="Picture 8">
            <a:extLst>
              <a:ext uri="{FF2B5EF4-FFF2-40B4-BE49-F238E27FC236}">
                <a16:creationId xmlns:a16="http://schemas.microsoft.com/office/drawing/2014/main" id="{970DA39E-EDFD-4B40-9DD3-EF8F4F5B6CF6}"/>
              </a:ext>
            </a:extLst>
          </p:cNvPr>
          <p:cNvPicPr>
            <a:picLocks noChangeAspect="1"/>
          </p:cNvPicPr>
          <p:nvPr/>
        </p:nvPicPr>
        <p:blipFill>
          <a:blip r:embed="rId4"/>
          <a:stretch>
            <a:fillRect/>
          </a:stretch>
        </p:blipFill>
        <p:spPr>
          <a:xfrm>
            <a:off x="377377" y="2238381"/>
            <a:ext cx="1415765" cy="2036202"/>
          </a:xfrm>
          <a:prstGeom prst="rect">
            <a:avLst/>
          </a:prstGeom>
          <a:ln>
            <a:solidFill>
              <a:schemeClr val="bg1">
                <a:lumMod val="50000"/>
              </a:schemeClr>
            </a:solidFill>
          </a:ln>
        </p:spPr>
      </p:pic>
      <p:pic>
        <p:nvPicPr>
          <p:cNvPr id="7" name="Picture 6">
            <a:extLst>
              <a:ext uri="{FF2B5EF4-FFF2-40B4-BE49-F238E27FC236}">
                <a16:creationId xmlns:a16="http://schemas.microsoft.com/office/drawing/2014/main" id="{7B8AE274-E10F-4539-B848-F5F146491D7A}"/>
              </a:ext>
            </a:extLst>
          </p:cNvPr>
          <p:cNvPicPr>
            <a:picLocks noChangeAspect="1"/>
          </p:cNvPicPr>
          <p:nvPr/>
        </p:nvPicPr>
        <p:blipFill>
          <a:blip r:embed="rId5"/>
          <a:stretch>
            <a:fillRect/>
          </a:stretch>
        </p:blipFill>
        <p:spPr>
          <a:xfrm>
            <a:off x="5113594" y="2218463"/>
            <a:ext cx="3549990" cy="2082429"/>
          </a:xfrm>
          <a:prstGeom prst="rect">
            <a:avLst/>
          </a:prstGeom>
          <a:ln>
            <a:solidFill>
              <a:schemeClr val="bg1">
                <a:lumMod val="50000"/>
              </a:schemeClr>
            </a:solidFill>
          </a:ln>
        </p:spPr>
      </p:pic>
      <p:pic>
        <p:nvPicPr>
          <p:cNvPr id="12" name="Picture 11">
            <a:extLst>
              <a:ext uri="{FF2B5EF4-FFF2-40B4-BE49-F238E27FC236}">
                <a16:creationId xmlns:a16="http://schemas.microsoft.com/office/drawing/2014/main" id="{12CB4C79-6DF1-45BB-9B35-60C19C2B8452}"/>
              </a:ext>
            </a:extLst>
          </p:cNvPr>
          <p:cNvPicPr>
            <a:picLocks noChangeAspect="1"/>
          </p:cNvPicPr>
          <p:nvPr/>
        </p:nvPicPr>
        <p:blipFill>
          <a:blip r:embed="rId6"/>
          <a:stretch>
            <a:fillRect/>
          </a:stretch>
        </p:blipFill>
        <p:spPr>
          <a:xfrm>
            <a:off x="1931258" y="2218256"/>
            <a:ext cx="1440359" cy="2042761"/>
          </a:xfrm>
          <a:prstGeom prst="rect">
            <a:avLst/>
          </a:prstGeom>
        </p:spPr>
      </p:pic>
      <p:pic>
        <p:nvPicPr>
          <p:cNvPr id="15" name="Picture 14">
            <a:extLst>
              <a:ext uri="{FF2B5EF4-FFF2-40B4-BE49-F238E27FC236}">
                <a16:creationId xmlns:a16="http://schemas.microsoft.com/office/drawing/2014/main" id="{D7B96332-D510-4360-AF74-F3DFC120F99E}"/>
              </a:ext>
            </a:extLst>
          </p:cNvPr>
          <p:cNvPicPr>
            <a:picLocks noChangeAspect="1"/>
          </p:cNvPicPr>
          <p:nvPr/>
        </p:nvPicPr>
        <p:blipFill>
          <a:blip r:embed="rId7"/>
          <a:stretch>
            <a:fillRect/>
          </a:stretch>
        </p:blipFill>
        <p:spPr>
          <a:xfrm>
            <a:off x="3501942" y="2239096"/>
            <a:ext cx="1469507" cy="2073637"/>
          </a:xfrm>
          <a:prstGeom prst="rect">
            <a:avLst/>
          </a:prstGeom>
          <a:ln>
            <a:solidFill>
              <a:schemeClr val="bg1">
                <a:lumMod val="50000"/>
              </a:schemeClr>
            </a:solidFill>
          </a:ln>
        </p:spPr>
      </p:pic>
      <p:pic>
        <p:nvPicPr>
          <p:cNvPr id="18" name="Picture 17">
            <a:extLst>
              <a:ext uri="{FF2B5EF4-FFF2-40B4-BE49-F238E27FC236}">
                <a16:creationId xmlns:a16="http://schemas.microsoft.com/office/drawing/2014/main" id="{E981E19A-1360-4824-BEA7-455B1E6052A1}"/>
              </a:ext>
            </a:extLst>
          </p:cNvPr>
          <p:cNvPicPr>
            <a:picLocks noChangeAspect="1"/>
          </p:cNvPicPr>
          <p:nvPr/>
        </p:nvPicPr>
        <p:blipFill>
          <a:blip r:embed="rId8"/>
          <a:stretch>
            <a:fillRect/>
          </a:stretch>
        </p:blipFill>
        <p:spPr>
          <a:xfrm>
            <a:off x="543283" y="3740665"/>
            <a:ext cx="2441370" cy="1737227"/>
          </a:xfrm>
          <a:prstGeom prst="rect">
            <a:avLst/>
          </a:prstGeom>
          <a:ln>
            <a:solidFill>
              <a:schemeClr val="bg1">
                <a:lumMod val="50000"/>
              </a:schemeClr>
            </a:solidFill>
          </a:ln>
        </p:spPr>
      </p:pic>
      <p:pic>
        <p:nvPicPr>
          <p:cNvPr id="21" name="Picture 20">
            <a:extLst>
              <a:ext uri="{FF2B5EF4-FFF2-40B4-BE49-F238E27FC236}">
                <a16:creationId xmlns:a16="http://schemas.microsoft.com/office/drawing/2014/main" id="{A86CB4ED-103F-4192-9186-56DC29D57DBA}"/>
              </a:ext>
            </a:extLst>
          </p:cNvPr>
          <p:cNvPicPr>
            <a:picLocks noChangeAspect="1"/>
          </p:cNvPicPr>
          <p:nvPr/>
        </p:nvPicPr>
        <p:blipFill>
          <a:blip r:embed="rId9"/>
          <a:stretch>
            <a:fillRect/>
          </a:stretch>
        </p:blipFill>
        <p:spPr>
          <a:xfrm>
            <a:off x="3194717" y="3731046"/>
            <a:ext cx="2761727" cy="1804572"/>
          </a:xfrm>
          <a:prstGeom prst="rect">
            <a:avLst/>
          </a:prstGeom>
          <a:ln>
            <a:solidFill>
              <a:schemeClr val="bg1">
                <a:lumMod val="50000"/>
              </a:schemeClr>
            </a:solidFill>
          </a:ln>
        </p:spPr>
      </p:pic>
      <p:pic>
        <p:nvPicPr>
          <p:cNvPr id="24" name="Picture 23">
            <a:extLst>
              <a:ext uri="{FF2B5EF4-FFF2-40B4-BE49-F238E27FC236}">
                <a16:creationId xmlns:a16="http://schemas.microsoft.com/office/drawing/2014/main" id="{6E311837-4634-4724-8EE0-BAE137298E6E}"/>
              </a:ext>
            </a:extLst>
          </p:cNvPr>
          <p:cNvPicPr>
            <a:picLocks noChangeAspect="1"/>
          </p:cNvPicPr>
          <p:nvPr/>
        </p:nvPicPr>
        <p:blipFill>
          <a:blip r:embed="rId10"/>
          <a:stretch>
            <a:fillRect/>
          </a:stretch>
        </p:blipFill>
        <p:spPr>
          <a:xfrm>
            <a:off x="8805729" y="2218256"/>
            <a:ext cx="1816765" cy="2603218"/>
          </a:xfrm>
          <a:prstGeom prst="rect">
            <a:avLst/>
          </a:prstGeom>
        </p:spPr>
      </p:pic>
      <p:pic>
        <p:nvPicPr>
          <p:cNvPr id="27" name="Picture 26">
            <a:extLst>
              <a:ext uri="{FF2B5EF4-FFF2-40B4-BE49-F238E27FC236}">
                <a16:creationId xmlns:a16="http://schemas.microsoft.com/office/drawing/2014/main" id="{422EBB9F-50BF-44F2-8054-2625CF258A49}"/>
              </a:ext>
            </a:extLst>
          </p:cNvPr>
          <p:cNvPicPr>
            <a:picLocks noChangeAspect="1"/>
          </p:cNvPicPr>
          <p:nvPr/>
        </p:nvPicPr>
        <p:blipFill>
          <a:blip r:embed="rId11"/>
          <a:stretch>
            <a:fillRect/>
          </a:stretch>
        </p:blipFill>
        <p:spPr>
          <a:xfrm>
            <a:off x="6086769" y="3722092"/>
            <a:ext cx="2487384" cy="1755800"/>
          </a:xfrm>
          <a:prstGeom prst="rect">
            <a:avLst/>
          </a:prstGeom>
          <a:ln>
            <a:solidFill>
              <a:schemeClr val="bg1">
                <a:lumMod val="50000"/>
              </a:schemeClr>
            </a:solidFill>
          </a:ln>
        </p:spPr>
      </p:pic>
      <p:pic>
        <p:nvPicPr>
          <p:cNvPr id="30" name="Picture 29">
            <a:extLst>
              <a:ext uri="{FF2B5EF4-FFF2-40B4-BE49-F238E27FC236}">
                <a16:creationId xmlns:a16="http://schemas.microsoft.com/office/drawing/2014/main" id="{87AE8C3A-41ED-41E4-837A-AC3886F04BB4}"/>
              </a:ext>
            </a:extLst>
          </p:cNvPr>
          <p:cNvPicPr>
            <a:picLocks noChangeAspect="1"/>
          </p:cNvPicPr>
          <p:nvPr/>
        </p:nvPicPr>
        <p:blipFill>
          <a:blip r:embed="rId12"/>
          <a:stretch>
            <a:fillRect/>
          </a:stretch>
        </p:blipFill>
        <p:spPr>
          <a:xfrm>
            <a:off x="9071212" y="2569848"/>
            <a:ext cx="1877731" cy="2908044"/>
          </a:xfrm>
          <a:prstGeom prst="rect">
            <a:avLst/>
          </a:prstGeom>
          <a:ln>
            <a:solidFill>
              <a:schemeClr val="bg1">
                <a:lumMod val="50000"/>
              </a:schemeClr>
            </a:solidFill>
          </a:ln>
        </p:spPr>
      </p:pic>
    </p:spTree>
    <p:extLst>
      <p:ext uri="{BB962C8B-B14F-4D97-AF65-F5344CB8AC3E}">
        <p14:creationId xmlns:p14="http://schemas.microsoft.com/office/powerpoint/2010/main" val="3759095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92E5C8F-A948-4104-9E7B-136741028FFA}"/>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42" name="think-cell Slide" r:id="rId5" imgW="270" imgH="270" progId="TCLayout.ActiveDocument.1">
                  <p:embed/>
                </p:oleObj>
              </mc:Choice>
              <mc:Fallback>
                <p:oleObj name="think-cell Slide" r:id="rId5" imgW="270" imgH="270" progId="TCLayout.ActiveDocument.1">
                  <p:embed/>
                  <p:pic>
                    <p:nvPicPr>
                      <p:cNvPr id="7" name="Object 6" hidden="1">
                        <a:extLst>
                          <a:ext uri="{FF2B5EF4-FFF2-40B4-BE49-F238E27FC236}">
                            <a16:creationId xmlns:a16="http://schemas.microsoft.com/office/drawing/2014/main" id="{592E5C8F-A948-4104-9E7B-136741028FFA}"/>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D76214F-9BDA-4020-9650-50DFE130DD2E}"/>
              </a:ext>
            </a:extLst>
          </p:cNvPr>
          <p:cNvSpPr>
            <a:spLocks noGrp="1"/>
          </p:cNvSpPr>
          <p:nvPr>
            <p:ph type="title"/>
          </p:nvPr>
        </p:nvSpPr>
        <p:spPr/>
        <p:txBody>
          <a:bodyPr/>
          <a:lstStyle/>
          <a:p>
            <a:r>
              <a:rPr lang="en-US" dirty="0"/>
              <a:t>Your Elevator Pitch</a:t>
            </a:r>
          </a:p>
        </p:txBody>
      </p:sp>
      <p:sp>
        <p:nvSpPr>
          <p:cNvPr id="5" name="Content Placeholder 4">
            <a:extLst>
              <a:ext uri="{FF2B5EF4-FFF2-40B4-BE49-F238E27FC236}">
                <a16:creationId xmlns:a16="http://schemas.microsoft.com/office/drawing/2014/main" id="{31A3BA1A-6F08-4B3A-BFD1-3A086B767E90}"/>
              </a:ext>
            </a:extLst>
          </p:cNvPr>
          <p:cNvSpPr>
            <a:spLocks noGrp="1"/>
          </p:cNvSpPr>
          <p:nvPr>
            <p:ph sz="quarter" idx="10"/>
          </p:nvPr>
        </p:nvSpPr>
        <p:spPr/>
        <p:txBody>
          <a:bodyPr/>
          <a:lstStyle/>
          <a:p>
            <a:r>
              <a:rPr lang="en-US" dirty="0"/>
              <a:t>Today, one of the largest risks to telecommunications companies is an inability to understand customer values. How did this happen? For decades, telecom companies focused on building the largest network and charging customers for service bundles through long-term, binding agreements. Most of the revenue came through voice traffic and long-distance calling. And for a while, this strategy worked.</a:t>
            </a:r>
          </a:p>
          <a:p>
            <a:r>
              <a:rPr lang="en-US" dirty="0"/>
              <a:t> </a:t>
            </a:r>
          </a:p>
          <a:p>
            <a:r>
              <a:rPr lang="en-US" dirty="0"/>
              <a:t>However, too many companies benefited from </a:t>
            </a:r>
            <a:r>
              <a:rPr lang="en-US" i="1" dirty="0"/>
              <a:t>bad profits</a:t>
            </a:r>
            <a:r>
              <a:rPr lang="en-US" dirty="0"/>
              <a:t>. This is when a company makes profit through unfair or deceptive pricing, i.e., roaming charges.</a:t>
            </a:r>
          </a:p>
          <a:p>
            <a:endParaRPr lang="sv-SE" sz="1600" dirty="0"/>
          </a:p>
          <a:p>
            <a:r>
              <a:rPr lang="sv-SE" dirty="0"/>
              <a:t>NPS Score predication will help in arresting the problem at inital stage</a:t>
            </a:r>
          </a:p>
        </p:txBody>
      </p:sp>
      <p:sp>
        <p:nvSpPr>
          <p:cNvPr id="69" name="Rectangle 68">
            <a:extLst>
              <a:ext uri="{FF2B5EF4-FFF2-40B4-BE49-F238E27FC236}">
                <a16:creationId xmlns:a16="http://schemas.microsoft.com/office/drawing/2014/main" id="{86277061-988A-4576-BE55-0A4A9BF20AD7}"/>
              </a:ext>
            </a:extLst>
          </p:cNvPr>
          <p:cNvSpPr/>
          <p:nvPr/>
        </p:nvSpPr>
        <p:spPr bwMode="auto">
          <a:xfrm>
            <a:off x="8348921" y="151751"/>
            <a:ext cx="3672000" cy="1340619"/>
          </a:xfrm>
          <a:prstGeom prst="rect">
            <a:avLst/>
          </a:prstGeom>
          <a:solidFill>
            <a:srgbClr val="FF8C0A"/>
          </a:solidFill>
          <a:ln>
            <a:noFill/>
          </a:ln>
        </p:spPr>
        <p:txBody>
          <a:bodyPr wrap="square" lIns="108000" tIns="36000" rIns="108000" bIns="36000" rtlCol="0" anchor="ctr"/>
          <a:lstStyle/>
          <a:p>
            <a:pPr lvl="0" fontAlgn="base">
              <a:spcAft>
                <a:spcPct val="0"/>
              </a:spcAft>
              <a:defRPr/>
            </a:pPr>
            <a:r>
              <a:rPr lang="en-US" sz="1100" dirty="0">
                <a:sym typeface="Ericsson Hilda Light" panose="00000400000000000000" pitchFamily="50" charset="0"/>
              </a:rPr>
              <a:t>The aim of this slide to explain what real word opportunity your idea is based on. What are the reasons for why this opportunity exists? Show us how you have validated the opportunity in the “real world”, for example by talking to somebody inside or outside Ericsson, reliable data you have found or that you have made an observation.</a:t>
            </a:r>
          </a:p>
        </p:txBody>
      </p:sp>
      <p:sp>
        <p:nvSpPr>
          <p:cNvPr id="8" name="Thought Bubble: Cloud 7">
            <a:extLst>
              <a:ext uri="{FF2B5EF4-FFF2-40B4-BE49-F238E27FC236}">
                <a16:creationId xmlns:a16="http://schemas.microsoft.com/office/drawing/2014/main" id="{E666D2E8-EADF-4CD9-B41D-9A22B21DAB47}"/>
              </a:ext>
            </a:extLst>
          </p:cNvPr>
          <p:cNvSpPr/>
          <p:nvPr/>
        </p:nvSpPr>
        <p:spPr bwMode="auto">
          <a:xfrm>
            <a:off x="7493179" y="3143362"/>
            <a:ext cx="3434762" cy="1984076"/>
          </a:xfrm>
          <a:prstGeom prst="cloudCallout">
            <a:avLst>
              <a:gd name="adj1" fmla="val -49715"/>
              <a:gd name="adj2" fmla="val -61413"/>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indent="-357188" fontAlgn="base">
              <a:spcBef>
                <a:spcPts val="300"/>
              </a:spcBef>
              <a:spcAft>
                <a:spcPct val="0"/>
              </a:spcAft>
              <a:buFont typeface="Ericsson Hilda" panose="00000500000000000000" pitchFamily="2" charset="0"/>
              <a:buChar char="—"/>
            </a:pPr>
            <a:r>
              <a:rPr lang="en-US" sz="1100" dirty="0">
                <a:solidFill>
                  <a:schemeClr val="bg1"/>
                </a:solidFill>
              </a:rPr>
              <a:t>What is the innovation about?</a:t>
            </a:r>
          </a:p>
          <a:p>
            <a:pPr marL="357188" indent="-357188" fontAlgn="base">
              <a:spcBef>
                <a:spcPts val="300"/>
              </a:spcBef>
              <a:spcAft>
                <a:spcPct val="0"/>
              </a:spcAft>
              <a:buFont typeface="Ericsson Hilda" panose="00000500000000000000" pitchFamily="2" charset="0"/>
              <a:buChar char="—"/>
            </a:pPr>
            <a:r>
              <a:rPr lang="en-US" sz="1100" dirty="0">
                <a:solidFill>
                  <a:schemeClr val="bg1"/>
                </a:solidFill>
              </a:rPr>
              <a:t>How will it work?</a:t>
            </a:r>
          </a:p>
          <a:p>
            <a:pPr marL="357188" indent="-357188" fontAlgn="base">
              <a:spcBef>
                <a:spcPts val="300"/>
              </a:spcBef>
              <a:spcAft>
                <a:spcPct val="0"/>
              </a:spcAft>
              <a:buFont typeface="Ericsson Hilda" panose="00000500000000000000" pitchFamily="2" charset="0"/>
              <a:buChar char="—"/>
            </a:pPr>
            <a:r>
              <a:rPr lang="en-US" sz="1100" dirty="0">
                <a:solidFill>
                  <a:schemeClr val="bg1"/>
                </a:solidFill>
              </a:rPr>
              <a:t>What problems will it solve?</a:t>
            </a:r>
          </a:p>
          <a:p>
            <a:pPr marL="357188" indent="-357188" fontAlgn="base">
              <a:spcBef>
                <a:spcPts val="300"/>
              </a:spcBef>
              <a:spcAft>
                <a:spcPct val="0"/>
              </a:spcAft>
              <a:buFont typeface="Ericsson Hilda" panose="00000500000000000000" pitchFamily="2" charset="0"/>
              <a:buChar char="—"/>
            </a:pPr>
            <a:r>
              <a:rPr lang="en-US" sz="1100" dirty="0">
                <a:solidFill>
                  <a:schemeClr val="bg1"/>
                </a:solidFill>
              </a:rPr>
              <a:t>What costs will it reduce?</a:t>
            </a:r>
          </a:p>
          <a:p>
            <a:pPr marL="357188" indent="-357188" fontAlgn="base">
              <a:spcBef>
                <a:spcPts val="300"/>
              </a:spcBef>
              <a:spcAft>
                <a:spcPct val="0"/>
              </a:spcAft>
              <a:buFont typeface="Ericsson Hilda" panose="00000500000000000000" pitchFamily="2" charset="0"/>
              <a:buChar char="—"/>
            </a:pPr>
            <a:r>
              <a:rPr lang="en-US" sz="1100" dirty="0">
                <a:solidFill>
                  <a:schemeClr val="bg1"/>
                </a:solidFill>
              </a:rPr>
              <a:t>What new revenue streams will it open?</a:t>
            </a:r>
          </a:p>
        </p:txBody>
      </p:sp>
    </p:spTree>
    <p:extLst>
      <p:ext uri="{BB962C8B-B14F-4D97-AF65-F5344CB8AC3E}">
        <p14:creationId xmlns:p14="http://schemas.microsoft.com/office/powerpoint/2010/main" val="307048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A53A79D-AB6E-4ED2-9C15-01C64BA4A496}"/>
              </a:ext>
            </a:extLst>
          </p:cNvPr>
          <p:cNvSpPr>
            <a:spLocks noGrp="1"/>
          </p:cNvSpPr>
          <p:nvPr>
            <p:ph sz="quarter" idx="10"/>
          </p:nvPr>
        </p:nvSpPr>
        <p:spPr/>
        <p:txBody>
          <a:bodyPr/>
          <a:lstStyle/>
          <a:p>
            <a:r>
              <a:rPr lang="sv-SE" sz="1600" dirty="0"/>
              <a:t>...</a:t>
            </a:r>
          </a:p>
        </p:txBody>
      </p:sp>
      <p:sp>
        <p:nvSpPr>
          <p:cNvPr id="2" name="Title 1">
            <a:extLst>
              <a:ext uri="{FF2B5EF4-FFF2-40B4-BE49-F238E27FC236}">
                <a16:creationId xmlns:a16="http://schemas.microsoft.com/office/drawing/2014/main" id="{5065DC36-8C97-494D-87D2-F7E41BB0358B}"/>
              </a:ext>
            </a:extLst>
          </p:cNvPr>
          <p:cNvSpPr>
            <a:spLocks noGrp="1"/>
          </p:cNvSpPr>
          <p:nvPr>
            <p:ph type="title"/>
          </p:nvPr>
        </p:nvSpPr>
        <p:spPr/>
        <p:txBody>
          <a:bodyPr/>
          <a:lstStyle/>
          <a:p>
            <a:r>
              <a:rPr lang="sv-SE" dirty="0"/>
              <a:t>The idea in more detail</a:t>
            </a:r>
          </a:p>
        </p:txBody>
      </p:sp>
      <p:sp>
        <p:nvSpPr>
          <p:cNvPr id="69" name="Rectangle 68">
            <a:extLst>
              <a:ext uri="{FF2B5EF4-FFF2-40B4-BE49-F238E27FC236}">
                <a16:creationId xmlns:a16="http://schemas.microsoft.com/office/drawing/2014/main" id="{4B0089E3-8F61-4D83-9F66-00B956350667}"/>
              </a:ext>
            </a:extLst>
          </p:cNvPr>
          <p:cNvSpPr/>
          <p:nvPr/>
        </p:nvSpPr>
        <p:spPr bwMode="auto">
          <a:xfrm>
            <a:off x="479423" y="1583297"/>
            <a:ext cx="5508000" cy="252000"/>
          </a:xfrm>
          <a:prstGeom prst="rect">
            <a:avLst/>
          </a:prstGeom>
          <a:noFill/>
          <a:ln>
            <a:noFill/>
          </a:ln>
        </p:spPr>
        <p:txBody>
          <a:bodyPr wrap="square" lIns="72000" tIns="36000" rIns="72000" bIns="36000" rtlCol="0" anchor="ctr"/>
          <a:lstStyle/>
          <a:p>
            <a:pPr>
              <a:spcBef>
                <a:spcPct val="50000"/>
              </a:spcBef>
            </a:pPr>
            <a:r>
              <a:rPr lang="en-US" sz="1000" b="1" dirty="0">
                <a:cs typeface="Arial" panose="020B0604020202020204" pitchFamily="34" charset="0"/>
                <a:sym typeface="Hilda Light" panose="00000400000000000000" pitchFamily="50" charset="0"/>
              </a:rPr>
              <a:t>VISUALIZATION</a:t>
            </a:r>
          </a:p>
        </p:txBody>
      </p:sp>
      <p:sp>
        <p:nvSpPr>
          <p:cNvPr id="80" name="Rectangle 79">
            <a:extLst>
              <a:ext uri="{FF2B5EF4-FFF2-40B4-BE49-F238E27FC236}">
                <a16:creationId xmlns:a16="http://schemas.microsoft.com/office/drawing/2014/main" id="{DF095287-A8BC-4E98-922F-2FE0C0D8B739}"/>
              </a:ext>
            </a:extLst>
          </p:cNvPr>
          <p:cNvSpPr/>
          <p:nvPr/>
        </p:nvSpPr>
        <p:spPr bwMode="auto">
          <a:xfrm>
            <a:off x="6240463" y="1583297"/>
            <a:ext cx="5472114" cy="252000"/>
          </a:xfrm>
          <a:prstGeom prst="rect">
            <a:avLst/>
          </a:prstGeom>
          <a:noFill/>
          <a:ln>
            <a:noFill/>
          </a:ln>
        </p:spPr>
        <p:txBody>
          <a:bodyPr wrap="square" lIns="72000" tIns="36000" rIns="72000" bIns="36000" rtlCol="0" anchor="ctr"/>
          <a:lstStyle/>
          <a:p>
            <a:pPr>
              <a:spcBef>
                <a:spcPct val="50000"/>
              </a:spcBef>
            </a:pPr>
            <a:r>
              <a:rPr lang="en-US" sz="1000" b="1" dirty="0">
                <a:cs typeface="Arial" panose="020B0604020202020204" pitchFamily="34" charset="0"/>
                <a:sym typeface="Hilda Light" panose="00000400000000000000" pitchFamily="50" charset="0"/>
              </a:rPr>
              <a:t>DESCRIPTION</a:t>
            </a:r>
          </a:p>
        </p:txBody>
      </p:sp>
      <p:sp>
        <p:nvSpPr>
          <p:cNvPr id="81" name="Rectangle 80">
            <a:extLst>
              <a:ext uri="{FF2B5EF4-FFF2-40B4-BE49-F238E27FC236}">
                <a16:creationId xmlns:a16="http://schemas.microsoft.com/office/drawing/2014/main" id="{2325AA17-BF98-408E-9E6E-249299652C71}"/>
              </a:ext>
            </a:extLst>
          </p:cNvPr>
          <p:cNvSpPr/>
          <p:nvPr/>
        </p:nvSpPr>
        <p:spPr bwMode="auto">
          <a:xfrm>
            <a:off x="8348921" y="151752"/>
            <a:ext cx="3672000" cy="1081087"/>
          </a:xfrm>
          <a:prstGeom prst="rect">
            <a:avLst/>
          </a:prstGeom>
          <a:solidFill>
            <a:srgbClr val="FF8C0A"/>
          </a:solidFill>
          <a:ln>
            <a:noFill/>
          </a:ln>
        </p:spPr>
        <p:txBody>
          <a:bodyPr wrap="square" lIns="108000" tIns="36000" rIns="108000" bIns="36000" rtlCol="0" anchor="ctr"/>
          <a:lstStyle/>
          <a:p>
            <a:pPr lvl="0" fontAlgn="base">
              <a:spcAft>
                <a:spcPct val="0"/>
              </a:spcAft>
              <a:defRPr/>
            </a:pPr>
            <a:r>
              <a:rPr lang="en-US" sz="1100" dirty="0">
                <a:sym typeface="Ericsson Hilda Light" panose="00000400000000000000" pitchFamily="50" charset="0"/>
              </a:rPr>
              <a:t>Here is where your idea gets to shine! Illustrate and describe your vision for your idea as clearly and concisely you can. See this as a sketch of what you’d like to achieve in the end.</a:t>
            </a:r>
          </a:p>
        </p:txBody>
      </p:sp>
      <p:pic>
        <p:nvPicPr>
          <p:cNvPr id="3" name="Picture 2">
            <a:extLst>
              <a:ext uri="{FF2B5EF4-FFF2-40B4-BE49-F238E27FC236}">
                <a16:creationId xmlns:a16="http://schemas.microsoft.com/office/drawing/2014/main" id="{A9D58401-198B-4F4A-92FC-8B40999AC8F9}"/>
              </a:ext>
            </a:extLst>
          </p:cNvPr>
          <p:cNvPicPr>
            <a:picLocks noChangeAspect="1"/>
          </p:cNvPicPr>
          <p:nvPr/>
        </p:nvPicPr>
        <p:blipFill>
          <a:blip r:embed="rId3"/>
          <a:stretch>
            <a:fillRect/>
          </a:stretch>
        </p:blipFill>
        <p:spPr>
          <a:xfrm>
            <a:off x="1123949" y="2639369"/>
            <a:ext cx="10086975" cy="2383335"/>
          </a:xfrm>
          <a:prstGeom prst="rect">
            <a:avLst/>
          </a:prstGeom>
        </p:spPr>
      </p:pic>
    </p:spTree>
    <p:extLst>
      <p:ext uri="{BB962C8B-B14F-4D97-AF65-F5344CB8AC3E}">
        <p14:creationId xmlns:p14="http://schemas.microsoft.com/office/powerpoint/2010/main" val="345572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80588C-AC63-44D6-B5F2-79A9DF651CA5}"/>
              </a:ext>
            </a:extLst>
          </p:cNvPr>
          <p:cNvSpPr>
            <a:spLocks noGrp="1"/>
          </p:cNvSpPr>
          <p:nvPr>
            <p:ph sz="quarter" idx="11"/>
          </p:nvPr>
        </p:nvSpPr>
        <p:spPr>
          <a:xfrm>
            <a:off x="608412" y="1844673"/>
            <a:ext cx="3023411" cy="4392613"/>
          </a:xfrm>
        </p:spPr>
        <p:txBody>
          <a:bodyPr/>
          <a:lstStyle/>
          <a:p>
            <a:r>
              <a:rPr lang="en-US" sz="1600" dirty="0"/>
              <a:t>Operators</a:t>
            </a:r>
          </a:p>
          <a:p>
            <a:endParaRPr lang="en-US" sz="1600" dirty="0"/>
          </a:p>
          <a:p>
            <a:pPr lvl="1"/>
            <a:r>
              <a:rPr lang="en-US" sz="1200" i="1" dirty="0"/>
              <a:t>Increase revenue</a:t>
            </a:r>
          </a:p>
          <a:p>
            <a:pPr marL="369888" lvl="1" indent="0">
              <a:buNone/>
            </a:pPr>
            <a:r>
              <a:rPr lang="en-US" sz="1200" i="1" dirty="0"/>
              <a:t>(Consider both  HW, Services and SW sales)</a:t>
            </a:r>
          </a:p>
          <a:p>
            <a:endParaRPr lang="sv-SE" sz="1600" dirty="0"/>
          </a:p>
        </p:txBody>
      </p:sp>
      <p:sp>
        <p:nvSpPr>
          <p:cNvPr id="5" name="Title 4">
            <a:extLst>
              <a:ext uri="{FF2B5EF4-FFF2-40B4-BE49-F238E27FC236}">
                <a16:creationId xmlns:a16="http://schemas.microsoft.com/office/drawing/2014/main" id="{849A09FF-E7E3-4273-BA23-2DC7DE3AFD4F}"/>
              </a:ext>
            </a:extLst>
          </p:cNvPr>
          <p:cNvSpPr>
            <a:spLocks noGrp="1"/>
          </p:cNvSpPr>
          <p:nvPr>
            <p:ph type="title"/>
          </p:nvPr>
        </p:nvSpPr>
        <p:spPr>
          <a:xfrm>
            <a:off x="479425" y="191580"/>
            <a:ext cx="8353426" cy="1081088"/>
          </a:xfrm>
        </p:spPr>
        <p:txBody>
          <a:bodyPr/>
          <a:lstStyle/>
          <a:p>
            <a:r>
              <a:rPr lang="sv-SE" dirty="0"/>
              <a:t>The impact/value in more detail</a:t>
            </a:r>
          </a:p>
        </p:txBody>
      </p:sp>
      <p:sp>
        <p:nvSpPr>
          <p:cNvPr id="6" name="Rectangle 5">
            <a:extLst>
              <a:ext uri="{FF2B5EF4-FFF2-40B4-BE49-F238E27FC236}">
                <a16:creationId xmlns:a16="http://schemas.microsoft.com/office/drawing/2014/main" id="{FD1EF37F-A4CC-45EB-9DB3-B56E1C0F6D24}"/>
              </a:ext>
            </a:extLst>
          </p:cNvPr>
          <p:cNvSpPr/>
          <p:nvPr/>
        </p:nvSpPr>
        <p:spPr bwMode="auto">
          <a:xfrm>
            <a:off x="8348921" y="1597342"/>
            <a:ext cx="3489257" cy="252000"/>
          </a:xfrm>
          <a:prstGeom prst="rect">
            <a:avLst/>
          </a:prstGeom>
          <a:noFill/>
          <a:ln>
            <a:noFill/>
          </a:ln>
        </p:spPr>
        <p:txBody>
          <a:bodyPr wrap="square" lIns="72000" tIns="36000" rIns="72000" bIns="36000" rtlCol="0" anchor="ctr"/>
          <a:lstStyle/>
          <a:p>
            <a:pPr>
              <a:spcBef>
                <a:spcPct val="50000"/>
              </a:spcBef>
            </a:pPr>
            <a:r>
              <a:rPr lang="en-US" sz="1000" b="1" dirty="0">
                <a:cs typeface="Arial" panose="020B0604020202020204" pitchFamily="34" charset="0"/>
                <a:sym typeface="Hilda Light" panose="00000400000000000000" pitchFamily="50" charset="0"/>
              </a:rPr>
              <a:t>SOCIETAL IMPACT</a:t>
            </a:r>
          </a:p>
        </p:txBody>
      </p:sp>
      <p:sp>
        <p:nvSpPr>
          <p:cNvPr id="7" name="Rectangle 6">
            <a:extLst>
              <a:ext uri="{FF2B5EF4-FFF2-40B4-BE49-F238E27FC236}">
                <a16:creationId xmlns:a16="http://schemas.microsoft.com/office/drawing/2014/main" id="{A3A18E95-95C6-4061-9188-270360D338FB}"/>
              </a:ext>
            </a:extLst>
          </p:cNvPr>
          <p:cNvSpPr/>
          <p:nvPr/>
        </p:nvSpPr>
        <p:spPr bwMode="auto">
          <a:xfrm>
            <a:off x="608414" y="1583297"/>
            <a:ext cx="3527999" cy="252000"/>
          </a:xfrm>
          <a:prstGeom prst="rect">
            <a:avLst/>
          </a:prstGeom>
          <a:noFill/>
          <a:ln>
            <a:noFill/>
          </a:ln>
        </p:spPr>
        <p:txBody>
          <a:bodyPr wrap="square" lIns="72000" tIns="36000" rIns="72000" bIns="36000" rtlCol="0" anchor="ctr"/>
          <a:lstStyle/>
          <a:p>
            <a:pPr>
              <a:spcBef>
                <a:spcPct val="50000"/>
              </a:spcBef>
            </a:pPr>
            <a:r>
              <a:rPr lang="en-US" sz="1000" b="1" dirty="0">
                <a:cs typeface="Arial" panose="020B0604020202020204" pitchFamily="34" charset="0"/>
                <a:sym typeface="Hilda Light" panose="00000400000000000000" pitchFamily="50" charset="0"/>
              </a:rPr>
              <a:t>CUSTOMER/USER IMPACT</a:t>
            </a:r>
          </a:p>
        </p:txBody>
      </p:sp>
      <p:sp>
        <p:nvSpPr>
          <p:cNvPr id="8" name="Rectangle 7">
            <a:extLst>
              <a:ext uri="{FF2B5EF4-FFF2-40B4-BE49-F238E27FC236}">
                <a16:creationId xmlns:a16="http://schemas.microsoft.com/office/drawing/2014/main" id="{EAB03E01-07E6-42B7-8E06-3482D4CB4299}"/>
              </a:ext>
            </a:extLst>
          </p:cNvPr>
          <p:cNvSpPr/>
          <p:nvPr/>
        </p:nvSpPr>
        <p:spPr bwMode="auto">
          <a:xfrm>
            <a:off x="4109209" y="1583297"/>
            <a:ext cx="3528002" cy="252000"/>
          </a:xfrm>
          <a:prstGeom prst="rect">
            <a:avLst/>
          </a:prstGeom>
          <a:noFill/>
          <a:ln>
            <a:noFill/>
          </a:ln>
        </p:spPr>
        <p:txBody>
          <a:bodyPr wrap="square" lIns="72000" tIns="36000" rIns="72000" bIns="36000" rtlCol="0" anchor="ctr"/>
          <a:lstStyle/>
          <a:p>
            <a:pPr>
              <a:spcBef>
                <a:spcPct val="50000"/>
              </a:spcBef>
            </a:pPr>
            <a:r>
              <a:rPr lang="en-US" sz="1000" b="1" dirty="0">
                <a:cs typeface="Arial" panose="020B0604020202020204" pitchFamily="34" charset="0"/>
                <a:sym typeface="Hilda Light" panose="00000400000000000000" pitchFamily="50" charset="0"/>
              </a:rPr>
              <a:t>ERICSSON VALUE</a:t>
            </a:r>
          </a:p>
        </p:txBody>
      </p:sp>
      <p:sp>
        <p:nvSpPr>
          <p:cNvPr id="10" name="Rectangle 9">
            <a:extLst>
              <a:ext uri="{FF2B5EF4-FFF2-40B4-BE49-F238E27FC236}">
                <a16:creationId xmlns:a16="http://schemas.microsoft.com/office/drawing/2014/main" id="{528B5B69-C505-43A7-A3C7-A4FDCDE21FC4}"/>
              </a:ext>
            </a:extLst>
          </p:cNvPr>
          <p:cNvSpPr/>
          <p:nvPr/>
        </p:nvSpPr>
        <p:spPr bwMode="auto">
          <a:xfrm>
            <a:off x="8348921" y="227656"/>
            <a:ext cx="3672000" cy="1153286"/>
          </a:xfrm>
          <a:prstGeom prst="rect">
            <a:avLst/>
          </a:prstGeom>
          <a:solidFill>
            <a:srgbClr val="FF8C0A"/>
          </a:solidFill>
          <a:ln>
            <a:noFill/>
          </a:ln>
        </p:spPr>
        <p:txBody>
          <a:bodyPr wrap="square" lIns="108000" tIns="36000" rIns="108000" bIns="36000" rtlCol="0" anchor="ctr"/>
          <a:lstStyle/>
          <a:p>
            <a:pPr lvl="0" fontAlgn="base">
              <a:spcAft>
                <a:spcPct val="0"/>
              </a:spcAft>
              <a:defRPr/>
            </a:pPr>
            <a:r>
              <a:rPr lang="en-US" sz="1100" dirty="0">
                <a:sym typeface="Ericsson Hilda Light" panose="00000400000000000000" pitchFamily="50" charset="0"/>
              </a:rPr>
              <a:t>Reflect on how your idea impacts society at large, the customers/users it is aimed at, and Ericsson. </a:t>
            </a:r>
          </a:p>
          <a:p>
            <a:pPr lvl="0" fontAlgn="base">
              <a:spcAft>
                <a:spcPct val="0"/>
              </a:spcAft>
              <a:defRPr/>
            </a:pPr>
            <a:r>
              <a:rPr lang="en-US" sz="1100" dirty="0">
                <a:sym typeface="Ericsson Hilda Light" panose="00000400000000000000" pitchFamily="50" charset="0"/>
              </a:rPr>
              <a:t>The focus should be on how the idea provides value. Remember that value could and should include much more than monetary benefits!</a:t>
            </a:r>
          </a:p>
        </p:txBody>
      </p:sp>
      <p:pic>
        <p:nvPicPr>
          <p:cNvPr id="11" name="Bildobjekt 55" descr="TheGlobalGoals_Icons_Color_Separated-01.eps">
            <a:hlinkClick r:id="rId3" action="ppaction://hlinksldjump"/>
            <a:extLst>
              <a:ext uri="{FF2B5EF4-FFF2-40B4-BE49-F238E27FC236}">
                <a16:creationId xmlns:a16="http://schemas.microsoft.com/office/drawing/2014/main" id="{91B20629-2698-488A-8C7E-36C04C14AA4E}"/>
              </a:ext>
            </a:extLst>
          </p:cNvPr>
          <p:cNvPicPr>
            <a:picLocks noChangeAspect="1"/>
          </p:cNvPicPr>
          <p:nvPr/>
        </p:nvPicPr>
        <p:blipFill>
          <a:blip r:embed="rId4" cstate="print">
            <a:extLst>
              <a:ext uri="{28A0092B-C50C-407E-A947-70E740481C1C}">
                <a14:useLocalDpi xmlns:a14="http://schemas.microsoft.com/office/drawing/2010/main"/>
              </a:ext>
            </a:extLst>
          </a:blip>
          <a:srcRect/>
          <a:stretch>
            <a:fillRect/>
          </a:stretch>
        </p:blipFill>
        <p:spPr bwMode="auto">
          <a:xfrm>
            <a:off x="12549888" y="1598954"/>
            <a:ext cx="1204014" cy="119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Bildobjekt 58" descr="TheGlobalGoals_Icons_Color_Separated-02.eps">
            <a:hlinkClick r:id="rId5" action="ppaction://hlinksldjump"/>
            <a:extLst>
              <a:ext uri="{FF2B5EF4-FFF2-40B4-BE49-F238E27FC236}">
                <a16:creationId xmlns:a16="http://schemas.microsoft.com/office/drawing/2014/main" id="{759F79BE-FA7E-43F0-BDE9-FF2EF91F0A32}"/>
              </a:ext>
            </a:extLst>
          </p:cNvPr>
          <p:cNvPicPr>
            <a:picLocks noChangeAspect="1"/>
          </p:cNvPicPr>
          <p:nvPr/>
        </p:nvPicPr>
        <p:blipFill>
          <a:blip r:embed="rId6" cstate="print">
            <a:extLst>
              <a:ext uri="{28A0092B-C50C-407E-A947-70E740481C1C}">
                <a14:useLocalDpi xmlns:a14="http://schemas.microsoft.com/office/drawing/2010/main"/>
              </a:ext>
            </a:extLst>
          </a:blip>
          <a:srcRect/>
          <a:stretch>
            <a:fillRect/>
          </a:stretch>
        </p:blipFill>
        <p:spPr bwMode="auto">
          <a:xfrm>
            <a:off x="13831790" y="1598954"/>
            <a:ext cx="1204019" cy="119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Bildobjekt 61" descr="TheGlobalGoals_Icons_Color_Separated-03.eps">
            <a:hlinkClick r:id="rId7" action="ppaction://hlinksldjump"/>
            <a:extLst>
              <a:ext uri="{FF2B5EF4-FFF2-40B4-BE49-F238E27FC236}">
                <a16:creationId xmlns:a16="http://schemas.microsoft.com/office/drawing/2014/main" id="{E1BF2063-7658-4EB8-8DC9-594D1DB08351}"/>
              </a:ext>
            </a:extLst>
          </p:cNvPr>
          <p:cNvPicPr>
            <a:picLocks noChangeAspect="1"/>
          </p:cNvPicPr>
          <p:nvPr/>
        </p:nvPicPr>
        <p:blipFill>
          <a:blip r:embed="rId8" cstate="print">
            <a:extLst>
              <a:ext uri="{28A0092B-C50C-407E-A947-70E740481C1C}">
                <a14:useLocalDpi xmlns:a14="http://schemas.microsoft.com/office/drawing/2010/main"/>
              </a:ext>
            </a:extLst>
          </a:blip>
          <a:srcRect/>
          <a:stretch>
            <a:fillRect/>
          </a:stretch>
        </p:blipFill>
        <p:spPr bwMode="auto">
          <a:xfrm>
            <a:off x="15110447" y="1598954"/>
            <a:ext cx="1204019" cy="119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Bildobjekt 64" descr="TheGlobalGoals_Icons_Color_Separated-04.eps">
            <a:hlinkClick r:id="rId9" action="ppaction://hlinksldjump"/>
            <a:extLst>
              <a:ext uri="{FF2B5EF4-FFF2-40B4-BE49-F238E27FC236}">
                <a16:creationId xmlns:a16="http://schemas.microsoft.com/office/drawing/2014/main" id="{398B2ABC-1586-4BE2-8E19-3889FFE918A7}"/>
              </a:ext>
            </a:extLst>
          </p:cNvPr>
          <p:cNvPicPr>
            <a:picLocks noChangeAspect="1"/>
          </p:cNvPicPr>
          <p:nvPr/>
        </p:nvPicPr>
        <p:blipFill>
          <a:blip r:embed="rId10" cstate="print">
            <a:extLst>
              <a:ext uri="{28A0092B-C50C-407E-A947-70E740481C1C}">
                <a14:useLocalDpi xmlns:a14="http://schemas.microsoft.com/office/drawing/2010/main"/>
              </a:ext>
            </a:extLst>
          </a:blip>
          <a:srcRect/>
          <a:stretch>
            <a:fillRect/>
          </a:stretch>
        </p:blipFill>
        <p:spPr bwMode="auto">
          <a:xfrm>
            <a:off x="16392349" y="1598954"/>
            <a:ext cx="1204014" cy="119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Bildobjekt 67" descr="TheGlobalGoals_Icons_Color_Separated-05.eps">
            <a:hlinkClick r:id="" action="ppaction://noaction"/>
            <a:extLst>
              <a:ext uri="{FF2B5EF4-FFF2-40B4-BE49-F238E27FC236}">
                <a16:creationId xmlns:a16="http://schemas.microsoft.com/office/drawing/2014/main" id="{2262BA18-EAC8-41BC-8C9B-4C9F95693165}"/>
              </a:ext>
            </a:extLst>
          </p:cNvPr>
          <p:cNvPicPr>
            <a:picLocks noChangeAspect="1"/>
          </p:cNvPicPr>
          <p:nvPr/>
        </p:nvPicPr>
        <p:blipFill>
          <a:blip r:embed="rId11" cstate="print">
            <a:extLst>
              <a:ext uri="{28A0092B-C50C-407E-A947-70E740481C1C}">
                <a14:useLocalDpi xmlns:a14="http://schemas.microsoft.com/office/drawing/2010/main"/>
              </a:ext>
            </a:extLst>
          </a:blip>
          <a:srcRect/>
          <a:stretch>
            <a:fillRect/>
          </a:stretch>
        </p:blipFill>
        <p:spPr bwMode="auto">
          <a:xfrm>
            <a:off x="17671009" y="1598954"/>
            <a:ext cx="1204014" cy="119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Bildobjekt 70" descr="TheGlobalGoals_Icons_Color_Separated-06.eps">
            <a:hlinkClick r:id="" action="ppaction://noaction"/>
            <a:extLst>
              <a:ext uri="{FF2B5EF4-FFF2-40B4-BE49-F238E27FC236}">
                <a16:creationId xmlns:a16="http://schemas.microsoft.com/office/drawing/2014/main" id="{5F66355A-C33E-464A-AFF0-0997147C4942}"/>
              </a:ext>
            </a:extLst>
          </p:cNvPr>
          <p:cNvPicPr>
            <a:picLocks noChangeAspect="1"/>
          </p:cNvPicPr>
          <p:nvPr/>
        </p:nvPicPr>
        <p:blipFill>
          <a:blip r:embed="rId12" cstate="print">
            <a:extLst>
              <a:ext uri="{28A0092B-C50C-407E-A947-70E740481C1C}">
                <a14:useLocalDpi xmlns:a14="http://schemas.microsoft.com/office/drawing/2010/main"/>
              </a:ext>
            </a:extLst>
          </a:blip>
          <a:srcRect/>
          <a:stretch>
            <a:fillRect/>
          </a:stretch>
        </p:blipFill>
        <p:spPr bwMode="auto">
          <a:xfrm>
            <a:off x="18949669" y="1597342"/>
            <a:ext cx="1204019" cy="1199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Bildobjekt 73" descr="TheGlobalGoals_Icons_Color_Separated-07.eps">
            <a:hlinkClick r:id="rId5" action="ppaction://hlinksldjump"/>
            <a:extLst>
              <a:ext uri="{FF2B5EF4-FFF2-40B4-BE49-F238E27FC236}">
                <a16:creationId xmlns:a16="http://schemas.microsoft.com/office/drawing/2014/main" id="{FE777536-469C-4182-8E21-117AFF3B0748}"/>
              </a:ext>
            </a:extLst>
          </p:cNvPr>
          <p:cNvPicPr>
            <a:picLocks noChangeAspect="1"/>
          </p:cNvPicPr>
          <p:nvPr/>
        </p:nvPicPr>
        <p:blipFill>
          <a:blip r:embed="rId13" cstate="print">
            <a:extLst>
              <a:ext uri="{28A0092B-C50C-407E-A947-70E740481C1C}">
                <a14:useLocalDpi xmlns:a14="http://schemas.microsoft.com/office/drawing/2010/main"/>
              </a:ext>
            </a:extLst>
          </a:blip>
          <a:srcRect/>
          <a:stretch>
            <a:fillRect/>
          </a:stretch>
        </p:blipFill>
        <p:spPr bwMode="auto">
          <a:xfrm>
            <a:off x="20228326" y="1598954"/>
            <a:ext cx="1204019" cy="1199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Bildobjekt 76" descr="TheGlobalGoals_Icons_Color_Separated-08.eps">
            <a:hlinkClick r:id="" action="ppaction://noaction"/>
            <a:extLst>
              <a:ext uri="{FF2B5EF4-FFF2-40B4-BE49-F238E27FC236}">
                <a16:creationId xmlns:a16="http://schemas.microsoft.com/office/drawing/2014/main" id="{F77BE7CE-C235-4B4A-8CA9-4F17E2F35F6C}"/>
              </a:ext>
            </a:extLst>
          </p:cNvPr>
          <p:cNvPicPr>
            <a:picLocks noChangeAspect="1"/>
          </p:cNvPicPr>
          <p:nvPr/>
        </p:nvPicPr>
        <p:blipFill>
          <a:blip r:embed="rId14" cstate="print">
            <a:extLst>
              <a:ext uri="{28A0092B-C50C-407E-A947-70E740481C1C}">
                <a14:useLocalDpi xmlns:a14="http://schemas.microsoft.com/office/drawing/2010/main"/>
              </a:ext>
            </a:extLst>
          </a:blip>
          <a:srcRect/>
          <a:stretch>
            <a:fillRect/>
          </a:stretch>
        </p:blipFill>
        <p:spPr bwMode="auto">
          <a:xfrm>
            <a:off x="21506983" y="1598954"/>
            <a:ext cx="1204014" cy="1199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Bildobjekt 79" descr="TheGlobalGoals_Icons_Color_Separated-09.eps">
            <a:hlinkClick r:id="" action="ppaction://noaction"/>
            <a:extLst>
              <a:ext uri="{FF2B5EF4-FFF2-40B4-BE49-F238E27FC236}">
                <a16:creationId xmlns:a16="http://schemas.microsoft.com/office/drawing/2014/main" id="{1AFFD603-839B-4AB9-9ECE-B41238D7D38C}"/>
              </a:ext>
            </a:extLst>
          </p:cNvPr>
          <p:cNvPicPr>
            <a:picLocks noChangeAspect="1"/>
          </p:cNvPicPr>
          <p:nvPr/>
        </p:nvPicPr>
        <p:blipFill>
          <a:blip r:embed="rId15" cstate="print">
            <a:extLst>
              <a:ext uri="{28A0092B-C50C-407E-A947-70E740481C1C}">
                <a14:useLocalDpi xmlns:a14="http://schemas.microsoft.com/office/drawing/2010/main"/>
              </a:ext>
            </a:extLst>
          </a:blip>
          <a:srcRect/>
          <a:stretch>
            <a:fillRect/>
          </a:stretch>
        </p:blipFill>
        <p:spPr bwMode="auto">
          <a:xfrm>
            <a:off x="12549888" y="2890743"/>
            <a:ext cx="1207261" cy="1199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Bildobjekt 82" descr="TheGlobalGoals_Icons_Color_Separated-10.eps">
            <a:hlinkClick r:id="" action="ppaction://noaction"/>
            <a:extLst>
              <a:ext uri="{FF2B5EF4-FFF2-40B4-BE49-F238E27FC236}">
                <a16:creationId xmlns:a16="http://schemas.microsoft.com/office/drawing/2014/main" id="{C9E5051C-7A4D-4BC5-B2BC-E9D21C951892}"/>
              </a:ext>
            </a:extLst>
          </p:cNvPr>
          <p:cNvPicPr>
            <a:picLocks noChangeAspect="1"/>
          </p:cNvPicPr>
          <p:nvPr/>
        </p:nvPicPr>
        <p:blipFill>
          <a:blip r:embed="rId16" cstate="print">
            <a:extLst>
              <a:ext uri="{28A0092B-C50C-407E-A947-70E740481C1C}">
                <a14:useLocalDpi xmlns:a14="http://schemas.microsoft.com/office/drawing/2010/main"/>
              </a:ext>
            </a:extLst>
          </a:blip>
          <a:srcRect/>
          <a:stretch>
            <a:fillRect/>
          </a:stretch>
        </p:blipFill>
        <p:spPr bwMode="auto">
          <a:xfrm>
            <a:off x="13835032" y="2890743"/>
            <a:ext cx="1207261" cy="1199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Bildobjekt 85" descr="TheGlobalGoals_Icons_Color_Separated-11.eps">
            <a:hlinkClick r:id="" action="ppaction://noaction"/>
            <a:extLst>
              <a:ext uri="{FF2B5EF4-FFF2-40B4-BE49-F238E27FC236}">
                <a16:creationId xmlns:a16="http://schemas.microsoft.com/office/drawing/2014/main" id="{D7B97710-9A67-4521-B042-150C10F7A9FC}"/>
              </a:ext>
            </a:extLst>
          </p:cNvPr>
          <p:cNvPicPr>
            <a:picLocks noChangeAspect="1"/>
          </p:cNvPicPr>
          <p:nvPr/>
        </p:nvPicPr>
        <p:blipFill>
          <a:blip r:embed="rId17" cstate="print">
            <a:extLst>
              <a:ext uri="{28A0092B-C50C-407E-A947-70E740481C1C}">
                <a14:useLocalDpi xmlns:a14="http://schemas.microsoft.com/office/drawing/2010/main"/>
              </a:ext>
            </a:extLst>
          </a:blip>
          <a:srcRect/>
          <a:stretch>
            <a:fillRect/>
          </a:stretch>
        </p:blipFill>
        <p:spPr bwMode="auto">
          <a:xfrm>
            <a:off x="15116936" y="2890743"/>
            <a:ext cx="1207261" cy="1199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Bildobjekt 88" descr="TheGlobalGoals_Icons_Color_Separated-12.eps">
            <a:hlinkClick r:id="" action="ppaction://noaction"/>
            <a:extLst>
              <a:ext uri="{FF2B5EF4-FFF2-40B4-BE49-F238E27FC236}">
                <a16:creationId xmlns:a16="http://schemas.microsoft.com/office/drawing/2014/main" id="{AD179F8B-F4F6-43CC-9D5C-012D54107BF3}"/>
              </a:ext>
            </a:extLst>
          </p:cNvPr>
          <p:cNvPicPr>
            <a:picLocks noChangeAspect="1"/>
          </p:cNvPicPr>
          <p:nvPr/>
        </p:nvPicPr>
        <p:blipFill>
          <a:blip r:embed="rId18" cstate="print">
            <a:extLst>
              <a:ext uri="{28A0092B-C50C-407E-A947-70E740481C1C}">
                <a14:useLocalDpi xmlns:a14="http://schemas.microsoft.com/office/drawing/2010/main"/>
              </a:ext>
            </a:extLst>
          </a:blip>
          <a:srcRect/>
          <a:stretch>
            <a:fillRect/>
          </a:stretch>
        </p:blipFill>
        <p:spPr bwMode="auto">
          <a:xfrm>
            <a:off x="16398840" y="2890743"/>
            <a:ext cx="1200770" cy="1199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Bildobjekt 91" descr="TheGlobalGoals_Icons_Color_Separated-13.eps">
            <a:hlinkClick r:id="" action="ppaction://noaction"/>
            <a:extLst>
              <a:ext uri="{FF2B5EF4-FFF2-40B4-BE49-F238E27FC236}">
                <a16:creationId xmlns:a16="http://schemas.microsoft.com/office/drawing/2014/main" id="{59757F9B-CAB3-4AC3-A6D9-630248E81693}"/>
              </a:ext>
            </a:extLst>
          </p:cNvPr>
          <p:cNvPicPr>
            <a:picLocks noChangeAspect="1"/>
          </p:cNvPicPr>
          <p:nvPr/>
        </p:nvPicPr>
        <p:blipFill>
          <a:blip r:embed="rId19" cstate="print">
            <a:extLst>
              <a:ext uri="{28A0092B-C50C-407E-A947-70E740481C1C}">
                <a14:useLocalDpi xmlns:a14="http://schemas.microsoft.com/office/drawing/2010/main"/>
              </a:ext>
            </a:extLst>
          </a:blip>
          <a:srcRect/>
          <a:stretch>
            <a:fillRect/>
          </a:stretch>
        </p:blipFill>
        <p:spPr bwMode="auto">
          <a:xfrm>
            <a:off x="17674254" y="2893968"/>
            <a:ext cx="1204014" cy="119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Bildobjekt 94" descr="TheGlobalGoals_Icons_Color_Separated-14.eps">
            <a:hlinkClick r:id="" action="ppaction://noaction"/>
            <a:extLst>
              <a:ext uri="{FF2B5EF4-FFF2-40B4-BE49-F238E27FC236}">
                <a16:creationId xmlns:a16="http://schemas.microsoft.com/office/drawing/2014/main" id="{610CDC6C-4EA3-4EDB-A40A-2ADFCF5AE36E}"/>
              </a:ext>
            </a:extLst>
          </p:cNvPr>
          <p:cNvPicPr>
            <a:picLocks noChangeAspect="1"/>
          </p:cNvPicPr>
          <p:nvPr/>
        </p:nvPicPr>
        <p:blipFill>
          <a:blip r:embed="rId20" cstate="print">
            <a:extLst>
              <a:ext uri="{28A0092B-C50C-407E-A947-70E740481C1C}">
                <a14:useLocalDpi xmlns:a14="http://schemas.microsoft.com/office/drawing/2010/main"/>
              </a:ext>
            </a:extLst>
          </a:blip>
          <a:srcRect/>
          <a:stretch>
            <a:fillRect/>
          </a:stretch>
        </p:blipFill>
        <p:spPr bwMode="auto">
          <a:xfrm>
            <a:off x="18956156" y="2893968"/>
            <a:ext cx="1207261" cy="119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Bildobjekt 97" descr="TheGlobalGoals_Icons_Color_Separated-15.eps">
            <a:hlinkClick r:id="" action="ppaction://noaction"/>
            <a:extLst>
              <a:ext uri="{FF2B5EF4-FFF2-40B4-BE49-F238E27FC236}">
                <a16:creationId xmlns:a16="http://schemas.microsoft.com/office/drawing/2014/main" id="{90C27ED4-58B2-47E3-A72F-B64B60F1FEB7}"/>
              </a:ext>
            </a:extLst>
          </p:cNvPr>
          <p:cNvPicPr>
            <a:picLocks noChangeAspect="1"/>
          </p:cNvPicPr>
          <p:nvPr/>
        </p:nvPicPr>
        <p:blipFill>
          <a:blip r:embed="rId21" cstate="print">
            <a:extLst>
              <a:ext uri="{28A0092B-C50C-407E-A947-70E740481C1C}">
                <a14:useLocalDpi xmlns:a14="http://schemas.microsoft.com/office/drawing/2010/main"/>
              </a:ext>
            </a:extLst>
          </a:blip>
          <a:srcRect/>
          <a:stretch>
            <a:fillRect/>
          </a:stretch>
        </p:blipFill>
        <p:spPr bwMode="auto">
          <a:xfrm>
            <a:off x="20238060" y="2903646"/>
            <a:ext cx="1197523" cy="1186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Bildobjekt 100" descr="TheGlobalGoals_Icons_Color_Separated-16.eps">
            <a:hlinkClick r:id="" action="ppaction://noaction"/>
            <a:extLst>
              <a:ext uri="{FF2B5EF4-FFF2-40B4-BE49-F238E27FC236}">
                <a16:creationId xmlns:a16="http://schemas.microsoft.com/office/drawing/2014/main" id="{2DD2FAB9-F8CA-49EC-BAB5-EFAFEE6BD7FB}"/>
              </a:ext>
            </a:extLst>
          </p:cNvPr>
          <p:cNvPicPr>
            <a:picLocks noChangeAspect="1"/>
          </p:cNvPicPr>
          <p:nvPr/>
        </p:nvPicPr>
        <p:blipFill>
          <a:blip r:embed="rId22" cstate="print">
            <a:extLst>
              <a:ext uri="{28A0092B-C50C-407E-A947-70E740481C1C}">
                <a14:useLocalDpi xmlns:a14="http://schemas.microsoft.com/office/drawing/2010/main"/>
              </a:ext>
            </a:extLst>
          </a:blip>
          <a:srcRect/>
          <a:stretch>
            <a:fillRect/>
          </a:stretch>
        </p:blipFill>
        <p:spPr bwMode="auto">
          <a:xfrm>
            <a:off x="21513471" y="2893968"/>
            <a:ext cx="1200770" cy="119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Bildobjekt 103" descr="TheGlobalGoals_Icons_Color_Separated-17.eps">
            <a:hlinkClick r:id="" action="ppaction://noaction"/>
            <a:extLst>
              <a:ext uri="{FF2B5EF4-FFF2-40B4-BE49-F238E27FC236}">
                <a16:creationId xmlns:a16="http://schemas.microsoft.com/office/drawing/2014/main" id="{775CB5E1-1A16-4BD3-B557-C4CBC931AB4E}"/>
              </a:ext>
            </a:extLst>
          </p:cNvPr>
          <p:cNvPicPr>
            <a:picLocks noChangeAspect="1"/>
          </p:cNvPicPr>
          <p:nvPr/>
        </p:nvPicPr>
        <p:blipFill>
          <a:blip r:embed="rId23" cstate="print">
            <a:extLst>
              <a:ext uri="{28A0092B-C50C-407E-A947-70E740481C1C}">
                <a14:useLocalDpi xmlns:a14="http://schemas.microsoft.com/office/drawing/2010/main"/>
              </a:ext>
            </a:extLst>
          </a:blip>
          <a:srcRect/>
          <a:stretch>
            <a:fillRect/>
          </a:stretch>
        </p:blipFill>
        <p:spPr bwMode="auto">
          <a:xfrm>
            <a:off x="22788885" y="2897194"/>
            <a:ext cx="1204014" cy="119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a:extLst>
              <a:ext uri="{FF2B5EF4-FFF2-40B4-BE49-F238E27FC236}">
                <a16:creationId xmlns:a16="http://schemas.microsoft.com/office/drawing/2014/main" id="{3BC4242C-F64B-4DC2-97E3-9B49452AEB3C}"/>
              </a:ext>
            </a:extLst>
          </p:cNvPr>
          <p:cNvSpPr txBox="1"/>
          <p:nvPr/>
        </p:nvSpPr>
        <p:spPr bwMode="auto">
          <a:xfrm>
            <a:off x="9793897" y="1556932"/>
            <a:ext cx="734423" cy="301788"/>
          </a:xfrm>
          <a:prstGeom prst="rect">
            <a:avLst/>
          </a:prstGeom>
          <a:noFill/>
          <a:ln w="12700">
            <a:noFill/>
            <a:miter lim="800000"/>
            <a:headEnd/>
            <a:tailEnd/>
          </a:ln>
        </p:spPr>
        <p:txBody>
          <a:bodyPr vert="horz" wrap="square" lIns="72000" tIns="36000" rIns="73152" bIns="36576" numCol="1" rtlCol="0" anchor="ctr" anchorCtr="0" compatLnSpc="1">
            <a:prstTxWarp prst="textNoShape">
              <a:avLst/>
            </a:prstTxWarp>
            <a:noAutofit/>
          </a:bodyPr>
          <a:lstStyle/>
          <a:p>
            <a:pPr algn="ctr">
              <a:buClr>
                <a:schemeClr val="tx1"/>
              </a:buClr>
            </a:pPr>
            <a:r>
              <a:rPr lang="sv-SE" sz="1100" i="1" dirty="0">
                <a:solidFill>
                  <a:schemeClr val="accent5"/>
                </a:solidFill>
              </a:rPr>
              <a:t>Optional</a:t>
            </a:r>
          </a:p>
        </p:txBody>
      </p:sp>
      <p:sp>
        <p:nvSpPr>
          <p:cNvPr id="34" name="Content Placeholder 1">
            <a:extLst>
              <a:ext uri="{FF2B5EF4-FFF2-40B4-BE49-F238E27FC236}">
                <a16:creationId xmlns:a16="http://schemas.microsoft.com/office/drawing/2014/main" id="{73C1148D-69B5-4516-9620-A4C76F83314A}"/>
              </a:ext>
            </a:extLst>
          </p:cNvPr>
          <p:cNvSpPr>
            <a:spLocks noGrp="1"/>
          </p:cNvSpPr>
          <p:nvPr>
            <p:ph sz="quarter" idx="12"/>
          </p:nvPr>
        </p:nvSpPr>
        <p:spPr>
          <a:xfrm>
            <a:off x="4109209" y="1844675"/>
            <a:ext cx="3762327" cy="4392613"/>
          </a:xfrm>
        </p:spPr>
        <p:txBody>
          <a:bodyPr/>
          <a:lstStyle/>
          <a:p>
            <a:r>
              <a:rPr lang="en-US" sz="1400" dirty="0"/>
              <a:t>. Revenue/Margins/Up sales/New customer segments this idea can generate</a:t>
            </a:r>
          </a:p>
          <a:p>
            <a:endParaRPr lang="en-US" sz="1400" dirty="0"/>
          </a:p>
          <a:p>
            <a:endParaRPr lang="sv-SE" sz="1400" dirty="0"/>
          </a:p>
        </p:txBody>
      </p:sp>
      <p:cxnSp>
        <p:nvCxnSpPr>
          <p:cNvPr id="9" name="Straight Arrow Connector 8">
            <a:extLst>
              <a:ext uri="{FF2B5EF4-FFF2-40B4-BE49-F238E27FC236}">
                <a16:creationId xmlns:a16="http://schemas.microsoft.com/office/drawing/2014/main" id="{E557C27C-58D8-4D34-AD7B-F2FDF93A0B16}"/>
              </a:ext>
            </a:extLst>
          </p:cNvPr>
          <p:cNvCxnSpPr/>
          <p:nvPr/>
        </p:nvCxnSpPr>
        <p:spPr bwMode="auto">
          <a:xfrm>
            <a:off x="10769600" y="4040979"/>
            <a:ext cx="1600200"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06946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CB61-A49A-42F7-B332-A860E736DE7D}"/>
              </a:ext>
            </a:extLst>
          </p:cNvPr>
          <p:cNvSpPr>
            <a:spLocks noGrp="1"/>
          </p:cNvSpPr>
          <p:nvPr>
            <p:ph type="title"/>
          </p:nvPr>
        </p:nvSpPr>
        <p:spPr/>
        <p:txBody>
          <a:bodyPr/>
          <a:lstStyle/>
          <a:p>
            <a:r>
              <a:rPr lang="sv-SE" dirty="0"/>
              <a:t>Who else?</a:t>
            </a:r>
          </a:p>
        </p:txBody>
      </p:sp>
      <p:sp>
        <p:nvSpPr>
          <p:cNvPr id="3" name="Content Placeholder 2">
            <a:extLst>
              <a:ext uri="{FF2B5EF4-FFF2-40B4-BE49-F238E27FC236}">
                <a16:creationId xmlns:a16="http://schemas.microsoft.com/office/drawing/2014/main" id="{DCF56D54-AC57-4C89-8793-700B5295495C}"/>
              </a:ext>
            </a:extLst>
          </p:cNvPr>
          <p:cNvSpPr>
            <a:spLocks noGrp="1"/>
          </p:cNvSpPr>
          <p:nvPr>
            <p:ph sz="quarter" idx="10"/>
          </p:nvPr>
        </p:nvSpPr>
        <p:spPr/>
        <p:txBody>
          <a:bodyPr/>
          <a:lstStyle/>
          <a:p>
            <a:r>
              <a:rPr lang="en-US" sz="1600" dirty="0"/>
              <a:t>&lt;</a:t>
            </a:r>
          </a:p>
          <a:p>
            <a:r>
              <a:rPr lang="en-US" dirty="0"/>
              <a:t>Ericsson have technology leadership with a unique mix of global and local expertise to enable operators to meet their business objectives. We help you take advantage of Ericsson’s global support insights and innovations, transform network operations and be proactive.</a:t>
            </a:r>
            <a:endParaRPr lang="en-US" sz="1600" dirty="0"/>
          </a:p>
        </p:txBody>
      </p:sp>
      <p:sp>
        <p:nvSpPr>
          <p:cNvPr id="9" name="Rectangle 8">
            <a:extLst>
              <a:ext uri="{FF2B5EF4-FFF2-40B4-BE49-F238E27FC236}">
                <a16:creationId xmlns:a16="http://schemas.microsoft.com/office/drawing/2014/main" id="{54947CE6-0BBB-494A-B715-B1E929FC43CD}"/>
              </a:ext>
            </a:extLst>
          </p:cNvPr>
          <p:cNvSpPr/>
          <p:nvPr/>
        </p:nvSpPr>
        <p:spPr bwMode="auto">
          <a:xfrm>
            <a:off x="8348921" y="151750"/>
            <a:ext cx="3672000" cy="1524650"/>
          </a:xfrm>
          <a:prstGeom prst="rect">
            <a:avLst/>
          </a:prstGeom>
          <a:solidFill>
            <a:srgbClr val="FF8C0A"/>
          </a:solidFill>
          <a:ln>
            <a:noFill/>
          </a:ln>
        </p:spPr>
        <p:txBody>
          <a:bodyPr wrap="square" lIns="108000" tIns="36000" rIns="108000" bIns="36000" rtlCol="0" anchor="ctr"/>
          <a:lstStyle/>
          <a:p>
            <a:pPr lvl="0" fontAlgn="base">
              <a:spcAft>
                <a:spcPct val="0"/>
              </a:spcAft>
              <a:defRPr/>
            </a:pPr>
            <a:r>
              <a:rPr lang="en-US" sz="1100" dirty="0">
                <a:sym typeface="Ericsson Hilda Light" panose="00000400000000000000" pitchFamily="50" charset="0"/>
              </a:rPr>
              <a:t>The aim of this slide is to outline what other actors you have seen acting on the same opportunity as you. It can be a similar product, or that they are trying to go for the same market. In the future these actors could become partners, suppliers, customers or even competition depending on how you set up the business model.  </a:t>
            </a:r>
          </a:p>
          <a:p>
            <a:pPr lvl="0" fontAlgn="base">
              <a:spcAft>
                <a:spcPct val="0"/>
              </a:spcAft>
              <a:defRPr/>
            </a:pPr>
            <a:r>
              <a:rPr lang="en-US" sz="1100" dirty="0">
                <a:sym typeface="Ericsson Hilda Light" panose="00000400000000000000" pitchFamily="50" charset="0"/>
              </a:rPr>
              <a:t>It might make sense to group these actors if they are many.</a:t>
            </a:r>
          </a:p>
        </p:txBody>
      </p:sp>
    </p:spTree>
    <p:extLst>
      <p:ext uri="{BB962C8B-B14F-4D97-AF65-F5344CB8AC3E}">
        <p14:creationId xmlns:p14="http://schemas.microsoft.com/office/powerpoint/2010/main" val="2091401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B133-EE5C-4980-B1FF-4B5FC09EB4C2}"/>
              </a:ext>
            </a:extLst>
          </p:cNvPr>
          <p:cNvSpPr>
            <a:spLocks noGrp="1"/>
          </p:cNvSpPr>
          <p:nvPr>
            <p:ph type="title"/>
          </p:nvPr>
        </p:nvSpPr>
        <p:spPr/>
        <p:txBody>
          <a:bodyPr/>
          <a:lstStyle/>
          <a:p>
            <a:r>
              <a:rPr lang="en-US" dirty="0"/>
              <a:t>IPR &amp; Patents</a:t>
            </a:r>
          </a:p>
        </p:txBody>
      </p:sp>
      <p:sp>
        <p:nvSpPr>
          <p:cNvPr id="3" name="Content Placeholder 2">
            <a:extLst>
              <a:ext uri="{FF2B5EF4-FFF2-40B4-BE49-F238E27FC236}">
                <a16:creationId xmlns:a16="http://schemas.microsoft.com/office/drawing/2014/main" id="{592D3A7D-F155-4487-8190-4165C8B71150}"/>
              </a:ext>
            </a:extLst>
          </p:cNvPr>
          <p:cNvSpPr>
            <a:spLocks noGrp="1"/>
          </p:cNvSpPr>
          <p:nvPr>
            <p:ph sz="quarter" idx="10"/>
          </p:nvPr>
        </p:nvSpPr>
        <p:spPr>
          <a:xfrm>
            <a:off x="479425" y="1557338"/>
            <a:ext cx="5692775" cy="4392612"/>
          </a:xfrm>
        </p:spPr>
        <p:txBody>
          <a:bodyPr/>
          <a:lstStyle/>
          <a:p>
            <a:r>
              <a:rPr lang="en-US" b="1" dirty="0"/>
              <a:t>Patent applicable? </a:t>
            </a:r>
            <a:br>
              <a:rPr lang="en-US" b="1" dirty="0"/>
            </a:br>
            <a:r>
              <a:rPr lang="en-US" dirty="0"/>
              <a:t>&lt;Yes/No&gt;</a:t>
            </a:r>
            <a:br>
              <a:rPr lang="en-US" dirty="0"/>
            </a:br>
            <a:endParaRPr lang="en-US" dirty="0"/>
          </a:p>
          <a:p>
            <a:endParaRPr lang="en-US" dirty="0"/>
          </a:p>
          <a:p>
            <a:endParaRPr lang="en-US" dirty="0"/>
          </a:p>
          <a:p>
            <a:r>
              <a:rPr lang="en-US" b="1" dirty="0"/>
              <a:t>Patent filing status to date: </a:t>
            </a:r>
            <a:br>
              <a:rPr lang="en-US" b="1" dirty="0"/>
            </a:br>
            <a:r>
              <a:rPr lang="en-US" dirty="0"/>
              <a:t>&lt;Submitted to patent office/Under review/Approved/Rejected/Not applicable&gt;</a:t>
            </a:r>
          </a:p>
          <a:p>
            <a:endParaRPr lang="en-US" dirty="0"/>
          </a:p>
        </p:txBody>
      </p:sp>
      <p:sp>
        <p:nvSpPr>
          <p:cNvPr id="4" name="Rectangle 3">
            <a:extLst>
              <a:ext uri="{FF2B5EF4-FFF2-40B4-BE49-F238E27FC236}">
                <a16:creationId xmlns:a16="http://schemas.microsoft.com/office/drawing/2014/main" id="{DFD06854-E9A7-4B6B-97DF-FFBF31CDB280}"/>
              </a:ext>
            </a:extLst>
          </p:cNvPr>
          <p:cNvSpPr/>
          <p:nvPr/>
        </p:nvSpPr>
        <p:spPr bwMode="auto">
          <a:xfrm>
            <a:off x="6355020" y="476250"/>
            <a:ext cx="4713029" cy="2063750"/>
          </a:xfrm>
          <a:prstGeom prst="rect">
            <a:avLst/>
          </a:prstGeom>
          <a:solidFill>
            <a:srgbClr val="FF8C0A"/>
          </a:solidFill>
          <a:ln>
            <a:noFill/>
          </a:ln>
        </p:spPr>
        <p:txBody>
          <a:bodyPr wrap="square" lIns="108000" tIns="36000" rIns="108000" bIns="36000" rtlCol="0" anchor="t"/>
          <a:lstStyle/>
          <a:p>
            <a:r>
              <a:rPr lang="en-US" sz="1600" dirty="0"/>
              <a:t>Consider if your idea contains any new “inventions” </a:t>
            </a:r>
            <a:br>
              <a:rPr lang="en-US" sz="1600" dirty="0"/>
            </a:br>
            <a:r>
              <a:rPr lang="en-US" sz="1600" dirty="0"/>
              <a:t>that is important to protect in terms of IPR &amp; Patents.</a:t>
            </a:r>
          </a:p>
          <a:p>
            <a:endParaRPr lang="en-US" sz="1600" dirty="0"/>
          </a:p>
          <a:p>
            <a:r>
              <a:rPr lang="en-US" sz="1600" dirty="0"/>
              <a:t>If a patent application is approved you are eligible for monetary awards.</a:t>
            </a:r>
          </a:p>
          <a:p>
            <a:endParaRPr lang="en-US" sz="1600" dirty="0"/>
          </a:p>
          <a:p>
            <a:r>
              <a:rPr lang="en-US" sz="1600" b="1" dirty="0"/>
              <a:t>See next, hidden slide</a:t>
            </a:r>
            <a:r>
              <a:rPr lang="en-US" sz="1600" dirty="0"/>
              <a:t> for more information.</a:t>
            </a:r>
          </a:p>
        </p:txBody>
      </p:sp>
      <p:sp>
        <p:nvSpPr>
          <p:cNvPr id="7" name="Rectangle 6">
            <a:extLst>
              <a:ext uri="{FF2B5EF4-FFF2-40B4-BE49-F238E27FC236}">
                <a16:creationId xmlns:a16="http://schemas.microsoft.com/office/drawing/2014/main" id="{E8EF8D5F-CC91-4ED8-8946-C1AA442A2243}"/>
              </a:ext>
            </a:extLst>
          </p:cNvPr>
          <p:cNvSpPr/>
          <p:nvPr/>
        </p:nvSpPr>
        <p:spPr bwMode="auto">
          <a:xfrm>
            <a:off x="829399" y="2325595"/>
            <a:ext cx="2681334" cy="625661"/>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lvl="0" algn="ctr">
              <a:buClr>
                <a:srgbClr val="FFFFFF"/>
              </a:buClr>
              <a:defRPr/>
            </a:pPr>
            <a:r>
              <a:rPr lang="en-US" b="1" dirty="0">
                <a:solidFill>
                  <a:srgbClr val="181818"/>
                </a:solidFill>
              </a:rPr>
              <a:t>If not sure, reach out</a:t>
            </a:r>
            <a:r>
              <a:rPr lang="en-US" sz="1400" dirty="0">
                <a:solidFill>
                  <a:srgbClr val="181818"/>
                </a:solidFill>
              </a:rPr>
              <a:t> </a:t>
            </a:r>
            <a:br>
              <a:rPr lang="en-US" sz="1400" dirty="0">
                <a:solidFill>
                  <a:srgbClr val="181818"/>
                </a:solidFill>
              </a:rPr>
            </a:br>
            <a:r>
              <a:rPr lang="en-US" sz="1400" dirty="0">
                <a:solidFill>
                  <a:srgbClr val="181818"/>
                </a:solidFill>
              </a:rPr>
              <a:t>Contact person </a:t>
            </a:r>
            <a:r>
              <a:rPr lang="en-US" sz="1400" dirty="0">
                <a:solidFill>
                  <a:srgbClr val="181818"/>
                </a:solidFill>
                <a:sym typeface="Wingdings" panose="05000000000000000000" pitchFamily="2" charset="2"/>
              </a:rPr>
              <a:t></a:t>
            </a:r>
            <a:r>
              <a:rPr lang="en-US" sz="1400" dirty="0">
                <a:solidFill>
                  <a:srgbClr val="181818"/>
                </a:solidFill>
              </a:rPr>
              <a:t> </a:t>
            </a:r>
            <a:r>
              <a:rPr lang="en-US" sz="1400" dirty="0">
                <a:solidFill>
                  <a:srgbClr val="181818"/>
                </a:solidFill>
                <a:hlinkClick r:id="rId2">
                  <a:extLst>
                    <a:ext uri="{A12FA001-AC4F-418D-AE19-62706E023703}">
                      <ahyp:hlinkClr xmlns:ahyp="http://schemas.microsoft.com/office/drawing/2018/hyperlinkcolor" val="tx"/>
                    </a:ext>
                  </a:extLst>
                </a:hlinkClick>
              </a:rPr>
              <a:t>Cao </a:t>
            </a:r>
            <a:r>
              <a:rPr lang="en-US" sz="1400" dirty="0" err="1">
                <a:solidFill>
                  <a:srgbClr val="181818"/>
                </a:solidFill>
                <a:hlinkClick r:id="rId2">
                  <a:extLst>
                    <a:ext uri="{A12FA001-AC4F-418D-AE19-62706E023703}">
                      <ahyp:hlinkClr xmlns:ahyp="http://schemas.microsoft.com/office/drawing/2018/hyperlinkcolor" val="tx"/>
                    </a:ext>
                  </a:extLst>
                </a:hlinkClick>
              </a:rPr>
              <a:t>Cao</a:t>
            </a:r>
            <a:r>
              <a:rPr lang="en-US" sz="1400" dirty="0">
                <a:solidFill>
                  <a:srgbClr val="181818"/>
                </a:solidFill>
              </a:rPr>
              <a:t> </a:t>
            </a:r>
          </a:p>
        </p:txBody>
      </p:sp>
    </p:spTree>
    <p:extLst>
      <p:ext uri="{BB962C8B-B14F-4D97-AF65-F5344CB8AC3E}">
        <p14:creationId xmlns:p14="http://schemas.microsoft.com/office/powerpoint/2010/main" val="3127397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98A175-0C81-44F4-8B1A-0594ED6CC4FB}"/>
              </a:ext>
            </a:extLst>
          </p:cNvPr>
          <p:cNvSpPr/>
          <p:nvPr/>
        </p:nvSpPr>
        <p:spPr bwMode="auto">
          <a:xfrm>
            <a:off x="6165476" y="6188113"/>
            <a:ext cx="5461696" cy="354582"/>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lvl="0" algn="ctr">
              <a:buClr>
                <a:srgbClr val="FFFFFF"/>
              </a:buClr>
              <a:defRPr/>
            </a:pPr>
            <a:r>
              <a:rPr lang="en-US" b="1" dirty="0">
                <a:solidFill>
                  <a:srgbClr val="181818"/>
                </a:solidFill>
              </a:rPr>
              <a:t>Questions about Patents?</a:t>
            </a:r>
            <a:r>
              <a:rPr lang="en-US" sz="1400" dirty="0">
                <a:solidFill>
                  <a:srgbClr val="181818"/>
                </a:solidFill>
              </a:rPr>
              <a:t> Contact person </a:t>
            </a:r>
            <a:r>
              <a:rPr lang="en-US" sz="1400" dirty="0">
                <a:solidFill>
                  <a:srgbClr val="181818"/>
                </a:solidFill>
                <a:sym typeface="Wingdings" panose="05000000000000000000" pitchFamily="2" charset="2"/>
              </a:rPr>
              <a:t></a:t>
            </a:r>
            <a:r>
              <a:rPr lang="en-US" sz="1400" dirty="0">
                <a:solidFill>
                  <a:srgbClr val="181818"/>
                </a:solidFill>
              </a:rPr>
              <a:t> </a:t>
            </a:r>
            <a:r>
              <a:rPr lang="en-US" sz="1400" dirty="0">
                <a:solidFill>
                  <a:srgbClr val="181818"/>
                </a:solidFill>
                <a:hlinkClick r:id="rId3">
                  <a:extLst>
                    <a:ext uri="{A12FA001-AC4F-418D-AE19-62706E023703}">
                      <ahyp:hlinkClr xmlns:ahyp="http://schemas.microsoft.com/office/drawing/2018/hyperlinkcolor" val="tx"/>
                    </a:ext>
                  </a:extLst>
                </a:hlinkClick>
              </a:rPr>
              <a:t>Cao </a:t>
            </a:r>
            <a:r>
              <a:rPr lang="en-US" sz="1400" dirty="0" err="1">
                <a:solidFill>
                  <a:srgbClr val="181818"/>
                </a:solidFill>
                <a:hlinkClick r:id="rId3">
                  <a:extLst>
                    <a:ext uri="{A12FA001-AC4F-418D-AE19-62706E023703}">
                      <ahyp:hlinkClr xmlns:ahyp="http://schemas.microsoft.com/office/drawing/2018/hyperlinkcolor" val="tx"/>
                    </a:ext>
                  </a:extLst>
                </a:hlinkClick>
              </a:rPr>
              <a:t>Cao</a:t>
            </a:r>
            <a:r>
              <a:rPr lang="en-US" sz="1400" dirty="0">
                <a:solidFill>
                  <a:srgbClr val="181818"/>
                </a:solidFill>
              </a:rPr>
              <a:t> </a:t>
            </a:r>
          </a:p>
        </p:txBody>
      </p:sp>
      <p:sp>
        <p:nvSpPr>
          <p:cNvPr id="3" name="Title 2">
            <a:extLst>
              <a:ext uri="{FF2B5EF4-FFF2-40B4-BE49-F238E27FC236}">
                <a16:creationId xmlns:a16="http://schemas.microsoft.com/office/drawing/2014/main" id="{262AB85D-2C72-408B-95E3-0837C9B66AE9}"/>
              </a:ext>
            </a:extLst>
          </p:cNvPr>
          <p:cNvSpPr>
            <a:spLocks noGrp="1"/>
          </p:cNvSpPr>
          <p:nvPr>
            <p:ph type="title"/>
          </p:nvPr>
        </p:nvSpPr>
        <p:spPr/>
        <p:txBody>
          <a:bodyPr/>
          <a:lstStyle/>
          <a:p>
            <a:r>
              <a:rPr lang="en-US" dirty="0"/>
              <a:t>Patent &amp; IPR information</a:t>
            </a:r>
          </a:p>
        </p:txBody>
      </p:sp>
      <p:pic>
        <p:nvPicPr>
          <p:cNvPr id="22" name="Picture 2" descr="image004">
            <a:extLst>
              <a:ext uri="{FF2B5EF4-FFF2-40B4-BE49-F238E27FC236}">
                <a16:creationId xmlns:a16="http://schemas.microsoft.com/office/drawing/2014/main" id="{9CCB5C90-1468-46F3-B4B6-28347FFBBE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25" y="1570039"/>
            <a:ext cx="4244975" cy="2374806"/>
          </a:xfrm>
          <a:prstGeom prst="rect">
            <a:avLst/>
          </a:prstGeom>
          <a:solidFill>
            <a:schemeClr val="bg1">
              <a:lumMod val="50000"/>
            </a:schemeClr>
          </a:solidFill>
          <a:ln>
            <a:solidFill>
              <a:schemeClr val="bg1"/>
            </a:solidFill>
          </a:ln>
        </p:spPr>
      </p:pic>
      <p:sp>
        <p:nvSpPr>
          <p:cNvPr id="24" name="Rectangle 23">
            <a:extLst>
              <a:ext uri="{FF2B5EF4-FFF2-40B4-BE49-F238E27FC236}">
                <a16:creationId xmlns:a16="http://schemas.microsoft.com/office/drawing/2014/main" id="{70B9EFD0-5064-40AC-9C42-EB9406BB35BF}"/>
              </a:ext>
            </a:extLst>
          </p:cNvPr>
          <p:cNvSpPr/>
          <p:nvPr/>
        </p:nvSpPr>
        <p:spPr>
          <a:xfrm>
            <a:off x="488673" y="3503776"/>
            <a:ext cx="4248427" cy="276999"/>
          </a:xfrm>
          <a:prstGeom prst="rect">
            <a:avLst/>
          </a:prstGeom>
          <a:solidFill>
            <a:schemeClr val="tx1"/>
          </a:solidFill>
          <a:ln>
            <a:solidFill>
              <a:schemeClr val="bg1"/>
            </a:solidFill>
          </a:ln>
        </p:spPr>
        <p:txBody>
          <a:bodyPr wrap="square" anchor="ctr">
            <a:spAutoFit/>
          </a:bodyPr>
          <a:lstStyle/>
          <a:p>
            <a:pPr marL="0" marR="0" lvl="0" indent="0" algn="ctr" defTabSz="914400" rtl="0" eaLnBrk="1" fontAlgn="auto" latinLnBrk="0" hangingPunct="1">
              <a:lnSpc>
                <a:spcPct val="100000"/>
              </a:lnSpc>
              <a:spcBef>
                <a:spcPts val="0"/>
              </a:spcBef>
              <a:spcAft>
                <a:spcPts val="0"/>
              </a:spcAft>
              <a:buClr>
                <a:srgbClr val="FFFFFF"/>
              </a:buClr>
              <a:buSzTx/>
              <a:buFontTx/>
              <a:buNone/>
              <a:tabLst/>
              <a:defRPr/>
            </a:pPr>
            <a:r>
              <a:rPr kumimoji="0" lang="en-US" sz="1200" b="0" i="0" u="none" strike="noStrike" kern="1200" cap="none" spc="0" normalizeH="0" baseline="0" noProof="0" dirty="0">
                <a:ln>
                  <a:noFill/>
                </a:ln>
                <a:solidFill>
                  <a:srgbClr val="FFFFFF"/>
                </a:solidFill>
                <a:effectLst/>
                <a:uLnTx/>
                <a:uFillTx/>
                <a:ea typeface="+mn-ea"/>
                <a:cs typeface="+mn-cs"/>
              </a:rPr>
              <a:t>Learn more </a:t>
            </a:r>
            <a:r>
              <a:rPr kumimoji="0" lang="en-US" sz="1200" b="0" i="0" u="none" strike="noStrike" kern="1200" cap="none" spc="0" normalizeH="0" baseline="0" noProof="0" dirty="0">
                <a:ln>
                  <a:noFill/>
                </a:ln>
                <a:solidFill>
                  <a:srgbClr val="FFFFFF"/>
                </a:solidFill>
                <a:effectLst/>
                <a:uLnTx/>
                <a:uFillTx/>
                <a:ea typeface="+mn-ea"/>
                <a:cs typeface="+mn-cs"/>
                <a:hlinkClick r:id="rId5">
                  <a:extLst>
                    <a:ext uri="{A12FA001-AC4F-418D-AE19-62706E023703}">
                      <ahyp:hlinkClr xmlns:ahyp="http://schemas.microsoft.com/office/drawing/2018/hyperlinkcolor" val="tx"/>
                    </a:ext>
                  </a:extLst>
                </a:hlinkClick>
              </a:rPr>
              <a:t>at Patent &amp; IPR homepage</a:t>
            </a:r>
            <a:endParaRPr kumimoji="0" lang="en-US" sz="1200" b="0" i="0" u="none" strike="noStrike" kern="1200" cap="none" spc="0" normalizeH="0" baseline="0" noProof="0" dirty="0">
              <a:ln>
                <a:noFill/>
              </a:ln>
              <a:solidFill>
                <a:srgbClr val="FFFFFF"/>
              </a:solidFill>
              <a:effectLst/>
              <a:uLnTx/>
              <a:uFillTx/>
              <a:ea typeface="+mn-ea"/>
              <a:cs typeface="+mn-cs"/>
            </a:endParaRPr>
          </a:p>
        </p:txBody>
      </p:sp>
      <p:sp>
        <p:nvSpPr>
          <p:cNvPr id="4" name="Rectangle 3">
            <a:extLst>
              <a:ext uri="{FF2B5EF4-FFF2-40B4-BE49-F238E27FC236}">
                <a16:creationId xmlns:a16="http://schemas.microsoft.com/office/drawing/2014/main" id="{D59B77F1-0FC8-401D-BC11-0A3EAB9347C5}"/>
              </a:ext>
            </a:extLst>
          </p:cNvPr>
          <p:cNvSpPr/>
          <p:nvPr/>
        </p:nvSpPr>
        <p:spPr bwMode="auto">
          <a:xfrm>
            <a:off x="492126" y="4162425"/>
            <a:ext cx="4232274" cy="1891370"/>
          </a:xfrm>
          <a:prstGeom prst="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72000" tIns="91440" rIns="73152" bIns="36576" numCol="1" spcCol="0" rtlCol="0" fromWordArt="0" anchor="t" anchorCtr="0" forceAA="0" compatLnSpc="1">
            <a:prstTxWarp prst="textNoShape">
              <a:avLst/>
            </a:prstTxWarp>
            <a:noAutofit/>
          </a:bodyPr>
          <a:lstStyle/>
          <a:p>
            <a:pPr fontAlgn="base">
              <a:spcBef>
                <a:spcPts val="300"/>
              </a:spcBef>
              <a:spcAft>
                <a:spcPct val="0"/>
              </a:spcAft>
            </a:pPr>
            <a:r>
              <a:rPr lang="en-US" sz="1400" b="1" dirty="0">
                <a:solidFill>
                  <a:schemeClr val="bg1"/>
                </a:solidFill>
              </a:rPr>
              <a:t>Why patents are valuable for you</a:t>
            </a:r>
          </a:p>
          <a:p>
            <a:pPr marL="285750" lvl="0" indent="-285750">
              <a:buClr>
                <a:schemeClr val="bg1"/>
              </a:buClr>
              <a:buFont typeface="Arial" panose="020B0604020202020204" pitchFamily="34" charset="0"/>
              <a:buChar char="•"/>
              <a:defRPr/>
            </a:pPr>
            <a:r>
              <a:rPr lang="en-US" sz="1400" dirty="0">
                <a:solidFill>
                  <a:schemeClr val="bg1"/>
                </a:solidFill>
              </a:rPr>
              <a:t>Get further recognition</a:t>
            </a:r>
          </a:p>
          <a:p>
            <a:pPr marL="285750" lvl="0" indent="-285750">
              <a:buClr>
                <a:schemeClr val="bg1"/>
              </a:buClr>
              <a:buFont typeface="Arial" panose="020B0604020202020204" pitchFamily="34" charset="0"/>
              <a:buChar char="•"/>
              <a:defRPr/>
            </a:pPr>
            <a:r>
              <a:rPr lang="en-US" sz="1400" dirty="0">
                <a:solidFill>
                  <a:schemeClr val="bg1"/>
                </a:solidFill>
              </a:rPr>
              <a:t>Qualify for </a:t>
            </a:r>
            <a:r>
              <a:rPr lang="en-US" sz="1400" b="1" dirty="0">
                <a:solidFill>
                  <a:schemeClr val="accent1"/>
                </a:solidFill>
                <a:hlinkClick r:id="rId6">
                  <a:extLst>
                    <a:ext uri="{A12FA001-AC4F-418D-AE19-62706E023703}">
                      <ahyp:hlinkClr xmlns:ahyp="http://schemas.microsoft.com/office/drawing/2018/hyperlinkcolor" val="tx"/>
                    </a:ext>
                  </a:extLst>
                </a:hlinkClick>
              </a:rPr>
              <a:t>Inventor Awards and Renumeration</a:t>
            </a:r>
            <a:br>
              <a:rPr lang="en-US" sz="1400" dirty="0">
                <a:solidFill>
                  <a:schemeClr val="bg1"/>
                </a:solidFill>
              </a:rPr>
            </a:br>
            <a:r>
              <a:rPr lang="en-US" sz="1400" dirty="0">
                <a:solidFill>
                  <a:schemeClr val="bg1"/>
                </a:solidFill>
              </a:rPr>
              <a:t>(if idea is feasible for patent application)</a:t>
            </a:r>
          </a:p>
          <a:p>
            <a:pPr marL="285750" indent="-285750">
              <a:buClr>
                <a:srgbClr val="FFFFFF"/>
              </a:buClr>
              <a:buFont typeface="Arial" panose="020B0604020202020204" pitchFamily="34" charset="0"/>
              <a:buChar char="•"/>
              <a:defRPr/>
            </a:pPr>
            <a:endParaRPr lang="en-US" sz="1400" dirty="0">
              <a:solidFill>
                <a:schemeClr val="bg1"/>
              </a:solidFill>
            </a:endParaRPr>
          </a:p>
          <a:p>
            <a:pPr>
              <a:buClr>
                <a:srgbClr val="FFFFFF"/>
              </a:buClr>
              <a:defRPr/>
            </a:pPr>
            <a:r>
              <a:rPr lang="en-US" sz="1400" b="1" dirty="0">
                <a:solidFill>
                  <a:schemeClr val="bg1"/>
                </a:solidFill>
              </a:rPr>
              <a:t>How to file patents?</a:t>
            </a:r>
          </a:p>
          <a:p>
            <a:pPr>
              <a:buClr>
                <a:srgbClr val="FFFFFF"/>
              </a:buClr>
              <a:defRPr/>
            </a:pPr>
            <a:r>
              <a:rPr lang="en-US" sz="1400" dirty="0">
                <a:solidFill>
                  <a:schemeClr val="bg1"/>
                </a:solidFill>
              </a:rPr>
              <a:t>Submit an Invention Disclosure (</a:t>
            </a:r>
            <a:r>
              <a:rPr lang="en-US" sz="1400" dirty="0" err="1">
                <a:solidFill>
                  <a:schemeClr val="bg1"/>
                </a:solidFill>
              </a:rPr>
              <a:t>IvD</a:t>
            </a:r>
            <a:r>
              <a:rPr lang="en-US" sz="1400" dirty="0">
                <a:solidFill>
                  <a:schemeClr val="bg1"/>
                </a:solidFill>
              </a:rPr>
              <a:t>) according to </a:t>
            </a:r>
            <a:br>
              <a:rPr lang="en-US" sz="1400" dirty="0">
                <a:solidFill>
                  <a:schemeClr val="bg1"/>
                </a:solidFill>
              </a:rPr>
            </a:br>
            <a:r>
              <a:rPr lang="en-US" sz="1400" b="1" dirty="0">
                <a:solidFill>
                  <a:schemeClr val="accent1"/>
                </a:solidFill>
                <a:hlinkClick r:id="rId7">
                  <a:extLst>
                    <a:ext uri="{A12FA001-AC4F-418D-AE19-62706E023703}">
                      <ahyp:hlinkClr xmlns:ahyp="http://schemas.microsoft.com/office/drawing/2018/hyperlinkcolor" val="tx"/>
                    </a:ext>
                  </a:extLst>
                </a:hlinkClick>
              </a:rPr>
              <a:t>Patent &amp; IPR instructions here</a:t>
            </a:r>
            <a:endParaRPr lang="en-US" sz="1400" b="1" dirty="0">
              <a:solidFill>
                <a:schemeClr val="accent1"/>
              </a:solidFill>
            </a:endParaRPr>
          </a:p>
          <a:p>
            <a:pPr>
              <a:buClr>
                <a:srgbClr val="FFFFFF"/>
              </a:buClr>
              <a:defRPr/>
            </a:pPr>
            <a:endParaRPr lang="en-US" sz="1400" dirty="0">
              <a:solidFill>
                <a:schemeClr val="bg1"/>
              </a:solidFill>
            </a:endParaRPr>
          </a:p>
        </p:txBody>
      </p:sp>
      <p:sp>
        <p:nvSpPr>
          <p:cNvPr id="5" name="TextBox 4">
            <a:extLst>
              <a:ext uri="{FF2B5EF4-FFF2-40B4-BE49-F238E27FC236}">
                <a16:creationId xmlns:a16="http://schemas.microsoft.com/office/drawing/2014/main" id="{D2BB8800-6DE6-4519-BF5A-20675B008AAA}"/>
              </a:ext>
            </a:extLst>
          </p:cNvPr>
          <p:cNvSpPr txBox="1"/>
          <p:nvPr/>
        </p:nvSpPr>
        <p:spPr bwMode="auto">
          <a:xfrm>
            <a:off x="6240463" y="1570038"/>
            <a:ext cx="5459412" cy="274637"/>
          </a:xfrm>
          <a:prstGeom prst="rect">
            <a:avLst/>
          </a:prstGeom>
          <a:solidFill>
            <a:schemeClr val="accent2"/>
          </a:solidFill>
          <a:ln w="12700">
            <a:solidFill>
              <a:schemeClr val="accent2"/>
            </a:solidFill>
            <a:miter lim="800000"/>
            <a:headEnd/>
            <a:tailEnd/>
          </a:ln>
        </p:spPr>
        <p:txBody>
          <a:bodyPr vert="horz" wrap="square" lIns="72000" tIns="36000" rIns="73152" bIns="36576" numCol="1" rtlCol="0" anchor="ctr" anchorCtr="0" compatLnSpc="1">
            <a:prstTxWarp prst="textNoShape">
              <a:avLst/>
            </a:prstTxWarp>
            <a:noAutofit/>
          </a:bodyPr>
          <a:lstStyle/>
          <a:p>
            <a:pPr algn="ctr">
              <a:buClr>
                <a:schemeClr val="tx1"/>
              </a:buClr>
            </a:pPr>
            <a:r>
              <a:rPr lang="en-US" sz="1600" dirty="0">
                <a:solidFill>
                  <a:schemeClr val="bg1"/>
                </a:solidFill>
              </a:rPr>
              <a:t>Do’s and Don’ts</a:t>
            </a:r>
          </a:p>
        </p:txBody>
      </p:sp>
      <p:sp>
        <p:nvSpPr>
          <p:cNvPr id="10" name="Rectangle 9">
            <a:extLst>
              <a:ext uri="{FF2B5EF4-FFF2-40B4-BE49-F238E27FC236}">
                <a16:creationId xmlns:a16="http://schemas.microsoft.com/office/drawing/2014/main" id="{21027AC8-DC8A-440C-8A48-BB16E48A2370}"/>
              </a:ext>
            </a:extLst>
          </p:cNvPr>
          <p:cNvSpPr/>
          <p:nvPr/>
        </p:nvSpPr>
        <p:spPr bwMode="auto">
          <a:xfrm>
            <a:off x="6240463" y="1857375"/>
            <a:ext cx="5462864" cy="2216430"/>
          </a:xfrm>
          <a:prstGeom prst="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77800" lvl="0" indent="-177800">
              <a:buClr>
                <a:schemeClr val="bg1"/>
              </a:buClr>
              <a:buFont typeface="Arial" panose="020B0604020202020204" pitchFamily="34" charset="0"/>
              <a:buChar char="•"/>
              <a:defRPr/>
            </a:pPr>
            <a:r>
              <a:rPr lang="en-US" sz="1400" dirty="0">
                <a:solidFill>
                  <a:schemeClr val="bg1"/>
                </a:solidFill>
              </a:rPr>
              <a:t>If your idea contain potential patents </a:t>
            </a:r>
            <a:r>
              <a:rPr lang="en-US" sz="1400" b="1" dirty="0">
                <a:solidFill>
                  <a:schemeClr val="accent1"/>
                </a:solidFill>
                <a:hlinkClick r:id="rId7">
                  <a:extLst>
                    <a:ext uri="{A12FA001-AC4F-418D-AE19-62706E023703}">
                      <ahyp:hlinkClr xmlns:ahyp="http://schemas.microsoft.com/office/drawing/2018/hyperlinkcolor" val="tx"/>
                    </a:ext>
                  </a:extLst>
                </a:hlinkClick>
              </a:rPr>
              <a:t>submit </a:t>
            </a:r>
            <a:r>
              <a:rPr lang="en-US" sz="1400" b="1" dirty="0" err="1">
                <a:solidFill>
                  <a:schemeClr val="accent1"/>
                </a:solidFill>
                <a:hlinkClick r:id="rId7">
                  <a:extLst>
                    <a:ext uri="{A12FA001-AC4F-418D-AE19-62706E023703}">
                      <ahyp:hlinkClr xmlns:ahyp="http://schemas.microsoft.com/office/drawing/2018/hyperlinkcolor" val="tx"/>
                    </a:ext>
                  </a:extLst>
                </a:hlinkClick>
              </a:rPr>
              <a:t>IvD</a:t>
            </a:r>
            <a:r>
              <a:rPr lang="en-US" sz="1400" b="1" dirty="0">
                <a:solidFill>
                  <a:schemeClr val="bg1"/>
                </a:solidFill>
              </a:rPr>
              <a:t> to </a:t>
            </a:r>
            <a:br>
              <a:rPr lang="en-US" sz="1400" b="1" dirty="0">
                <a:solidFill>
                  <a:schemeClr val="bg1"/>
                </a:solidFill>
              </a:rPr>
            </a:br>
            <a:r>
              <a:rPr lang="en-US" sz="1400" b="1" dirty="0">
                <a:solidFill>
                  <a:schemeClr val="accent1"/>
                </a:solidFill>
                <a:hlinkClick r:id="rId8">
                  <a:extLst>
                    <a:ext uri="{A12FA001-AC4F-418D-AE19-62706E023703}">
                      <ahyp:hlinkClr xmlns:ahyp="http://schemas.microsoft.com/office/drawing/2018/hyperlinkcolor" val="tx"/>
                    </a:ext>
                  </a:extLst>
                </a:hlinkClick>
              </a:rPr>
              <a:t>Ericsson patent unit</a:t>
            </a:r>
            <a:r>
              <a:rPr lang="en-US" sz="1400" b="1" dirty="0">
                <a:solidFill>
                  <a:schemeClr val="bg1"/>
                </a:solidFill>
              </a:rPr>
              <a:t> first</a:t>
            </a:r>
            <a:r>
              <a:rPr lang="en-US" sz="1400" dirty="0">
                <a:solidFill>
                  <a:schemeClr val="bg1"/>
                </a:solidFill>
              </a:rPr>
              <a:t>  to avoid risk of competitors </a:t>
            </a:r>
            <a:br>
              <a:rPr lang="en-US" sz="1400" dirty="0">
                <a:solidFill>
                  <a:schemeClr val="bg1"/>
                </a:solidFill>
              </a:rPr>
            </a:br>
            <a:r>
              <a:rPr lang="en-US" sz="1400" dirty="0">
                <a:solidFill>
                  <a:schemeClr val="bg1"/>
                </a:solidFill>
              </a:rPr>
              <a:t>filing patents before us. If you don’t know if patent worthy…</a:t>
            </a:r>
          </a:p>
          <a:p>
            <a:pPr marL="635000" lvl="1" indent="-177800">
              <a:spcBef>
                <a:spcPts val="600"/>
              </a:spcBef>
              <a:buClr>
                <a:schemeClr val="bg1"/>
              </a:buClr>
              <a:buFont typeface="Arial" panose="020B0604020202020204" pitchFamily="34" charset="0"/>
              <a:buChar char="•"/>
              <a:defRPr/>
            </a:pPr>
            <a:r>
              <a:rPr lang="en-US" sz="1400" dirty="0">
                <a:solidFill>
                  <a:schemeClr val="bg1"/>
                </a:solidFill>
              </a:rPr>
              <a:t>In the </a:t>
            </a:r>
            <a:r>
              <a:rPr lang="en-US" sz="1400" b="1" dirty="0">
                <a:solidFill>
                  <a:schemeClr val="accent1"/>
                </a:solidFill>
                <a:hlinkClick r:id="rId9">
                  <a:extLst>
                    <a:ext uri="{A12FA001-AC4F-418D-AE19-62706E023703}">
                      <ahyp:hlinkClr xmlns:ahyp="http://schemas.microsoft.com/office/drawing/2018/hyperlinkcolor" val="tx"/>
                    </a:ext>
                  </a:extLst>
                </a:hlinkClick>
              </a:rPr>
              <a:t>IVD template</a:t>
            </a:r>
            <a:r>
              <a:rPr lang="en-US" sz="1400" dirty="0">
                <a:solidFill>
                  <a:schemeClr val="bg1"/>
                </a:solidFill>
              </a:rPr>
              <a:t> state project “BMAS Innovation” </a:t>
            </a:r>
            <a:endParaRPr lang="en-US" sz="1400" b="1" dirty="0">
              <a:solidFill>
                <a:schemeClr val="bg1"/>
              </a:solidFill>
            </a:endParaRPr>
          </a:p>
          <a:p>
            <a:pPr marL="177800" lvl="0" indent="-177800">
              <a:spcBef>
                <a:spcPts val="600"/>
              </a:spcBef>
              <a:buClr>
                <a:schemeClr val="bg1"/>
              </a:buClr>
              <a:buFont typeface="Arial" panose="020B0604020202020204" pitchFamily="34" charset="0"/>
              <a:buChar char="•"/>
              <a:defRPr/>
            </a:pPr>
            <a:r>
              <a:rPr lang="en-US" sz="1400" dirty="0">
                <a:solidFill>
                  <a:schemeClr val="bg1"/>
                </a:solidFill>
              </a:rPr>
              <a:t>Don’t spread invention details to everyone</a:t>
            </a:r>
            <a:br>
              <a:rPr lang="en-US" sz="1400" b="1" dirty="0">
                <a:solidFill>
                  <a:schemeClr val="bg1"/>
                </a:solidFill>
              </a:rPr>
            </a:br>
            <a:r>
              <a:rPr lang="en-US" sz="1400" dirty="0">
                <a:solidFill>
                  <a:schemeClr val="bg1"/>
                </a:solidFill>
              </a:rPr>
              <a:t>until patent application has been filed</a:t>
            </a:r>
          </a:p>
          <a:p>
            <a:pPr marL="177800" lvl="0" indent="-177800">
              <a:spcBef>
                <a:spcPts val="600"/>
              </a:spcBef>
              <a:buClr>
                <a:schemeClr val="bg1"/>
              </a:buClr>
              <a:buFont typeface="Arial" panose="020B0604020202020204" pitchFamily="34" charset="0"/>
              <a:buChar char="•"/>
              <a:defRPr/>
            </a:pPr>
            <a:r>
              <a:rPr lang="en-US" sz="1400" dirty="0">
                <a:solidFill>
                  <a:schemeClr val="bg1"/>
                </a:solidFill>
              </a:rPr>
              <a:t>While waiting for patent review, submit idea in </a:t>
            </a:r>
            <a:r>
              <a:rPr lang="en-US" sz="1400" dirty="0" err="1">
                <a:solidFill>
                  <a:schemeClr val="bg1"/>
                </a:solidFill>
              </a:rPr>
              <a:t>IdeaBox</a:t>
            </a:r>
            <a:r>
              <a:rPr lang="en-US" sz="1400" dirty="0">
                <a:solidFill>
                  <a:schemeClr val="bg1"/>
                </a:solidFill>
              </a:rPr>
              <a:t> to </a:t>
            </a:r>
            <a:br>
              <a:rPr lang="en-US" sz="1400" dirty="0">
                <a:solidFill>
                  <a:schemeClr val="bg1"/>
                </a:solidFill>
              </a:rPr>
            </a:br>
            <a:r>
              <a:rPr lang="en-US" sz="1400" dirty="0">
                <a:solidFill>
                  <a:schemeClr val="bg1"/>
                </a:solidFill>
              </a:rPr>
              <a:t>qualify for innovation competition, but </a:t>
            </a:r>
            <a:r>
              <a:rPr lang="en-US" sz="1400" b="1" u="sng" dirty="0">
                <a:solidFill>
                  <a:schemeClr val="bg1"/>
                </a:solidFill>
              </a:rPr>
              <a:t>restrict access to your</a:t>
            </a:r>
            <a:br>
              <a:rPr lang="en-US" sz="1400" b="1" u="sng" dirty="0">
                <a:solidFill>
                  <a:schemeClr val="bg1"/>
                </a:solidFill>
              </a:rPr>
            </a:br>
            <a:r>
              <a:rPr lang="en-US" sz="1400" b="1" u="sng" dirty="0">
                <a:solidFill>
                  <a:schemeClr val="bg1"/>
                </a:solidFill>
              </a:rPr>
              <a:t> idea</a:t>
            </a:r>
            <a:r>
              <a:rPr lang="en-US" sz="1400" b="1" dirty="0">
                <a:solidFill>
                  <a:schemeClr val="bg1"/>
                </a:solidFill>
              </a:rPr>
              <a:t> </a:t>
            </a:r>
            <a:r>
              <a:rPr lang="en-US" sz="1400" dirty="0">
                <a:solidFill>
                  <a:schemeClr val="bg1"/>
                </a:solidFill>
              </a:rPr>
              <a:t>in </a:t>
            </a:r>
            <a:r>
              <a:rPr lang="en-US" sz="1400" dirty="0" err="1">
                <a:solidFill>
                  <a:schemeClr val="bg1"/>
                </a:solidFill>
              </a:rPr>
              <a:t>IdeaBoxes</a:t>
            </a:r>
            <a:r>
              <a:rPr lang="en-US" sz="1400" dirty="0">
                <a:solidFill>
                  <a:schemeClr val="bg1"/>
                </a:solidFill>
              </a:rPr>
              <a:t>;</a:t>
            </a:r>
          </a:p>
        </p:txBody>
      </p:sp>
      <p:pic>
        <p:nvPicPr>
          <p:cNvPr id="34" name="Picture 33">
            <a:extLst>
              <a:ext uri="{FF2B5EF4-FFF2-40B4-BE49-F238E27FC236}">
                <a16:creationId xmlns:a16="http://schemas.microsoft.com/office/drawing/2014/main" id="{EED58024-DAF0-4B5E-AB59-0AE0B09A5189}"/>
              </a:ext>
            </a:extLst>
          </p:cNvPr>
          <p:cNvPicPr>
            <a:picLocks noChangeAspect="1"/>
          </p:cNvPicPr>
          <p:nvPr/>
        </p:nvPicPr>
        <p:blipFill>
          <a:blip r:embed="rId10"/>
          <a:stretch>
            <a:fillRect/>
          </a:stretch>
        </p:blipFill>
        <p:spPr>
          <a:xfrm>
            <a:off x="6251562" y="4167556"/>
            <a:ext cx="2761992" cy="1886239"/>
          </a:xfrm>
          <a:prstGeom prst="rect">
            <a:avLst/>
          </a:prstGeom>
          <a:solidFill>
            <a:schemeClr val="bg1"/>
          </a:solidFill>
        </p:spPr>
      </p:pic>
      <p:sp>
        <p:nvSpPr>
          <p:cNvPr id="35" name="Rectangle 34">
            <a:extLst>
              <a:ext uri="{FF2B5EF4-FFF2-40B4-BE49-F238E27FC236}">
                <a16:creationId xmlns:a16="http://schemas.microsoft.com/office/drawing/2014/main" id="{B38BABFB-7466-471C-89F0-F8D5D4FA4AB0}"/>
              </a:ext>
            </a:extLst>
          </p:cNvPr>
          <p:cNvSpPr/>
          <p:nvPr/>
        </p:nvSpPr>
        <p:spPr>
          <a:xfrm>
            <a:off x="9013554" y="4166746"/>
            <a:ext cx="2584591" cy="1869743"/>
          </a:xfrm>
          <a:prstGeom prst="rect">
            <a:avLst/>
          </a:prstGeom>
        </p:spPr>
        <p:txBody>
          <a:bodyPr wrap="square" anchor="t">
            <a:spAutoFit/>
          </a:bodyPr>
          <a:lstStyle/>
          <a:p>
            <a:pPr>
              <a:buClr>
                <a:schemeClr val="bg1"/>
              </a:buClr>
              <a:defRPr/>
            </a:pPr>
            <a:r>
              <a:rPr kumimoji="0" lang="en-US" sz="1200" b="0" i="0" u="none" strike="noStrike" kern="1200" cap="none" spc="0" normalizeH="0" baseline="0" noProof="0" dirty="0">
                <a:ln>
                  <a:noFill/>
                </a:ln>
                <a:solidFill>
                  <a:schemeClr val="bg1"/>
                </a:solidFill>
                <a:effectLst/>
                <a:uLnTx/>
                <a:uFillTx/>
                <a:ea typeface="+mn-ea"/>
                <a:cs typeface="+mn-cs"/>
              </a:rPr>
              <a:t>People who </a:t>
            </a:r>
            <a:r>
              <a:rPr kumimoji="0" lang="en-US" sz="1200" b="1" u="sng" strike="noStrike" kern="1200" cap="none" spc="0" normalizeH="0" baseline="0" noProof="0" dirty="0">
                <a:ln>
                  <a:noFill/>
                </a:ln>
                <a:solidFill>
                  <a:schemeClr val="bg1"/>
                </a:solidFill>
                <a:effectLst/>
                <a:uLnTx/>
                <a:uFillTx/>
                <a:ea typeface="+mn-ea"/>
                <a:cs typeface="+mn-cs"/>
              </a:rPr>
              <a:t>should</a:t>
            </a:r>
            <a:r>
              <a:rPr lang="en-US" sz="1200" b="1" dirty="0">
                <a:solidFill>
                  <a:schemeClr val="bg1"/>
                </a:solidFill>
              </a:rPr>
              <a:t> </a:t>
            </a:r>
            <a:r>
              <a:rPr kumimoji="0" lang="en-US" sz="1200" b="0" i="0" u="none" strike="noStrike" kern="1200" cap="none" spc="0" normalizeH="0" baseline="0" noProof="0" dirty="0">
                <a:ln>
                  <a:noFill/>
                </a:ln>
                <a:solidFill>
                  <a:schemeClr val="bg1"/>
                </a:solidFill>
                <a:effectLst/>
                <a:uLnTx/>
                <a:uFillTx/>
                <a:ea typeface="+mn-ea"/>
                <a:cs typeface="+mn-cs"/>
              </a:rPr>
              <a:t>have access to your secret idea:</a:t>
            </a:r>
            <a:r>
              <a:rPr lang="en-US" sz="1200" dirty="0">
                <a:solidFill>
                  <a:schemeClr val="bg1"/>
                </a:solidFill>
              </a:rPr>
              <a:t> </a:t>
            </a:r>
            <a:endParaRPr kumimoji="0" lang="en-US" sz="1200" b="0" i="0" u="none" strike="noStrike" kern="1200" cap="none" spc="0" normalizeH="0" baseline="0" noProof="0" dirty="0">
              <a:ln>
                <a:noFill/>
              </a:ln>
              <a:solidFill>
                <a:schemeClr val="bg1"/>
              </a:solidFill>
              <a:effectLst/>
              <a:uLnTx/>
              <a:uFillTx/>
              <a:ea typeface="+mn-ea"/>
              <a:cs typeface="+mn-cs"/>
            </a:endParaRPr>
          </a:p>
          <a:p>
            <a:pPr marL="177800" marR="0" lvl="0" indent="-17780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bg1"/>
                </a:solidFill>
                <a:effectLst/>
                <a:uLnTx/>
                <a:uFillTx/>
                <a:ea typeface="+mn-ea"/>
                <a:cs typeface="+mn-cs"/>
              </a:rPr>
              <a:t>Your co-inventors</a:t>
            </a:r>
          </a:p>
          <a:p>
            <a:pPr marL="177800" marR="0" lvl="0" indent="-177800" algn="l" defTabSz="914400" rtl="0" eaLnBrk="1" fontAlgn="auto" latinLnBrk="0" hangingPunct="1">
              <a:lnSpc>
                <a:spcPct val="100000"/>
              </a:lnSpc>
              <a:spcBef>
                <a:spcPts val="300"/>
              </a:spcBef>
              <a:spcAft>
                <a:spcPts val="0"/>
              </a:spcAft>
              <a:buClr>
                <a:schemeClr val="bg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bg1"/>
                </a:solidFill>
                <a:effectLst/>
                <a:uLnTx/>
                <a:uFillTx/>
                <a:ea typeface="+mn-ea"/>
                <a:cs typeface="+mn-cs"/>
              </a:rPr>
              <a:t>Your local Innovation Ambassador</a:t>
            </a:r>
          </a:p>
          <a:p>
            <a:pPr marL="177800" marR="0" lvl="0" indent="-177800" algn="l" defTabSz="914400" rtl="0" eaLnBrk="1" fontAlgn="auto" latinLnBrk="0" hangingPunct="1">
              <a:lnSpc>
                <a:spcPct val="100000"/>
              </a:lnSpc>
              <a:spcBef>
                <a:spcPts val="300"/>
              </a:spcBef>
              <a:spcAft>
                <a:spcPts val="0"/>
              </a:spcAft>
              <a:buClr>
                <a:schemeClr val="bg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bg1"/>
                </a:solidFill>
                <a:effectLst/>
                <a:uLnTx/>
                <a:uFillTx/>
                <a:ea typeface="+mn-ea"/>
                <a:cs typeface="+mn-cs"/>
              </a:rPr>
              <a:t>Your SA Innovation </a:t>
            </a:r>
            <a:br>
              <a:rPr kumimoji="0" lang="en-US" sz="1200" b="0" i="0" u="none" strike="noStrike" kern="1200" cap="none" spc="0" normalizeH="0" baseline="0" noProof="0" dirty="0">
                <a:ln>
                  <a:noFill/>
                </a:ln>
                <a:solidFill>
                  <a:schemeClr val="bg1"/>
                </a:solidFill>
                <a:effectLst/>
                <a:uLnTx/>
                <a:uFillTx/>
                <a:ea typeface="+mn-ea"/>
                <a:cs typeface="+mn-cs"/>
              </a:rPr>
            </a:br>
            <a:r>
              <a:rPr kumimoji="0" lang="en-US" sz="1200" b="0" i="0" u="none" strike="noStrike" kern="1200" cap="none" spc="0" normalizeH="0" baseline="0" noProof="0" dirty="0">
                <a:ln>
                  <a:noFill/>
                </a:ln>
                <a:solidFill>
                  <a:schemeClr val="bg1"/>
                </a:solidFill>
                <a:effectLst/>
                <a:uLnTx/>
                <a:uFillTx/>
                <a:ea typeface="+mn-ea"/>
                <a:cs typeface="+mn-cs"/>
              </a:rPr>
              <a:t>Program Manager </a:t>
            </a:r>
          </a:p>
          <a:p>
            <a:pPr marL="177800" marR="0" lvl="0" indent="-177800" algn="l" defTabSz="914400" rtl="0" eaLnBrk="1" fontAlgn="auto" latinLnBrk="0" hangingPunct="1">
              <a:lnSpc>
                <a:spcPct val="100000"/>
              </a:lnSpc>
              <a:spcBef>
                <a:spcPts val="300"/>
              </a:spcBef>
              <a:spcAft>
                <a:spcPts val="0"/>
              </a:spcAft>
              <a:buClr>
                <a:schemeClr val="bg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bg1"/>
                </a:solidFill>
                <a:effectLst/>
                <a:uLnTx/>
                <a:uFillTx/>
                <a:ea typeface="+mn-ea"/>
                <a:cs typeface="+mn-cs"/>
              </a:rPr>
              <a:t>Expert involved in </a:t>
            </a:r>
            <a:br>
              <a:rPr kumimoji="0" lang="en-US" sz="1200" b="0" i="0" u="none" strike="noStrike" kern="1200" cap="none" spc="0" normalizeH="0" baseline="0" noProof="0" dirty="0">
                <a:ln>
                  <a:noFill/>
                </a:ln>
                <a:solidFill>
                  <a:schemeClr val="bg1"/>
                </a:solidFill>
                <a:effectLst/>
                <a:uLnTx/>
                <a:uFillTx/>
                <a:ea typeface="+mn-ea"/>
                <a:cs typeface="+mn-cs"/>
              </a:rPr>
            </a:br>
            <a:r>
              <a:rPr kumimoji="0" lang="en-US" sz="1200" b="0" i="0" u="none" strike="noStrike" kern="1200" cap="none" spc="0" normalizeH="0" baseline="0" noProof="0" dirty="0">
                <a:ln>
                  <a:noFill/>
                </a:ln>
                <a:solidFill>
                  <a:schemeClr val="bg1"/>
                </a:solidFill>
                <a:effectLst/>
                <a:uLnTx/>
                <a:uFillTx/>
                <a:ea typeface="+mn-ea"/>
                <a:cs typeface="+mn-cs"/>
              </a:rPr>
              <a:t>idea review (later)</a:t>
            </a:r>
          </a:p>
        </p:txBody>
      </p:sp>
      <p:cxnSp>
        <p:nvCxnSpPr>
          <p:cNvPr id="7" name="Connector: Elbow 6">
            <a:extLst>
              <a:ext uri="{FF2B5EF4-FFF2-40B4-BE49-F238E27FC236}">
                <a16:creationId xmlns:a16="http://schemas.microsoft.com/office/drawing/2014/main" id="{541BE79A-67C1-4FCD-B8A3-10F4AC1A5D89}"/>
              </a:ext>
            </a:extLst>
          </p:cNvPr>
          <p:cNvCxnSpPr/>
          <p:nvPr/>
        </p:nvCxnSpPr>
        <p:spPr bwMode="auto">
          <a:xfrm rot="16200000" flipH="1">
            <a:off x="9515131" y="4017988"/>
            <a:ext cx="3623261" cy="448351"/>
          </a:xfrm>
          <a:prstGeom prst="bentConnector3">
            <a:avLst>
              <a:gd name="adj1" fmla="val 177"/>
            </a:avLst>
          </a:prstGeom>
          <a:solidFill>
            <a:schemeClr val="accent1"/>
          </a:solidFill>
          <a:ln w="12700" cap="flat" cmpd="sng" algn="ctr">
            <a:solidFill>
              <a:schemeClr val="bg1"/>
            </a:solidFill>
            <a:prstDash val="solid"/>
            <a:round/>
            <a:headEnd type="none" w="med" len="med"/>
            <a:tailEnd type="triangle"/>
          </a:ln>
          <a:effectLst/>
        </p:spPr>
      </p:cxnSp>
      <p:grpSp>
        <p:nvGrpSpPr>
          <p:cNvPr id="15" name="Picture Placeholder 43">
            <a:extLst>
              <a:ext uri="{FF2B5EF4-FFF2-40B4-BE49-F238E27FC236}">
                <a16:creationId xmlns:a16="http://schemas.microsoft.com/office/drawing/2014/main" id="{CE25C9F7-9999-4307-A6B7-09E9554CF3BB}"/>
              </a:ext>
            </a:extLst>
          </p:cNvPr>
          <p:cNvGrpSpPr>
            <a:grpSpLocks noChangeAspect="1"/>
          </p:cNvGrpSpPr>
          <p:nvPr/>
        </p:nvGrpSpPr>
        <p:grpSpPr>
          <a:xfrm>
            <a:off x="10685571" y="1137998"/>
            <a:ext cx="1076115" cy="1026314"/>
            <a:chOff x="359537" y="359537"/>
            <a:chExt cx="1081151" cy="1081151"/>
          </a:xfrm>
          <a:solidFill>
            <a:schemeClr val="bg1"/>
          </a:solidFill>
        </p:grpSpPr>
        <p:sp>
          <p:nvSpPr>
            <p:cNvPr id="16" name="Freeform 2">
              <a:extLst>
                <a:ext uri="{FF2B5EF4-FFF2-40B4-BE49-F238E27FC236}">
                  <a16:creationId xmlns:a16="http://schemas.microsoft.com/office/drawing/2014/main" id="{CBB2D864-E48B-4AE3-9120-78D9E0C40965}"/>
                </a:ext>
              </a:extLst>
            </p:cNvPr>
            <p:cNvSpPr/>
            <p:nvPr/>
          </p:nvSpPr>
          <p:spPr>
            <a:xfrm>
              <a:off x="494681" y="494681"/>
              <a:ext cx="810863" cy="810863"/>
            </a:xfrm>
            <a:custGeom>
              <a:avLst/>
              <a:gdLst>
                <a:gd name="connsiteX0" fmla="*/ 405432 w 810863"/>
                <a:gd name="connsiteY0" fmla="*/ 810863 h 810863"/>
                <a:gd name="connsiteX1" fmla="*/ 0 w 810863"/>
                <a:gd name="connsiteY1" fmla="*/ 405432 h 810863"/>
                <a:gd name="connsiteX2" fmla="*/ 405432 w 810863"/>
                <a:gd name="connsiteY2" fmla="*/ 0 h 810863"/>
                <a:gd name="connsiteX3" fmla="*/ 810863 w 810863"/>
                <a:gd name="connsiteY3" fmla="*/ 405432 h 810863"/>
                <a:gd name="connsiteX4" fmla="*/ 405432 w 810863"/>
                <a:gd name="connsiteY4" fmla="*/ 810863 h 810863"/>
                <a:gd name="connsiteX5" fmla="*/ 405432 w 810863"/>
                <a:gd name="connsiteY5" fmla="*/ 45048 h 810863"/>
                <a:gd name="connsiteX6" fmla="*/ 45048 w 810863"/>
                <a:gd name="connsiteY6" fmla="*/ 405432 h 810863"/>
                <a:gd name="connsiteX7" fmla="*/ 405432 w 810863"/>
                <a:gd name="connsiteY7" fmla="*/ 765815 h 810863"/>
                <a:gd name="connsiteX8" fmla="*/ 765815 w 810863"/>
                <a:gd name="connsiteY8" fmla="*/ 405432 h 810863"/>
                <a:gd name="connsiteX9" fmla="*/ 405432 w 810863"/>
                <a:gd name="connsiteY9" fmla="*/ 45048 h 810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863" h="810863">
                  <a:moveTo>
                    <a:pt x="405432" y="810863"/>
                  </a:moveTo>
                  <a:cubicBezTo>
                    <a:pt x="181518" y="810863"/>
                    <a:pt x="0" y="629345"/>
                    <a:pt x="0" y="405432"/>
                  </a:cubicBezTo>
                  <a:cubicBezTo>
                    <a:pt x="0" y="181518"/>
                    <a:pt x="181518" y="0"/>
                    <a:pt x="405432" y="0"/>
                  </a:cubicBezTo>
                  <a:cubicBezTo>
                    <a:pt x="629345" y="0"/>
                    <a:pt x="810863" y="181518"/>
                    <a:pt x="810863" y="405432"/>
                  </a:cubicBezTo>
                  <a:cubicBezTo>
                    <a:pt x="810863" y="629345"/>
                    <a:pt x="629345" y="810863"/>
                    <a:pt x="405432" y="810863"/>
                  </a:cubicBezTo>
                  <a:close/>
                  <a:moveTo>
                    <a:pt x="405432" y="45048"/>
                  </a:moveTo>
                  <a:cubicBezTo>
                    <a:pt x="206397" y="45048"/>
                    <a:pt x="45048" y="206397"/>
                    <a:pt x="45048" y="405432"/>
                  </a:cubicBezTo>
                  <a:cubicBezTo>
                    <a:pt x="45048" y="604466"/>
                    <a:pt x="206397" y="765815"/>
                    <a:pt x="405432" y="765815"/>
                  </a:cubicBezTo>
                  <a:cubicBezTo>
                    <a:pt x="604466" y="765815"/>
                    <a:pt x="765815" y="604466"/>
                    <a:pt x="765815" y="405432"/>
                  </a:cubicBezTo>
                  <a:cubicBezTo>
                    <a:pt x="765815" y="206397"/>
                    <a:pt x="604466" y="45048"/>
                    <a:pt x="405432" y="45048"/>
                  </a:cubicBezTo>
                  <a:close/>
                </a:path>
              </a:pathLst>
            </a:custGeom>
            <a:grpFill/>
            <a:ln w="44847" cap="flat">
              <a:noFill/>
              <a:prstDash val="solid"/>
              <a:miter/>
            </a:ln>
          </p:spPr>
          <p:txBody>
            <a:bodyPr rtlCol="0" anchor="ctr"/>
            <a:lstStyle/>
            <a:p>
              <a:endParaRPr lang="en-US"/>
            </a:p>
          </p:txBody>
        </p:sp>
        <p:sp>
          <p:nvSpPr>
            <p:cNvPr id="17" name="Freeform 3">
              <a:extLst>
                <a:ext uri="{FF2B5EF4-FFF2-40B4-BE49-F238E27FC236}">
                  <a16:creationId xmlns:a16="http://schemas.microsoft.com/office/drawing/2014/main" id="{8B5DBE1D-80BD-4DBC-823D-E1B1953B8E58}"/>
                </a:ext>
              </a:extLst>
            </p:cNvPr>
            <p:cNvSpPr/>
            <p:nvPr/>
          </p:nvSpPr>
          <p:spPr>
            <a:xfrm>
              <a:off x="709560" y="751905"/>
              <a:ext cx="360384" cy="270288"/>
            </a:xfrm>
            <a:custGeom>
              <a:avLst/>
              <a:gdLst>
                <a:gd name="connsiteX0" fmla="*/ 136045 w 360383"/>
                <a:gd name="connsiteY0" fmla="*/ 314435 h 270287"/>
                <a:gd name="connsiteX1" fmla="*/ 0 w 360383"/>
                <a:gd name="connsiteY1" fmla="*/ 176138 h 270287"/>
                <a:gd name="connsiteX2" fmla="*/ 31984 w 360383"/>
                <a:gd name="connsiteY2" fmla="*/ 144604 h 270287"/>
                <a:gd name="connsiteX3" fmla="*/ 134243 w 360383"/>
                <a:gd name="connsiteY3" fmla="*/ 248214 h 270287"/>
                <a:gd name="connsiteX4" fmla="*/ 350924 w 360383"/>
                <a:gd name="connsiteY4" fmla="*/ 0 h 270287"/>
                <a:gd name="connsiteX5" fmla="*/ 384710 w 360383"/>
                <a:gd name="connsiteY5" fmla="*/ 29732 h 270287"/>
                <a:gd name="connsiteX6" fmla="*/ 136045 w 360383"/>
                <a:gd name="connsiteY6" fmla="*/ 314435 h 27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383" h="270287">
                  <a:moveTo>
                    <a:pt x="136045" y="314435"/>
                  </a:moveTo>
                  <a:lnTo>
                    <a:pt x="0" y="176138"/>
                  </a:lnTo>
                  <a:lnTo>
                    <a:pt x="31984" y="144604"/>
                  </a:lnTo>
                  <a:lnTo>
                    <a:pt x="134243" y="248214"/>
                  </a:lnTo>
                  <a:lnTo>
                    <a:pt x="350924" y="0"/>
                  </a:lnTo>
                  <a:lnTo>
                    <a:pt x="384710" y="29732"/>
                  </a:lnTo>
                  <a:lnTo>
                    <a:pt x="136045" y="314435"/>
                  </a:lnTo>
                  <a:close/>
                </a:path>
              </a:pathLst>
            </a:custGeom>
            <a:grpFill/>
            <a:ln w="44847" cap="flat">
              <a:noFill/>
              <a:prstDash val="solid"/>
              <a:miter/>
            </a:ln>
          </p:spPr>
          <p:txBody>
            <a:bodyPr rtlCol="0" anchor="ctr"/>
            <a:lstStyle/>
            <a:p>
              <a:endParaRPr lang="en-US"/>
            </a:p>
          </p:txBody>
        </p:sp>
      </p:grpSp>
    </p:spTree>
    <p:extLst>
      <p:ext uri="{BB962C8B-B14F-4D97-AF65-F5344CB8AC3E}">
        <p14:creationId xmlns:p14="http://schemas.microsoft.com/office/powerpoint/2010/main" val="519944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hlinkClick r:id="" action="ppaction://ole?verb=0"/>
            <a:hlinkHover r:id="" action="ppaction://noaction" highlightClick="1"/>
            <a:extLst>
              <a:ext uri="{FF2B5EF4-FFF2-40B4-BE49-F238E27FC236}">
                <a16:creationId xmlns:a16="http://schemas.microsoft.com/office/drawing/2014/main" id="{E11F1B49-0463-4FB2-8250-988B10D8DDC0}"/>
              </a:ext>
            </a:extLst>
          </p:cNvPr>
          <p:cNvGraphicFramePr>
            <a:graphicFrameLocks noChangeAspect="1"/>
          </p:cNvGraphicFramePr>
          <p:nvPr>
            <p:extLst>
              <p:ext uri="{D42A27DB-BD31-4B8C-83A1-F6EECF244321}">
                <p14:modId xmlns:p14="http://schemas.microsoft.com/office/powerpoint/2010/main" val="260602066"/>
              </p:ext>
            </p:extLst>
          </p:nvPr>
        </p:nvGraphicFramePr>
        <p:xfrm>
          <a:off x="519177" y="1473101"/>
          <a:ext cx="10661650" cy="4832350"/>
        </p:xfrm>
        <a:graphic>
          <a:graphicData uri="http://schemas.openxmlformats.org/presentationml/2006/ole">
            <mc:AlternateContent xmlns:mc="http://schemas.openxmlformats.org/markup-compatibility/2006">
              <mc:Choice xmlns:v="urn:schemas-microsoft-com:vml" Requires="v">
                <p:oleObj spid="_x0000_s4276" name="Worksheet" r:id="rId4" imgW="10661490" imgH="4832525" progId="Excel.Sheet.12">
                  <p:embed/>
                </p:oleObj>
              </mc:Choice>
              <mc:Fallback>
                <p:oleObj name="Worksheet" r:id="rId4" imgW="10661490" imgH="4832525" progId="Excel.Sheet.12">
                  <p:embed/>
                  <p:pic>
                    <p:nvPicPr>
                      <p:cNvPr id="0" name=""/>
                      <p:cNvPicPr/>
                      <p:nvPr/>
                    </p:nvPicPr>
                    <p:blipFill>
                      <a:blip r:embed="rId5"/>
                      <a:stretch>
                        <a:fillRect/>
                      </a:stretch>
                    </p:blipFill>
                    <p:spPr>
                      <a:xfrm>
                        <a:off x="519177" y="1473101"/>
                        <a:ext cx="10661650" cy="4832350"/>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9FABFA9A-E0CF-4521-A151-F24411EB6455}"/>
              </a:ext>
            </a:extLst>
          </p:cNvPr>
          <p:cNvSpPr>
            <a:spLocks noGrp="1"/>
          </p:cNvSpPr>
          <p:nvPr>
            <p:ph type="title"/>
          </p:nvPr>
        </p:nvSpPr>
        <p:spPr/>
        <p:txBody>
          <a:bodyPr/>
          <a:lstStyle/>
          <a:p>
            <a:r>
              <a:rPr lang="en-US" dirty="0"/>
              <a:t>Business Case estimation</a:t>
            </a:r>
            <a:endParaRPr lang="en-US" sz="3600" dirty="0"/>
          </a:p>
        </p:txBody>
      </p:sp>
      <p:sp>
        <p:nvSpPr>
          <p:cNvPr id="14" name="Rectangle 13">
            <a:extLst>
              <a:ext uri="{FF2B5EF4-FFF2-40B4-BE49-F238E27FC236}">
                <a16:creationId xmlns:a16="http://schemas.microsoft.com/office/drawing/2014/main" id="{42E7F828-7010-4E2E-829C-E2215656BE99}"/>
              </a:ext>
            </a:extLst>
          </p:cNvPr>
          <p:cNvSpPr/>
          <p:nvPr/>
        </p:nvSpPr>
        <p:spPr bwMode="auto">
          <a:xfrm>
            <a:off x="8478051" y="143687"/>
            <a:ext cx="3421675" cy="1755905"/>
          </a:xfrm>
          <a:prstGeom prst="rect">
            <a:avLst/>
          </a:prstGeom>
          <a:solidFill>
            <a:srgbClr val="FF8C0A"/>
          </a:solidFill>
          <a:ln>
            <a:noFill/>
          </a:ln>
        </p:spPr>
        <p:txBody>
          <a:bodyPr wrap="square" lIns="108000" tIns="36000" rIns="108000" bIns="36000" rtlCol="0" anchor="ctr"/>
          <a:lstStyle/>
          <a:p>
            <a:pPr lvl="0" fontAlgn="base">
              <a:spcAft>
                <a:spcPct val="0"/>
              </a:spcAft>
              <a:defRPr/>
            </a:pPr>
            <a:r>
              <a:rPr lang="en-US" sz="1400" b="1" dirty="0">
                <a:sym typeface="Ericsson Hilda Light" panose="00000400000000000000" pitchFamily="50" charset="0"/>
              </a:rPr>
              <a:t>N.B. Not mandatory to use in first idea submission!</a:t>
            </a:r>
          </a:p>
          <a:p>
            <a:pPr lvl="0" fontAlgn="base">
              <a:spcBef>
                <a:spcPts val="600"/>
              </a:spcBef>
              <a:spcAft>
                <a:spcPct val="0"/>
              </a:spcAft>
              <a:defRPr/>
            </a:pPr>
            <a:r>
              <a:rPr lang="en-US" sz="1200" dirty="0">
                <a:sym typeface="Ericsson Hilda Light" panose="00000400000000000000" pitchFamily="50" charset="0"/>
              </a:rPr>
              <a:t>If idea is deemed interesting, Innovation Ambassador will reach out and ask you/help you to elaborate this business case.</a:t>
            </a:r>
          </a:p>
          <a:p>
            <a:pPr lvl="0" fontAlgn="base">
              <a:spcBef>
                <a:spcPts val="600"/>
              </a:spcBef>
              <a:spcAft>
                <a:spcPct val="0"/>
              </a:spcAft>
              <a:defRPr/>
            </a:pPr>
            <a:r>
              <a:rPr lang="en-US" sz="1200" dirty="0">
                <a:sym typeface="Ericsson Hilda Light" panose="00000400000000000000" pitchFamily="50" charset="0"/>
              </a:rPr>
              <a:t>Sales Support will help validate business cases for short-listed ideas, and may reach out to clarify/calibrate estimations.</a:t>
            </a:r>
          </a:p>
        </p:txBody>
      </p:sp>
      <p:sp>
        <p:nvSpPr>
          <p:cNvPr id="10" name="Speech Bubble: Rectangle 9">
            <a:extLst>
              <a:ext uri="{FF2B5EF4-FFF2-40B4-BE49-F238E27FC236}">
                <a16:creationId xmlns:a16="http://schemas.microsoft.com/office/drawing/2014/main" id="{3D8A1012-90D9-4D20-8914-C34E98D6217E}"/>
              </a:ext>
            </a:extLst>
          </p:cNvPr>
          <p:cNvSpPr/>
          <p:nvPr/>
        </p:nvSpPr>
        <p:spPr bwMode="auto">
          <a:xfrm>
            <a:off x="8478050" y="2153489"/>
            <a:ext cx="3421675" cy="1409630"/>
          </a:xfrm>
          <a:prstGeom prst="wedgeRectCallout">
            <a:avLst>
              <a:gd name="adj1" fmla="val -72408"/>
              <a:gd name="adj2" fmla="val 1843"/>
            </a:avLst>
          </a:prstGeom>
          <a:solidFill>
            <a:schemeClr val="accent5"/>
          </a:solidFill>
          <a:ln w="12700" cap="flat" cmpd="sng" algn="ctr">
            <a:solidFill>
              <a:schemeClr val="accent5"/>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lvl="0" fontAlgn="base">
              <a:spcAft>
                <a:spcPct val="0"/>
              </a:spcAft>
              <a:defRPr/>
            </a:pPr>
            <a:r>
              <a:rPr lang="en-US" sz="1100" b="1" dirty="0">
                <a:solidFill>
                  <a:srgbClr val="181818"/>
                </a:solidFill>
                <a:sym typeface="Ericsson Hilda Light" panose="00000400000000000000" pitchFamily="50" charset="0"/>
              </a:rPr>
              <a:t>To edit tables in full screen, choose either of below:</a:t>
            </a:r>
            <a:endParaRPr lang="en-US" sz="1100" dirty="0">
              <a:solidFill>
                <a:srgbClr val="181818"/>
              </a:solidFill>
              <a:sym typeface="Ericsson Hilda Light" panose="00000400000000000000" pitchFamily="50" charset="0"/>
            </a:endParaRPr>
          </a:p>
          <a:p>
            <a:pPr marL="228600" lvl="0" indent="-228600" fontAlgn="base">
              <a:spcAft>
                <a:spcPct val="0"/>
              </a:spcAft>
              <a:buFontTx/>
              <a:buAutoNum type="alphaLcParenR"/>
              <a:defRPr/>
            </a:pPr>
            <a:r>
              <a:rPr lang="en-US" sz="1100" dirty="0">
                <a:solidFill>
                  <a:srgbClr val="181818"/>
                </a:solidFill>
                <a:sym typeface="Ericsson Hilda Light" panose="00000400000000000000" pitchFamily="50" charset="0"/>
              </a:rPr>
              <a:t>Right-click table, choose menu </a:t>
            </a:r>
            <a:br>
              <a:rPr lang="en-US" sz="1100" dirty="0">
                <a:solidFill>
                  <a:srgbClr val="181818"/>
                </a:solidFill>
                <a:sym typeface="Ericsson Hilda Light" panose="00000400000000000000" pitchFamily="50" charset="0"/>
              </a:rPr>
            </a:br>
            <a:r>
              <a:rPr lang="en-US" sz="1100" dirty="0">
                <a:solidFill>
                  <a:srgbClr val="181818"/>
                </a:solidFill>
                <a:sym typeface="Ericsson Hilda Light" panose="00000400000000000000" pitchFamily="50" charset="0"/>
              </a:rPr>
              <a:t>Worksheet Object </a:t>
            </a:r>
            <a:r>
              <a:rPr lang="en-US" sz="1100" dirty="0">
                <a:solidFill>
                  <a:srgbClr val="181818"/>
                </a:solidFill>
                <a:sym typeface="Wingdings" panose="05000000000000000000" pitchFamily="2" charset="2"/>
              </a:rPr>
              <a:t></a:t>
            </a:r>
            <a:r>
              <a:rPr lang="en-US" sz="1100" dirty="0">
                <a:solidFill>
                  <a:srgbClr val="181818"/>
                </a:solidFill>
                <a:sym typeface="Ericsson Hilda Light" panose="00000400000000000000" pitchFamily="50" charset="0"/>
              </a:rPr>
              <a:t> “Open”</a:t>
            </a:r>
          </a:p>
          <a:p>
            <a:pPr marL="228600" lvl="0" indent="-228600" fontAlgn="base">
              <a:spcAft>
                <a:spcPct val="0"/>
              </a:spcAft>
              <a:buFontTx/>
              <a:buAutoNum type="alphaLcParenR"/>
              <a:defRPr/>
            </a:pPr>
            <a:r>
              <a:rPr lang="en-US" sz="1100" dirty="0">
                <a:solidFill>
                  <a:srgbClr val="181818"/>
                </a:solidFill>
                <a:sym typeface="Ericsson Hilda Light" panose="00000400000000000000" pitchFamily="50" charset="0"/>
              </a:rPr>
              <a:t>View in presentation mode, and click table to open in Excel</a:t>
            </a:r>
          </a:p>
          <a:p>
            <a:pPr marL="228600" lvl="0" indent="-228600" fontAlgn="base">
              <a:spcAft>
                <a:spcPct val="0"/>
              </a:spcAft>
              <a:buFontTx/>
              <a:buAutoNum type="alphaLcParenR"/>
              <a:defRPr/>
            </a:pPr>
            <a:r>
              <a:rPr lang="en-US" sz="1100" dirty="0">
                <a:solidFill>
                  <a:srgbClr val="181818"/>
                </a:solidFill>
                <a:sym typeface="Ericsson Hilda Light" panose="00000400000000000000" pitchFamily="50" charset="0"/>
              </a:rPr>
              <a:t>If above does not work you can download </a:t>
            </a:r>
            <a:r>
              <a:rPr lang="en-US" sz="1100" dirty="0">
                <a:solidFill>
                  <a:srgbClr val="181818"/>
                </a:solidFill>
                <a:sym typeface="Ericsson Hilda Light" panose="00000400000000000000" pitchFamily="50" charset="0"/>
                <a:hlinkClick r:id="rId6"/>
              </a:rPr>
              <a:t>Excel template here</a:t>
            </a:r>
            <a:r>
              <a:rPr lang="en-US" sz="1100" dirty="0">
                <a:solidFill>
                  <a:srgbClr val="181818"/>
                </a:solidFill>
                <a:sym typeface="Ericsson Hilda Light" panose="00000400000000000000" pitchFamily="50" charset="0"/>
              </a:rPr>
              <a:t> – then please attach Excel file in your Power Point template</a:t>
            </a:r>
          </a:p>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
        <p:nvSpPr>
          <p:cNvPr id="15" name="Speech Bubble: Rectangle 14">
            <a:extLst>
              <a:ext uri="{FF2B5EF4-FFF2-40B4-BE49-F238E27FC236}">
                <a16:creationId xmlns:a16="http://schemas.microsoft.com/office/drawing/2014/main" id="{EA825E45-7CD2-4239-96F9-005E3931D134}"/>
              </a:ext>
            </a:extLst>
          </p:cNvPr>
          <p:cNvSpPr/>
          <p:nvPr/>
        </p:nvSpPr>
        <p:spPr bwMode="auto">
          <a:xfrm>
            <a:off x="8478050" y="3664770"/>
            <a:ext cx="3421675" cy="459075"/>
          </a:xfrm>
          <a:prstGeom prst="wedgeRectCallout">
            <a:avLst>
              <a:gd name="adj1" fmla="val 16637"/>
              <a:gd name="adj2" fmla="val 37377"/>
            </a:avLst>
          </a:prstGeom>
          <a:solidFill>
            <a:schemeClr val="accent5"/>
          </a:solidFill>
          <a:ln w="12700" cap="flat" cmpd="sng" algn="ctr">
            <a:solidFill>
              <a:schemeClr val="accent5"/>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lvl="0" algn="ctr" fontAlgn="base">
              <a:spcAft>
                <a:spcPct val="0"/>
              </a:spcAft>
              <a:defRPr/>
            </a:pPr>
            <a:r>
              <a:rPr lang="en-US" sz="1100" dirty="0">
                <a:sym typeface="Ericsson Hilda Light" panose="00000400000000000000" pitchFamily="50" charset="0"/>
              </a:rPr>
              <a:t>N.B. Grey fields are automatically calculated/default – don’t change.</a:t>
            </a:r>
          </a:p>
        </p:txBody>
      </p:sp>
    </p:spTree>
    <p:extLst>
      <p:ext uri="{BB962C8B-B14F-4D97-AF65-F5344CB8AC3E}">
        <p14:creationId xmlns:p14="http://schemas.microsoft.com/office/powerpoint/2010/main" val="1547318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B36562D-1F61-4727-9A8F-81F3CA7CC541}"/>
              </a:ext>
            </a:extLst>
          </p:cNvPr>
          <p:cNvSpPr>
            <a:spLocks noGrp="1"/>
          </p:cNvSpPr>
          <p:nvPr>
            <p:ph sz="quarter" idx="13"/>
          </p:nvPr>
        </p:nvSpPr>
        <p:spPr>
          <a:xfrm>
            <a:off x="479425" y="1844674"/>
            <a:ext cx="7280276" cy="4392613"/>
          </a:xfrm>
        </p:spPr>
        <p:txBody>
          <a:bodyPr/>
          <a:lstStyle/>
          <a:p>
            <a:pPr marL="0" indent="0">
              <a:buNone/>
            </a:pPr>
            <a:r>
              <a:rPr lang="en-US" dirty="0"/>
              <a:t>&lt;Add description/illustration of the </a:t>
            </a:r>
            <a:r>
              <a:rPr lang="en-US" b="1" dirty="0"/>
              <a:t>calculation assumptions </a:t>
            </a:r>
            <a:r>
              <a:rPr lang="en-US" dirty="0"/>
              <a:t>you have made for your business case so we can understand the logic behind the business case.&gt;</a:t>
            </a:r>
          </a:p>
          <a:p>
            <a:pPr marL="0" indent="0">
              <a:buNone/>
            </a:pPr>
            <a:endParaRPr lang="en-US" dirty="0"/>
          </a:p>
          <a:p>
            <a:pPr marL="0" indent="0">
              <a:buNone/>
            </a:pPr>
            <a:r>
              <a:rPr lang="en-US" u="sng" dirty="0"/>
              <a:t>Business/Revenue increase assumptions </a:t>
            </a:r>
            <a:r>
              <a:rPr lang="en-US" sz="1600" u="sng" dirty="0"/>
              <a:t>(if applicable)</a:t>
            </a:r>
          </a:p>
          <a:p>
            <a:pPr marL="0" indent="0">
              <a:buNone/>
            </a:pPr>
            <a:r>
              <a:rPr lang="en-US" sz="1800" dirty="0"/>
              <a:t>&lt;E.g. </a:t>
            </a:r>
            <a:r>
              <a:rPr lang="en-US" sz="1800" b="1" dirty="0"/>
              <a:t>Cost of Delivery</a:t>
            </a:r>
            <a:r>
              <a:rPr lang="en-US" sz="1800" dirty="0"/>
              <a:t> – what assumptions were used; which delivery activities and costs&gt;</a:t>
            </a:r>
          </a:p>
          <a:p>
            <a:pPr marL="0" indent="0">
              <a:buNone/>
            </a:pPr>
            <a:endParaRPr lang="en-US" sz="1800" dirty="0"/>
          </a:p>
          <a:p>
            <a:pPr marL="0" indent="0">
              <a:buNone/>
            </a:pPr>
            <a:r>
              <a:rPr lang="en-US" u="sng" dirty="0"/>
              <a:t>Cost/Efficiency savings </a:t>
            </a:r>
            <a:r>
              <a:rPr lang="en-US" sz="1600" u="sng" dirty="0"/>
              <a:t>(if applicable)</a:t>
            </a:r>
            <a:r>
              <a:rPr lang="en-US" u="sng" dirty="0"/>
              <a:t> </a:t>
            </a:r>
          </a:p>
          <a:p>
            <a:pPr marL="0" indent="0">
              <a:buNone/>
            </a:pPr>
            <a:r>
              <a:rPr lang="en-US" sz="1800" dirty="0"/>
              <a:t>&lt;E.g. </a:t>
            </a:r>
            <a:r>
              <a:rPr lang="en-US" sz="1800" b="1" dirty="0"/>
              <a:t>Total time it takes today</a:t>
            </a:r>
            <a:r>
              <a:rPr lang="en-US" sz="1800" dirty="0"/>
              <a:t> – what assumptions were used?</a:t>
            </a:r>
          </a:p>
          <a:p>
            <a:pPr marL="0" indent="0">
              <a:buNone/>
            </a:pPr>
            <a:r>
              <a:rPr lang="en-US" sz="1800" dirty="0"/>
              <a:t>E.g. </a:t>
            </a:r>
            <a:r>
              <a:rPr lang="en-US" sz="1800" b="1" dirty="0"/>
              <a:t>Total time after efficiency improvements </a:t>
            </a:r>
            <a:r>
              <a:rPr lang="en-US" sz="1800" dirty="0"/>
              <a:t>– what assumptions were used?&gt;</a:t>
            </a:r>
          </a:p>
          <a:p>
            <a:endParaRPr lang="en-US" dirty="0"/>
          </a:p>
        </p:txBody>
      </p:sp>
      <p:sp>
        <p:nvSpPr>
          <p:cNvPr id="5" name="Title 4">
            <a:extLst>
              <a:ext uri="{FF2B5EF4-FFF2-40B4-BE49-F238E27FC236}">
                <a16:creationId xmlns:a16="http://schemas.microsoft.com/office/drawing/2014/main" id="{8E3B043F-A008-4E67-81A6-56EE5074E2FD}"/>
              </a:ext>
            </a:extLst>
          </p:cNvPr>
          <p:cNvSpPr>
            <a:spLocks noGrp="1"/>
          </p:cNvSpPr>
          <p:nvPr>
            <p:ph type="title"/>
          </p:nvPr>
        </p:nvSpPr>
        <p:spPr/>
        <p:txBody>
          <a:bodyPr/>
          <a:lstStyle/>
          <a:p>
            <a:r>
              <a:rPr lang="en-US" dirty="0"/>
              <a:t>Business Case assumptions</a:t>
            </a:r>
          </a:p>
        </p:txBody>
      </p:sp>
      <p:sp>
        <p:nvSpPr>
          <p:cNvPr id="8" name="Rectangle 7">
            <a:extLst>
              <a:ext uri="{FF2B5EF4-FFF2-40B4-BE49-F238E27FC236}">
                <a16:creationId xmlns:a16="http://schemas.microsoft.com/office/drawing/2014/main" id="{57AD015B-AE38-4C77-9F4F-D7AA686892F6}"/>
              </a:ext>
            </a:extLst>
          </p:cNvPr>
          <p:cNvSpPr/>
          <p:nvPr/>
        </p:nvSpPr>
        <p:spPr bwMode="auto">
          <a:xfrm>
            <a:off x="8478051" y="143687"/>
            <a:ext cx="3421675" cy="2008963"/>
          </a:xfrm>
          <a:prstGeom prst="rect">
            <a:avLst/>
          </a:prstGeom>
          <a:solidFill>
            <a:srgbClr val="FF8C0A"/>
          </a:solidFill>
          <a:ln>
            <a:noFill/>
          </a:ln>
        </p:spPr>
        <p:txBody>
          <a:bodyPr wrap="square" lIns="108000" tIns="36000" rIns="108000" bIns="36000" rtlCol="0" anchor="ctr"/>
          <a:lstStyle/>
          <a:p>
            <a:pPr lvl="0" fontAlgn="base">
              <a:spcAft>
                <a:spcPct val="0"/>
              </a:spcAft>
              <a:defRPr/>
            </a:pPr>
            <a:r>
              <a:rPr lang="en-US" sz="1400" b="1" dirty="0">
                <a:sym typeface="Ericsson Hilda Light" panose="00000400000000000000" pitchFamily="50" charset="0"/>
              </a:rPr>
              <a:t>N.B. Not mandatory to use in first idea submission!</a:t>
            </a:r>
          </a:p>
          <a:p>
            <a:pPr lvl="0" fontAlgn="base">
              <a:spcBef>
                <a:spcPts val="600"/>
              </a:spcBef>
              <a:spcAft>
                <a:spcPct val="0"/>
              </a:spcAft>
              <a:defRPr/>
            </a:pPr>
            <a:r>
              <a:rPr lang="en-US" sz="1200" dirty="0">
                <a:sym typeface="Ericsson Hilda Light" panose="00000400000000000000" pitchFamily="50" charset="0"/>
              </a:rPr>
              <a:t>If idea is deemed interesting, Innovation Ambassador will reach out and ask you/help you to elaborate this business case.</a:t>
            </a:r>
            <a:br>
              <a:rPr lang="en-US" sz="1200" dirty="0">
                <a:sym typeface="Ericsson Hilda Light" panose="00000400000000000000" pitchFamily="50" charset="0"/>
              </a:rPr>
            </a:br>
            <a:endParaRPr lang="en-US" sz="1200" dirty="0">
              <a:sym typeface="Ericsson Hilda Light" panose="00000400000000000000" pitchFamily="50" charset="0"/>
            </a:endParaRPr>
          </a:p>
          <a:p>
            <a:pPr lvl="0" fontAlgn="base">
              <a:spcAft>
                <a:spcPct val="0"/>
              </a:spcAft>
              <a:defRPr/>
            </a:pPr>
            <a:r>
              <a:rPr lang="en-US" sz="1200" b="1" dirty="0">
                <a:sym typeface="Ericsson Hilda Light" panose="00000400000000000000" pitchFamily="50" charset="0"/>
              </a:rPr>
              <a:t>This slide helps us understand your reasoning behind your business case estimations and is required if you have a business case</a:t>
            </a:r>
          </a:p>
        </p:txBody>
      </p:sp>
    </p:spTree>
    <p:extLst>
      <p:ext uri="{BB962C8B-B14F-4D97-AF65-F5344CB8AC3E}">
        <p14:creationId xmlns:p14="http://schemas.microsoft.com/office/powerpoint/2010/main" val="15290528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5dsnslAVQkOUL_HZgWrvF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esentationTemplate2017">
  <a:themeElements>
    <a:clrScheme name="Custom 6">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A14D2"/>
      </a:hlink>
      <a:folHlink>
        <a:srgbClr val="040969"/>
      </a:folHlink>
    </a:clrScheme>
    <a:fontScheme name="Ericsson Brand 2.0">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defRPr kumimoji="0" sz="2000" b="0" i="0" u="none" strike="noStrike" cap="none" normalizeH="0" baseline="0" dirty="0" err="1" smtClean="0">
            <a:ln>
              <a:noFill/>
            </a:ln>
            <a:solidFill>
              <a:schemeClr val="bg1"/>
            </a:solidFill>
            <a:effectLst/>
            <a:latin typeface="+mn-lt"/>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bwMode="auto">
        <a:noFill/>
        <a:ln w="12700">
          <a:noFill/>
          <a:miter lim="800000"/>
          <a:headEnd/>
          <a:tailEnd/>
        </a:ln>
      </a:spPr>
      <a:bodyPr vert="horz" wrap="square" lIns="72000" tIns="36000" rIns="73152" bIns="36576" numCol="1" rtlCol="0" anchor="t" anchorCtr="0" compatLnSpc="1">
        <a:prstTxWarp prst="textNoShape">
          <a:avLst/>
        </a:prstTxWarp>
        <a:noAutofit/>
      </a:bodyPr>
      <a:lstStyle>
        <a:defPPr marL="344488" indent="-344488" algn="l">
          <a:buClr>
            <a:schemeClr val="tx1"/>
          </a:buClr>
          <a:buFont typeface="Ericsson Hilda Light" panose="00000400000000000000" pitchFamily="2" charset="0"/>
          <a:buChar char="—"/>
          <a:defRPr sz="2000" dirty="0" err="1" smtClean="0"/>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7.potx" id="{F394490D-1954-44FE-B8ED-56040734EC47}" vid="{6EB75BB7-B825-43F3-83B5-9802AE7E79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Light"/>
        <a:font script="Hebr" typeface="Ericsson Hilda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Light"/>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a:font script="Hebr" typeface="Ericsson Hild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9FD420C5A7E4C44A78AB9F254E0A7B6" ma:contentTypeVersion="0" ma:contentTypeDescription="Create a new document." ma:contentTypeScope="" ma:versionID="c7cfc76aae31c0d022232799329824bd">
  <xsd:schema xmlns:xsd="http://www.w3.org/2001/XMLSchema" xmlns:xs="http://www.w3.org/2001/XMLSchema" xmlns:p="http://schemas.microsoft.com/office/2006/metadata/properties" targetNamespace="http://schemas.microsoft.com/office/2006/metadata/properties" ma:root="true" ma:fieldsID="14ffdd9121c724c9673c0bc323c307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02E399-15A2-4B63-88A9-5EC528867FF7}">
  <ds:schemaRefs>
    <ds:schemaRef ds:uri="http://schemas.microsoft.com/sharepoint/v3/contenttype/forms"/>
  </ds:schemaRefs>
</ds:datastoreItem>
</file>

<file path=customXml/itemProps2.xml><?xml version="1.0" encoding="utf-8"?>
<ds:datastoreItem xmlns:ds="http://schemas.openxmlformats.org/officeDocument/2006/customXml" ds:itemID="{F88D6188-7A40-4978-9499-6CD5C0C834FF}">
  <ds:schemaRefs>
    <ds:schemaRef ds:uri="http://purl.org/dc/elements/1.1/"/>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97666CB-FCD7-42EB-B938-AC90FB8E37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PresentationTemplate2017</Template>
  <TotalTime>9508</TotalTime>
  <Words>1638</Words>
  <Application>Microsoft Office PowerPoint</Application>
  <PresentationFormat>Widescreen</PresentationFormat>
  <Paragraphs>223</Paragraphs>
  <Slides>16</Slides>
  <Notes>12</Notes>
  <HiddenSlides>6</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3" baseType="lpstr">
      <vt:lpstr>Ericsson Technical Icons</vt:lpstr>
      <vt:lpstr>Ericsson Hilda</vt:lpstr>
      <vt:lpstr>Ericsson Hilda Light</vt:lpstr>
      <vt:lpstr>Arial</vt:lpstr>
      <vt:lpstr>PresentationTemplate2017</vt:lpstr>
      <vt:lpstr>think-cell Slide</vt:lpstr>
      <vt:lpstr>Worksheet</vt:lpstr>
      <vt:lpstr>&lt;NPS Prediction&gt;</vt:lpstr>
      <vt:lpstr>Your Elevator Pitch</vt:lpstr>
      <vt:lpstr>The idea in more detail</vt:lpstr>
      <vt:lpstr>The impact/value in more detail</vt:lpstr>
      <vt:lpstr>Who else?</vt:lpstr>
      <vt:lpstr>IPR &amp; Patents</vt:lpstr>
      <vt:lpstr>Patent &amp; IPR information</vt:lpstr>
      <vt:lpstr>Business Case estimation</vt:lpstr>
      <vt:lpstr>Business Case assumptions</vt:lpstr>
      <vt:lpstr>Realization plan (Minimum Viable Product, MVP)</vt:lpstr>
      <vt:lpstr>ROI</vt:lpstr>
      <vt:lpstr>Commercial Viability &amp; Strategic Fit</vt:lpstr>
      <vt:lpstr>Plan for Rapid Prototype and Shark Tank Pitch</vt:lpstr>
      <vt:lpstr>PowerPoint Presentation</vt:lpstr>
      <vt:lpstr>Revision history of template</vt:lpstr>
      <vt:lpstr>Further useful material that could be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Description, Business Case and MVP Plan template</dc:title>
  <dc:creator>Mikael Persson K</dc:creator>
  <dc:description>Rev PA1</dc:description>
  <cp:lastModifiedBy>Kuldeep Jain J</cp:lastModifiedBy>
  <cp:revision>760</cp:revision>
  <dcterms:created xsi:type="dcterms:W3CDTF">2018-11-23T14:28:59Z</dcterms:created>
  <dcterms:modified xsi:type="dcterms:W3CDTF">2020-07-01T17:41:38Z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R2A</vt:lpwstr>
  </property>
  <property fmtid="{D5CDD505-2E9C-101B-9397-08002B2CF9AE}" pid="5" name="EmbeddedFonts">
    <vt:bool>false</vt:bool>
  </property>
  <property fmtid="{D5CDD505-2E9C-101B-9397-08002B2CF9AE}" pid="6" name="PackageNo">
    <vt:lpwstr>LXA 119 603</vt:lpwstr>
  </property>
  <property fmtid="{D5CDD505-2E9C-101B-9397-08002B2CF9AE}" pid="7" name="PackageVersion">
    <vt:lpwstr>R6B</vt:lpwstr>
  </property>
  <property fmtid="{D5CDD505-2E9C-101B-9397-08002B2CF9AE}" pid="8" name="TemplateName2">
    <vt:lpwstr>CXC 173 2731/1</vt:lpwstr>
  </property>
  <property fmtid="{D5CDD505-2E9C-101B-9397-08002B2CF9AE}" pid="9" name="TemplateVersion2">
    <vt:lpwstr>R2A</vt:lpwstr>
  </property>
  <property fmtid="{D5CDD505-2E9C-101B-9397-08002B2CF9AE}" pid="10" name="DocumentType2">
    <vt:lpwstr>Presentation2011</vt:lpwstr>
  </property>
  <property fmtid="{D5CDD505-2E9C-101B-9397-08002B2CF9AE}" pid="11" name="Keyword">
    <vt:lpwstr/>
  </property>
  <property fmtid="{D5CDD505-2E9C-101B-9397-08002B2CF9AE}" pid="12" name="FooterType">
    <vt:lpwstr>PresTemp</vt:lpwstr>
  </property>
  <property fmtid="{D5CDD505-2E9C-101B-9397-08002B2CF9AE}" pid="13" name="UsedFont">
    <vt:lpwstr>Ericsson Capital TT</vt:lpwstr>
  </property>
  <property fmtid="{D5CDD505-2E9C-101B-9397-08002B2CF9AE}" pid="14" name="x">
    <vt:lpwstr>1</vt:lpwstr>
  </property>
  <property fmtid="{D5CDD505-2E9C-101B-9397-08002B2CF9AE}" pid="15" name="White">
    <vt:bool>true</vt:bool>
  </property>
  <property fmtid="{D5CDD505-2E9C-101B-9397-08002B2CF9AE}" pid="16" name="chkMetaData">
    <vt:bool>false</vt:bool>
  </property>
  <property fmtid="{D5CDD505-2E9C-101B-9397-08002B2CF9AE}" pid="17" name="chkTaglines">
    <vt:bool>false</vt:bool>
  </property>
  <property fmtid="{D5CDD505-2E9C-101B-9397-08002B2CF9AE}" pid="18" name="SecurityClass">
    <vt:lpwstr>Ericsson Internal</vt:lpwstr>
  </property>
  <property fmtid="{D5CDD505-2E9C-101B-9397-08002B2CF9AE}" pid="19" name="txtConfLabel">
    <vt:lpwstr>Ericsson Internal</vt:lpwstr>
  </property>
  <property fmtid="{D5CDD505-2E9C-101B-9397-08002B2CF9AE}" pid="20" name="optUseConfClass">
    <vt:bool>true</vt:bool>
  </property>
  <property fmtid="{D5CDD505-2E9C-101B-9397-08002B2CF9AE}" pid="21" name="optUseConfLabel">
    <vt:bool>false</vt:bool>
  </property>
  <property fmtid="{D5CDD505-2E9C-101B-9397-08002B2CF9AE}" pid="22" name="optFooterCVLDocNo">
    <vt:bool>true</vt:bool>
  </property>
  <property fmtid="{D5CDD505-2E9C-101B-9397-08002B2CF9AE}" pid="23" name="optFooterCVLCopyright">
    <vt:bool>false</vt:bool>
  </property>
  <property fmtid="{D5CDD505-2E9C-101B-9397-08002B2CF9AE}" pid="24" name="optEnterText1">
    <vt:bool>false</vt:bool>
  </property>
  <property fmtid="{D5CDD505-2E9C-101B-9397-08002B2CF9AE}" pid="25" name="optFooterCVLConfLabel">
    <vt:bool>true</vt:bool>
  </property>
  <property fmtid="{D5CDD505-2E9C-101B-9397-08002B2CF9AE}" pid="26" name="optEnterText2">
    <vt:bool>false</vt:bool>
  </property>
  <property fmtid="{D5CDD505-2E9C-101B-9397-08002B2CF9AE}" pid="27" name="optFooterCVLTitle">
    <vt:bool>true</vt:bool>
  </property>
  <property fmtid="{D5CDD505-2E9C-101B-9397-08002B2CF9AE}" pid="28" name="optFooterCVLPrep">
    <vt:bool>false</vt:bool>
  </property>
  <property fmtid="{D5CDD505-2E9C-101B-9397-08002B2CF9AE}" pid="29" name="optEnterText3">
    <vt:bool>false</vt:bool>
  </property>
  <property fmtid="{D5CDD505-2E9C-101B-9397-08002B2CF9AE}" pid="30" name="optFooterCVLDate">
    <vt:bool>true</vt:bool>
  </property>
  <property fmtid="{D5CDD505-2E9C-101B-9397-08002B2CF9AE}" pid="31" name="optEnterText4">
    <vt:bool>false</vt:bool>
  </property>
  <property fmtid="{D5CDD505-2E9C-101B-9397-08002B2CF9AE}" pid="32" name="LeftFooterField">
    <vt:lpwstr>BMAS-19:006294 Uen, Rev D</vt:lpwstr>
  </property>
  <property fmtid="{D5CDD505-2E9C-101B-9397-08002B2CF9AE}" pid="33" name="MiddleFooterField">
    <vt:lpwstr>Ericsson Internal</vt:lpwstr>
  </property>
  <property fmtid="{D5CDD505-2E9C-101B-9397-08002B2CF9AE}" pid="34" name="RightFooterField">
    <vt:lpwstr>Idea Description, Business Case and MVP Plan template</vt:lpwstr>
  </property>
  <property fmtid="{D5CDD505-2E9C-101B-9397-08002B2CF9AE}" pid="35" name="RightFooterField2">
    <vt:lpwstr>2019-10-04</vt:lpwstr>
  </property>
  <property fmtid="{D5CDD505-2E9C-101B-9397-08002B2CF9AE}" pid="36" name="TotalNumb">
    <vt:bool>false</vt:bool>
  </property>
  <property fmtid="{D5CDD505-2E9C-101B-9397-08002B2CF9AE}" pid="37" name="Pages">
    <vt:bool>true</vt:bool>
  </property>
  <property fmtid="{D5CDD505-2E9C-101B-9397-08002B2CF9AE}" pid="38" name="chkShowAll">
    <vt:bool>false</vt:bool>
  </property>
  <property fmtid="{D5CDD505-2E9C-101B-9397-08002B2CF9AE}" pid="39" name="chkOnlyTitle">
    <vt:bool>false</vt:bool>
  </property>
  <property fmtid="{D5CDD505-2E9C-101B-9397-08002B2CF9AE}" pid="40" name="chkPrep">
    <vt:bool>true</vt:bool>
  </property>
  <property fmtid="{D5CDD505-2E9C-101B-9397-08002B2CF9AE}" pid="41" name="chkAppr">
    <vt:bool>true</vt:bool>
  </property>
  <property fmtid="{D5CDD505-2E9C-101B-9397-08002B2CF9AE}" pid="42" name="chkConfClass">
    <vt:bool>true</vt:bool>
  </property>
  <property fmtid="{D5CDD505-2E9C-101B-9397-08002B2CF9AE}" pid="43" name="chkDate">
    <vt:bool>true</vt:bool>
  </property>
  <property fmtid="{D5CDD505-2E9C-101B-9397-08002B2CF9AE}" pid="44" name="chkDocNo">
    <vt:bool>true</vt:bool>
  </property>
  <property fmtid="{D5CDD505-2E9C-101B-9397-08002B2CF9AE}" pid="45" name="chkRev">
    <vt:bool>true</vt:bool>
  </property>
  <property fmtid="{D5CDD505-2E9C-101B-9397-08002B2CF9AE}" pid="46" name="chkTitle">
    <vt:bool>false</vt:bool>
  </property>
  <property fmtid="{D5CDD505-2E9C-101B-9397-08002B2CF9AE}" pid="47" name="ContentTypeId">
    <vt:lpwstr>0x010100C9FD420C5A7E4C44A78AB9F254E0A7B6</vt:lpwstr>
  </property>
  <property fmtid="{D5CDD505-2E9C-101B-9397-08002B2CF9AE}" pid="48" name="UpdateProcess">
    <vt:lpwstr>End</vt:lpwstr>
  </property>
  <property fmtid="{D5CDD505-2E9C-101B-9397-08002B2CF9AE}" pid="49" name="chkConf">
    <vt:bool>true</vt:bool>
  </property>
  <property fmtid="{D5CDD505-2E9C-101B-9397-08002B2CF9AE}" pid="50" name="Checked">
    <vt:lpwstr/>
  </property>
  <property fmtid="{D5CDD505-2E9C-101B-9397-08002B2CF9AE}" pid="51" name="Title">
    <vt:lpwstr>Idea Description, Business Case and MVP Plan template</vt:lpwstr>
  </property>
  <property fmtid="{D5CDD505-2E9C-101B-9397-08002B2CF9AE}" pid="52" name="Reference">
    <vt:lpwstr/>
  </property>
  <property fmtid="{D5CDD505-2E9C-101B-9397-08002B2CF9AE}" pid="53" name="ExtConf">
    <vt:lpwstr/>
  </property>
  <property fmtid="{D5CDD505-2E9C-101B-9397-08002B2CF9AE}" pid="54" name="chkExtConf">
    <vt:bool>false</vt:bool>
  </property>
  <property fmtid="{D5CDD505-2E9C-101B-9397-08002B2CF9AE}" pid="55" name="BCategory">
    <vt:lpwstr>Service Development &amp; Delivery</vt:lpwstr>
  </property>
  <property fmtid="{D5CDD505-2E9C-101B-9397-08002B2CF9AE}" pid="56" name="BSubject">
    <vt:lpwstr>Strategy, Target &amp; Performance Management</vt:lpwstr>
  </property>
  <property fmtid="{D5CDD505-2E9C-101B-9397-08002B2CF9AE}" pid="57" name="DocType">
    <vt:lpwstr>Template</vt:lpwstr>
  </property>
  <property fmtid="{D5CDD505-2E9C-101B-9397-08002B2CF9AE}" pid="58" name="Prepared">
    <vt:lpwstr>EMWMMPN Mikael Persson K</vt:lpwstr>
  </property>
  <property fmtid="{D5CDD505-2E9C-101B-9397-08002B2CF9AE}" pid="59" name="DocName">
    <vt:lpwstr>TEMPLATE</vt:lpwstr>
  </property>
  <property fmtid="{D5CDD505-2E9C-101B-9397-08002B2CF9AE}" pid="60" name="DocNo">
    <vt:lpwstr>BMAS-19:006294 Uen</vt:lpwstr>
  </property>
  <property fmtid="{D5CDD505-2E9C-101B-9397-08002B2CF9AE}" pid="61" name="Date">
    <vt:lpwstr>2020-05-15</vt:lpwstr>
  </property>
  <property fmtid="{D5CDD505-2E9C-101B-9397-08002B2CF9AE}" pid="62" name="ApprovedBy">
    <vt:lpwstr>BMASID [Mikael Persson K]</vt:lpwstr>
  </property>
  <property fmtid="{D5CDD505-2E9C-101B-9397-08002B2CF9AE}" pid="63" name="Revision">
    <vt:lpwstr>G</vt:lpwstr>
  </property>
</Properties>
</file>