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97" r:id="rId2"/>
    <p:sldId id="258" r:id="rId3"/>
    <p:sldId id="260" r:id="rId4"/>
    <p:sldId id="262" r:id="rId5"/>
    <p:sldId id="261" r:id="rId6"/>
    <p:sldId id="269" r:id="rId7"/>
    <p:sldId id="274" r:id="rId8"/>
    <p:sldId id="298" r:id="rId9"/>
    <p:sldId id="299" r:id="rId10"/>
    <p:sldId id="300" r:id="rId11"/>
    <p:sldId id="277" r:id="rId12"/>
    <p:sldId id="303" r:id="rId13"/>
    <p:sldId id="279" r:id="rId14"/>
    <p:sldId id="296"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Georgia" panose="02040502050405020303"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zPzfW/Eqj5INjXEMP3JF+w7YJ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C2D7396-3E8A-4C48-A43C-EBEA59809495}">
  <a:tblStyle styleId="{2C2D7396-3E8A-4C48-A43C-EBEA5980949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7" y="67"/>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137" name="Google Shape;137;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Calibri"/>
              <a:buNone/>
            </a:pPr>
            <a:endParaRPr sz="1100"/>
          </a:p>
        </p:txBody>
      </p:sp>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261" name="Google Shape;26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2" name="Google Shape;302;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303" name="Google Shape;303;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321" name="Google Shape;321;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7" name="Google Shape;48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15"/>
        <p:cNvGrpSpPr/>
        <p:nvPr/>
      </p:nvGrpSpPr>
      <p:grpSpPr>
        <a:xfrm>
          <a:off x="0" y="0"/>
          <a:ext cx="0" cy="0"/>
          <a:chOff x="0" y="0"/>
          <a:chExt cx="0" cy="0"/>
        </a:xfrm>
      </p:grpSpPr>
      <p:sp>
        <p:nvSpPr>
          <p:cNvPr id="16" name="Google Shape;16;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17" name="Google Shape;17;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8" name="Google Shape;18;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lvl="0"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1pPr>
            <a:lvl2pPr marL="0" lvl="1"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2pPr>
            <a:lvl3pPr marL="0" lvl="2"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3pPr>
            <a:lvl4pPr marL="0" lvl="3"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4pPr>
            <a:lvl5pPr marL="0" lvl="4"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5pPr>
            <a:lvl6pPr marL="0" lvl="5"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6pPr>
            <a:lvl7pPr marL="0" lvl="6"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7pPr>
            <a:lvl8pPr marL="0" lvl="7"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8pPr>
            <a:lvl9pPr marL="0" lvl="8" indent="0" algn="r">
              <a:lnSpc>
                <a:spcPct val="100000"/>
              </a:lnSpc>
              <a:spcBef>
                <a:spcPts val="0"/>
              </a:spcBef>
              <a:spcAft>
                <a:spcPts val="0"/>
              </a:spcAft>
              <a:buSzPts val="1200"/>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7"/>
        <p:cNvGrpSpPr/>
        <p:nvPr/>
      </p:nvGrpSpPr>
      <p:grpSpPr>
        <a:xfrm>
          <a:off x="0" y="0"/>
          <a:ext cx="0" cy="0"/>
          <a:chOff x="0" y="0"/>
          <a:chExt cx="0" cy="0"/>
        </a:xfrm>
      </p:grpSpPr>
      <p:sp>
        <p:nvSpPr>
          <p:cNvPr id="88" name="Google Shape;88;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4"/>
        <p:cNvGrpSpPr/>
        <p:nvPr/>
      </p:nvGrpSpPr>
      <p:grpSpPr>
        <a:xfrm>
          <a:off x="0" y="0"/>
          <a:ext cx="0" cy="0"/>
          <a:chOff x="0" y="0"/>
          <a:chExt cx="0" cy="0"/>
        </a:xfrm>
      </p:grpSpPr>
      <p:sp>
        <p:nvSpPr>
          <p:cNvPr id="25" name="Google Shape;25;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6" name="Google Shape;26;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8" name="Google Shape;28;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2" name="Google Shape;52;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4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1"/>
          <p:cNvSpPr txBox="1">
            <a:spLocks noGrp="1"/>
          </p:cNvSpPr>
          <p:nvPr>
            <p:ph type="body" idx="1"/>
          </p:nvPr>
        </p:nvSpPr>
        <p:spPr>
          <a:xfrm>
            <a:off x="838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41"/>
          <p:cNvSpPr txBox="1">
            <a:spLocks noGrp="1"/>
          </p:cNvSpPr>
          <p:nvPr>
            <p:ph type="body" idx="2"/>
          </p:nvPr>
        </p:nvSpPr>
        <p:spPr>
          <a:xfrm>
            <a:off x="6172200" y="1825625"/>
            <a:ext cx="5181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1"/>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1"/>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1"/>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0" name="Google Shape;70;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1" name="Google Shape;71;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5"/>
          <p:cNvSpPr>
            <a:spLocks noGrp="1"/>
          </p:cNvSpPr>
          <p:nvPr>
            <p:ph type="pic" idx="2"/>
          </p:nvPr>
        </p:nvSpPr>
        <p:spPr>
          <a:xfrm>
            <a:off x="5183188" y="987437"/>
            <a:ext cx="6172200" cy="4873625"/>
          </a:xfrm>
          <a:prstGeom prst="rect">
            <a:avLst/>
          </a:prstGeom>
          <a:noFill/>
          <a:ln>
            <a:noFill/>
          </a:ln>
        </p:spPr>
      </p:sp>
      <p:sp>
        <p:nvSpPr>
          <p:cNvPr id="77" name="Google Shape;77;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78" name="Google Shape;78;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5" r:id="rId4"/>
    <p:sldLayoutId id="2147483656" r:id="rId5"/>
    <p:sldLayoutId id="2147483657" r:id="rId6"/>
    <p:sldLayoutId id="2147483658" r:id="rId7"/>
    <p:sldLayoutId id="2147483659" r:id="rId8"/>
    <p:sldLayoutId id="2147483660" r:id="rId9"/>
    <p:sldLayoutId id="214748366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hyperlink" Target="https://www.linkedin.com/in/sharat-chandra" TargetMode="Externa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Data Analytics Project</a:t>
            </a:r>
          </a:p>
        </p:txBody>
      </p:sp>
      <p:sp>
        <p:nvSpPr>
          <p:cNvPr id="3" name="Text Placeholder 2"/>
          <p:cNvSpPr>
            <a:spLocks noGrp="1"/>
          </p:cNvSpPr>
          <p:nvPr>
            <p:ph type="body" idx="1"/>
          </p:nvPr>
        </p:nvSpPr>
        <p:spPr/>
        <p:txBody>
          <a:bodyPr>
            <a:normAutofit lnSpcReduction="10000"/>
          </a:bodyPr>
          <a:lstStyle/>
          <a:p>
            <a:pPr marL="114300" indent="0">
              <a:buNone/>
            </a:pPr>
            <a:r>
              <a:rPr lang="en-IN" sz="4000" dirty="0">
                <a:solidFill>
                  <a:schemeClr val="accent2"/>
                </a:solidFill>
              </a:rPr>
              <a:t>Project Name :- </a:t>
            </a:r>
          </a:p>
          <a:p>
            <a:pPr marL="114300" indent="0">
              <a:buNone/>
            </a:pPr>
            <a:r>
              <a:rPr lang="en-IN" sz="4000" dirty="0">
                <a:solidFill>
                  <a:schemeClr val="accent2"/>
                </a:solidFill>
              </a:rPr>
              <a:t> </a:t>
            </a:r>
            <a:r>
              <a:rPr lang="en-IN" sz="4000" u="sng" dirty="0">
                <a:solidFill>
                  <a:srgbClr val="002060"/>
                </a:solidFill>
              </a:rPr>
              <a:t>Raw Material ( Metals &amp; Minerals) Price Forecasting AI App</a:t>
            </a:r>
          </a:p>
          <a:p>
            <a:pPr marL="114300" indent="0">
              <a:buNone/>
            </a:pPr>
            <a:endParaRPr lang="en-IN" sz="4000" u="sng" dirty="0">
              <a:solidFill>
                <a:srgbClr val="002060"/>
              </a:solidFill>
            </a:endParaRPr>
          </a:p>
          <a:p>
            <a:pPr marL="114300" indent="0">
              <a:buNone/>
            </a:pPr>
            <a:endParaRPr lang="en-IN" sz="4000" u="sng" dirty="0">
              <a:solidFill>
                <a:srgbClr val="002060"/>
              </a:solidFill>
            </a:endParaRPr>
          </a:p>
          <a:p>
            <a:pPr marL="114300" indent="0">
              <a:buNone/>
            </a:pPr>
            <a:r>
              <a:rPr lang="en-IN" sz="600" dirty="0">
                <a:solidFill>
                  <a:srgbClr val="002060"/>
                </a:solidFill>
              </a:rPr>
              <a:t>                                                                                                                                                                                                                              </a:t>
            </a:r>
            <a:r>
              <a:rPr lang="en-IN" sz="3600" dirty="0">
                <a:solidFill>
                  <a:srgbClr val="002060"/>
                </a:solidFill>
              </a:rPr>
              <a:t>                     </a:t>
            </a:r>
          </a:p>
          <a:p>
            <a:pPr marL="114300" indent="0">
              <a:buNone/>
            </a:pPr>
            <a:r>
              <a:rPr lang="en-IN" sz="3200" dirty="0">
                <a:solidFill>
                  <a:schemeClr val="tx1">
                    <a:lumMod val="95000"/>
                    <a:lumOff val="5000"/>
                  </a:schemeClr>
                </a:solidFill>
              </a:rPr>
              <a:t>                                                                     </a:t>
            </a:r>
            <a:r>
              <a:rPr lang="en-IN" sz="3200" u="sng" dirty="0">
                <a:solidFill>
                  <a:schemeClr val="tx1">
                    <a:lumMod val="95000"/>
                    <a:lumOff val="5000"/>
                  </a:schemeClr>
                </a:solidFill>
              </a:rPr>
              <a:t> By Siddhant Khapekar</a:t>
            </a:r>
            <a:endParaRPr lang="en-IN" sz="4000" u="sng" dirty="0">
              <a:solidFill>
                <a:schemeClr val="tx1">
                  <a:lumMod val="95000"/>
                  <a:lumOff val="5000"/>
                </a:schemeClr>
              </a:solidFill>
            </a:endParaRPr>
          </a:p>
        </p:txBody>
      </p:sp>
      <p:sp>
        <p:nvSpPr>
          <p:cNvPr id="4" name="Google Shape;98;p2"/>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5" name="Google Shape;99;p2"/>
          <p:cNvPicPr preferRelativeResize="0"/>
          <p:nvPr/>
        </p:nvPicPr>
        <p:blipFill rotWithShape="1">
          <a:blip r:embed="rId2">
            <a:alphaModFix/>
          </a:blip>
          <a:srcRect/>
          <a:stretch/>
        </p:blipFill>
        <p:spPr>
          <a:xfrm>
            <a:off x="14086508" y="11637873"/>
            <a:ext cx="158226" cy="163709"/>
          </a:xfrm>
          <a:prstGeom prst="rect">
            <a:avLst/>
          </a:prstGeom>
          <a:noFill/>
          <a:ln>
            <a:noFill/>
          </a:ln>
        </p:spPr>
      </p:pic>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315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D8C06D-E435-49A2-A8D5-623926413D40}"/>
              </a:ext>
            </a:extLst>
          </p:cNvPr>
          <p:cNvSpPr>
            <a:spLocks noGrp="1"/>
          </p:cNvSpPr>
          <p:nvPr>
            <p:ph type="body" idx="1"/>
          </p:nvPr>
        </p:nvSpPr>
        <p:spPr>
          <a:xfrm>
            <a:off x="185058" y="278179"/>
            <a:ext cx="6155452" cy="4351339"/>
          </a:xfrm>
        </p:spPr>
        <p:txBody>
          <a:bodyPr/>
          <a:lstStyle/>
          <a:p>
            <a:r>
              <a:rPr lang="en-IN" sz="1600" b="1" u="sng" dirty="0"/>
              <a:t>Skewness: </a:t>
            </a:r>
            <a:r>
              <a:rPr lang="en-IN" sz="1600" dirty="0"/>
              <a:t>Skewness measures the asymmetry of the distribution of data around its mean. A positive skew indicates that the right tail of the distribution is longer or fatter than the left tail, while a negative skew indicates the opposite. A skewness of zero indicates a symmetrical distribution.</a:t>
            </a:r>
            <a:endParaRPr lang="en-IN" dirty="0"/>
          </a:p>
          <a:p>
            <a:endParaRPr lang="en-IN" dirty="0"/>
          </a:p>
        </p:txBody>
      </p:sp>
      <p:pic>
        <p:nvPicPr>
          <p:cNvPr id="5" name="Picture 4">
            <a:extLst>
              <a:ext uri="{FF2B5EF4-FFF2-40B4-BE49-F238E27FC236}">
                <a16:creationId xmlns:a16="http://schemas.microsoft.com/office/drawing/2014/main" id="{C67AF767-F4EC-4909-9516-EBBBB15AAFC1}"/>
              </a:ext>
            </a:extLst>
          </p:cNvPr>
          <p:cNvPicPr>
            <a:picLocks noChangeAspect="1"/>
          </p:cNvPicPr>
          <p:nvPr/>
        </p:nvPicPr>
        <p:blipFill>
          <a:blip r:embed="rId2"/>
          <a:stretch>
            <a:fillRect/>
          </a:stretch>
        </p:blipFill>
        <p:spPr>
          <a:xfrm>
            <a:off x="7720486" y="93432"/>
            <a:ext cx="3622090" cy="4836597"/>
          </a:xfrm>
          <a:prstGeom prst="rect">
            <a:avLst/>
          </a:prstGeom>
        </p:spPr>
      </p:pic>
      <p:sp>
        <p:nvSpPr>
          <p:cNvPr id="6" name="Rectangle 5">
            <a:extLst>
              <a:ext uri="{FF2B5EF4-FFF2-40B4-BE49-F238E27FC236}">
                <a16:creationId xmlns:a16="http://schemas.microsoft.com/office/drawing/2014/main" id="{56AB53CE-B5DC-4145-818C-8F5285268D6A}"/>
              </a:ext>
            </a:extLst>
          </p:cNvPr>
          <p:cNvSpPr/>
          <p:nvPr/>
        </p:nvSpPr>
        <p:spPr>
          <a:xfrm>
            <a:off x="6541477" y="5288784"/>
            <a:ext cx="5365820" cy="1600438"/>
          </a:xfrm>
          <a:prstGeom prst="rect">
            <a:avLst/>
          </a:prstGeom>
        </p:spPr>
        <p:txBody>
          <a:bodyPr wrap="square">
            <a:spAutoFit/>
          </a:bodyPr>
          <a:lstStyle/>
          <a:p>
            <a:r>
              <a:rPr lang="en-IN" b="1" u="sng" dirty="0"/>
              <a:t>Kurtosis: </a:t>
            </a:r>
            <a:r>
              <a:rPr lang="en-IN" dirty="0"/>
              <a:t>Kurtosis measures the </a:t>
            </a:r>
            <a:r>
              <a:rPr lang="en-IN" dirty="0" err="1"/>
              <a:t>peakedness</a:t>
            </a:r>
            <a:r>
              <a:rPr lang="en-IN" dirty="0"/>
              <a:t> or flatness of the distribution of data relative to a normal distribution. Positive kurtosis indicates a sharper peak and heavier tails compared to a normal distribution (leptokurtic), while negative kurtosis indicates a flatter peak and lighter tails (platykurtic). A kurtosis of zero indicates a normal distribution.</a:t>
            </a:r>
          </a:p>
          <a:p>
            <a:endParaRPr lang="en-IN" dirty="0"/>
          </a:p>
        </p:txBody>
      </p:sp>
      <p:pic>
        <p:nvPicPr>
          <p:cNvPr id="7" name="Picture 6">
            <a:extLst>
              <a:ext uri="{FF2B5EF4-FFF2-40B4-BE49-F238E27FC236}">
                <a16:creationId xmlns:a16="http://schemas.microsoft.com/office/drawing/2014/main" id="{E8225471-2411-46EA-A4A1-58DBB64B9128}"/>
              </a:ext>
            </a:extLst>
          </p:cNvPr>
          <p:cNvPicPr>
            <a:picLocks noChangeAspect="1"/>
          </p:cNvPicPr>
          <p:nvPr/>
        </p:nvPicPr>
        <p:blipFill>
          <a:blip r:embed="rId3"/>
          <a:stretch>
            <a:fillRect/>
          </a:stretch>
        </p:blipFill>
        <p:spPr>
          <a:xfrm>
            <a:off x="373121" y="1821926"/>
            <a:ext cx="3537020" cy="4836597"/>
          </a:xfrm>
          <a:prstGeom prst="rect">
            <a:avLst/>
          </a:prstGeom>
        </p:spPr>
      </p:pic>
    </p:spTree>
    <p:extLst>
      <p:ext uri="{BB962C8B-B14F-4D97-AF65-F5344CB8AC3E}">
        <p14:creationId xmlns:p14="http://schemas.microsoft.com/office/powerpoint/2010/main" val="219673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307" name="Google Shape;307;p30"/>
          <p:cNvSpPr txBox="1"/>
          <p:nvPr/>
        </p:nvSpPr>
        <p:spPr>
          <a:xfrm>
            <a:off x="77875" y="878707"/>
            <a:ext cx="5709976" cy="317006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dirty="0">
                <a:latin typeface="Calibri"/>
                <a:ea typeface="Calibri"/>
                <a:cs typeface="Calibri"/>
                <a:sym typeface="Calibri"/>
              </a:rPr>
              <a:t>In this project we did data pre-processing in both Python and SQL, the main data pre-processing technique used in project are:-</a:t>
            </a:r>
          </a:p>
          <a:p>
            <a:pPr marL="0" lvl="0" indent="0" algn="l" rtl="0">
              <a:spcBef>
                <a:spcPts val="0"/>
              </a:spcBef>
              <a:spcAft>
                <a:spcPts val="0"/>
              </a:spcAft>
              <a:buNone/>
            </a:pPr>
            <a:endParaRPr lang="en-IN" dirty="0">
              <a:latin typeface="Calibri"/>
              <a:ea typeface="Calibri"/>
              <a:cs typeface="Calibri"/>
              <a:sym typeface="Calibri"/>
            </a:endParaRPr>
          </a:p>
          <a:p>
            <a:pPr lvl="0"/>
            <a:r>
              <a:rPr lang="en-US" dirty="0"/>
              <a:t> </a:t>
            </a:r>
            <a:r>
              <a:rPr lang="en-US" b="1" u="sng" dirty="0"/>
              <a:t>Outlier Treatment:-</a:t>
            </a:r>
          </a:p>
          <a:p>
            <a:pPr lvl="0"/>
            <a:r>
              <a:rPr lang="en-US" dirty="0"/>
              <a:t>Outlier treatment in Exploratory Data Analysis (EDA) involves identifying and handling data points that deviate significantly from the rest of the data. One common method for identifying outliers is the Z-score method, where a threshold value is chosen and data points with Z-scores above the threshold are considered outliers.</a:t>
            </a:r>
          </a:p>
          <a:p>
            <a:pPr lvl="0"/>
            <a:r>
              <a:rPr lang="en-US" dirty="0"/>
              <a:t> </a:t>
            </a:r>
          </a:p>
          <a:p>
            <a:pPr lvl="0"/>
            <a:endParaRPr lang="en-US" b="1" u="sng" dirty="0"/>
          </a:p>
          <a:p>
            <a:pPr lvl="0"/>
            <a:endParaRPr lang="en-US" dirty="0">
              <a:latin typeface="Calibri"/>
              <a:ea typeface="Calibri"/>
              <a:cs typeface="Calibri"/>
              <a:sym typeface="Calibri"/>
            </a:endParaRPr>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AE7F48D9-CE46-40D4-99A1-241DF2DBAEE7}"/>
              </a:ext>
            </a:extLst>
          </p:cNvPr>
          <p:cNvSpPr/>
          <p:nvPr/>
        </p:nvSpPr>
        <p:spPr>
          <a:xfrm>
            <a:off x="6096000" y="4998824"/>
            <a:ext cx="6096000" cy="954107"/>
          </a:xfrm>
          <a:prstGeom prst="rect">
            <a:avLst/>
          </a:prstGeom>
        </p:spPr>
        <p:txBody>
          <a:bodyPr>
            <a:spAutoFit/>
          </a:bodyPr>
          <a:lstStyle/>
          <a:p>
            <a:pPr lvl="0"/>
            <a:r>
              <a:rPr lang="en-US" b="1" u="sng" dirty="0"/>
              <a:t>Missing Values :-</a:t>
            </a:r>
          </a:p>
          <a:p>
            <a:pPr lvl="0"/>
            <a:r>
              <a:rPr lang="en-US" dirty="0"/>
              <a:t>In the context of Exploratory Data Analysis (EDA) in Python, missing values are typically represented as </a:t>
            </a:r>
            <a:r>
              <a:rPr lang="en-US" dirty="0" err="1"/>
              <a:t>NaN</a:t>
            </a:r>
            <a:r>
              <a:rPr lang="en-US" dirty="0"/>
              <a:t> (Not a Number) values in a pandas </a:t>
            </a:r>
            <a:r>
              <a:rPr lang="en-US" dirty="0" err="1"/>
              <a:t>dataFrame</a:t>
            </a:r>
            <a:r>
              <a:rPr lang="en-US" dirty="0"/>
              <a:t>.</a:t>
            </a:r>
          </a:p>
        </p:txBody>
      </p:sp>
      <p:pic>
        <p:nvPicPr>
          <p:cNvPr id="3" name="Picture 2">
            <a:extLst>
              <a:ext uri="{FF2B5EF4-FFF2-40B4-BE49-F238E27FC236}">
                <a16:creationId xmlns:a16="http://schemas.microsoft.com/office/drawing/2014/main" id="{DD05A587-4D7F-454B-9EFE-754826DE9164}"/>
              </a:ext>
            </a:extLst>
          </p:cNvPr>
          <p:cNvPicPr>
            <a:picLocks noChangeAspect="1"/>
          </p:cNvPicPr>
          <p:nvPr/>
        </p:nvPicPr>
        <p:blipFill>
          <a:blip r:embed="rId4"/>
          <a:stretch>
            <a:fillRect/>
          </a:stretch>
        </p:blipFill>
        <p:spPr>
          <a:xfrm>
            <a:off x="5787851" y="1089104"/>
            <a:ext cx="5920522" cy="3125101"/>
          </a:xfrm>
          <a:prstGeom prst="rect">
            <a:avLst/>
          </a:prstGeom>
        </p:spPr>
      </p:pic>
      <p:pic>
        <p:nvPicPr>
          <p:cNvPr id="4" name="Picture 3">
            <a:extLst>
              <a:ext uri="{FF2B5EF4-FFF2-40B4-BE49-F238E27FC236}">
                <a16:creationId xmlns:a16="http://schemas.microsoft.com/office/drawing/2014/main" id="{D2706496-82F3-4E25-B4D6-1A90A174079F}"/>
              </a:ext>
            </a:extLst>
          </p:cNvPr>
          <p:cNvPicPr>
            <a:picLocks noChangeAspect="1"/>
          </p:cNvPicPr>
          <p:nvPr/>
        </p:nvPicPr>
        <p:blipFill>
          <a:blip r:embed="rId5"/>
          <a:stretch>
            <a:fillRect/>
          </a:stretch>
        </p:blipFill>
        <p:spPr>
          <a:xfrm>
            <a:off x="483627" y="3429000"/>
            <a:ext cx="3383651" cy="29281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A2966D0-18C8-4696-91BF-E1327671C6B2}"/>
              </a:ext>
            </a:extLst>
          </p:cNvPr>
          <p:cNvSpPr>
            <a:spLocks noGrp="1"/>
          </p:cNvSpPr>
          <p:nvPr>
            <p:ph type="body" idx="1"/>
          </p:nvPr>
        </p:nvSpPr>
        <p:spPr>
          <a:xfrm>
            <a:off x="144863" y="268130"/>
            <a:ext cx="6899032" cy="1741540"/>
          </a:xfrm>
        </p:spPr>
        <p:txBody>
          <a:bodyPr/>
          <a:lstStyle/>
          <a:p>
            <a:pPr lvl="0"/>
            <a:r>
              <a:rPr lang="en-US" sz="1600" b="1" u="sng" dirty="0" err="1"/>
              <a:t>Handeling</a:t>
            </a:r>
            <a:r>
              <a:rPr lang="en-US" sz="1600" b="1" u="sng" dirty="0"/>
              <a:t> Duplicates :-</a:t>
            </a:r>
          </a:p>
          <a:p>
            <a:pPr marL="114300" lvl="0" indent="0">
              <a:buNone/>
            </a:pPr>
            <a:r>
              <a:rPr lang="en-US" sz="1600" dirty="0"/>
              <a:t>Handling duplicates in exploratory data analysis in Python typically involves      identifying and dealing with duplicate observations in a dataset. Duplicate observations can be a problem in Machine Learning because they can cause your model to over-bias to observations that aren't part of the real dataset.</a:t>
            </a:r>
          </a:p>
          <a:p>
            <a:endParaRPr lang="en-IN" dirty="0"/>
          </a:p>
        </p:txBody>
      </p:sp>
      <p:sp>
        <p:nvSpPr>
          <p:cNvPr id="5" name="Rectangle 4">
            <a:extLst>
              <a:ext uri="{FF2B5EF4-FFF2-40B4-BE49-F238E27FC236}">
                <a16:creationId xmlns:a16="http://schemas.microsoft.com/office/drawing/2014/main" id="{6F8BC156-DDB8-4767-BCD2-9A160C855084}"/>
              </a:ext>
            </a:extLst>
          </p:cNvPr>
          <p:cNvSpPr/>
          <p:nvPr/>
        </p:nvSpPr>
        <p:spPr>
          <a:xfrm>
            <a:off x="5667270" y="4460506"/>
            <a:ext cx="6270171" cy="2246769"/>
          </a:xfrm>
          <a:prstGeom prst="rect">
            <a:avLst/>
          </a:prstGeom>
        </p:spPr>
        <p:txBody>
          <a:bodyPr wrap="square">
            <a:spAutoFit/>
          </a:bodyPr>
          <a:lstStyle/>
          <a:p>
            <a:r>
              <a:rPr lang="en-US" b="1" u="sng" dirty="0"/>
              <a:t>Variance &amp; Zero variance :-</a:t>
            </a:r>
          </a:p>
          <a:p>
            <a:r>
              <a:rPr lang="en-US" dirty="0"/>
              <a:t>Variance in Exploratory Data Analysis (EDA) is a measure of the spread of a dataset, which indicates how much the individual data points deviate from the mean value. In other words, it measures the dispersion of a set of data points.</a:t>
            </a:r>
          </a:p>
          <a:p>
            <a:r>
              <a:rPr lang="en-US" dirty="0"/>
              <a:t>Zero variance, on the other hand, is a situation where all the values of a feature or variable are the same, and there is no variation in the dataset. This can occur if the data is constant or if the data has been incorrectly measured or recorded.</a:t>
            </a:r>
          </a:p>
          <a:p>
            <a:pPr lvl="0"/>
            <a:endParaRPr lang="en-US" dirty="0">
              <a:latin typeface="Calibri"/>
              <a:ea typeface="Calibri"/>
              <a:cs typeface="Calibri"/>
              <a:sym typeface="Calibri"/>
            </a:endParaRPr>
          </a:p>
        </p:txBody>
      </p:sp>
      <p:pic>
        <p:nvPicPr>
          <p:cNvPr id="6" name="Picture 5">
            <a:extLst>
              <a:ext uri="{FF2B5EF4-FFF2-40B4-BE49-F238E27FC236}">
                <a16:creationId xmlns:a16="http://schemas.microsoft.com/office/drawing/2014/main" id="{076976F2-1125-4A76-942F-2AC70613F877}"/>
              </a:ext>
            </a:extLst>
          </p:cNvPr>
          <p:cNvPicPr>
            <a:picLocks noChangeAspect="1"/>
          </p:cNvPicPr>
          <p:nvPr/>
        </p:nvPicPr>
        <p:blipFill>
          <a:blip r:embed="rId2"/>
          <a:stretch>
            <a:fillRect/>
          </a:stretch>
        </p:blipFill>
        <p:spPr>
          <a:xfrm>
            <a:off x="6875256" y="649382"/>
            <a:ext cx="4671465" cy="2720576"/>
          </a:xfrm>
          <a:prstGeom prst="rect">
            <a:avLst/>
          </a:prstGeom>
        </p:spPr>
      </p:pic>
      <p:pic>
        <p:nvPicPr>
          <p:cNvPr id="7" name="Picture 6">
            <a:extLst>
              <a:ext uri="{FF2B5EF4-FFF2-40B4-BE49-F238E27FC236}">
                <a16:creationId xmlns:a16="http://schemas.microsoft.com/office/drawing/2014/main" id="{0ADB5C16-61B0-4A58-87BE-929EFEB75DC9}"/>
              </a:ext>
            </a:extLst>
          </p:cNvPr>
          <p:cNvPicPr>
            <a:picLocks noChangeAspect="1"/>
          </p:cNvPicPr>
          <p:nvPr/>
        </p:nvPicPr>
        <p:blipFill>
          <a:blip r:embed="rId3"/>
          <a:stretch>
            <a:fillRect/>
          </a:stretch>
        </p:blipFill>
        <p:spPr>
          <a:xfrm>
            <a:off x="144863" y="4460506"/>
            <a:ext cx="5381730" cy="1855066"/>
          </a:xfrm>
          <a:prstGeom prst="rect">
            <a:avLst/>
          </a:prstGeom>
        </p:spPr>
      </p:pic>
    </p:spTree>
    <p:extLst>
      <p:ext uri="{BB962C8B-B14F-4D97-AF65-F5344CB8AC3E}">
        <p14:creationId xmlns:p14="http://schemas.microsoft.com/office/powerpoint/2010/main" val="3507079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325" name="Google Shape;325;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326" name="Google Shape;326;p32"/>
          <p:cNvSpPr txBox="1"/>
          <p:nvPr/>
        </p:nvSpPr>
        <p:spPr>
          <a:xfrm>
            <a:off x="228600" y="1034159"/>
            <a:ext cx="11034000" cy="590928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dirty="0">
                <a:latin typeface="Calibri"/>
                <a:ea typeface="Calibri"/>
                <a:cs typeface="Calibri"/>
                <a:sym typeface="Calibri"/>
              </a:rPr>
              <a:t>Data Visualization is a process of creating meaningful insight from the data so  that data is understandable to client . In this project we used power BI or Tableau and google looker for visualization of data :-</a:t>
            </a:r>
          </a:p>
          <a:p>
            <a:pPr marL="0" lvl="0" indent="0" algn="l" rtl="0">
              <a:spcBef>
                <a:spcPts val="0"/>
              </a:spcBef>
              <a:spcAft>
                <a:spcPts val="0"/>
              </a:spcAft>
              <a:buNone/>
            </a:pPr>
            <a:endParaRPr lang="en-IN" dirty="0">
              <a:latin typeface="Calibri"/>
              <a:ea typeface="Calibri"/>
              <a:cs typeface="Calibri"/>
              <a:sym typeface="Calibri"/>
            </a:endParaRPr>
          </a:p>
          <a:p>
            <a:r>
              <a:rPr lang="en-US" b="1" u="sng" dirty="0"/>
              <a:t>Power BI:-</a:t>
            </a:r>
          </a:p>
          <a:p>
            <a:r>
              <a:rPr lang="en-US" dirty="0"/>
              <a:t>Power BI is a business analytics tool developed by Microsoft that allows users to analyze and visualize data from various sources. It is designed to provide interactive visualizations and business intelligence capabilities to enable users to make informed decisions.</a:t>
            </a:r>
          </a:p>
          <a:p>
            <a:r>
              <a:rPr lang="en-US" dirty="0"/>
              <a:t>Power BI allows users to connect to multiple data sources, including Excel, SQL Server, Oracle, and other databases, cloud services, and files. Once connected, users can clean, transform, and model the data to prepare it for analysis.</a:t>
            </a:r>
          </a:p>
          <a:p>
            <a:r>
              <a:rPr lang="en-US" dirty="0"/>
              <a:t>Power BI provides a range of visualization options, including charts, graphs, maps, and tables, that allow users to present data in an easy-to-understand and engaging way. Users can also create custom visualizations using templates or third-party plugins.</a:t>
            </a:r>
          </a:p>
          <a:p>
            <a:r>
              <a:rPr lang="en-US" b="1" u="sng" dirty="0"/>
              <a:t>Tableau:-</a:t>
            </a:r>
          </a:p>
          <a:p>
            <a:r>
              <a:rPr lang="en-US" dirty="0"/>
              <a:t>Tableau is a data visualization and business intelligence software that enables users to create interactive dashboards and reports. It is a powerful tool for data analysis and allows users to connect to various data sources, such as spreadsheets, databases, and cloud services.</a:t>
            </a:r>
          </a:p>
          <a:p>
            <a:r>
              <a:rPr lang="en-US" dirty="0"/>
              <a:t>Tableau provides a drag-and-drop interface for creating visualizations, which makes it easy to use even for non-technical users. It also supports advanced analytics, such as statistical modeling, predictive analytics, and data mining.</a:t>
            </a:r>
          </a:p>
          <a:p>
            <a:r>
              <a:rPr lang="en-US" dirty="0"/>
              <a:t>Tableau allows users to create interactive dashboards that can be shared with others, both inside and outside the organization. It also supports real-time data analysis, enabling users to quickly identify trends and insights.</a:t>
            </a:r>
          </a:p>
          <a:p>
            <a:r>
              <a:rPr lang="en-US" b="1" u="sng" dirty="0"/>
              <a:t>Google Looker:-</a:t>
            </a:r>
          </a:p>
          <a:p>
            <a:r>
              <a:rPr lang="en-US" dirty="0"/>
              <a:t>Looker is a business intelligence software company that offers a data exploration and discovery platform. It was acquired by Google in 2019 and is now a part of the Google Cloud Platform. Looker's platform allows users to define relationships in their database using a simple modeling language called </a:t>
            </a:r>
            <a:r>
              <a:rPr lang="en-US" dirty="0" err="1"/>
              <a:t>LookML</a:t>
            </a:r>
            <a:r>
              <a:rPr lang="en-US" dirty="0"/>
              <a:t>, which enables business users to explore, save, and download data with only a basic understanding of SQL.</a:t>
            </a:r>
          </a:p>
          <a:p>
            <a:r>
              <a:rPr lang="en-US" dirty="0"/>
              <a:t>Looker's platform offers a variety of tools for relational database work, business intelligence, and other related services. It is widely used by organizations to analyze and visualize data, identify trends and insights, and make informed decisions. </a:t>
            </a:r>
          </a:p>
          <a:p>
            <a:endParaRPr lang="en-US" dirty="0"/>
          </a:p>
          <a:p>
            <a:pPr marL="0" lvl="0" indent="0" algn="l" rtl="0">
              <a:spcBef>
                <a:spcPts val="0"/>
              </a:spcBef>
              <a:spcAft>
                <a:spcPts val="0"/>
              </a:spcAft>
              <a:buNone/>
            </a:pPr>
            <a:endParaRPr dirty="0">
              <a:latin typeface="Calibri"/>
              <a:ea typeface="Calibri"/>
              <a:cs typeface="Calibri"/>
              <a:sym typeface="Calibri"/>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cxnSp>
        <p:nvCxnSpPr>
          <p:cNvPr id="490" name="Google Shape;490;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491" name="Google Shape;491;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5" name="Picture 2" descr="360DigiTMG Reviews - 52 Reviews of 360digitmg.com | Sitejabbe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3552"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4"/>
          <p:cNvSpPr txBox="1">
            <a:spLocks noGrp="1"/>
          </p:cNvSpPr>
          <p:nvPr>
            <p:ph type="title"/>
          </p:nvPr>
        </p:nvSpPr>
        <p:spPr>
          <a:xfrm>
            <a:off x="242944" y="192204"/>
            <a:ext cx="10515600" cy="535491"/>
          </a:xfrm>
          <a:prstGeom prst="rect">
            <a:avLst/>
          </a:prstGeom>
          <a:noFill/>
          <a:ln>
            <a:noFill/>
          </a:ln>
        </p:spPr>
        <p:txBody>
          <a:bodyPr spcFirstLastPara="1" wrap="square" lIns="91425" tIns="45675" rIns="91425"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Project Leadership</a:t>
            </a:r>
            <a:endParaRPr b="1">
              <a:latin typeface="Times New Roman"/>
              <a:ea typeface="Times New Roman"/>
              <a:cs typeface="Times New Roman"/>
              <a:sym typeface="Times New Roman"/>
            </a:endParaRPr>
          </a:p>
        </p:txBody>
      </p:sp>
      <p:sp>
        <p:nvSpPr>
          <p:cNvPr id="115" name="Google Shape;115;p4"/>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pic>
        <p:nvPicPr>
          <p:cNvPr id="116" name="Google Shape;116;p4"/>
          <p:cNvPicPr preferRelativeResize="0"/>
          <p:nvPr/>
        </p:nvPicPr>
        <p:blipFill rotWithShape="1">
          <a:blip r:embed="rId3">
            <a:alphaModFix/>
          </a:blip>
          <a:srcRect/>
          <a:stretch/>
        </p:blipFill>
        <p:spPr>
          <a:xfrm>
            <a:off x="9915533" y="6151968"/>
            <a:ext cx="2276467" cy="706033"/>
          </a:xfrm>
          <a:prstGeom prst="rect">
            <a:avLst/>
          </a:prstGeom>
          <a:noFill/>
          <a:ln>
            <a:noFill/>
          </a:ln>
        </p:spPr>
      </p:pic>
      <p:pic>
        <p:nvPicPr>
          <p:cNvPr id="117" name="Google Shape;117;p4"/>
          <p:cNvPicPr preferRelativeResize="0"/>
          <p:nvPr/>
        </p:nvPicPr>
        <p:blipFill rotWithShape="1">
          <a:blip r:embed="rId4">
            <a:alphaModFix/>
          </a:blip>
          <a:srcRect/>
          <a:stretch/>
        </p:blipFill>
        <p:spPr>
          <a:xfrm>
            <a:off x="500400" y="1329459"/>
            <a:ext cx="1372825" cy="1353769"/>
          </a:xfrm>
          <a:prstGeom prst="ellipse">
            <a:avLst/>
          </a:prstGeom>
          <a:noFill/>
          <a:ln w="63500" cap="rnd" cmpd="sng">
            <a:solidFill>
              <a:srgbClr val="333333"/>
            </a:solidFill>
            <a:prstDash val="solid"/>
            <a:round/>
            <a:headEnd type="none" w="sm" len="sm"/>
            <a:tailEnd type="none" w="sm" len="sm"/>
          </a:ln>
          <a:effectLst>
            <a:outerShdw blurRad="381000" dist="292100" dir="5400000" sx="-80000" sy="-18000" rotWithShape="0">
              <a:srgbClr val="000000">
                <a:alpha val="21176"/>
              </a:srgbClr>
            </a:outerShdw>
          </a:effectLst>
        </p:spPr>
      </p:pic>
      <p:sp>
        <p:nvSpPr>
          <p:cNvPr id="118" name="Google Shape;118;p4"/>
          <p:cNvSpPr/>
          <p:nvPr/>
        </p:nvSpPr>
        <p:spPr>
          <a:xfrm>
            <a:off x="2035714" y="1463041"/>
            <a:ext cx="4012389" cy="1107056"/>
          </a:xfrm>
          <a:prstGeom prst="roundRect">
            <a:avLst>
              <a:gd name="adj" fmla="val 16667"/>
            </a:avLst>
          </a:prstGeom>
          <a:solidFill>
            <a:srgbClr val="FFFFFF"/>
          </a:solidFill>
          <a:ln w="12700" cap="flat" cmpd="sng">
            <a:solidFill>
              <a:srgbClr val="4472C4"/>
            </a:solidFill>
            <a:prstDash val="solid"/>
            <a:miter lim="800000"/>
            <a:headEnd type="none" w="sm" len="sm"/>
            <a:tailEnd type="none" w="sm" len="sm"/>
          </a:ln>
        </p:spPr>
        <p:txBody>
          <a:bodyPr spcFirstLastPara="1" wrap="square" lIns="121875" tIns="60925" rIns="121875" bIns="60925" anchor="ctr" anchorCtr="0">
            <a:noAutofit/>
          </a:bodyPr>
          <a:lstStyle/>
          <a:p>
            <a:pPr marL="0" marR="0" lvl="0" indent="0" algn="l" rtl="0">
              <a:lnSpc>
                <a:spcPct val="10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Sharat Manikonda</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900" b="0" i="0" u="none" strike="noStrike" cap="none">
                <a:solidFill>
                  <a:srgbClr val="000000"/>
                </a:solidFill>
                <a:latin typeface="Times New Roman"/>
                <a:ea typeface="Times New Roman"/>
                <a:cs typeface="Times New Roman"/>
                <a:sym typeface="Times New Roman"/>
              </a:rPr>
              <a:t>Director at Innodatatics and Sponsor</a:t>
            </a:r>
            <a:endParaRPr sz="1900" b="1"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r>
              <a:rPr lang="en-US" sz="1400" b="1" i="0" u="sng" strike="noStrike" cap="none">
                <a:solidFill>
                  <a:srgbClr val="2E75B5"/>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linkedin.com/in/sharat-chandra</a:t>
            </a:r>
            <a:endParaRPr sz="1400" b="1" i="0" u="none" strike="noStrike" cap="none">
              <a:solidFill>
                <a:srgbClr val="2E75B5"/>
              </a:solidFill>
              <a:latin typeface="Times New Roman"/>
              <a:ea typeface="Times New Roman"/>
              <a:cs typeface="Times New Roman"/>
              <a:sym typeface="Times New Roman"/>
            </a:endParaRPr>
          </a:p>
        </p:txBody>
      </p:sp>
      <p:pic>
        <p:nvPicPr>
          <p:cNvPr id="7" name="Picture 2" descr="360DigiTMG Reviews - 52 Reviews of 360digitmg.com | Sitejabbe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
        <p:cNvGrpSpPr/>
        <p:nvPr/>
      </p:nvGrpSpPr>
      <p:grpSpPr>
        <a:xfrm>
          <a:off x="0" y="0"/>
          <a:ext cx="0" cy="0"/>
          <a:chOff x="0" y="0"/>
          <a:chExt cx="0" cy="0"/>
        </a:xfrm>
      </p:grpSpPr>
      <p:sp>
        <p:nvSpPr>
          <p:cNvPr id="139" name="Google Shape;139;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140" name="Google Shape;140;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3</a:t>
            </a:fld>
            <a:endParaRPr/>
          </a:p>
        </p:txBody>
      </p:sp>
      <p:sp>
        <p:nvSpPr>
          <p:cNvPr id="142" name="Google Shape;142;gf3a8d4be09_2_180"/>
          <p:cNvSpPr txBox="1"/>
          <p:nvPr/>
        </p:nvSpPr>
        <p:spPr>
          <a:xfrm>
            <a:off x="383125" y="1149375"/>
            <a:ext cx="11034000" cy="2843825"/>
          </a:xfrm>
          <a:prstGeom prst="rect">
            <a:avLst/>
          </a:prstGeom>
          <a:noFill/>
          <a:ln>
            <a:noFill/>
          </a:ln>
        </p:spPr>
        <p:txBody>
          <a:bodyPr spcFirstLastPara="1" wrap="square" lIns="91425" tIns="91425" rIns="91425" bIns="91425" anchor="t" anchorCtr="0">
            <a:spAutoFit/>
          </a:bodyPr>
          <a:lstStyle/>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objective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Business Constraints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Project Architecture</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Data collection and details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Exploratory Data Analysis</a:t>
            </a:r>
            <a:endParaRPr sz="3200" dirty="0">
              <a:solidFill>
                <a:schemeClr val="dk1"/>
              </a:solidFill>
              <a:latin typeface="Times New Roman"/>
              <a:ea typeface="Times New Roman"/>
              <a:cs typeface="Times New Roman"/>
              <a:sym typeface="Times New Roman"/>
            </a:endParaRPr>
          </a:p>
          <a:p>
            <a:pPr marL="457200" lvl="0" indent="-431800" algn="l" rtl="0">
              <a:lnSpc>
                <a:spcPct val="90000"/>
              </a:lnSpc>
              <a:spcBef>
                <a:spcPts val="0"/>
              </a:spcBef>
              <a:spcAft>
                <a:spcPts val="0"/>
              </a:spcAft>
              <a:buClr>
                <a:schemeClr val="dk1"/>
              </a:buClr>
              <a:buSzPts val="3200"/>
              <a:buFont typeface="Times New Roman"/>
              <a:buChar char="●"/>
            </a:pPr>
            <a:r>
              <a:rPr lang="en-US" sz="3200" dirty="0">
                <a:solidFill>
                  <a:schemeClr val="dk1"/>
                </a:solidFill>
                <a:latin typeface="Times New Roman"/>
                <a:ea typeface="Times New Roman"/>
                <a:cs typeface="Times New Roman"/>
                <a:sym typeface="Times New Roman"/>
              </a:rPr>
              <a:t>Visualization</a:t>
            </a:r>
            <a:endParaRPr sz="3200" dirty="0">
              <a:solidFill>
                <a:schemeClr val="dk1"/>
              </a:solidFill>
              <a:latin typeface="Times New Roman"/>
              <a:ea typeface="Times New Roman"/>
              <a:cs typeface="Times New Roman"/>
              <a:sym typeface="Times New Roman"/>
            </a:endParaRPr>
          </a:p>
        </p:txBody>
      </p:sp>
      <p:pic>
        <p:nvPicPr>
          <p:cNvPr id="6"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3110" y="5945834"/>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2"/>
          <p:cNvSpPr txBox="1">
            <a:spLocks noGrp="1"/>
          </p:cNvSpPr>
          <p:nvPr>
            <p:ph type="title"/>
          </p:nvPr>
        </p:nvSpPr>
        <p:spPr>
          <a:xfrm>
            <a:off x="838200" y="760163"/>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1800"/>
              <a:buNone/>
            </a:pPr>
            <a:r>
              <a:rPr lang="en-US" sz="3200" b="1">
                <a:latin typeface="Times New Roman"/>
                <a:ea typeface="Times New Roman"/>
                <a:cs typeface="Times New Roman"/>
                <a:sym typeface="Times New Roman"/>
              </a:rPr>
              <a:t>Business Problem</a:t>
            </a:r>
            <a:endParaRPr sz="3200" b="1">
              <a:latin typeface="Times New Roman"/>
              <a:ea typeface="Times New Roman"/>
              <a:cs typeface="Times New Roman"/>
              <a:sym typeface="Times New Roman"/>
            </a:endParaRPr>
          </a:p>
        </p:txBody>
      </p:sp>
      <p:sp>
        <p:nvSpPr>
          <p:cNvPr id="3" name="Text Placeholder 2">
            <a:extLst>
              <a:ext uri="{FF2B5EF4-FFF2-40B4-BE49-F238E27FC236}">
                <a16:creationId xmlns:a16="http://schemas.microsoft.com/office/drawing/2014/main" id="{CD017A16-4BF2-9E28-F1B6-185E8826E5C9}"/>
              </a:ext>
            </a:extLst>
          </p:cNvPr>
          <p:cNvSpPr>
            <a:spLocks noGrp="1"/>
          </p:cNvSpPr>
          <p:nvPr>
            <p:ph type="body" idx="1"/>
          </p:nvPr>
        </p:nvSpPr>
        <p:spPr>
          <a:xfrm>
            <a:off x="422031" y="1517301"/>
            <a:ext cx="10931769" cy="4280599"/>
          </a:xfrm>
        </p:spPr>
        <p:txBody>
          <a:bodyPr>
            <a:normAutofit fontScale="62500" lnSpcReduction="20000"/>
          </a:bodyPr>
          <a:lstStyle/>
          <a:p>
            <a:pPr marL="114300" lvl="0" indent="0">
              <a:buNone/>
            </a:pPr>
            <a:r>
              <a:rPr lang="en-US" b="1" u="sng" dirty="0"/>
              <a:t>Business Problem :-</a:t>
            </a:r>
            <a:endParaRPr lang="en-IN" b="1" u="sng" dirty="0"/>
          </a:p>
          <a:p>
            <a:pPr marL="114300" indent="0">
              <a:buNone/>
            </a:pPr>
            <a:r>
              <a:rPr lang="en-US" dirty="0"/>
              <a:t>  The business problem at hand is the unpredictable fluctuation in the prices of raw materials   </a:t>
            </a:r>
          </a:p>
          <a:p>
            <a:pPr marL="114300" indent="0">
              <a:buNone/>
            </a:pPr>
            <a:r>
              <a:rPr lang="en-US" dirty="0"/>
              <a:t>   (Metals &amp; Minerals), negatively impacting the cost structure and inventory management.</a:t>
            </a:r>
            <a:endParaRPr lang="en-IN" dirty="0"/>
          </a:p>
          <a:p>
            <a:pPr marL="114300" indent="0">
              <a:buNone/>
            </a:pPr>
            <a:endParaRPr lang="en-IN" dirty="0"/>
          </a:p>
          <a:p>
            <a:pPr marL="114300" lvl="0" indent="0">
              <a:buNone/>
            </a:pPr>
            <a:r>
              <a:rPr lang="en-US" b="1" u="sng" dirty="0"/>
              <a:t>Business Objective :-</a:t>
            </a:r>
            <a:endParaRPr lang="en-IN" b="1" u="sng" dirty="0"/>
          </a:p>
          <a:p>
            <a:pPr marL="114300" indent="0">
              <a:buNone/>
            </a:pPr>
            <a:r>
              <a:rPr lang="en-US" dirty="0"/>
              <a:t>Minimize procurement costs, maximize profitability, and enhance competitiveness through efficient management of raw material (metals &amp; minerals) sourcing and pricing strategies within the global market for mission-critical engineered solutions.</a:t>
            </a:r>
            <a:endParaRPr lang="en-IN" dirty="0"/>
          </a:p>
          <a:p>
            <a:pPr marL="114300" indent="0">
              <a:buNone/>
            </a:pPr>
            <a:r>
              <a:rPr lang="en-US" dirty="0"/>
              <a:t> </a:t>
            </a:r>
            <a:endParaRPr lang="en-IN" dirty="0"/>
          </a:p>
          <a:p>
            <a:pPr marL="114300" lvl="0" indent="0">
              <a:buNone/>
            </a:pPr>
            <a:r>
              <a:rPr lang="en-US" b="1" u="sng" dirty="0"/>
              <a:t>Business Constraint :-</a:t>
            </a:r>
            <a:endParaRPr lang="en-IN" b="1" u="sng" dirty="0"/>
          </a:p>
          <a:p>
            <a:pPr marL="114300" indent="0">
              <a:buNone/>
            </a:pPr>
            <a:r>
              <a:rPr lang="en-US" dirty="0"/>
              <a:t>Minimize the impact of price volatility on production costs and optimize procurement strategies to ensure stable and affordable sourcing of raw materials (Metals &amp; Minerals) for its engineered solutions.</a:t>
            </a:r>
            <a:endParaRPr lang="en-IN" dirty="0"/>
          </a:p>
          <a:p>
            <a:pPr marL="114300" indent="0">
              <a:buNone/>
            </a:pPr>
            <a:r>
              <a:rPr lang="en-US" dirty="0"/>
              <a:t> </a:t>
            </a:r>
            <a:endParaRPr lang="en-IN" dirty="0"/>
          </a:p>
          <a:p>
            <a:endParaRPr lang="en-IN" dirty="0"/>
          </a:p>
        </p:txBody>
      </p:sp>
      <p:pic>
        <p:nvPicPr>
          <p:cNvPr id="5"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6"/>
        <p:cNvGrpSpPr/>
        <p:nvPr/>
      </p:nvGrpSpPr>
      <p:grpSpPr>
        <a:xfrm>
          <a:off x="0" y="0"/>
          <a:ext cx="0" cy="0"/>
          <a:chOff x="0" y="0"/>
          <a:chExt cx="0" cy="0"/>
        </a:xfrm>
      </p:grpSpPr>
      <p:sp>
        <p:nvSpPr>
          <p:cNvPr id="147" name="Google Shape;147;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148" name="Google Shape;148;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
        <p:nvSpPr>
          <p:cNvPr id="150" name="Google Shape;150;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1" name="Google Shape;151;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400" b="1">
              <a:latin typeface="Calibri"/>
              <a:ea typeface="Calibri"/>
              <a:cs typeface="Calibri"/>
              <a:sym typeface="Calibri"/>
            </a:endParaRPr>
          </a:p>
        </p:txBody>
      </p:sp>
      <p:sp>
        <p:nvSpPr>
          <p:cNvPr id="152" name="Google Shape;152;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sp>
        <p:nvSpPr>
          <p:cNvPr id="153" name="Google Shape;153;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3000" b="1">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Table 1">
            <a:extLst>
              <a:ext uri="{FF2B5EF4-FFF2-40B4-BE49-F238E27FC236}">
                <a16:creationId xmlns:a16="http://schemas.microsoft.com/office/drawing/2014/main" id="{7EE314CA-7BC3-4C6E-93E6-11ADD5E708A1}"/>
              </a:ext>
            </a:extLst>
          </p:cNvPr>
          <p:cNvGraphicFramePr>
            <a:graphicFrameLocks noGrp="1"/>
          </p:cNvGraphicFramePr>
          <p:nvPr>
            <p:extLst>
              <p:ext uri="{D42A27DB-BD31-4B8C-83A1-F6EECF244321}">
                <p14:modId xmlns:p14="http://schemas.microsoft.com/office/powerpoint/2010/main" val="3363763383"/>
              </p:ext>
            </p:extLst>
          </p:nvPr>
        </p:nvGraphicFramePr>
        <p:xfrm>
          <a:off x="1698171" y="1406769"/>
          <a:ext cx="7074040" cy="4720945"/>
        </p:xfrm>
        <a:graphic>
          <a:graphicData uri="http://schemas.openxmlformats.org/drawingml/2006/table">
            <a:tbl>
              <a:tblPr>
                <a:tableStyleId>{2C2D7396-3E8A-4C48-A43C-EBEA59809495}</a:tableStyleId>
              </a:tblPr>
              <a:tblGrid>
                <a:gridCol w="2381491">
                  <a:extLst>
                    <a:ext uri="{9D8B030D-6E8A-4147-A177-3AD203B41FA5}">
                      <a16:colId xmlns:a16="http://schemas.microsoft.com/office/drawing/2014/main" val="2780412561"/>
                    </a:ext>
                  </a:extLst>
                </a:gridCol>
                <a:gridCol w="4692549">
                  <a:extLst>
                    <a:ext uri="{9D8B030D-6E8A-4147-A177-3AD203B41FA5}">
                      <a16:colId xmlns:a16="http://schemas.microsoft.com/office/drawing/2014/main" val="241951102"/>
                    </a:ext>
                  </a:extLst>
                </a:gridCol>
              </a:tblGrid>
              <a:tr h="231970">
                <a:tc>
                  <a:txBody>
                    <a:bodyPr/>
                    <a:lstStyle/>
                    <a:p>
                      <a:pPr>
                        <a:spcAft>
                          <a:spcPts val="0"/>
                        </a:spcAft>
                      </a:pPr>
                      <a:r>
                        <a:rPr lang="en-US" sz="1400" dirty="0">
                          <a:effectLst/>
                        </a:rPr>
                        <a:t>Milestone</a:t>
                      </a:r>
                      <a:endParaRPr lang="en-IN" sz="1400" dirty="0">
                        <a:effectLst/>
                        <a:latin typeface="Arial" panose="020B0604020202020204" pitchFamily="34" charset="0"/>
                        <a:ea typeface="Arial" panose="020B0604020202020204" pitchFamily="34" charset="0"/>
                      </a:endParaRPr>
                    </a:p>
                  </a:txBody>
                  <a:tcPr marL="73025" marR="73025" marT="27305" marB="27305" anchor="ctr"/>
                </a:tc>
                <a:tc>
                  <a:txBody>
                    <a:bodyPr/>
                    <a:lstStyle/>
                    <a:p>
                      <a:pPr>
                        <a:spcAft>
                          <a:spcPts val="0"/>
                        </a:spcAft>
                      </a:pPr>
                      <a:r>
                        <a:rPr lang="en-US" sz="1400">
                          <a:effectLst/>
                        </a:rPr>
                        <a:t>Deliverable</a:t>
                      </a:r>
                      <a:endParaRPr lang="en-IN" sz="1400">
                        <a:effectLst/>
                        <a:latin typeface="Arial" panose="020B0604020202020204" pitchFamily="34" charset="0"/>
                        <a:ea typeface="Arial" panose="020B0604020202020204" pitchFamily="34" charset="0"/>
                      </a:endParaRPr>
                    </a:p>
                  </a:txBody>
                  <a:tcPr marL="73025" marR="73025" marT="27305" marB="27305" anchor="ctr"/>
                </a:tc>
                <a:extLst>
                  <a:ext uri="{0D108BD9-81ED-4DB2-BD59-A6C34878D82A}">
                    <a16:rowId xmlns:a16="http://schemas.microsoft.com/office/drawing/2014/main" val="1797129163"/>
                  </a:ext>
                </a:extLst>
              </a:tr>
              <a:tr h="1939727">
                <a:tc>
                  <a:txBody>
                    <a:bodyPr/>
                    <a:lstStyle/>
                    <a:p>
                      <a:pPr marL="342900" lvl="0" indent="-342900">
                        <a:spcAft>
                          <a:spcPts val="0"/>
                        </a:spcAft>
                        <a:buFont typeface="Symbol" panose="05050102010706020507" pitchFamily="18" charset="2"/>
                        <a:buChar char=""/>
                      </a:pPr>
                      <a:r>
                        <a:rPr lang="en-US" sz="1400" dirty="0">
                          <a:effectLst/>
                        </a:rPr>
                        <a:t>Identifying Constraints and design the project architecture, explore various public forums to collect relevant data, Data Preparation.</a:t>
                      </a:r>
                      <a:endParaRPr lang="en-IN" sz="1400" dirty="0">
                        <a:effectLst/>
                        <a:latin typeface="Arial" panose="020B0604020202020204" pitchFamily="34" charset="0"/>
                        <a:ea typeface="Arial" panose="020B0604020202020204" pitchFamily="34" charset="0"/>
                      </a:endParaRPr>
                    </a:p>
                  </a:txBody>
                  <a:tcPr marL="73025" marR="73025" marT="27305" marB="27305"/>
                </a:tc>
                <a:tc>
                  <a:txBody>
                    <a:bodyPr/>
                    <a:lstStyle/>
                    <a:p>
                      <a:pPr marL="342900" lvl="0" indent="-342900">
                        <a:spcAft>
                          <a:spcPts val="0"/>
                        </a:spcAft>
                        <a:buFont typeface="Arial" panose="020B0604020202020204" pitchFamily="34" charset="0"/>
                        <a:buChar char="●"/>
                      </a:pPr>
                      <a:r>
                        <a:rPr lang="en-US" sz="1400" dirty="0">
                          <a:effectLst/>
                        </a:rPr>
                        <a:t>Deliverable 1.1—Identifying Constraints and design the project architecture.  </a:t>
                      </a:r>
                      <a:endParaRPr lang="en-IN" sz="1400" dirty="0">
                        <a:effectLst/>
                      </a:endParaRPr>
                    </a:p>
                    <a:p>
                      <a:pPr marL="342900" lvl="0" indent="-342900">
                        <a:spcAft>
                          <a:spcPts val="0"/>
                        </a:spcAft>
                        <a:buFont typeface="Arial" panose="020B0604020202020204" pitchFamily="34" charset="0"/>
                        <a:buChar char="●"/>
                      </a:pPr>
                      <a:r>
                        <a:rPr lang="en-US" sz="1400" dirty="0">
                          <a:effectLst/>
                        </a:rPr>
                        <a:t>Deliverable 1.2—Explore various public forums to collect relevant data. </a:t>
                      </a:r>
                      <a:endParaRPr lang="en-IN" sz="1400" dirty="0">
                        <a:effectLst/>
                      </a:endParaRPr>
                    </a:p>
                    <a:p>
                      <a:pPr marL="342900" lvl="0" indent="-342900">
                        <a:spcAft>
                          <a:spcPts val="0"/>
                        </a:spcAft>
                        <a:buFont typeface="Arial" panose="020B0604020202020204" pitchFamily="34" charset="0"/>
                        <a:buChar char="●"/>
                      </a:pPr>
                      <a:r>
                        <a:rPr lang="en-US" sz="1400" dirty="0">
                          <a:effectLst/>
                        </a:rPr>
                        <a:t>Deliverable 1.3— Data Preparation</a:t>
                      </a:r>
                      <a:endParaRPr lang="en-IN" sz="1400" dirty="0">
                        <a:effectLst/>
                        <a:latin typeface="Noto Sans Symbols"/>
                        <a:ea typeface="Noto Sans Symbols"/>
                        <a:cs typeface="Noto Sans Symbols"/>
                      </a:endParaRPr>
                    </a:p>
                  </a:txBody>
                  <a:tcPr marL="73025" marR="73025" marT="27305" marB="27305"/>
                </a:tc>
                <a:extLst>
                  <a:ext uri="{0D108BD9-81ED-4DB2-BD59-A6C34878D82A}">
                    <a16:rowId xmlns:a16="http://schemas.microsoft.com/office/drawing/2014/main" val="2400154346"/>
                  </a:ext>
                </a:extLst>
              </a:tr>
              <a:tr h="1256624">
                <a:tc>
                  <a:txBody>
                    <a:bodyPr/>
                    <a:lstStyle/>
                    <a:p>
                      <a:pPr marL="342900" lvl="0" indent="-342900">
                        <a:spcAft>
                          <a:spcPts val="0"/>
                        </a:spcAft>
                        <a:buFont typeface="Symbol" panose="05050102010706020507" pitchFamily="18" charset="2"/>
                        <a:buChar char=""/>
                      </a:pPr>
                      <a:r>
                        <a:rPr lang="en-US" sz="1400">
                          <a:effectLst/>
                        </a:rPr>
                        <a:t>EDA and Descriptive Analytics</a:t>
                      </a:r>
                      <a:endParaRPr lang="en-IN" sz="1400">
                        <a:effectLst/>
                      </a:endParaRPr>
                    </a:p>
                    <a:p>
                      <a:pPr marL="342900" lvl="0" indent="-342900">
                        <a:spcAft>
                          <a:spcPts val="0"/>
                        </a:spcAft>
                        <a:buFont typeface="Symbol" panose="05050102010706020507" pitchFamily="18" charset="2"/>
                        <a:buChar char=""/>
                      </a:pPr>
                      <a:r>
                        <a:rPr lang="en-US" sz="1400">
                          <a:effectLst/>
                        </a:rPr>
                        <a:t>EDA &amp; Pre-Processing in python &amp; SQL</a:t>
                      </a:r>
                      <a:endParaRPr lang="en-IN" sz="1400">
                        <a:effectLst/>
                      </a:endParaRPr>
                    </a:p>
                    <a:p>
                      <a:pPr marL="228600">
                        <a:spcAft>
                          <a:spcPts val="0"/>
                        </a:spcAft>
                      </a:pPr>
                      <a:r>
                        <a:rPr lang="en-US" sz="1400">
                          <a:effectLst/>
                        </a:rPr>
                        <a:t> </a:t>
                      </a:r>
                      <a:endParaRPr lang="en-IN" sz="1400">
                        <a:effectLst/>
                        <a:latin typeface="Arial" panose="020B0604020202020204" pitchFamily="34" charset="0"/>
                        <a:ea typeface="Arial" panose="020B0604020202020204" pitchFamily="34" charset="0"/>
                      </a:endParaRPr>
                    </a:p>
                  </a:txBody>
                  <a:tcPr marL="73025" marR="73025" marT="27305" marB="27305"/>
                </a:tc>
                <a:tc>
                  <a:txBody>
                    <a:bodyPr/>
                    <a:lstStyle/>
                    <a:p>
                      <a:pPr marL="342900" lvl="0" indent="-342900">
                        <a:spcAft>
                          <a:spcPts val="0"/>
                        </a:spcAft>
                        <a:buFont typeface="Arial" panose="020B0604020202020204" pitchFamily="34" charset="0"/>
                        <a:buChar char="●"/>
                      </a:pPr>
                      <a:r>
                        <a:rPr lang="en-US" sz="1400" dirty="0">
                          <a:effectLst/>
                        </a:rPr>
                        <a:t>Deliverable 2.1— EDA and Descriptive Analytics</a:t>
                      </a:r>
                      <a:endParaRPr lang="en-IN" sz="1400" dirty="0">
                        <a:effectLst/>
                      </a:endParaRPr>
                    </a:p>
                    <a:p>
                      <a:pPr marL="342900" lvl="0" indent="-342900">
                        <a:spcAft>
                          <a:spcPts val="0"/>
                        </a:spcAft>
                        <a:buFont typeface="Arial" panose="020B0604020202020204" pitchFamily="34" charset="0"/>
                        <a:buChar char="●"/>
                      </a:pPr>
                      <a:r>
                        <a:rPr lang="en-US" sz="1400" dirty="0">
                          <a:effectLst/>
                        </a:rPr>
                        <a:t>Deliverable 2.2— Insights documentation</a:t>
                      </a:r>
                      <a:endParaRPr lang="en-IN" sz="1400" dirty="0">
                        <a:effectLst/>
                      </a:endParaRPr>
                    </a:p>
                    <a:p>
                      <a:pPr marL="342900" lvl="0" indent="-342900">
                        <a:spcAft>
                          <a:spcPts val="0"/>
                        </a:spcAft>
                        <a:buFont typeface="Symbol" panose="05050102010706020507" pitchFamily="18" charset="2"/>
                        <a:buChar char=""/>
                      </a:pPr>
                      <a:r>
                        <a:rPr lang="en-US" sz="1400" dirty="0">
                          <a:effectLst/>
                        </a:rPr>
                        <a:t>Deliverable 2.3 --- EDA &amp; Pre-Processing in python &amp; SQL</a:t>
                      </a:r>
                      <a:endParaRPr lang="en-IN" sz="1400" dirty="0">
                        <a:effectLst/>
                      </a:endParaRPr>
                    </a:p>
                    <a:p>
                      <a:pPr marL="228600">
                        <a:spcAft>
                          <a:spcPts val="0"/>
                        </a:spcAft>
                      </a:pPr>
                      <a:r>
                        <a:rPr lang="en-US" sz="1400" dirty="0">
                          <a:effectLst/>
                        </a:rPr>
                        <a:t> </a:t>
                      </a:r>
                      <a:endParaRPr lang="en-IN" sz="1400" dirty="0">
                        <a:effectLst/>
                        <a:latin typeface="Arial" panose="020B0604020202020204" pitchFamily="34" charset="0"/>
                        <a:ea typeface="Arial" panose="020B0604020202020204" pitchFamily="34" charset="0"/>
                      </a:endParaRPr>
                    </a:p>
                  </a:txBody>
                  <a:tcPr marL="73025" marR="73025" marT="27305" marB="27305"/>
                </a:tc>
                <a:extLst>
                  <a:ext uri="{0D108BD9-81ED-4DB2-BD59-A6C34878D82A}">
                    <a16:rowId xmlns:a16="http://schemas.microsoft.com/office/drawing/2014/main" val="157910991"/>
                  </a:ext>
                </a:extLst>
              </a:tr>
              <a:tr h="1256624">
                <a:tc>
                  <a:txBody>
                    <a:bodyPr/>
                    <a:lstStyle/>
                    <a:p>
                      <a:pPr marL="342900" lvl="0" indent="-342900">
                        <a:spcAft>
                          <a:spcPts val="0"/>
                        </a:spcAft>
                        <a:buFont typeface="Symbol" panose="05050102010706020507" pitchFamily="18" charset="2"/>
                        <a:buChar char=""/>
                      </a:pPr>
                      <a:r>
                        <a:rPr lang="en-US" sz="1400">
                          <a:effectLst/>
                        </a:rPr>
                        <a:t>Show case and review, Final Presentation and documentation, Handover and KT.</a:t>
                      </a:r>
                      <a:endParaRPr lang="en-IN" sz="1400">
                        <a:effectLst/>
                        <a:latin typeface="Arial" panose="020B0604020202020204" pitchFamily="34" charset="0"/>
                        <a:ea typeface="Arial" panose="020B0604020202020204" pitchFamily="34" charset="0"/>
                      </a:endParaRPr>
                    </a:p>
                  </a:txBody>
                  <a:tcPr marL="73025" marR="73025" marT="27305" marB="27305"/>
                </a:tc>
                <a:tc>
                  <a:txBody>
                    <a:bodyPr/>
                    <a:lstStyle/>
                    <a:p>
                      <a:pPr marL="342900" lvl="0" indent="-342900">
                        <a:spcAft>
                          <a:spcPts val="0"/>
                        </a:spcAft>
                        <a:buFont typeface="Symbol" panose="05050102010706020507" pitchFamily="18" charset="2"/>
                        <a:buChar char=""/>
                      </a:pPr>
                      <a:r>
                        <a:rPr lang="en-US" sz="1400" dirty="0">
                          <a:effectLst/>
                        </a:rPr>
                        <a:t>Deliverable3.1 – show case and review.</a:t>
                      </a:r>
                      <a:endParaRPr lang="en-IN" sz="1400" dirty="0">
                        <a:effectLst/>
                      </a:endParaRPr>
                    </a:p>
                    <a:p>
                      <a:pPr marL="342900" lvl="0" indent="-342900">
                        <a:spcAft>
                          <a:spcPts val="0"/>
                        </a:spcAft>
                        <a:buFont typeface="Symbol" panose="05050102010706020507" pitchFamily="18" charset="2"/>
                        <a:buChar char=""/>
                      </a:pPr>
                      <a:r>
                        <a:rPr lang="en-US" sz="1400" dirty="0">
                          <a:effectLst/>
                        </a:rPr>
                        <a:t>Deliverable3.2 – Final Presentation and documentation</a:t>
                      </a:r>
                      <a:endParaRPr lang="en-IN" sz="1400" dirty="0">
                        <a:effectLst/>
                      </a:endParaRPr>
                    </a:p>
                    <a:p>
                      <a:pPr marL="342900" lvl="0" indent="-342900">
                        <a:spcAft>
                          <a:spcPts val="0"/>
                        </a:spcAft>
                        <a:buFont typeface="Symbol" panose="05050102010706020507" pitchFamily="18" charset="2"/>
                        <a:buChar char=""/>
                      </a:pPr>
                      <a:r>
                        <a:rPr lang="en-US" sz="1400" dirty="0">
                          <a:effectLst/>
                        </a:rPr>
                        <a:t>Deliverable3.3 – Handover and KT</a:t>
                      </a:r>
                      <a:endParaRPr lang="en-IN" sz="1400" dirty="0">
                        <a:effectLst/>
                        <a:latin typeface="Arial" panose="020B0604020202020204" pitchFamily="34" charset="0"/>
                        <a:ea typeface="Arial" panose="020B0604020202020204" pitchFamily="34" charset="0"/>
                      </a:endParaRPr>
                    </a:p>
                  </a:txBody>
                  <a:tcPr marL="73025" marR="73025" marT="27305" marB="27305"/>
                </a:tc>
                <a:extLst>
                  <a:ext uri="{0D108BD9-81ED-4DB2-BD59-A6C34878D82A}">
                    <a16:rowId xmlns:a16="http://schemas.microsoft.com/office/drawing/2014/main" val="1834442465"/>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5"/>
          <p:cNvSpPr txBox="1">
            <a:spLocks noGrp="1"/>
          </p:cNvSpPr>
          <p:nvPr>
            <p:ph type="title"/>
          </p:nvPr>
        </p:nvSpPr>
        <p:spPr>
          <a:xfrm>
            <a:off x="130629" y="114514"/>
            <a:ext cx="12061371"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lang="en-US" sz="3200" b="1" dirty="0">
              <a:latin typeface="Times New Roman"/>
              <a:ea typeface="Times New Roman"/>
              <a:cs typeface="Times New Roman"/>
              <a:sym typeface="Times New Roman"/>
            </a:endParaRPr>
          </a:p>
        </p:txBody>
      </p:sp>
      <p:sp>
        <p:nvSpPr>
          <p:cNvPr id="2" name="Text Placeholder 1">
            <a:extLst>
              <a:ext uri="{FF2B5EF4-FFF2-40B4-BE49-F238E27FC236}">
                <a16:creationId xmlns:a16="http://schemas.microsoft.com/office/drawing/2014/main" id="{AC628C21-8E96-4066-8C78-6ACAE8183B83}"/>
              </a:ext>
            </a:extLst>
          </p:cNvPr>
          <p:cNvSpPr>
            <a:spLocks noGrp="1"/>
          </p:cNvSpPr>
          <p:nvPr>
            <p:ph type="body" idx="1"/>
          </p:nvPr>
        </p:nvSpPr>
        <p:spPr>
          <a:xfrm>
            <a:off x="130629" y="661597"/>
            <a:ext cx="11314443" cy="5802528"/>
          </a:xfrm>
        </p:spPr>
        <p:txBody>
          <a:bodyPr>
            <a:normAutofit/>
          </a:bodyPr>
          <a:lstStyle/>
          <a:p>
            <a:r>
              <a:rPr lang="en-IN"/>
              <a:t>In this project we used Metal &amp; Minerals dataset for EDA &amp; Pre-processing and columns on which EDA &amp; Pre-processing takes place are:-</a:t>
            </a:r>
          </a:p>
          <a:p>
            <a:endParaRPr lang="en-IN"/>
          </a:p>
          <a:p>
            <a:pPr marL="114300" indent="0">
              <a:buNone/>
            </a:pPr>
            <a:endParaRPr lang="en-IN" dirty="0"/>
          </a:p>
        </p:txBody>
      </p:sp>
      <p:pic>
        <p:nvPicPr>
          <p:cNvPr id="4"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2919" y="5896947"/>
            <a:ext cx="2277039" cy="8083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450299E-B90F-4A4D-9B0D-A0567FDADDE2}"/>
              </a:ext>
            </a:extLst>
          </p:cNvPr>
          <p:cNvPicPr>
            <a:picLocks noChangeAspect="1"/>
          </p:cNvPicPr>
          <p:nvPr/>
        </p:nvPicPr>
        <p:blipFill>
          <a:blip r:embed="rId4"/>
          <a:stretch>
            <a:fillRect/>
          </a:stretch>
        </p:blipFill>
        <p:spPr>
          <a:xfrm>
            <a:off x="746928" y="1857650"/>
            <a:ext cx="4601826" cy="3956915"/>
          </a:xfrm>
          <a:prstGeom prst="rect">
            <a:avLst/>
          </a:prstGeom>
        </p:spPr>
      </p:pic>
      <p:pic>
        <p:nvPicPr>
          <p:cNvPr id="5" name="Picture 4">
            <a:extLst>
              <a:ext uri="{FF2B5EF4-FFF2-40B4-BE49-F238E27FC236}">
                <a16:creationId xmlns:a16="http://schemas.microsoft.com/office/drawing/2014/main" id="{21FD7A9B-BE91-4C28-9F0D-4D2FAD83D6CF}"/>
              </a:ext>
            </a:extLst>
          </p:cNvPr>
          <p:cNvPicPr>
            <a:picLocks noChangeAspect="1"/>
          </p:cNvPicPr>
          <p:nvPr/>
        </p:nvPicPr>
        <p:blipFill>
          <a:blip r:embed="rId5"/>
          <a:stretch>
            <a:fillRect/>
          </a:stretch>
        </p:blipFill>
        <p:spPr>
          <a:xfrm>
            <a:off x="5697117" y="2439237"/>
            <a:ext cx="6010398" cy="19795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264" name="Google Shape;264;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266" name="Google Shape;266;p25"/>
          <p:cNvSpPr txBox="1"/>
          <p:nvPr/>
        </p:nvSpPr>
        <p:spPr>
          <a:xfrm>
            <a:off x="248195" y="708004"/>
            <a:ext cx="6614830" cy="2769959"/>
          </a:xfrm>
          <a:prstGeom prst="rect">
            <a:avLst/>
          </a:prstGeom>
          <a:noFill/>
          <a:ln>
            <a:noFill/>
          </a:ln>
        </p:spPr>
        <p:txBody>
          <a:bodyPr spcFirstLastPara="1" wrap="square" lIns="91425" tIns="91425" rIns="91425" bIns="91425" anchor="t" anchorCtr="0">
            <a:spAutoFit/>
          </a:bodyPr>
          <a:lstStyle/>
          <a:p>
            <a:r>
              <a:rPr lang="en-IN" dirty="0"/>
              <a:t>In exploratory data analysis (EDA), various statistical measures are utilized to understand the characteristics of a dataset. Here are definitions of mean, median, mode, variance, standard deviation, range, skewness, and kurtosis in the context of EDA:</a:t>
            </a:r>
          </a:p>
          <a:p>
            <a:r>
              <a:rPr lang="en-IN" b="1" dirty="0"/>
              <a:t> </a:t>
            </a:r>
            <a:r>
              <a:rPr lang="en-IN" b="1" u="sng" dirty="0"/>
              <a:t>Mean: </a:t>
            </a:r>
            <a:r>
              <a:rPr lang="en-IN" dirty="0"/>
              <a:t>The mean, often referred to as the average, is calculated by summing up all the values in a dataset and dividing by the total number of values. It represents the central tendency of the data.</a:t>
            </a:r>
          </a:p>
          <a:p>
            <a:endParaRPr lang="en-IN" b="1" u="sng" dirty="0"/>
          </a:p>
          <a:p>
            <a:endParaRPr lang="en-IN" b="1" u="sng" dirty="0"/>
          </a:p>
          <a:p>
            <a:endParaRPr lang="en-IN" dirty="0"/>
          </a:p>
          <a:p>
            <a:pPr marL="0" lvl="0" indent="0" algn="l" rtl="0">
              <a:spcBef>
                <a:spcPts val="0"/>
              </a:spcBef>
              <a:spcAft>
                <a:spcPts val="0"/>
              </a:spcAft>
              <a:buNone/>
            </a:pPr>
            <a:endParaRPr dirty="0">
              <a:latin typeface="Calibri"/>
              <a:ea typeface="Calibri"/>
              <a:cs typeface="Calibri"/>
              <a:sym typeface="Calibri"/>
            </a:endParaRPr>
          </a:p>
          <a:p>
            <a:pPr marL="0" lvl="0" indent="0" algn="l" rtl="0">
              <a:spcBef>
                <a:spcPts val="0"/>
              </a:spcBef>
              <a:spcAft>
                <a:spcPts val="0"/>
              </a:spcAft>
              <a:buNone/>
            </a:pPr>
            <a:endParaRPr dirty="0">
              <a:latin typeface="Calibri"/>
              <a:ea typeface="Calibri"/>
              <a:cs typeface="Calibri"/>
              <a:sym typeface="Calibri"/>
            </a:endParaRPr>
          </a:p>
        </p:txBody>
      </p:sp>
      <p:sp>
        <p:nvSpPr>
          <p:cNvPr id="267" name="Google Shape;267;p25"/>
          <p:cNvSpPr txBox="1"/>
          <p:nvPr/>
        </p:nvSpPr>
        <p:spPr>
          <a:xfrm>
            <a:off x="3238500" y="2076450"/>
            <a:ext cx="899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sp>
        <p:nvSpPr>
          <p:cNvPr id="269" name="Google Shape;269;p25"/>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0" name="Picture 2" descr="360DigiTMG Reviews - 52 Reviews of 360digitmg.com | Sitejabb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1545" y="5952931"/>
            <a:ext cx="2277039" cy="80833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BF95EF3-1002-4DEA-9C87-3CA3F38E47FE}"/>
              </a:ext>
            </a:extLst>
          </p:cNvPr>
          <p:cNvSpPr/>
          <p:nvPr/>
        </p:nvSpPr>
        <p:spPr>
          <a:xfrm>
            <a:off x="5932584" y="5034593"/>
            <a:ext cx="6096000" cy="738664"/>
          </a:xfrm>
          <a:prstGeom prst="rect">
            <a:avLst/>
          </a:prstGeom>
        </p:spPr>
        <p:txBody>
          <a:bodyPr>
            <a:spAutoFit/>
          </a:bodyPr>
          <a:lstStyle/>
          <a:p>
            <a:r>
              <a:rPr lang="en-IN" b="1" u="sng" dirty="0"/>
              <a:t>Range: </a:t>
            </a:r>
            <a:r>
              <a:rPr lang="en-IN" dirty="0"/>
              <a:t>The range is the difference between the maximum and minimum values in a dataset. It provides a simple measure of the spread of the data but is sensitive to outliers.</a:t>
            </a:r>
          </a:p>
        </p:txBody>
      </p:sp>
      <p:pic>
        <p:nvPicPr>
          <p:cNvPr id="11" name="Picture 10">
            <a:extLst>
              <a:ext uri="{FF2B5EF4-FFF2-40B4-BE49-F238E27FC236}">
                <a16:creationId xmlns:a16="http://schemas.microsoft.com/office/drawing/2014/main" id="{8ABE0B94-9FD0-4F10-9315-BA9BE7FAE599}"/>
              </a:ext>
            </a:extLst>
          </p:cNvPr>
          <p:cNvPicPr>
            <a:picLocks noChangeAspect="1"/>
          </p:cNvPicPr>
          <p:nvPr/>
        </p:nvPicPr>
        <p:blipFill>
          <a:blip r:embed="rId4"/>
          <a:stretch>
            <a:fillRect/>
          </a:stretch>
        </p:blipFill>
        <p:spPr>
          <a:xfrm>
            <a:off x="7553515" y="900837"/>
            <a:ext cx="3868314" cy="3480513"/>
          </a:xfrm>
          <a:prstGeom prst="rect">
            <a:avLst/>
          </a:prstGeom>
        </p:spPr>
      </p:pic>
      <p:pic>
        <p:nvPicPr>
          <p:cNvPr id="3" name="Picture 2">
            <a:extLst>
              <a:ext uri="{FF2B5EF4-FFF2-40B4-BE49-F238E27FC236}">
                <a16:creationId xmlns:a16="http://schemas.microsoft.com/office/drawing/2014/main" id="{1B39155A-CB0B-43B8-898B-965128BE3A62}"/>
              </a:ext>
            </a:extLst>
          </p:cNvPr>
          <p:cNvPicPr>
            <a:picLocks noChangeAspect="1"/>
          </p:cNvPicPr>
          <p:nvPr/>
        </p:nvPicPr>
        <p:blipFill>
          <a:blip r:embed="rId5"/>
          <a:stretch>
            <a:fillRect/>
          </a:stretch>
        </p:blipFill>
        <p:spPr>
          <a:xfrm>
            <a:off x="246702" y="2726654"/>
            <a:ext cx="5554273" cy="330939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55D0A89-8A6A-4307-B1BC-FC44786A6B2B}"/>
              </a:ext>
            </a:extLst>
          </p:cNvPr>
          <p:cNvSpPr>
            <a:spLocks noGrp="1"/>
          </p:cNvSpPr>
          <p:nvPr>
            <p:ph type="body" idx="1"/>
          </p:nvPr>
        </p:nvSpPr>
        <p:spPr>
          <a:xfrm>
            <a:off x="225425" y="388938"/>
            <a:ext cx="6476826" cy="4351337"/>
          </a:xfrm>
        </p:spPr>
        <p:txBody>
          <a:bodyPr/>
          <a:lstStyle/>
          <a:p>
            <a:r>
              <a:rPr lang="en-IN" sz="1600" b="1" u="sng" dirty="0"/>
              <a:t>Median: </a:t>
            </a:r>
            <a:r>
              <a:rPr lang="en-IN" sz="1600" dirty="0"/>
              <a:t>The median is the middle value of a dataset when it is ordered from smallest to largest. If there is an even number of observations, the median is the average of the two middle values. It is a measure of central tendency that is robust to outliers.</a:t>
            </a:r>
          </a:p>
          <a:p>
            <a:endParaRPr lang="en-IN" dirty="0"/>
          </a:p>
          <a:p>
            <a:endParaRPr lang="en-IN" dirty="0"/>
          </a:p>
        </p:txBody>
      </p:sp>
      <p:pic>
        <p:nvPicPr>
          <p:cNvPr id="8" name="Picture 7">
            <a:extLst>
              <a:ext uri="{FF2B5EF4-FFF2-40B4-BE49-F238E27FC236}">
                <a16:creationId xmlns:a16="http://schemas.microsoft.com/office/drawing/2014/main" id="{31980EB7-81AF-495A-878E-B703EEBFB257}"/>
              </a:ext>
            </a:extLst>
          </p:cNvPr>
          <p:cNvPicPr>
            <a:picLocks noChangeAspect="1"/>
          </p:cNvPicPr>
          <p:nvPr/>
        </p:nvPicPr>
        <p:blipFill>
          <a:blip r:embed="rId2"/>
          <a:stretch>
            <a:fillRect/>
          </a:stretch>
        </p:blipFill>
        <p:spPr>
          <a:xfrm>
            <a:off x="7546312" y="173947"/>
            <a:ext cx="3684184" cy="4051867"/>
          </a:xfrm>
          <a:prstGeom prst="rect">
            <a:avLst/>
          </a:prstGeom>
        </p:spPr>
      </p:pic>
      <p:sp>
        <p:nvSpPr>
          <p:cNvPr id="9" name="Rectangle 8">
            <a:extLst>
              <a:ext uri="{FF2B5EF4-FFF2-40B4-BE49-F238E27FC236}">
                <a16:creationId xmlns:a16="http://schemas.microsoft.com/office/drawing/2014/main" id="{104A0407-A554-4B63-A0B2-BF165317BD37}"/>
              </a:ext>
            </a:extLst>
          </p:cNvPr>
          <p:cNvSpPr/>
          <p:nvPr/>
        </p:nvSpPr>
        <p:spPr>
          <a:xfrm>
            <a:off x="5821345" y="5085007"/>
            <a:ext cx="6096000" cy="1169551"/>
          </a:xfrm>
          <a:prstGeom prst="rect">
            <a:avLst/>
          </a:prstGeom>
        </p:spPr>
        <p:txBody>
          <a:bodyPr>
            <a:spAutoFit/>
          </a:bodyPr>
          <a:lstStyle/>
          <a:p>
            <a:r>
              <a:rPr lang="en-IN" b="1" u="sng" dirty="0"/>
              <a:t>Mode: </a:t>
            </a:r>
            <a:r>
              <a:rPr lang="en-IN" dirty="0"/>
              <a:t>The mode is the value that appears most frequently in a dataset. A dataset can have multiple modes if more than one value occurs with the same highest frequency. Modes are particularly useful for categorical data or discrete numerical data.</a:t>
            </a:r>
          </a:p>
          <a:p>
            <a:endParaRPr lang="en-IN" dirty="0"/>
          </a:p>
        </p:txBody>
      </p:sp>
      <p:pic>
        <p:nvPicPr>
          <p:cNvPr id="10" name="Picture 9">
            <a:extLst>
              <a:ext uri="{FF2B5EF4-FFF2-40B4-BE49-F238E27FC236}">
                <a16:creationId xmlns:a16="http://schemas.microsoft.com/office/drawing/2014/main" id="{EADAFD6F-E9F7-4196-9349-B5DE04C91303}"/>
              </a:ext>
            </a:extLst>
          </p:cNvPr>
          <p:cNvPicPr>
            <a:picLocks noChangeAspect="1"/>
          </p:cNvPicPr>
          <p:nvPr/>
        </p:nvPicPr>
        <p:blipFill>
          <a:blip r:embed="rId3"/>
          <a:stretch>
            <a:fillRect/>
          </a:stretch>
        </p:blipFill>
        <p:spPr>
          <a:xfrm>
            <a:off x="687030" y="1983316"/>
            <a:ext cx="3663905" cy="4377445"/>
          </a:xfrm>
          <a:prstGeom prst="rect">
            <a:avLst/>
          </a:prstGeom>
        </p:spPr>
      </p:pic>
    </p:spTree>
    <p:extLst>
      <p:ext uri="{BB962C8B-B14F-4D97-AF65-F5344CB8AC3E}">
        <p14:creationId xmlns:p14="http://schemas.microsoft.com/office/powerpoint/2010/main" val="389622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C8DA6B-B12A-4DEF-864F-D0644465134C}"/>
              </a:ext>
            </a:extLst>
          </p:cNvPr>
          <p:cNvSpPr>
            <a:spLocks noGrp="1"/>
          </p:cNvSpPr>
          <p:nvPr>
            <p:ph type="body" idx="1"/>
          </p:nvPr>
        </p:nvSpPr>
        <p:spPr>
          <a:xfrm>
            <a:off x="275493" y="268131"/>
            <a:ext cx="6356420" cy="1148688"/>
          </a:xfrm>
        </p:spPr>
        <p:txBody>
          <a:bodyPr/>
          <a:lstStyle/>
          <a:p>
            <a:r>
              <a:rPr lang="en-IN" sz="1600" b="1" u="sng" dirty="0"/>
              <a:t>Variance</a:t>
            </a:r>
            <a:r>
              <a:rPr lang="en-IN" sz="1600" dirty="0"/>
              <a:t>: Variance measures the spread or dispersion of a set of values around the mean. It is calculated by averaging the squared differences between each value and the mean. A higher variance indicates greater variability in the dataset.</a:t>
            </a:r>
          </a:p>
          <a:p>
            <a:endParaRPr lang="en-IN" dirty="0"/>
          </a:p>
        </p:txBody>
      </p:sp>
      <p:pic>
        <p:nvPicPr>
          <p:cNvPr id="5" name="Picture 4">
            <a:extLst>
              <a:ext uri="{FF2B5EF4-FFF2-40B4-BE49-F238E27FC236}">
                <a16:creationId xmlns:a16="http://schemas.microsoft.com/office/drawing/2014/main" id="{C908ED38-D5A1-4F1A-B46E-1581CCC4D644}"/>
              </a:ext>
            </a:extLst>
          </p:cNvPr>
          <p:cNvPicPr>
            <a:picLocks noChangeAspect="1"/>
          </p:cNvPicPr>
          <p:nvPr/>
        </p:nvPicPr>
        <p:blipFill>
          <a:blip r:embed="rId2"/>
          <a:stretch>
            <a:fillRect/>
          </a:stretch>
        </p:blipFill>
        <p:spPr>
          <a:xfrm>
            <a:off x="6360607" y="145431"/>
            <a:ext cx="5727560" cy="3699620"/>
          </a:xfrm>
          <a:prstGeom prst="rect">
            <a:avLst/>
          </a:prstGeom>
        </p:spPr>
      </p:pic>
      <p:sp>
        <p:nvSpPr>
          <p:cNvPr id="6" name="Rectangle 5">
            <a:extLst>
              <a:ext uri="{FF2B5EF4-FFF2-40B4-BE49-F238E27FC236}">
                <a16:creationId xmlns:a16="http://schemas.microsoft.com/office/drawing/2014/main" id="{09AD4097-B866-43B6-8C32-D79AB5A3195E}"/>
              </a:ext>
            </a:extLst>
          </p:cNvPr>
          <p:cNvSpPr/>
          <p:nvPr/>
        </p:nvSpPr>
        <p:spPr>
          <a:xfrm>
            <a:off x="6229977" y="4820940"/>
            <a:ext cx="5858189" cy="1169551"/>
          </a:xfrm>
          <a:prstGeom prst="rect">
            <a:avLst/>
          </a:prstGeom>
        </p:spPr>
        <p:txBody>
          <a:bodyPr wrap="square">
            <a:spAutoFit/>
          </a:bodyPr>
          <a:lstStyle/>
          <a:p>
            <a:r>
              <a:rPr lang="en-IN" b="1" u="sng" dirty="0"/>
              <a:t>Standard Deviation: </a:t>
            </a:r>
            <a:r>
              <a:rPr lang="en-IN" dirty="0"/>
              <a:t>The standard deviation is the square root of the variance and is expressed in the same units as the original data. It provides a measure of the average distance of data points from the mean. A higher standard deviation indicates greater variability in the dataset.</a:t>
            </a:r>
          </a:p>
        </p:txBody>
      </p:sp>
      <p:pic>
        <p:nvPicPr>
          <p:cNvPr id="7" name="Picture 6">
            <a:extLst>
              <a:ext uri="{FF2B5EF4-FFF2-40B4-BE49-F238E27FC236}">
                <a16:creationId xmlns:a16="http://schemas.microsoft.com/office/drawing/2014/main" id="{68CBDAF0-6FCE-4593-ABE7-18DFB0A6CE81}"/>
              </a:ext>
            </a:extLst>
          </p:cNvPr>
          <p:cNvPicPr>
            <a:picLocks noChangeAspect="1"/>
          </p:cNvPicPr>
          <p:nvPr/>
        </p:nvPicPr>
        <p:blipFill>
          <a:blip r:embed="rId3"/>
          <a:stretch>
            <a:fillRect/>
          </a:stretch>
        </p:blipFill>
        <p:spPr>
          <a:xfrm>
            <a:off x="317031" y="2180492"/>
            <a:ext cx="5102929" cy="3937445"/>
          </a:xfrm>
          <a:prstGeom prst="rect">
            <a:avLst/>
          </a:prstGeom>
        </p:spPr>
      </p:pic>
    </p:spTree>
    <p:extLst>
      <p:ext uri="{BB962C8B-B14F-4D97-AF65-F5344CB8AC3E}">
        <p14:creationId xmlns:p14="http://schemas.microsoft.com/office/powerpoint/2010/main" val="279955248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TotalTime>
  <Words>1458</Words>
  <Application>Microsoft Office PowerPoint</Application>
  <PresentationFormat>Widescreen</PresentationFormat>
  <Paragraphs>100</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Georgia</vt:lpstr>
      <vt:lpstr>Arial</vt:lpstr>
      <vt:lpstr>Times New Roman</vt:lpstr>
      <vt:lpstr>Symbol</vt:lpstr>
      <vt:lpstr>Noto Sans Symbols</vt:lpstr>
      <vt:lpstr>Office Theme</vt:lpstr>
      <vt:lpstr>Data Analytics Project</vt:lpstr>
      <vt:lpstr>Project Leadership</vt:lpstr>
      <vt:lpstr>Contents</vt:lpstr>
      <vt:lpstr>Business Problem</vt:lpstr>
      <vt:lpstr>Project Overview and Scope</vt:lpstr>
      <vt:lpstr>Data Dictionary </vt:lpstr>
      <vt:lpstr>Exploratory Data Analysis [EDA]</vt:lpstr>
      <vt:lpstr>PowerPoint Presentation</vt:lpstr>
      <vt:lpstr>PowerPoint Presentation</vt:lpstr>
      <vt:lpstr>PowerPoint Presentation</vt:lpstr>
      <vt:lpstr>Data Preprocessing</vt:lpstr>
      <vt:lpstr>PowerPoint Presentation</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BARTHWAL</dc:creator>
  <cp:lastModifiedBy>siddhant khapekar</cp:lastModifiedBy>
  <cp:revision>17</cp:revision>
  <dcterms:created xsi:type="dcterms:W3CDTF">2022-02-16T01:47:29Z</dcterms:created>
  <dcterms:modified xsi:type="dcterms:W3CDTF">2024-04-03T09:45:04Z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