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8" r:id="rId11"/>
    <p:sldId id="269" r:id="rId12"/>
    <p:sldId id="270" r:id="rId13"/>
    <p:sldId id="264" r:id="rId14"/>
    <p:sldId id="265" r:id="rId15"/>
    <p:sldId id="266" r:id="rId16"/>
    <p:sldId id="274" r:id="rId17"/>
    <p:sldId id="267" r:id="rId18"/>
    <p:sldId id="282" r:id="rId19"/>
    <p:sldId id="283" r:id="rId20"/>
    <p:sldId id="272" r:id="rId21"/>
    <p:sldId id="281" r:id="rId22"/>
    <p:sldId id="275" r:id="rId23"/>
    <p:sldId id="276" r:id="rId24"/>
    <p:sldId id="278" r:id="rId25"/>
    <p:sldId id="279" r:id="rId26"/>
    <p:sldId id="284" r:id="rId27"/>
    <p:sldId id="289" r:id="rId28"/>
    <p:sldId id="280" r:id="rId29"/>
    <p:sldId id="285" r:id="rId30"/>
    <p:sldId id="291" r:id="rId31"/>
    <p:sldId id="292" r:id="rId32"/>
    <p:sldId id="293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s\Advanced%20Computer%20Architecture\Project\Filled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s\Advanced%20Computer%20Architecture\Project\Filled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s\Advanced%20Computer%20Architecture\Project\FilledEvalu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s\Advanced%20Computer%20Architecture\Project\Filled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s\Advanced%20Computer%20Architecture\Project\FilledEvalu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s\Advanced%20Computer%20Architecture\Project\Filled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s\Advanced%20Computer%20Architecture\Project\FilledEvalu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Cache</a:t>
            </a:r>
            <a:r>
              <a:rPr lang="en-IN" baseline="0" dirty="0" smtClean="0"/>
              <a:t> Misses Scenario 1-20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'Eval (2)'!$C$1:$C$2</c:f>
              <c:strCache>
                <c:ptCount val="2"/>
                <c:pt idx="0">
                  <c:v>Cache</c:v>
                </c:pt>
                <c:pt idx="1">
                  <c:v>Read Miss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'Eval (2)'!$B$3:$B$123</c:f>
              <c:strCache>
                <c:ptCount val="116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Scenario</c:v>
                </c:pt>
                <c:pt idx="61">
                  <c:v>11</c:v>
                </c:pt>
                <c:pt idx="67">
                  <c:v>12</c:v>
                </c:pt>
                <c:pt idx="73">
                  <c:v>13</c:v>
                </c:pt>
                <c:pt idx="79">
                  <c:v>14</c:v>
                </c:pt>
                <c:pt idx="85">
                  <c:v>15</c:v>
                </c:pt>
                <c:pt idx="91">
                  <c:v>16</c:v>
                </c:pt>
                <c:pt idx="97">
                  <c:v>17</c:v>
                </c:pt>
                <c:pt idx="103">
                  <c:v>18</c:v>
                </c:pt>
                <c:pt idx="109">
                  <c:v>19</c:v>
                </c:pt>
                <c:pt idx="115">
                  <c:v>20</c:v>
                </c:pt>
              </c:strCache>
            </c:strRef>
          </c:cat>
          <c:val>
            <c:numRef>
              <c:f>'Eval (2)'!$C$3:$C$123</c:f>
              <c:numCache>
                <c:formatCode>General</c:formatCode>
                <c:ptCount val="121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66</c:v>
                </c:pt>
                <c:pt idx="7">
                  <c:v>66</c:v>
                </c:pt>
                <c:pt idx="8">
                  <c:v>66</c:v>
                </c:pt>
                <c:pt idx="9">
                  <c:v>66</c:v>
                </c:pt>
                <c:pt idx="10">
                  <c:v>68</c:v>
                </c:pt>
                <c:pt idx="11">
                  <c:v>68</c:v>
                </c:pt>
                <c:pt idx="12">
                  <c:v>144</c:v>
                </c:pt>
                <c:pt idx="13">
                  <c:v>144</c:v>
                </c:pt>
                <c:pt idx="14">
                  <c:v>144</c:v>
                </c:pt>
                <c:pt idx="15">
                  <c:v>144</c:v>
                </c:pt>
                <c:pt idx="16">
                  <c:v>140</c:v>
                </c:pt>
                <c:pt idx="17">
                  <c:v>140</c:v>
                </c:pt>
                <c:pt idx="18">
                  <c:v>723</c:v>
                </c:pt>
                <c:pt idx="19">
                  <c:v>723</c:v>
                </c:pt>
                <c:pt idx="20">
                  <c:v>723</c:v>
                </c:pt>
                <c:pt idx="21">
                  <c:v>723</c:v>
                </c:pt>
                <c:pt idx="22">
                  <c:v>722</c:v>
                </c:pt>
                <c:pt idx="23">
                  <c:v>722</c:v>
                </c:pt>
                <c:pt idx="24">
                  <c:v>1504</c:v>
                </c:pt>
                <c:pt idx="25">
                  <c:v>1504</c:v>
                </c:pt>
                <c:pt idx="26">
                  <c:v>1504</c:v>
                </c:pt>
                <c:pt idx="27">
                  <c:v>1504</c:v>
                </c:pt>
                <c:pt idx="28">
                  <c:v>1510</c:v>
                </c:pt>
                <c:pt idx="29">
                  <c:v>1510</c:v>
                </c:pt>
                <c:pt idx="30">
                  <c:v>63</c:v>
                </c:pt>
                <c:pt idx="31">
                  <c:v>63</c:v>
                </c:pt>
                <c:pt idx="32">
                  <c:v>63</c:v>
                </c:pt>
                <c:pt idx="33">
                  <c:v>63</c:v>
                </c:pt>
                <c:pt idx="34">
                  <c:v>63</c:v>
                </c:pt>
                <c:pt idx="35">
                  <c:v>63</c:v>
                </c:pt>
                <c:pt idx="36">
                  <c:v>316</c:v>
                </c:pt>
                <c:pt idx="37">
                  <c:v>316</c:v>
                </c:pt>
                <c:pt idx="38">
                  <c:v>316</c:v>
                </c:pt>
                <c:pt idx="39">
                  <c:v>316</c:v>
                </c:pt>
                <c:pt idx="40">
                  <c:v>315</c:v>
                </c:pt>
                <c:pt idx="41">
                  <c:v>315</c:v>
                </c:pt>
                <c:pt idx="42">
                  <c:v>647</c:v>
                </c:pt>
                <c:pt idx="43">
                  <c:v>647</c:v>
                </c:pt>
                <c:pt idx="44">
                  <c:v>647</c:v>
                </c:pt>
                <c:pt idx="45">
                  <c:v>647</c:v>
                </c:pt>
                <c:pt idx="46">
                  <c:v>649</c:v>
                </c:pt>
                <c:pt idx="47">
                  <c:v>649</c:v>
                </c:pt>
                <c:pt idx="48">
                  <c:v>2996</c:v>
                </c:pt>
                <c:pt idx="49">
                  <c:v>2996</c:v>
                </c:pt>
                <c:pt idx="50">
                  <c:v>2996</c:v>
                </c:pt>
                <c:pt idx="51">
                  <c:v>2996</c:v>
                </c:pt>
                <c:pt idx="52">
                  <c:v>2997</c:v>
                </c:pt>
                <c:pt idx="53">
                  <c:v>2997</c:v>
                </c:pt>
                <c:pt idx="54">
                  <c:v>5999</c:v>
                </c:pt>
                <c:pt idx="55">
                  <c:v>5999</c:v>
                </c:pt>
                <c:pt idx="56">
                  <c:v>5999</c:v>
                </c:pt>
                <c:pt idx="57">
                  <c:v>5999</c:v>
                </c:pt>
                <c:pt idx="58">
                  <c:v>5999</c:v>
                </c:pt>
                <c:pt idx="59">
                  <c:v>5999</c:v>
                </c:pt>
                <c:pt idx="60">
                  <c:v>0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76</c:v>
                </c:pt>
                <c:pt idx="68">
                  <c:v>76</c:v>
                </c:pt>
                <c:pt idx="69">
                  <c:v>76</c:v>
                </c:pt>
                <c:pt idx="70">
                  <c:v>76</c:v>
                </c:pt>
                <c:pt idx="71">
                  <c:v>75</c:v>
                </c:pt>
                <c:pt idx="72">
                  <c:v>75</c:v>
                </c:pt>
                <c:pt idx="73">
                  <c:v>143</c:v>
                </c:pt>
                <c:pt idx="74">
                  <c:v>143</c:v>
                </c:pt>
                <c:pt idx="75">
                  <c:v>143</c:v>
                </c:pt>
                <c:pt idx="76">
                  <c:v>143</c:v>
                </c:pt>
                <c:pt idx="77">
                  <c:v>144</c:v>
                </c:pt>
                <c:pt idx="78">
                  <c:v>144</c:v>
                </c:pt>
                <c:pt idx="79">
                  <c:v>752</c:v>
                </c:pt>
                <c:pt idx="80">
                  <c:v>752</c:v>
                </c:pt>
                <c:pt idx="81">
                  <c:v>752</c:v>
                </c:pt>
                <c:pt idx="82">
                  <c:v>752</c:v>
                </c:pt>
                <c:pt idx="83">
                  <c:v>760</c:v>
                </c:pt>
                <c:pt idx="84">
                  <c:v>760</c:v>
                </c:pt>
                <c:pt idx="85">
                  <c:v>1485</c:v>
                </c:pt>
                <c:pt idx="86">
                  <c:v>1485</c:v>
                </c:pt>
                <c:pt idx="87">
                  <c:v>1485</c:v>
                </c:pt>
                <c:pt idx="88">
                  <c:v>1485</c:v>
                </c:pt>
                <c:pt idx="89">
                  <c:v>1493</c:v>
                </c:pt>
                <c:pt idx="90">
                  <c:v>1493</c:v>
                </c:pt>
                <c:pt idx="91">
                  <c:v>58</c:v>
                </c:pt>
                <c:pt idx="92">
                  <c:v>58</c:v>
                </c:pt>
                <c:pt idx="93">
                  <c:v>58</c:v>
                </c:pt>
                <c:pt idx="94">
                  <c:v>58</c:v>
                </c:pt>
                <c:pt idx="95">
                  <c:v>58</c:v>
                </c:pt>
                <c:pt idx="96">
                  <c:v>58</c:v>
                </c:pt>
                <c:pt idx="97">
                  <c:v>315</c:v>
                </c:pt>
                <c:pt idx="98">
                  <c:v>315</c:v>
                </c:pt>
                <c:pt idx="99">
                  <c:v>315</c:v>
                </c:pt>
                <c:pt idx="100">
                  <c:v>315</c:v>
                </c:pt>
                <c:pt idx="101">
                  <c:v>316</c:v>
                </c:pt>
                <c:pt idx="102">
                  <c:v>316</c:v>
                </c:pt>
                <c:pt idx="103">
                  <c:v>601</c:v>
                </c:pt>
                <c:pt idx="104">
                  <c:v>601</c:v>
                </c:pt>
                <c:pt idx="105">
                  <c:v>601</c:v>
                </c:pt>
                <c:pt idx="106">
                  <c:v>601</c:v>
                </c:pt>
                <c:pt idx="107">
                  <c:v>603</c:v>
                </c:pt>
                <c:pt idx="108">
                  <c:v>603</c:v>
                </c:pt>
                <c:pt idx="109">
                  <c:v>2972</c:v>
                </c:pt>
                <c:pt idx="110">
                  <c:v>2972</c:v>
                </c:pt>
                <c:pt idx="111">
                  <c:v>2972</c:v>
                </c:pt>
                <c:pt idx="112">
                  <c:v>2972</c:v>
                </c:pt>
                <c:pt idx="113">
                  <c:v>2977</c:v>
                </c:pt>
                <c:pt idx="114">
                  <c:v>2997</c:v>
                </c:pt>
                <c:pt idx="115">
                  <c:v>5955</c:v>
                </c:pt>
                <c:pt idx="116">
                  <c:v>5955</c:v>
                </c:pt>
                <c:pt idx="117">
                  <c:v>5955</c:v>
                </c:pt>
                <c:pt idx="118">
                  <c:v>5955</c:v>
                </c:pt>
                <c:pt idx="119">
                  <c:v>5959</c:v>
                </c:pt>
                <c:pt idx="120">
                  <c:v>5959</c:v>
                </c:pt>
              </c:numCache>
            </c:numRef>
          </c:val>
        </c:ser>
        <c:ser>
          <c:idx val="1"/>
          <c:order val="1"/>
          <c:tx>
            <c:strRef>
              <c:f>'Eval (2)'!$D$1:$D$2</c:f>
              <c:strCache>
                <c:ptCount val="2"/>
                <c:pt idx="0">
                  <c:v>Cache</c:v>
                </c:pt>
                <c:pt idx="1">
                  <c:v>Write miss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'Eval (2)'!$B$3:$B$123</c:f>
              <c:strCache>
                <c:ptCount val="116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Scenario</c:v>
                </c:pt>
                <c:pt idx="61">
                  <c:v>11</c:v>
                </c:pt>
                <c:pt idx="67">
                  <c:v>12</c:v>
                </c:pt>
                <c:pt idx="73">
                  <c:v>13</c:v>
                </c:pt>
                <c:pt idx="79">
                  <c:v>14</c:v>
                </c:pt>
                <c:pt idx="85">
                  <c:v>15</c:v>
                </c:pt>
                <c:pt idx="91">
                  <c:v>16</c:v>
                </c:pt>
                <c:pt idx="97">
                  <c:v>17</c:v>
                </c:pt>
                <c:pt idx="103">
                  <c:v>18</c:v>
                </c:pt>
                <c:pt idx="109">
                  <c:v>19</c:v>
                </c:pt>
                <c:pt idx="115">
                  <c:v>20</c:v>
                </c:pt>
              </c:strCache>
            </c:strRef>
          </c:cat>
          <c:val>
            <c:numRef>
              <c:f>'Eval (2)'!$D$3:$D$123</c:f>
              <c:numCache>
                <c:formatCode>General</c:formatCode>
                <c:ptCount val="121"/>
                <c:pt idx="0">
                  <c:v>67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67</c:v>
                </c:pt>
                <c:pt idx="6">
                  <c:v>324</c:v>
                </c:pt>
                <c:pt idx="7">
                  <c:v>324</c:v>
                </c:pt>
                <c:pt idx="8">
                  <c:v>324</c:v>
                </c:pt>
                <c:pt idx="9">
                  <c:v>324</c:v>
                </c:pt>
                <c:pt idx="10">
                  <c:v>324</c:v>
                </c:pt>
                <c:pt idx="11">
                  <c:v>324</c:v>
                </c:pt>
                <c:pt idx="12">
                  <c:v>624</c:v>
                </c:pt>
                <c:pt idx="13">
                  <c:v>624</c:v>
                </c:pt>
                <c:pt idx="14">
                  <c:v>624</c:v>
                </c:pt>
                <c:pt idx="15">
                  <c:v>624</c:v>
                </c:pt>
                <c:pt idx="16">
                  <c:v>623</c:v>
                </c:pt>
                <c:pt idx="17">
                  <c:v>623</c:v>
                </c:pt>
                <c:pt idx="18">
                  <c:v>3057</c:v>
                </c:pt>
                <c:pt idx="19">
                  <c:v>3057</c:v>
                </c:pt>
                <c:pt idx="20">
                  <c:v>3057</c:v>
                </c:pt>
                <c:pt idx="21">
                  <c:v>3057</c:v>
                </c:pt>
                <c:pt idx="22">
                  <c:v>3041</c:v>
                </c:pt>
                <c:pt idx="23">
                  <c:v>3041</c:v>
                </c:pt>
                <c:pt idx="24">
                  <c:v>5968</c:v>
                </c:pt>
                <c:pt idx="25">
                  <c:v>5968</c:v>
                </c:pt>
                <c:pt idx="26">
                  <c:v>5968</c:v>
                </c:pt>
                <c:pt idx="27">
                  <c:v>5968</c:v>
                </c:pt>
                <c:pt idx="28">
                  <c:v>5982</c:v>
                </c:pt>
                <c:pt idx="29">
                  <c:v>5982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64</c:v>
                </c:pt>
                <c:pt idx="37">
                  <c:v>64</c:v>
                </c:pt>
                <c:pt idx="38">
                  <c:v>64</c:v>
                </c:pt>
                <c:pt idx="39">
                  <c:v>64</c:v>
                </c:pt>
                <c:pt idx="40">
                  <c:v>64</c:v>
                </c:pt>
                <c:pt idx="41">
                  <c:v>64</c:v>
                </c:pt>
                <c:pt idx="42">
                  <c:v>137</c:v>
                </c:pt>
                <c:pt idx="43">
                  <c:v>137</c:v>
                </c:pt>
                <c:pt idx="44">
                  <c:v>137</c:v>
                </c:pt>
                <c:pt idx="45">
                  <c:v>137</c:v>
                </c:pt>
                <c:pt idx="46">
                  <c:v>137</c:v>
                </c:pt>
                <c:pt idx="47">
                  <c:v>137</c:v>
                </c:pt>
                <c:pt idx="48">
                  <c:v>780</c:v>
                </c:pt>
                <c:pt idx="49">
                  <c:v>780</c:v>
                </c:pt>
                <c:pt idx="50">
                  <c:v>780</c:v>
                </c:pt>
                <c:pt idx="51">
                  <c:v>780</c:v>
                </c:pt>
                <c:pt idx="52">
                  <c:v>782</c:v>
                </c:pt>
                <c:pt idx="53">
                  <c:v>782</c:v>
                </c:pt>
                <c:pt idx="54">
                  <c:v>1489</c:v>
                </c:pt>
                <c:pt idx="55">
                  <c:v>1489</c:v>
                </c:pt>
                <c:pt idx="56">
                  <c:v>1489</c:v>
                </c:pt>
                <c:pt idx="57">
                  <c:v>1489</c:v>
                </c:pt>
                <c:pt idx="58">
                  <c:v>1486</c:v>
                </c:pt>
                <c:pt idx="59">
                  <c:v>1486</c:v>
                </c:pt>
                <c:pt idx="60">
                  <c:v>0</c:v>
                </c:pt>
                <c:pt idx="61">
                  <c:v>66</c:v>
                </c:pt>
                <c:pt idx="62">
                  <c:v>66</c:v>
                </c:pt>
                <c:pt idx="63">
                  <c:v>66</c:v>
                </c:pt>
                <c:pt idx="64">
                  <c:v>66</c:v>
                </c:pt>
                <c:pt idx="65">
                  <c:v>66</c:v>
                </c:pt>
                <c:pt idx="66">
                  <c:v>66</c:v>
                </c:pt>
                <c:pt idx="67">
                  <c:v>296</c:v>
                </c:pt>
                <c:pt idx="68">
                  <c:v>296</c:v>
                </c:pt>
                <c:pt idx="69">
                  <c:v>296</c:v>
                </c:pt>
                <c:pt idx="70">
                  <c:v>296</c:v>
                </c:pt>
                <c:pt idx="71">
                  <c:v>297</c:v>
                </c:pt>
                <c:pt idx="72">
                  <c:v>297</c:v>
                </c:pt>
                <c:pt idx="73">
                  <c:v>628</c:v>
                </c:pt>
                <c:pt idx="74">
                  <c:v>628</c:v>
                </c:pt>
                <c:pt idx="75">
                  <c:v>628</c:v>
                </c:pt>
                <c:pt idx="76">
                  <c:v>628</c:v>
                </c:pt>
                <c:pt idx="77">
                  <c:v>623</c:v>
                </c:pt>
                <c:pt idx="78">
                  <c:v>623</c:v>
                </c:pt>
                <c:pt idx="79">
                  <c:v>3009</c:v>
                </c:pt>
                <c:pt idx="80">
                  <c:v>3009</c:v>
                </c:pt>
                <c:pt idx="81">
                  <c:v>3009</c:v>
                </c:pt>
                <c:pt idx="82">
                  <c:v>3009</c:v>
                </c:pt>
                <c:pt idx="83">
                  <c:v>3007</c:v>
                </c:pt>
                <c:pt idx="84">
                  <c:v>3007</c:v>
                </c:pt>
                <c:pt idx="85">
                  <c:v>6028</c:v>
                </c:pt>
                <c:pt idx="86">
                  <c:v>6028</c:v>
                </c:pt>
                <c:pt idx="87">
                  <c:v>6028</c:v>
                </c:pt>
                <c:pt idx="88">
                  <c:v>6028</c:v>
                </c:pt>
                <c:pt idx="89">
                  <c:v>6020</c:v>
                </c:pt>
                <c:pt idx="90">
                  <c:v>6020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74</c:v>
                </c:pt>
                <c:pt idx="98">
                  <c:v>74</c:v>
                </c:pt>
                <c:pt idx="99">
                  <c:v>74</c:v>
                </c:pt>
                <c:pt idx="100">
                  <c:v>74</c:v>
                </c:pt>
                <c:pt idx="101">
                  <c:v>74</c:v>
                </c:pt>
                <c:pt idx="102">
                  <c:v>74</c:v>
                </c:pt>
                <c:pt idx="103">
                  <c:v>161</c:v>
                </c:pt>
                <c:pt idx="104">
                  <c:v>161</c:v>
                </c:pt>
                <c:pt idx="105">
                  <c:v>161</c:v>
                </c:pt>
                <c:pt idx="106">
                  <c:v>161</c:v>
                </c:pt>
                <c:pt idx="107">
                  <c:v>160</c:v>
                </c:pt>
                <c:pt idx="108">
                  <c:v>160</c:v>
                </c:pt>
                <c:pt idx="109">
                  <c:v>762</c:v>
                </c:pt>
                <c:pt idx="110">
                  <c:v>762</c:v>
                </c:pt>
                <c:pt idx="111">
                  <c:v>762</c:v>
                </c:pt>
                <c:pt idx="112">
                  <c:v>762</c:v>
                </c:pt>
                <c:pt idx="113">
                  <c:v>762</c:v>
                </c:pt>
                <c:pt idx="114">
                  <c:v>762</c:v>
                </c:pt>
                <c:pt idx="115">
                  <c:v>1527</c:v>
                </c:pt>
                <c:pt idx="116">
                  <c:v>1527</c:v>
                </c:pt>
                <c:pt idx="117">
                  <c:v>1527</c:v>
                </c:pt>
                <c:pt idx="118">
                  <c:v>1527</c:v>
                </c:pt>
                <c:pt idx="119">
                  <c:v>1529</c:v>
                </c:pt>
                <c:pt idx="120">
                  <c:v>1529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493234464"/>
        <c:axId val="-1493235552"/>
      </c:barChart>
      <c:catAx>
        <c:axId val="-149323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35552"/>
        <c:crosses val="autoZero"/>
        <c:auto val="1"/>
        <c:lblAlgn val="ctr"/>
        <c:lblOffset val="100"/>
        <c:noMultiLvlLbl val="0"/>
      </c:catAx>
      <c:valAx>
        <c:axId val="-149323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3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Cache Misses Scenario 21-40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'Eval (2)'!$C$124:$C$125</c:f>
              <c:strCache>
                <c:ptCount val="2"/>
                <c:pt idx="0">
                  <c:v>Cache</c:v>
                </c:pt>
                <c:pt idx="1">
                  <c:v>Read Miss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'Eval (2)'!$B$126:$B$245</c:f>
              <c:numCache>
                <c:formatCode>General</c:formatCode>
                <c:ptCount val="120"/>
                <c:pt idx="0">
                  <c:v>21</c:v>
                </c:pt>
                <c:pt idx="6">
                  <c:v>22</c:v>
                </c:pt>
                <c:pt idx="12">
                  <c:v>23</c:v>
                </c:pt>
                <c:pt idx="18">
                  <c:v>24</c:v>
                </c:pt>
                <c:pt idx="24">
                  <c:v>25</c:v>
                </c:pt>
                <c:pt idx="30">
                  <c:v>26</c:v>
                </c:pt>
                <c:pt idx="36">
                  <c:v>27</c:v>
                </c:pt>
                <c:pt idx="42">
                  <c:v>28</c:v>
                </c:pt>
                <c:pt idx="48">
                  <c:v>29</c:v>
                </c:pt>
                <c:pt idx="54">
                  <c:v>30</c:v>
                </c:pt>
                <c:pt idx="60">
                  <c:v>31</c:v>
                </c:pt>
                <c:pt idx="66">
                  <c:v>32</c:v>
                </c:pt>
                <c:pt idx="72">
                  <c:v>33</c:v>
                </c:pt>
                <c:pt idx="78">
                  <c:v>34</c:v>
                </c:pt>
                <c:pt idx="84">
                  <c:v>35</c:v>
                </c:pt>
                <c:pt idx="90">
                  <c:v>36</c:v>
                </c:pt>
                <c:pt idx="96">
                  <c:v>37</c:v>
                </c:pt>
                <c:pt idx="102">
                  <c:v>38</c:v>
                </c:pt>
                <c:pt idx="108">
                  <c:v>39</c:v>
                </c:pt>
                <c:pt idx="114">
                  <c:v>40</c:v>
                </c:pt>
              </c:numCache>
            </c:numRef>
          </c:cat>
          <c:val>
            <c:numRef>
              <c:f>'Eval (2)'!$C$126:$C$245</c:f>
              <c:numCache>
                <c:formatCode>General</c:formatCode>
                <c:ptCount val="120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46</c:v>
                </c:pt>
                <c:pt idx="7">
                  <c:v>46</c:v>
                </c:pt>
                <c:pt idx="8">
                  <c:v>46</c:v>
                </c:pt>
                <c:pt idx="9">
                  <c:v>46</c:v>
                </c:pt>
                <c:pt idx="10">
                  <c:v>44</c:v>
                </c:pt>
                <c:pt idx="11">
                  <c:v>44</c:v>
                </c:pt>
                <c:pt idx="12">
                  <c:v>96</c:v>
                </c:pt>
                <c:pt idx="13">
                  <c:v>96</c:v>
                </c:pt>
                <c:pt idx="14">
                  <c:v>96</c:v>
                </c:pt>
                <c:pt idx="15">
                  <c:v>96</c:v>
                </c:pt>
                <c:pt idx="16">
                  <c:v>99</c:v>
                </c:pt>
                <c:pt idx="17">
                  <c:v>99</c:v>
                </c:pt>
                <c:pt idx="18">
                  <c:v>527</c:v>
                </c:pt>
                <c:pt idx="19">
                  <c:v>527</c:v>
                </c:pt>
                <c:pt idx="20">
                  <c:v>527</c:v>
                </c:pt>
                <c:pt idx="21">
                  <c:v>527</c:v>
                </c:pt>
                <c:pt idx="22">
                  <c:v>538</c:v>
                </c:pt>
                <c:pt idx="23">
                  <c:v>538</c:v>
                </c:pt>
                <c:pt idx="24">
                  <c:v>985</c:v>
                </c:pt>
                <c:pt idx="25">
                  <c:v>985</c:v>
                </c:pt>
                <c:pt idx="26">
                  <c:v>985</c:v>
                </c:pt>
                <c:pt idx="27">
                  <c:v>985</c:v>
                </c:pt>
                <c:pt idx="28">
                  <c:v>995</c:v>
                </c:pt>
                <c:pt idx="29">
                  <c:v>995</c:v>
                </c:pt>
                <c:pt idx="30">
                  <c:v>57</c:v>
                </c:pt>
                <c:pt idx="31">
                  <c:v>57</c:v>
                </c:pt>
                <c:pt idx="32">
                  <c:v>57</c:v>
                </c:pt>
                <c:pt idx="33">
                  <c:v>57</c:v>
                </c:pt>
                <c:pt idx="34">
                  <c:v>56</c:v>
                </c:pt>
                <c:pt idx="35">
                  <c:v>56</c:v>
                </c:pt>
                <c:pt idx="36">
                  <c:v>204</c:v>
                </c:pt>
                <c:pt idx="37">
                  <c:v>204</c:v>
                </c:pt>
                <c:pt idx="38">
                  <c:v>204</c:v>
                </c:pt>
                <c:pt idx="39">
                  <c:v>204</c:v>
                </c:pt>
                <c:pt idx="40">
                  <c:v>206</c:v>
                </c:pt>
                <c:pt idx="41">
                  <c:v>206</c:v>
                </c:pt>
                <c:pt idx="42">
                  <c:v>419</c:v>
                </c:pt>
                <c:pt idx="43">
                  <c:v>419</c:v>
                </c:pt>
                <c:pt idx="44">
                  <c:v>419</c:v>
                </c:pt>
                <c:pt idx="45">
                  <c:v>419</c:v>
                </c:pt>
                <c:pt idx="46">
                  <c:v>421</c:v>
                </c:pt>
                <c:pt idx="47">
                  <c:v>421</c:v>
                </c:pt>
                <c:pt idx="48">
                  <c:v>2018</c:v>
                </c:pt>
                <c:pt idx="49">
                  <c:v>2018</c:v>
                </c:pt>
                <c:pt idx="50">
                  <c:v>2018</c:v>
                </c:pt>
                <c:pt idx="51">
                  <c:v>2018</c:v>
                </c:pt>
                <c:pt idx="52">
                  <c:v>2021</c:v>
                </c:pt>
                <c:pt idx="53">
                  <c:v>2021</c:v>
                </c:pt>
                <c:pt idx="54">
                  <c:v>3959</c:v>
                </c:pt>
                <c:pt idx="55">
                  <c:v>3959</c:v>
                </c:pt>
                <c:pt idx="56">
                  <c:v>3959</c:v>
                </c:pt>
                <c:pt idx="57">
                  <c:v>3959</c:v>
                </c:pt>
                <c:pt idx="58">
                  <c:v>3945</c:v>
                </c:pt>
                <c:pt idx="59">
                  <c:v>3945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65</c:v>
                </c:pt>
                <c:pt idx="67">
                  <c:v>65</c:v>
                </c:pt>
                <c:pt idx="68">
                  <c:v>65</c:v>
                </c:pt>
                <c:pt idx="69">
                  <c:v>65</c:v>
                </c:pt>
                <c:pt idx="70">
                  <c:v>66</c:v>
                </c:pt>
                <c:pt idx="71">
                  <c:v>66</c:v>
                </c:pt>
                <c:pt idx="72">
                  <c:v>94</c:v>
                </c:pt>
                <c:pt idx="73">
                  <c:v>94</c:v>
                </c:pt>
                <c:pt idx="74">
                  <c:v>94</c:v>
                </c:pt>
                <c:pt idx="75">
                  <c:v>94</c:v>
                </c:pt>
                <c:pt idx="76">
                  <c:v>97</c:v>
                </c:pt>
                <c:pt idx="77">
                  <c:v>97</c:v>
                </c:pt>
                <c:pt idx="78">
                  <c:v>502</c:v>
                </c:pt>
                <c:pt idx="79">
                  <c:v>502</c:v>
                </c:pt>
                <c:pt idx="80">
                  <c:v>502</c:v>
                </c:pt>
                <c:pt idx="81">
                  <c:v>502</c:v>
                </c:pt>
                <c:pt idx="82">
                  <c:v>493</c:v>
                </c:pt>
                <c:pt idx="83">
                  <c:v>493</c:v>
                </c:pt>
                <c:pt idx="84">
                  <c:v>1053</c:v>
                </c:pt>
                <c:pt idx="85">
                  <c:v>1053</c:v>
                </c:pt>
                <c:pt idx="86">
                  <c:v>1053</c:v>
                </c:pt>
                <c:pt idx="87">
                  <c:v>1053</c:v>
                </c:pt>
                <c:pt idx="88">
                  <c:v>1029</c:v>
                </c:pt>
                <c:pt idx="89">
                  <c:v>1029</c:v>
                </c:pt>
                <c:pt idx="90">
                  <c:v>69</c:v>
                </c:pt>
                <c:pt idx="91">
                  <c:v>69</c:v>
                </c:pt>
                <c:pt idx="92">
                  <c:v>69</c:v>
                </c:pt>
                <c:pt idx="93">
                  <c:v>69</c:v>
                </c:pt>
                <c:pt idx="94">
                  <c:v>70</c:v>
                </c:pt>
                <c:pt idx="95">
                  <c:v>70</c:v>
                </c:pt>
                <c:pt idx="96">
                  <c:v>223</c:v>
                </c:pt>
                <c:pt idx="97">
                  <c:v>223</c:v>
                </c:pt>
                <c:pt idx="98">
                  <c:v>223</c:v>
                </c:pt>
                <c:pt idx="99">
                  <c:v>223</c:v>
                </c:pt>
                <c:pt idx="100">
                  <c:v>221</c:v>
                </c:pt>
                <c:pt idx="101">
                  <c:v>221</c:v>
                </c:pt>
                <c:pt idx="102">
                  <c:v>436</c:v>
                </c:pt>
                <c:pt idx="103">
                  <c:v>436</c:v>
                </c:pt>
                <c:pt idx="104">
                  <c:v>436</c:v>
                </c:pt>
                <c:pt idx="105">
                  <c:v>436</c:v>
                </c:pt>
                <c:pt idx="106">
                  <c:v>439</c:v>
                </c:pt>
                <c:pt idx="107">
                  <c:v>439</c:v>
                </c:pt>
                <c:pt idx="108">
                  <c:v>2043</c:v>
                </c:pt>
                <c:pt idx="109">
                  <c:v>2043</c:v>
                </c:pt>
                <c:pt idx="110">
                  <c:v>2043</c:v>
                </c:pt>
                <c:pt idx="111">
                  <c:v>2043</c:v>
                </c:pt>
                <c:pt idx="112">
                  <c:v>2018</c:v>
                </c:pt>
                <c:pt idx="113">
                  <c:v>2018</c:v>
                </c:pt>
                <c:pt idx="114">
                  <c:v>3983</c:v>
                </c:pt>
                <c:pt idx="115">
                  <c:v>3983</c:v>
                </c:pt>
                <c:pt idx="116">
                  <c:v>3983</c:v>
                </c:pt>
                <c:pt idx="117">
                  <c:v>3983</c:v>
                </c:pt>
                <c:pt idx="118">
                  <c:v>4023</c:v>
                </c:pt>
                <c:pt idx="119">
                  <c:v>4023</c:v>
                </c:pt>
              </c:numCache>
            </c:numRef>
          </c:val>
        </c:ser>
        <c:ser>
          <c:idx val="1"/>
          <c:order val="1"/>
          <c:tx>
            <c:strRef>
              <c:f>'Eval (2)'!$D$124:$D$125</c:f>
              <c:strCache>
                <c:ptCount val="2"/>
                <c:pt idx="0">
                  <c:v>Cache</c:v>
                </c:pt>
                <c:pt idx="1">
                  <c:v>Write miss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'Eval (2)'!$B$126:$B$245</c:f>
              <c:numCache>
                <c:formatCode>General</c:formatCode>
                <c:ptCount val="120"/>
                <c:pt idx="0">
                  <c:v>21</c:v>
                </c:pt>
                <c:pt idx="6">
                  <c:v>22</c:v>
                </c:pt>
                <c:pt idx="12">
                  <c:v>23</c:v>
                </c:pt>
                <c:pt idx="18">
                  <c:v>24</c:v>
                </c:pt>
                <c:pt idx="24">
                  <c:v>25</c:v>
                </c:pt>
                <c:pt idx="30">
                  <c:v>26</c:v>
                </c:pt>
                <c:pt idx="36">
                  <c:v>27</c:v>
                </c:pt>
                <c:pt idx="42">
                  <c:v>28</c:v>
                </c:pt>
                <c:pt idx="48">
                  <c:v>29</c:v>
                </c:pt>
                <c:pt idx="54">
                  <c:v>30</c:v>
                </c:pt>
                <c:pt idx="60">
                  <c:v>31</c:v>
                </c:pt>
                <c:pt idx="66">
                  <c:v>32</c:v>
                </c:pt>
                <c:pt idx="72">
                  <c:v>33</c:v>
                </c:pt>
                <c:pt idx="78">
                  <c:v>34</c:v>
                </c:pt>
                <c:pt idx="84">
                  <c:v>35</c:v>
                </c:pt>
                <c:pt idx="90">
                  <c:v>36</c:v>
                </c:pt>
                <c:pt idx="96">
                  <c:v>37</c:v>
                </c:pt>
                <c:pt idx="102">
                  <c:v>38</c:v>
                </c:pt>
                <c:pt idx="108">
                  <c:v>39</c:v>
                </c:pt>
                <c:pt idx="114">
                  <c:v>40</c:v>
                </c:pt>
              </c:numCache>
            </c:numRef>
          </c:cat>
          <c:val>
            <c:numRef>
              <c:f>'Eval (2)'!$D$126:$D$245</c:f>
              <c:numCache>
                <c:formatCode>General</c:formatCode>
                <c:ptCount val="120"/>
                <c:pt idx="0">
                  <c:v>53</c:v>
                </c:pt>
                <c:pt idx="1">
                  <c:v>53</c:v>
                </c:pt>
                <c:pt idx="2">
                  <c:v>53</c:v>
                </c:pt>
                <c:pt idx="3">
                  <c:v>53</c:v>
                </c:pt>
                <c:pt idx="4">
                  <c:v>53</c:v>
                </c:pt>
                <c:pt idx="5">
                  <c:v>53</c:v>
                </c:pt>
                <c:pt idx="6">
                  <c:v>195</c:v>
                </c:pt>
                <c:pt idx="7">
                  <c:v>195</c:v>
                </c:pt>
                <c:pt idx="8">
                  <c:v>195</c:v>
                </c:pt>
                <c:pt idx="9">
                  <c:v>195</c:v>
                </c:pt>
                <c:pt idx="10">
                  <c:v>194</c:v>
                </c:pt>
                <c:pt idx="11">
                  <c:v>194</c:v>
                </c:pt>
                <c:pt idx="12">
                  <c:v>398</c:v>
                </c:pt>
                <c:pt idx="13">
                  <c:v>398</c:v>
                </c:pt>
                <c:pt idx="14">
                  <c:v>398</c:v>
                </c:pt>
                <c:pt idx="15">
                  <c:v>398</c:v>
                </c:pt>
                <c:pt idx="16">
                  <c:v>388</c:v>
                </c:pt>
                <c:pt idx="17">
                  <c:v>388</c:v>
                </c:pt>
                <c:pt idx="18">
                  <c:v>2008</c:v>
                </c:pt>
                <c:pt idx="19">
                  <c:v>2008</c:v>
                </c:pt>
                <c:pt idx="20">
                  <c:v>2008</c:v>
                </c:pt>
                <c:pt idx="21">
                  <c:v>2008</c:v>
                </c:pt>
                <c:pt idx="22">
                  <c:v>2000</c:v>
                </c:pt>
                <c:pt idx="23">
                  <c:v>2000</c:v>
                </c:pt>
                <c:pt idx="24">
                  <c:v>4053</c:v>
                </c:pt>
                <c:pt idx="25">
                  <c:v>4053</c:v>
                </c:pt>
                <c:pt idx="26">
                  <c:v>4053</c:v>
                </c:pt>
                <c:pt idx="27">
                  <c:v>4053</c:v>
                </c:pt>
                <c:pt idx="28">
                  <c:v>4068</c:v>
                </c:pt>
                <c:pt idx="29">
                  <c:v>4068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57</c:v>
                </c:pt>
                <c:pt idx="37">
                  <c:v>57</c:v>
                </c:pt>
                <c:pt idx="38">
                  <c:v>57</c:v>
                </c:pt>
                <c:pt idx="39">
                  <c:v>57</c:v>
                </c:pt>
                <c:pt idx="40">
                  <c:v>57</c:v>
                </c:pt>
                <c:pt idx="41">
                  <c:v>57</c:v>
                </c:pt>
                <c:pt idx="42">
                  <c:v>97</c:v>
                </c:pt>
                <c:pt idx="43">
                  <c:v>97</c:v>
                </c:pt>
                <c:pt idx="44">
                  <c:v>97</c:v>
                </c:pt>
                <c:pt idx="45">
                  <c:v>97</c:v>
                </c:pt>
                <c:pt idx="46">
                  <c:v>103</c:v>
                </c:pt>
                <c:pt idx="47">
                  <c:v>103</c:v>
                </c:pt>
                <c:pt idx="48">
                  <c:v>517</c:v>
                </c:pt>
                <c:pt idx="49">
                  <c:v>517</c:v>
                </c:pt>
                <c:pt idx="50">
                  <c:v>517</c:v>
                </c:pt>
                <c:pt idx="51">
                  <c:v>517</c:v>
                </c:pt>
                <c:pt idx="52">
                  <c:v>514</c:v>
                </c:pt>
                <c:pt idx="53">
                  <c:v>514</c:v>
                </c:pt>
                <c:pt idx="54">
                  <c:v>1016</c:v>
                </c:pt>
                <c:pt idx="55">
                  <c:v>1016</c:v>
                </c:pt>
                <c:pt idx="56">
                  <c:v>1016</c:v>
                </c:pt>
                <c:pt idx="57">
                  <c:v>1016</c:v>
                </c:pt>
                <c:pt idx="58">
                  <c:v>1040</c:v>
                </c:pt>
                <c:pt idx="59">
                  <c:v>1040</c:v>
                </c:pt>
                <c:pt idx="60">
                  <c:v>67</c:v>
                </c:pt>
                <c:pt idx="61">
                  <c:v>67</c:v>
                </c:pt>
                <c:pt idx="62">
                  <c:v>67</c:v>
                </c:pt>
                <c:pt idx="63">
                  <c:v>67</c:v>
                </c:pt>
                <c:pt idx="64">
                  <c:v>67</c:v>
                </c:pt>
                <c:pt idx="65">
                  <c:v>67</c:v>
                </c:pt>
                <c:pt idx="66">
                  <c:v>215</c:v>
                </c:pt>
                <c:pt idx="67">
                  <c:v>215</c:v>
                </c:pt>
                <c:pt idx="68">
                  <c:v>215</c:v>
                </c:pt>
                <c:pt idx="69">
                  <c:v>215</c:v>
                </c:pt>
                <c:pt idx="70">
                  <c:v>224</c:v>
                </c:pt>
                <c:pt idx="71">
                  <c:v>224</c:v>
                </c:pt>
                <c:pt idx="72">
                  <c:v>423</c:v>
                </c:pt>
                <c:pt idx="73">
                  <c:v>423</c:v>
                </c:pt>
                <c:pt idx="74">
                  <c:v>423</c:v>
                </c:pt>
                <c:pt idx="75">
                  <c:v>423</c:v>
                </c:pt>
                <c:pt idx="76">
                  <c:v>417</c:v>
                </c:pt>
                <c:pt idx="77">
                  <c:v>417</c:v>
                </c:pt>
                <c:pt idx="78">
                  <c:v>2069</c:v>
                </c:pt>
                <c:pt idx="79">
                  <c:v>2069</c:v>
                </c:pt>
                <c:pt idx="80">
                  <c:v>2069</c:v>
                </c:pt>
                <c:pt idx="81">
                  <c:v>2069</c:v>
                </c:pt>
                <c:pt idx="82">
                  <c:v>2054</c:v>
                </c:pt>
                <c:pt idx="83">
                  <c:v>2054</c:v>
                </c:pt>
                <c:pt idx="84">
                  <c:v>3946</c:v>
                </c:pt>
                <c:pt idx="85">
                  <c:v>3946</c:v>
                </c:pt>
                <c:pt idx="86">
                  <c:v>3946</c:v>
                </c:pt>
                <c:pt idx="87">
                  <c:v>3946</c:v>
                </c:pt>
                <c:pt idx="88">
                  <c:v>3952</c:v>
                </c:pt>
                <c:pt idx="89">
                  <c:v>3952</c:v>
                </c:pt>
                <c:pt idx="90">
                  <c:v>13</c:v>
                </c:pt>
                <c:pt idx="91">
                  <c:v>13</c:v>
                </c:pt>
                <c:pt idx="92">
                  <c:v>13</c:v>
                </c:pt>
                <c:pt idx="93">
                  <c:v>13</c:v>
                </c:pt>
                <c:pt idx="94">
                  <c:v>13</c:v>
                </c:pt>
                <c:pt idx="95">
                  <c:v>13</c:v>
                </c:pt>
                <c:pt idx="96">
                  <c:v>65</c:v>
                </c:pt>
                <c:pt idx="97">
                  <c:v>65</c:v>
                </c:pt>
                <c:pt idx="98">
                  <c:v>65</c:v>
                </c:pt>
                <c:pt idx="99">
                  <c:v>65</c:v>
                </c:pt>
                <c:pt idx="100">
                  <c:v>63</c:v>
                </c:pt>
                <c:pt idx="101">
                  <c:v>63</c:v>
                </c:pt>
                <c:pt idx="102">
                  <c:v>105</c:v>
                </c:pt>
                <c:pt idx="103">
                  <c:v>105</c:v>
                </c:pt>
                <c:pt idx="104">
                  <c:v>105</c:v>
                </c:pt>
                <c:pt idx="105">
                  <c:v>105</c:v>
                </c:pt>
                <c:pt idx="106">
                  <c:v>105</c:v>
                </c:pt>
                <c:pt idx="107">
                  <c:v>105</c:v>
                </c:pt>
                <c:pt idx="108">
                  <c:v>517</c:v>
                </c:pt>
                <c:pt idx="109">
                  <c:v>517</c:v>
                </c:pt>
                <c:pt idx="110">
                  <c:v>517</c:v>
                </c:pt>
                <c:pt idx="111">
                  <c:v>517</c:v>
                </c:pt>
                <c:pt idx="112">
                  <c:v>497</c:v>
                </c:pt>
                <c:pt idx="113">
                  <c:v>497</c:v>
                </c:pt>
                <c:pt idx="114">
                  <c:v>983</c:v>
                </c:pt>
                <c:pt idx="115">
                  <c:v>983</c:v>
                </c:pt>
                <c:pt idx="116">
                  <c:v>983</c:v>
                </c:pt>
                <c:pt idx="117">
                  <c:v>983</c:v>
                </c:pt>
                <c:pt idx="118">
                  <c:v>985</c:v>
                </c:pt>
                <c:pt idx="119">
                  <c:v>985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493241536"/>
        <c:axId val="-1493236096"/>
      </c:barChart>
      <c:catAx>
        <c:axId val="-149324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36096"/>
        <c:crosses val="autoZero"/>
        <c:auto val="1"/>
        <c:lblAlgn val="ctr"/>
        <c:lblOffset val="100"/>
        <c:noMultiLvlLbl val="0"/>
      </c:catAx>
      <c:valAx>
        <c:axId val="-14932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4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Coherence Misses Scenario 1-20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'Eval (2)'!$P$1:$P$2</c:f>
              <c:strCache>
                <c:ptCount val="2"/>
                <c:pt idx="0">
                  <c:v>Coherence</c:v>
                </c:pt>
                <c:pt idx="1">
                  <c:v>Read Miss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'Eval (2)'!$O$3:$O$123</c:f>
              <c:strCache>
                <c:ptCount val="116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Scenario</c:v>
                </c:pt>
                <c:pt idx="61">
                  <c:v>11</c:v>
                </c:pt>
                <c:pt idx="67">
                  <c:v>12</c:v>
                </c:pt>
                <c:pt idx="73">
                  <c:v>13</c:v>
                </c:pt>
                <c:pt idx="79">
                  <c:v>14</c:v>
                </c:pt>
                <c:pt idx="85">
                  <c:v>15</c:v>
                </c:pt>
                <c:pt idx="91">
                  <c:v>16</c:v>
                </c:pt>
                <c:pt idx="97">
                  <c:v>17</c:v>
                </c:pt>
                <c:pt idx="103">
                  <c:v>18</c:v>
                </c:pt>
                <c:pt idx="109">
                  <c:v>19</c:v>
                </c:pt>
                <c:pt idx="115">
                  <c:v>20</c:v>
                </c:pt>
              </c:strCache>
            </c:strRef>
          </c:cat>
          <c:val>
            <c:numRef>
              <c:f>'Eval (2)'!$P$3:$P$123</c:f>
              <c:numCache>
                <c:formatCode>General</c:formatCode>
                <c:ptCount val="1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0</c:v>
                </c:pt>
                <c:pt idx="17">
                  <c:v>0</c:v>
                </c:pt>
                <c:pt idx="18">
                  <c:v>71</c:v>
                </c:pt>
                <c:pt idx="19">
                  <c:v>71</c:v>
                </c:pt>
                <c:pt idx="20">
                  <c:v>71</c:v>
                </c:pt>
                <c:pt idx="21">
                  <c:v>71</c:v>
                </c:pt>
                <c:pt idx="22">
                  <c:v>0</c:v>
                </c:pt>
                <c:pt idx="23">
                  <c:v>0</c:v>
                </c:pt>
                <c:pt idx="24">
                  <c:v>165</c:v>
                </c:pt>
                <c:pt idx="25">
                  <c:v>165</c:v>
                </c:pt>
                <c:pt idx="26">
                  <c:v>165</c:v>
                </c:pt>
                <c:pt idx="27">
                  <c:v>165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0</c:v>
                </c:pt>
                <c:pt idx="41">
                  <c:v>0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0</c:v>
                </c:pt>
                <c:pt idx="47">
                  <c:v>0</c:v>
                </c:pt>
                <c:pt idx="48">
                  <c:v>93</c:v>
                </c:pt>
                <c:pt idx="49">
                  <c:v>93</c:v>
                </c:pt>
                <c:pt idx="50">
                  <c:v>93</c:v>
                </c:pt>
                <c:pt idx="51">
                  <c:v>93</c:v>
                </c:pt>
                <c:pt idx="52">
                  <c:v>0</c:v>
                </c:pt>
                <c:pt idx="53">
                  <c:v>0</c:v>
                </c:pt>
                <c:pt idx="54">
                  <c:v>192</c:v>
                </c:pt>
                <c:pt idx="55">
                  <c:v>192</c:v>
                </c:pt>
                <c:pt idx="56">
                  <c:v>192</c:v>
                </c:pt>
                <c:pt idx="57">
                  <c:v>192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0</c:v>
                </c:pt>
                <c:pt idx="66">
                  <c:v>0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0</c:v>
                </c:pt>
                <c:pt idx="72">
                  <c:v>0</c:v>
                </c:pt>
                <c:pt idx="73">
                  <c:v>19</c:v>
                </c:pt>
                <c:pt idx="74">
                  <c:v>19</c:v>
                </c:pt>
                <c:pt idx="75">
                  <c:v>19</c:v>
                </c:pt>
                <c:pt idx="76">
                  <c:v>19</c:v>
                </c:pt>
                <c:pt idx="77">
                  <c:v>0</c:v>
                </c:pt>
                <c:pt idx="78">
                  <c:v>0</c:v>
                </c:pt>
                <c:pt idx="79">
                  <c:v>153</c:v>
                </c:pt>
                <c:pt idx="80">
                  <c:v>153</c:v>
                </c:pt>
                <c:pt idx="81">
                  <c:v>153</c:v>
                </c:pt>
                <c:pt idx="82">
                  <c:v>153</c:v>
                </c:pt>
                <c:pt idx="83">
                  <c:v>0</c:v>
                </c:pt>
                <c:pt idx="84">
                  <c:v>0</c:v>
                </c:pt>
                <c:pt idx="85">
                  <c:v>246</c:v>
                </c:pt>
                <c:pt idx="86">
                  <c:v>246</c:v>
                </c:pt>
                <c:pt idx="87">
                  <c:v>246</c:v>
                </c:pt>
                <c:pt idx="88">
                  <c:v>246</c:v>
                </c:pt>
                <c:pt idx="89">
                  <c:v>0</c:v>
                </c:pt>
                <c:pt idx="90">
                  <c:v>0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0</c:v>
                </c:pt>
                <c:pt idx="96">
                  <c:v>0</c:v>
                </c:pt>
                <c:pt idx="97">
                  <c:v>17</c:v>
                </c:pt>
                <c:pt idx="98">
                  <c:v>17</c:v>
                </c:pt>
                <c:pt idx="99">
                  <c:v>17</c:v>
                </c:pt>
                <c:pt idx="100">
                  <c:v>17</c:v>
                </c:pt>
                <c:pt idx="101">
                  <c:v>0</c:v>
                </c:pt>
                <c:pt idx="102">
                  <c:v>0</c:v>
                </c:pt>
                <c:pt idx="103">
                  <c:v>33</c:v>
                </c:pt>
                <c:pt idx="104">
                  <c:v>33</c:v>
                </c:pt>
                <c:pt idx="105">
                  <c:v>33</c:v>
                </c:pt>
                <c:pt idx="106">
                  <c:v>33</c:v>
                </c:pt>
                <c:pt idx="107">
                  <c:v>0</c:v>
                </c:pt>
                <c:pt idx="108">
                  <c:v>0</c:v>
                </c:pt>
                <c:pt idx="109">
                  <c:v>202</c:v>
                </c:pt>
                <c:pt idx="110">
                  <c:v>202</c:v>
                </c:pt>
                <c:pt idx="111">
                  <c:v>202</c:v>
                </c:pt>
                <c:pt idx="112">
                  <c:v>202</c:v>
                </c:pt>
                <c:pt idx="113">
                  <c:v>0</c:v>
                </c:pt>
                <c:pt idx="114">
                  <c:v>0</c:v>
                </c:pt>
                <c:pt idx="115">
                  <c:v>403</c:v>
                </c:pt>
                <c:pt idx="116">
                  <c:v>403</c:v>
                </c:pt>
                <c:pt idx="117">
                  <c:v>403</c:v>
                </c:pt>
                <c:pt idx="118">
                  <c:v>403</c:v>
                </c:pt>
                <c:pt idx="119">
                  <c:v>0</c:v>
                </c:pt>
                <c:pt idx="120">
                  <c:v>0</c:v>
                </c:pt>
              </c:numCache>
            </c:numRef>
          </c:val>
        </c:ser>
        <c:ser>
          <c:idx val="1"/>
          <c:order val="1"/>
          <c:tx>
            <c:strRef>
              <c:f>'Eval (2)'!$Q$1:$Q$2</c:f>
              <c:strCache>
                <c:ptCount val="2"/>
                <c:pt idx="0">
                  <c:v>Coherence</c:v>
                </c:pt>
                <c:pt idx="1">
                  <c:v>Write miss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'Eval (2)'!$O$3:$O$123</c:f>
              <c:strCache>
                <c:ptCount val="116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Scenario</c:v>
                </c:pt>
                <c:pt idx="61">
                  <c:v>11</c:v>
                </c:pt>
                <c:pt idx="67">
                  <c:v>12</c:v>
                </c:pt>
                <c:pt idx="73">
                  <c:v>13</c:v>
                </c:pt>
                <c:pt idx="79">
                  <c:v>14</c:v>
                </c:pt>
                <c:pt idx="85">
                  <c:v>15</c:v>
                </c:pt>
                <c:pt idx="91">
                  <c:v>16</c:v>
                </c:pt>
                <c:pt idx="97">
                  <c:v>17</c:v>
                </c:pt>
                <c:pt idx="103">
                  <c:v>18</c:v>
                </c:pt>
                <c:pt idx="109">
                  <c:v>19</c:v>
                </c:pt>
                <c:pt idx="115">
                  <c:v>20</c:v>
                </c:pt>
              </c:strCache>
            </c:strRef>
          </c:cat>
          <c:val>
            <c:numRef>
              <c:f>'Eval (2)'!$Q$3:$Q$123</c:f>
              <c:numCache>
                <c:formatCode>General</c:formatCode>
                <c:ptCount val="12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18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0</c:v>
                </c:pt>
                <c:pt idx="11">
                  <c:v>0</c:v>
                </c:pt>
                <c:pt idx="12">
                  <c:v>48</c:v>
                </c:pt>
                <c:pt idx="13">
                  <c:v>48</c:v>
                </c:pt>
                <c:pt idx="14">
                  <c:v>48</c:v>
                </c:pt>
                <c:pt idx="15">
                  <c:v>48</c:v>
                </c:pt>
                <c:pt idx="16">
                  <c:v>0</c:v>
                </c:pt>
                <c:pt idx="17">
                  <c:v>0</c:v>
                </c:pt>
                <c:pt idx="18">
                  <c:v>298</c:v>
                </c:pt>
                <c:pt idx="19">
                  <c:v>298</c:v>
                </c:pt>
                <c:pt idx="20">
                  <c:v>298</c:v>
                </c:pt>
                <c:pt idx="21">
                  <c:v>298</c:v>
                </c:pt>
                <c:pt idx="22">
                  <c:v>0</c:v>
                </c:pt>
                <c:pt idx="23">
                  <c:v>0</c:v>
                </c:pt>
                <c:pt idx="24">
                  <c:v>619</c:v>
                </c:pt>
                <c:pt idx="25">
                  <c:v>619</c:v>
                </c:pt>
                <c:pt idx="26">
                  <c:v>619</c:v>
                </c:pt>
                <c:pt idx="27">
                  <c:v>619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0</c:v>
                </c:pt>
                <c:pt idx="47">
                  <c:v>0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0</c:v>
                </c:pt>
                <c:pt idx="53">
                  <c:v>0</c:v>
                </c:pt>
                <c:pt idx="54">
                  <c:v>62</c:v>
                </c:pt>
                <c:pt idx="55">
                  <c:v>62</c:v>
                </c:pt>
                <c:pt idx="56">
                  <c:v>62</c:v>
                </c:pt>
                <c:pt idx="57">
                  <c:v>62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0</c:v>
                </c:pt>
                <c:pt idx="66">
                  <c:v>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0</c:v>
                </c:pt>
                <c:pt idx="72">
                  <c:v>0</c:v>
                </c:pt>
                <c:pt idx="73">
                  <c:v>105</c:v>
                </c:pt>
                <c:pt idx="74">
                  <c:v>105</c:v>
                </c:pt>
                <c:pt idx="75">
                  <c:v>105</c:v>
                </c:pt>
                <c:pt idx="76">
                  <c:v>105</c:v>
                </c:pt>
                <c:pt idx="77">
                  <c:v>0</c:v>
                </c:pt>
                <c:pt idx="78">
                  <c:v>0</c:v>
                </c:pt>
                <c:pt idx="79">
                  <c:v>498</c:v>
                </c:pt>
                <c:pt idx="80">
                  <c:v>498</c:v>
                </c:pt>
                <c:pt idx="81">
                  <c:v>498</c:v>
                </c:pt>
                <c:pt idx="82">
                  <c:v>498</c:v>
                </c:pt>
                <c:pt idx="83">
                  <c:v>0</c:v>
                </c:pt>
                <c:pt idx="84">
                  <c:v>0</c:v>
                </c:pt>
                <c:pt idx="85">
                  <c:v>1010</c:v>
                </c:pt>
                <c:pt idx="86">
                  <c:v>1010</c:v>
                </c:pt>
                <c:pt idx="87">
                  <c:v>1010</c:v>
                </c:pt>
                <c:pt idx="88">
                  <c:v>1010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0</c:v>
                </c:pt>
                <c:pt idx="102">
                  <c:v>0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0</c:v>
                </c:pt>
                <c:pt idx="108">
                  <c:v>0</c:v>
                </c:pt>
                <c:pt idx="109">
                  <c:v>51</c:v>
                </c:pt>
                <c:pt idx="110">
                  <c:v>51</c:v>
                </c:pt>
                <c:pt idx="111">
                  <c:v>51</c:v>
                </c:pt>
                <c:pt idx="112">
                  <c:v>51</c:v>
                </c:pt>
                <c:pt idx="113">
                  <c:v>0</c:v>
                </c:pt>
                <c:pt idx="114">
                  <c:v>0</c:v>
                </c:pt>
                <c:pt idx="115">
                  <c:v>121</c:v>
                </c:pt>
                <c:pt idx="116">
                  <c:v>121</c:v>
                </c:pt>
                <c:pt idx="117">
                  <c:v>121</c:v>
                </c:pt>
                <c:pt idx="118">
                  <c:v>121</c:v>
                </c:pt>
                <c:pt idx="119">
                  <c:v>0</c:v>
                </c:pt>
                <c:pt idx="12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493240992"/>
        <c:axId val="-1493240448"/>
      </c:barChart>
      <c:catAx>
        <c:axId val="-14932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40448"/>
        <c:crosses val="autoZero"/>
        <c:auto val="1"/>
        <c:lblAlgn val="ctr"/>
        <c:lblOffset val="100"/>
        <c:noMultiLvlLbl val="0"/>
      </c:catAx>
      <c:valAx>
        <c:axId val="-149324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Coherence Misses Scenario 21-40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'Eval (2)'!$P$124:$P$125</c:f>
              <c:strCache>
                <c:ptCount val="2"/>
                <c:pt idx="0">
                  <c:v>Coherence</c:v>
                </c:pt>
                <c:pt idx="1">
                  <c:v>Read Miss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'Eval (2)'!$O$126:$O$245</c:f>
              <c:numCache>
                <c:formatCode>General</c:formatCode>
                <c:ptCount val="120"/>
                <c:pt idx="0">
                  <c:v>21</c:v>
                </c:pt>
                <c:pt idx="6">
                  <c:v>22</c:v>
                </c:pt>
                <c:pt idx="12">
                  <c:v>23</c:v>
                </c:pt>
                <c:pt idx="18">
                  <c:v>24</c:v>
                </c:pt>
                <c:pt idx="24">
                  <c:v>25</c:v>
                </c:pt>
                <c:pt idx="30">
                  <c:v>26</c:v>
                </c:pt>
                <c:pt idx="36">
                  <c:v>27</c:v>
                </c:pt>
                <c:pt idx="42">
                  <c:v>28</c:v>
                </c:pt>
                <c:pt idx="48">
                  <c:v>29</c:v>
                </c:pt>
                <c:pt idx="54">
                  <c:v>30</c:v>
                </c:pt>
                <c:pt idx="60">
                  <c:v>31</c:v>
                </c:pt>
                <c:pt idx="66">
                  <c:v>32</c:v>
                </c:pt>
                <c:pt idx="72">
                  <c:v>33</c:v>
                </c:pt>
                <c:pt idx="78">
                  <c:v>34</c:v>
                </c:pt>
                <c:pt idx="84">
                  <c:v>35</c:v>
                </c:pt>
                <c:pt idx="90">
                  <c:v>36</c:v>
                </c:pt>
                <c:pt idx="96">
                  <c:v>37</c:v>
                </c:pt>
                <c:pt idx="102">
                  <c:v>38</c:v>
                </c:pt>
                <c:pt idx="108">
                  <c:v>39</c:v>
                </c:pt>
                <c:pt idx="114">
                  <c:v>40</c:v>
                </c:pt>
              </c:numCache>
            </c:numRef>
          </c:cat>
          <c:val>
            <c:numRef>
              <c:f>'Eval (2)'!$P$126:$P$245</c:f>
              <c:numCache>
                <c:formatCode>General</c:formatCode>
                <c:ptCount val="12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0</c:v>
                </c:pt>
                <c:pt idx="11">
                  <c:v>0</c:v>
                </c:pt>
                <c:pt idx="12">
                  <c:v>45</c:v>
                </c:pt>
                <c:pt idx="13">
                  <c:v>45</c:v>
                </c:pt>
                <c:pt idx="14">
                  <c:v>45</c:v>
                </c:pt>
                <c:pt idx="15">
                  <c:v>45</c:v>
                </c:pt>
                <c:pt idx="16">
                  <c:v>0</c:v>
                </c:pt>
                <c:pt idx="17">
                  <c:v>0</c:v>
                </c:pt>
                <c:pt idx="18">
                  <c:v>224</c:v>
                </c:pt>
                <c:pt idx="19">
                  <c:v>224</c:v>
                </c:pt>
                <c:pt idx="20">
                  <c:v>224</c:v>
                </c:pt>
                <c:pt idx="21">
                  <c:v>224</c:v>
                </c:pt>
                <c:pt idx="22">
                  <c:v>0</c:v>
                </c:pt>
                <c:pt idx="23">
                  <c:v>0</c:v>
                </c:pt>
                <c:pt idx="24">
                  <c:v>491</c:v>
                </c:pt>
                <c:pt idx="25">
                  <c:v>491</c:v>
                </c:pt>
                <c:pt idx="26">
                  <c:v>491</c:v>
                </c:pt>
                <c:pt idx="27">
                  <c:v>491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0</c:v>
                </c:pt>
                <c:pt idx="35">
                  <c:v>0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0</c:v>
                </c:pt>
                <c:pt idx="41">
                  <c:v>0</c:v>
                </c:pt>
                <c:pt idx="42">
                  <c:v>76</c:v>
                </c:pt>
                <c:pt idx="43">
                  <c:v>76</c:v>
                </c:pt>
                <c:pt idx="44">
                  <c:v>76</c:v>
                </c:pt>
                <c:pt idx="45">
                  <c:v>76</c:v>
                </c:pt>
                <c:pt idx="46">
                  <c:v>0</c:v>
                </c:pt>
                <c:pt idx="47">
                  <c:v>0</c:v>
                </c:pt>
                <c:pt idx="48">
                  <c:v>353</c:v>
                </c:pt>
                <c:pt idx="49">
                  <c:v>353</c:v>
                </c:pt>
                <c:pt idx="50">
                  <c:v>353</c:v>
                </c:pt>
                <c:pt idx="51">
                  <c:v>353</c:v>
                </c:pt>
                <c:pt idx="52">
                  <c:v>0</c:v>
                </c:pt>
                <c:pt idx="53">
                  <c:v>0</c:v>
                </c:pt>
                <c:pt idx="54">
                  <c:v>736</c:v>
                </c:pt>
                <c:pt idx="55">
                  <c:v>736</c:v>
                </c:pt>
                <c:pt idx="56">
                  <c:v>736</c:v>
                </c:pt>
                <c:pt idx="57">
                  <c:v>736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0</c:v>
                </c:pt>
                <c:pt idx="65">
                  <c:v>0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0</c:v>
                </c:pt>
                <c:pt idx="71">
                  <c:v>0</c:v>
                </c:pt>
                <c:pt idx="72">
                  <c:v>54</c:v>
                </c:pt>
                <c:pt idx="73">
                  <c:v>54</c:v>
                </c:pt>
                <c:pt idx="74">
                  <c:v>54</c:v>
                </c:pt>
                <c:pt idx="75">
                  <c:v>54</c:v>
                </c:pt>
                <c:pt idx="76">
                  <c:v>0</c:v>
                </c:pt>
                <c:pt idx="77">
                  <c:v>0</c:v>
                </c:pt>
                <c:pt idx="78">
                  <c:v>348</c:v>
                </c:pt>
                <c:pt idx="79">
                  <c:v>348</c:v>
                </c:pt>
                <c:pt idx="80">
                  <c:v>348</c:v>
                </c:pt>
                <c:pt idx="81">
                  <c:v>348</c:v>
                </c:pt>
                <c:pt idx="82">
                  <c:v>0</c:v>
                </c:pt>
                <c:pt idx="83">
                  <c:v>0</c:v>
                </c:pt>
                <c:pt idx="84">
                  <c:v>729</c:v>
                </c:pt>
                <c:pt idx="85">
                  <c:v>729</c:v>
                </c:pt>
                <c:pt idx="86">
                  <c:v>729</c:v>
                </c:pt>
                <c:pt idx="87">
                  <c:v>729</c:v>
                </c:pt>
                <c:pt idx="88">
                  <c:v>0</c:v>
                </c:pt>
                <c:pt idx="89">
                  <c:v>0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0</c:v>
                </c:pt>
                <c:pt idx="95">
                  <c:v>0</c:v>
                </c:pt>
                <c:pt idx="96">
                  <c:v>49</c:v>
                </c:pt>
                <c:pt idx="97">
                  <c:v>49</c:v>
                </c:pt>
                <c:pt idx="98">
                  <c:v>49</c:v>
                </c:pt>
                <c:pt idx="99">
                  <c:v>49</c:v>
                </c:pt>
                <c:pt idx="100">
                  <c:v>0</c:v>
                </c:pt>
                <c:pt idx="101">
                  <c:v>0</c:v>
                </c:pt>
                <c:pt idx="102">
                  <c:v>115</c:v>
                </c:pt>
                <c:pt idx="103">
                  <c:v>115</c:v>
                </c:pt>
                <c:pt idx="104">
                  <c:v>115</c:v>
                </c:pt>
                <c:pt idx="105">
                  <c:v>115</c:v>
                </c:pt>
                <c:pt idx="106">
                  <c:v>0</c:v>
                </c:pt>
                <c:pt idx="107">
                  <c:v>0</c:v>
                </c:pt>
                <c:pt idx="108">
                  <c:v>684</c:v>
                </c:pt>
                <c:pt idx="109">
                  <c:v>684</c:v>
                </c:pt>
                <c:pt idx="110">
                  <c:v>684</c:v>
                </c:pt>
                <c:pt idx="111">
                  <c:v>684</c:v>
                </c:pt>
                <c:pt idx="112">
                  <c:v>0</c:v>
                </c:pt>
                <c:pt idx="113">
                  <c:v>0</c:v>
                </c:pt>
                <c:pt idx="114">
                  <c:v>1404</c:v>
                </c:pt>
                <c:pt idx="115">
                  <c:v>1404</c:v>
                </c:pt>
                <c:pt idx="116">
                  <c:v>1404</c:v>
                </c:pt>
                <c:pt idx="117">
                  <c:v>1404</c:v>
                </c:pt>
                <c:pt idx="118">
                  <c:v>0</c:v>
                </c:pt>
                <c:pt idx="119">
                  <c:v>0</c:v>
                </c:pt>
              </c:numCache>
            </c:numRef>
          </c:val>
        </c:ser>
        <c:ser>
          <c:idx val="1"/>
          <c:order val="1"/>
          <c:tx>
            <c:strRef>
              <c:f>'Eval (2)'!$Q$124:$Q$125</c:f>
              <c:strCache>
                <c:ptCount val="2"/>
                <c:pt idx="0">
                  <c:v>Coherence</c:v>
                </c:pt>
                <c:pt idx="1">
                  <c:v>Write miss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'Eval (2)'!$O$126:$O$245</c:f>
              <c:numCache>
                <c:formatCode>General</c:formatCode>
                <c:ptCount val="120"/>
                <c:pt idx="0">
                  <c:v>21</c:v>
                </c:pt>
                <c:pt idx="6">
                  <c:v>22</c:v>
                </c:pt>
                <c:pt idx="12">
                  <c:v>23</c:v>
                </c:pt>
                <c:pt idx="18">
                  <c:v>24</c:v>
                </c:pt>
                <c:pt idx="24">
                  <c:v>25</c:v>
                </c:pt>
                <c:pt idx="30">
                  <c:v>26</c:v>
                </c:pt>
                <c:pt idx="36">
                  <c:v>27</c:v>
                </c:pt>
                <c:pt idx="42">
                  <c:v>28</c:v>
                </c:pt>
                <c:pt idx="48">
                  <c:v>29</c:v>
                </c:pt>
                <c:pt idx="54">
                  <c:v>30</c:v>
                </c:pt>
                <c:pt idx="60">
                  <c:v>31</c:v>
                </c:pt>
                <c:pt idx="66">
                  <c:v>32</c:v>
                </c:pt>
                <c:pt idx="72">
                  <c:v>33</c:v>
                </c:pt>
                <c:pt idx="78">
                  <c:v>34</c:v>
                </c:pt>
                <c:pt idx="84">
                  <c:v>35</c:v>
                </c:pt>
                <c:pt idx="90">
                  <c:v>36</c:v>
                </c:pt>
                <c:pt idx="96">
                  <c:v>37</c:v>
                </c:pt>
                <c:pt idx="102">
                  <c:v>38</c:v>
                </c:pt>
                <c:pt idx="108">
                  <c:v>39</c:v>
                </c:pt>
                <c:pt idx="114">
                  <c:v>40</c:v>
                </c:pt>
              </c:numCache>
            </c:numRef>
          </c:cat>
          <c:val>
            <c:numRef>
              <c:f>'Eval (2)'!$Q$126:$Q$245</c:f>
              <c:numCache>
                <c:formatCode>General</c:formatCode>
                <c:ptCount val="12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  <c:pt idx="6">
                  <c:v>107</c:v>
                </c:pt>
                <c:pt idx="7">
                  <c:v>107</c:v>
                </c:pt>
                <c:pt idx="8">
                  <c:v>107</c:v>
                </c:pt>
                <c:pt idx="9">
                  <c:v>107</c:v>
                </c:pt>
                <c:pt idx="10">
                  <c:v>0</c:v>
                </c:pt>
                <c:pt idx="11">
                  <c:v>0</c:v>
                </c:pt>
                <c:pt idx="12">
                  <c:v>192</c:v>
                </c:pt>
                <c:pt idx="13">
                  <c:v>192</c:v>
                </c:pt>
                <c:pt idx="14">
                  <c:v>192</c:v>
                </c:pt>
                <c:pt idx="15">
                  <c:v>192</c:v>
                </c:pt>
                <c:pt idx="16">
                  <c:v>0</c:v>
                </c:pt>
                <c:pt idx="17">
                  <c:v>0</c:v>
                </c:pt>
                <c:pt idx="18">
                  <c:v>950</c:v>
                </c:pt>
                <c:pt idx="19">
                  <c:v>950</c:v>
                </c:pt>
                <c:pt idx="20">
                  <c:v>950</c:v>
                </c:pt>
                <c:pt idx="21">
                  <c:v>950</c:v>
                </c:pt>
                <c:pt idx="22">
                  <c:v>0</c:v>
                </c:pt>
                <c:pt idx="23">
                  <c:v>0</c:v>
                </c:pt>
                <c:pt idx="24">
                  <c:v>1940</c:v>
                </c:pt>
                <c:pt idx="25">
                  <c:v>1940</c:v>
                </c:pt>
                <c:pt idx="26">
                  <c:v>1940</c:v>
                </c:pt>
                <c:pt idx="27">
                  <c:v>1940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0</c:v>
                </c:pt>
                <c:pt idx="41">
                  <c:v>0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13</c:v>
                </c:pt>
                <c:pt idx="46">
                  <c:v>0</c:v>
                </c:pt>
                <c:pt idx="47">
                  <c:v>0</c:v>
                </c:pt>
                <c:pt idx="48">
                  <c:v>96</c:v>
                </c:pt>
                <c:pt idx="49">
                  <c:v>96</c:v>
                </c:pt>
                <c:pt idx="50">
                  <c:v>96</c:v>
                </c:pt>
                <c:pt idx="51">
                  <c:v>96</c:v>
                </c:pt>
                <c:pt idx="52">
                  <c:v>0</c:v>
                </c:pt>
                <c:pt idx="53">
                  <c:v>0</c:v>
                </c:pt>
                <c:pt idx="54">
                  <c:v>186</c:v>
                </c:pt>
                <c:pt idx="55">
                  <c:v>186</c:v>
                </c:pt>
                <c:pt idx="56">
                  <c:v>186</c:v>
                </c:pt>
                <c:pt idx="57">
                  <c:v>186</c:v>
                </c:pt>
                <c:pt idx="58">
                  <c:v>0</c:v>
                </c:pt>
                <c:pt idx="59">
                  <c:v>0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0</c:v>
                </c:pt>
                <c:pt idx="65">
                  <c:v>0</c:v>
                </c:pt>
                <c:pt idx="66">
                  <c:v>118</c:v>
                </c:pt>
                <c:pt idx="67">
                  <c:v>118</c:v>
                </c:pt>
                <c:pt idx="68">
                  <c:v>118</c:v>
                </c:pt>
                <c:pt idx="69">
                  <c:v>118</c:v>
                </c:pt>
                <c:pt idx="70">
                  <c:v>0</c:v>
                </c:pt>
                <c:pt idx="71">
                  <c:v>0</c:v>
                </c:pt>
                <c:pt idx="72">
                  <c:v>287</c:v>
                </c:pt>
                <c:pt idx="73">
                  <c:v>287</c:v>
                </c:pt>
                <c:pt idx="74">
                  <c:v>287</c:v>
                </c:pt>
                <c:pt idx="75">
                  <c:v>287</c:v>
                </c:pt>
                <c:pt idx="76">
                  <c:v>0</c:v>
                </c:pt>
                <c:pt idx="77">
                  <c:v>0</c:v>
                </c:pt>
                <c:pt idx="78">
                  <c:v>1376</c:v>
                </c:pt>
                <c:pt idx="79">
                  <c:v>1376</c:v>
                </c:pt>
                <c:pt idx="80">
                  <c:v>1376</c:v>
                </c:pt>
                <c:pt idx="81">
                  <c:v>1376</c:v>
                </c:pt>
                <c:pt idx="82">
                  <c:v>0</c:v>
                </c:pt>
                <c:pt idx="83">
                  <c:v>0</c:v>
                </c:pt>
                <c:pt idx="84">
                  <c:v>2766</c:v>
                </c:pt>
                <c:pt idx="85">
                  <c:v>2766</c:v>
                </c:pt>
                <c:pt idx="86">
                  <c:v>2766</c:v>
                </c:pt>
                <c:pt idx="87">
                  <c:v>2766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0</c:v>
                </c:pt>
                <c:pt idx="101">
                  <c:v>0</c:v>
                </c:pt>
                <c:pt idx="102">
                  <c:v>48</c:v>
                </c:pt>
                <c:pt idx="103">
                  <c:v>48</c:v>
                </c:pt>
                <c:pt idx="104">
                  <c:v>48</c:v>
                </c:pt>
                <c:pt idx="105">
                  <c:v>48</c:v>
                </c:pt>
                <c:pt idx="106">
                  <c:v>0</c:v>
                </c:pt>
                <c:pt idx="107">
                  <c:v>0</c:v>
                </c:pt>
                <c:pt idx="108">
                  <c:v>194</c:v>
                </c:pt>
                <c:pt idx="109">
                  <c:v>194</c:v>
                </c:pt>
                <c:pt idx="110">
                  <c:v>194</c:v>
                </c:pt>
                <c:pt idx="111">
                  <c:v>194</c:v>
                </c:pt>
                <c:pt idx="112">
                  <c:v>0</c:v>
                </c:pt>
                <c:pt idx="113">
                  <c:v>0</c:v>
                </c:pt>
                <c:pt idx="114">
                  <c:v>350</c:v>
                </c:pt>
                <c:pt idx="115">
                  <c:v>350</c:v>
                </c:pt>
                <c:pt idx="116">
                  <c:v>350</c:v>
                </c:pt>
                <c:pt idx="117">
                  <c:v>350</c:v>
                </c:pt>
                <c:pt idx="118">
                  <c:v>0</c:v>
                </c:pt>
                <c:pt idx="11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493239360"/>
        <c:axId val="-1493237184"/>
      </c:barChart>
      <c:catAx>
        <c:axId val="-149323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37184"/>
        <c:crosses val="autoZero"/>
        <c:auto val="1"/>
        <c:lblAlgn val="ctr"/>
        <c:lblOffset val="100"/>
        <c:noMultiLvlLbl val="0"/>
      </c:catAx>
      <c:valAx>
        <c:axId val="-149323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3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#</a:t>
            </a:r>
            <a:r>
              <a:rPr lang="en-US" dirty="0" err="1" smtClean="0"/>
              <a:t>ReadsFromRAM</a:t>
            </a:r>
            <a:r>
              <a:rPr lang="en-US" dirty="0" smtClean="0"/>
              <a:t> (Scenario 1-10)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'Eval (2)'!$X$2</c:f>
              <c:strCache>
                <c:ptCount val="1"/>
                <c:pt idx="0">
                  <c:v>#ReadsFromRAM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'Eval (2)'!$V$3:$W$62</c:f>
              <c:multiLvlStrCache>
                <c:ptCount val="60"/>
                <c:lvl>
                  <c:pt idx="0">
                    <c:v>MSI</c:v>
                  </c:pt>
                  <c:pt idx="1">
                    <c:v>MOSI</c:v>
                  </c:pt>
                  <c:pt idx="2">
                    <c:v>MESI</c:v>
                  </c:pt>
                  <c:pt idx="3">
                    <c:v>MERSI</c:v>
                  </c:pt>
                  <c:pt idx="4">
                    <c:v>DRAGON</c:v>
                  </c:pt>
                  <c:pt idx="5">
                    <c:v>FIREFLY</c:v>
                  </c:pt>
                  <c:pt idx="6">
                    <c:v>MSI</c:v>
                  </c:pt>
                  <c:pt idx="7">
                    <c:v>MOSI</c:v>
                  </c:pt>
                  <c:pt idx="8">
                    <c:v>MESI</c:v>
                  </c:pt>
                  <c:pt idx="9">
                    <c:v>MERSI</c:v>
                  </c:pt>
                  <c:pt idx="10">
                    <c:v>DRAGON</c:v>
                  </c:pt>
                  <c:pt idx="11">
                    <c:v>FIREFLY</c:v>
                  </c:pt>
                  <c:pt idx="12">
                    <c:v>MSI</c:v>
                  </c:pt>
                  <c:pt idx="13">
                    <c:v>MOSI</c:v>
                  </c:pt>
                  <c:pt idx="14">
                    <c:v>MESI</c:v>
                  </c:pt>
                  <c:pt idx="15">
                    <c:v>MERSI</c:v>
                  </c:pt>
                  <c:pt idx="16">
                    <c:v>DRAGON</c:v>
                  </c:pt>
                  <c:pt idx="17">
                    <c:v>FIREFLY</c:v>
                  </c:pt>
                  <c:pt idx="18">
                    <c:v>MSI</c:v>
                  </c:pt>
                  <c:pt idx="19">
                    <c:v>MOSI</c:v>
                  </c:pt>
                  <c:pt idx="20">
                    <c:v>MESI</c:v>
                  </c:pt>
                  <c:pt idx="21">
                    <c:v>MERSI</c:v>
                  </c:pt>
                  <c:pt idx="22">
                    <c:v>DRAGON</c:v>
                  </c:pt>
                  <c:pt idx="23">
                    <c:v>FIREFLY</c:v>
                  </c:pt>
                  <c:pt idx="24">
                    <c:v>MSI</c:v>
                  </c:pt>
                  <c:pt idx="25">
                    <c:v>MOSI</c:v>
                  </c:pt>
                  <c:pt idx="26">
                    <c:v>MESI</c:v>
                  </c:pt>
                  <c:pt idx="27">
                    <c:v>MERSI</c:v>
                  </c:pt>
                  <c:pt idx="28">
                    <c:v>DRAGON</c:v>
                  </c:pt>
                  <c:pt idx="29">
                    <c:v>FIREFLY</c:v>
                  </c:pt>
                  <c:pt idx="30">
                    <c:v>MSI</c:v>
                  </c:pt>
                  <c:pt idx="31">
                    <c:v>MOSI</c:v>
                  </c:pt>
                  <c:pt idx="32">
                    <c:v>MESI</c:v>
                  </c:pt>
                  <c:pt idx="33">
                    <c:v>MERSI</c:v>
                  </c:pt>
                  <c:pt idx="34">
                    <c:v>DRAGON</c:v>
                  </c:pt>
                  <c:pt idx="35">
                    <c:v>FIREFLY</c:v>
                  </c:pt>
                  <c:pt idx="36">
                    <c:v>MSI</c:v>
                  </c:pt>
                  <c:pt idx="37">
                    <c:v>MOSI</c:v>
                  </c:pt>
                  <c:pt idx="38">
                    <c:v>MESI</c:v>
                  </c:pt>
                  <c:pt idx="39">
                    <c:v>MERSI</c:v>
                  </c:pt>
                  <c:pt idx="40">
                    <c:v>DRAGON</c:v>
                  </c:pt>
                  <c:pt idx="41">
                    <c:v>FIREFLY</c:v>
                  </c:pt>
                  <c:pt idx="42">
                    <c:v>MSI</c:v>
                  </c:pt>
                  <c:pt idx="43">
                    <c:v>MOSI</c:v>
                  </c:pt>
                  <c:pt idx="44">
                    <c:v>MESI</c:v>
                  </c:pt>
                  <c:pt idx="45">
                    <c:v>MERSI</c:v>
                  </c:pt>
                  <c:pt idx="46">
                    <c:v>DRAGON</c:v>
                  </c:pt>
                  <c:pt idx="47">
                    <c:v>FIREFLY</c:v>
                  </c:pt>
                  <c:pt idx="48">
                    <c:v>MSI</c:v>
                  </c:pt>
                  <c:pt idx="49">
                    <c:v>MOSI</c:v>
                  </c:pt>
                  <c:pt idx="50">
                    <c:v>MESI</c:v>
                  </c:pt>
                  <c:pt idx="51">
                    <c:v>MERSI</c:v>
                  </c:pt>
                  <c:pt idx="52">
                    <c:v>DRAGON</c:v>
                  </c:pt>
                  <c:pt idx="53">
                    <c:v>FIREFLY</c:v>
                  </c:pt>
                  <c:pt idx="54">
                    <c:v>MSI</c:v>
                  </c:pt>
                  <c:pt idx="55">
                    <c:v>MOSI</c:v>
                  </c:pt>
                  <c:pt idx="56">
                    <c:v>MESI</c:v>
                  </c:pt>
                  <c:pt idx="57">
                    <c:v>MERSI</c:v>
                  </c:pt>
                  <c:pt idx="58">
                    <c:v>DRAGON</c:v>
                  </c:pt>
                  <c:pt idx="59">
                    <c:v>FIREFLY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3</c:v>
                  </c:pt>
                  <c:pt idx="18">
                    <c:v>4</c:v>
                  </c:pt>
                  <c:pt idx="24">
                    <c:v>5</c:v>
                  </c:pt>
                  <c:pt idx="30">
                    <c:v>6</c:v>
                  </c:pt>
                  <c:pt idx="36">
                    <c:v>7</c:v>
                  </c:pt>
                  <c:pt idx="42">
                    <c:v>8</c:v>
                  </c:pt>
                  <c:pt idx="48">
                    <c:v>9</c:v>
                  </c:pt>
                  <c:pt idx="54">
                    <c:v>10</c:v>
                  </c:pt>
                </c:lvl>
              </c:multiLvlStrCache>
            </c:multiLvlStrRef>
          </c:cat>
          <c:val>
            <c:numRef>
              <c:f>'Eval (2)'!$X$3:$X$62</c:f>
              <c:numCache>
                <c:formatCode>General</c:formatCode>
                <c:ptCount val="60"/>
                <c:pt idx="0">
                  <c:v>87</c:v>
                </c:pt>
                <c:pt idx="1">
                  <c:v>78</c:v>
                </c:pt>
                <c:pt idx="2">
                  <c:v>87</c:v>
                </c:pt>
                <c:pt idx="3">
                  <c:v>87</c:v>
                </c:pt>
                <c:pt idx="4">
                  <c:v>36</c:v>
                </c:pt>
                <c:pt idx="5">
                  <c:v>36</c:v>
                </c:pt>
                <c:pt idx="6">
                  <c:v>415</c:v>
                </c:pt>
                <c:pt idx="7">
                  <c:v>393</c:v>
                </c:pt>
                <c:pt idx="8">
                  <c:v>415</c:v>
                </c:pt>
                <c:pt idx="9">
                  <c:v>415</c:v>
                </c:pt>
                <c:pt idx="10">
                  <c:v>166</c:v>
                </c:pt>
                <c:pt idx="11">
                  <c:v>166</c:v>
                </c:pt>
                <c:pt idx="12">
                  <c:v>824</c:v>
                </c:pt>
                <c:pt idx="13">
                  <c:v>781</c:v>
                </c:pt>
                <c:pt idx="14">
                  <c:v>824</c:v>
                </c:pt>
                <c:pt idx="15">
                  <c:v>824</c:v>
                </c:pt>
                <c:pt idx="16">
                  <c:v>330</c:v>
                </c:pt>
                <c:pt idx="17">
                  <c:v>330</c:v>
                </c:pt>
                <c:pt idx="18">
                  <c:v>4149</c:v>
                </c:pt>
                <c:pt idx="19">
                  <c:v>3979</c:v>
                </c:pt>
                <c:pt idx="20">
                  <c:v>4149</c:v>
                </c:pt>
                <c:pt idx="21">
                  <c:v>4149</c:v>
                </c:pt>
                <c:pt idx="22">
                  <c:v>1576</c:v>
                </c:pt>
                <c:pt idx="23">
                  <c:v>1576</c:v>
                </c:pt>
                <c:pt idx="24">
                  <c:v>8256</c:v>
                </c:pt>
                <c:pt idx="25">
                  <c:v>7927</c:v>
                </c:pt>
                <c:pt idx="26">
                  <c:v>8256</c:v>
                </c:pt>
                <c:pt idx="27">
                  <c:v>8256</c:v>
                </c:pt>
                <c:pt idx="28">
                  <c:v>3168</c:v>
                </c:pt>
                <c:pt idx="29">
                  <c:v>3168</c:v>
                </c:pt>
                <c:pt idx="30">
                  <c:v>73</c:v>
                </c:pt>
                <c:pt idx="31">
                  <c:v>54</c:v>
                </c:pt>
                <c:pt idx="32">
                  <c:v>73</c:v>
                </c:pt>
                <c:pt idx="33">
                  <c:v>73</c:v>
                </c:pt>
                <c:pt idx="34">
                  <c:v>41</c:v>
                </c:pt>
                <c:pt idx="35">
                  <c:v>41</c:v>
                </c:pt>
                <c:pt idx="36">
                  <c:v>388</c:v>
                </c:pt>
                <c:pt idx="37">
                  <c:v>313</c:v>
                </c:pt>
                <c:pt idx="38">
                  <c:v>388</c:v>
                </c:pt>
                <c:pt idx="39">
                  <c:v>388</c:v>
                </c:pt>
                <c:pt idx="40">
                  <c:v>170</c:v>
                </c:pt>
                <c:pt idx="41">
                  <c:v>170</c:v>
                </c:pt>
                <c:pt idx="42">
                  <c:v>798</c:v>
                </c:pt>
                <c:pt idx="43">
                  <c:v>630</c:v>
                </c:pt>
                <c:pt idx="44">
                  <c:v>798</c:v>
                </c:pt>
                <c:pt idx="45">
                  <c:v>798</c:v>
                </c:pt>
                <c:pt idx="46">
                  <c:v>334</c:v>
                </c:pt>
                <c:pt idx="47">
                  <c:v>334</c:v>
                </c:pt>
                <c:pt idx="48">
                  <c:v>3891</c:v>
                </c:pt>
                <c:pt idx="49">
                  <c:v>3156</c:v>
                </c:pt>
                <c:pt idx="50">
                  <c:v>3891</c:v>
                </c:pt>
                <c:pt idx="51">
                  <c:v>3891</c:v>
                </c:pt>
                <c:pt idx="52">
                  <c:v>1623</c:v>
                </c:pt>
                <c:pt idx="53">
                  <c:v>1623</c:v>
                </c:pt>
                <c:pt idx="54">
                  <c:v>7742</c:v>
                </c:pt>
                <c:pt idx="55">
                  <c:v>6284</c:v>
                </c:pt>
                <c:pt idx="56">
                  <c:v>7742</c:v>
                </c:pt>
                <c:pt idx="57">
                  <c:v>7742</c:v>
                </c:pt>
                <c:pt idx="58">
                  <c:v>3182</c:v>
                </c:pt>
                <c:pt idx="59">
                  <c:v>3182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493229024"/>
        <c:axId val="-1493228480"/>
      </c:barChart>
      <c:catAx>
        <c:axId val="-14932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28480"/>
        <c:crosses val="autoZero"/>
        <c:auto val="1"/>
        <c:lblAlgn val="ctr"/>
        <c:lblOffset val="100"/>
        <c:noMultiLvlLbl val="0"/>
      </c:catAx>
      <c:valAx>
        <c:axId val="-149322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2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'Eval (2)'!$AA$2</c:f>
              <c:strCache>
                <c:ptCount val="1"/>
                <c:pt idx="0">
                  <c:v>#MsgsOnBus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'Eval (2)'!$Y$3:$Z$62</c:f>
              <c:multiLvlStrCache>
                <c:ptCount val="60"/>
                <c:lvl>
                  <c:pt idx="0">
                    <c:v>MSI</c:v>
                  </c:pt>
                  <c:pt idx="1">
                    <c:v>MOSI</c:v>
                  </c:pt>
                  <c:pt idx="2">
                    <c:v>MESI</c:v>
                  </c:pt>
                  <c:pt idx="3">
                    <c:v>MERSI</c:v>
                  </c:pt>
                  <c:pt idx="4">
                    <c:v>DRAGON</c:v>
                  </c:pt>
                  <c:pt idx="5">
                    <c:v>FIREFLY</c:v>
                  </c:pt>
                  <c:pt idx="6">
                    <c:v>MSI</c:v>
                  </c:pt>
                  <c:pt idx="7">
                    <c:v>MOSI</c:v>
                  </c:pt>
                  <c:pt idx="8">
                    <c:v>MESI</c:v>
                  </c:pt>
                  <c:pt idx="9">
                    <c:v>MERSI</c:v>
                  </c:pt>
                  <c:pt idx="10">
                    <c:v>DRAGON</c:v>
                  </c:pt>
                  <c:pt idx="11">
                    <c:v>FIREFLY</c:v>
                  </c:pt>
                  <c:pt idx="12">
                    <c:v>MSI</c:v>
                  </c:pt>
                  <c:pt idx="13">
                    <c:v>MOSI</c:v>
                  </c:pt>
                  <c:pt idx="14">
                    <c:v>MESI</c:v>
                  </c:pt>
                  <c:pt idx="15">
                    <c:v>MERSI</c:v>
                  </c:pt>
                  <c:pt idx="16">
                    <c:v>DRAGON</c:v>
                  </c:pt>
                  <c:pt idx="17">
                    <c:v>FIREFLY</c:v>
                  </c:pt>
                  <c:pt idx="18">
                    <c:v>MSI</c:v>
                  </c:pt>
                  <c:pt idx="19">
                    <c:v>MOSI</c:v>
                  </c:pt>
                  <c:pt idx="20">
                    <c:v>MESI</c:v>
                  </c:pt>
                  <c:pt idx="21">
                    <c:v>MERSI</c:v>
                  </c:pt>
                  <c:pt idx="22">
                    <c:v>DRAGON</c:v>
                  </c:pt>
                  <c:pt idx="23">
                    <c:v>FIREFLY</c:v>
                  </c:pt>
                  <c:pt idx="24">
                    <c:v>MSI</c:v>
                  </c:pt>
                  <c:pt idx="25">
                    <c:v>MOSI</c:v>
                  </c:pt>
                  <c:pt idx="26">
                    <c:v>MESI</c:v>
                  </c:pt>
                  <c:pt idx="27">
                    <c:v>MERSI</c:v>
                  </c:pt>
                  <c:pt idx="28">
                    <c:v>DRAGON</c:v>
                  </c:pt>
                  <c:pt idx="29">
                    <c:v>FIREFLY</c:v>
                  </c:pt>
                  <c:pt idx="30">
                    <c:v>MSI</c:v>
                  </c:pt>
                  <c:pt idx="31">
                    <c:v>MOSI</c:v>
                  </c:pt>
                  <c:pt idx="32">
                    <c:v>MESI</c:v>
                  </c:pt>
                  <c:pt idx="33">
                    <c:v>MERSI</c:v>
                  </c:pt>
                  <c:pt idx="34">
                    <c:v>DRAGON</c:v>
                  </c:pt>
                  <c:pt idx="35">
                    <c:v>FIREFLY</c:v>
                  </c:pt>
                  <c:pt idx="36">
                    <c:v>MSI</c:v>
                  </c:pt>
                  <c:pt idx="37">
                    <c:v>MOSI</c:v>
                  </c:pt>
                  <c:pt idx="38">
                    <c:v>MESI</c:v>
                  </c:pt>
                  <c:pt idx="39">
                    <c:v>MERSI</c:v>
                  </c:pt>
                  <c:pt idx="40">
                    <c:v>DRAGON</c:v>
                  </c:pt>
                  <c:pt idx="41">
                    <c:v>FIREFLY</c:v>
                  </c:pt>
                  <c:pt idx="42">
                    <c:v>MSI</c:v>
                  </c:pt>
                  <c:pt idx="43">
                    <c:v>MOSI</c:v>
                  </c:pt>
                  <c:pt idx="44">
                    <c:v>MESI</c:v>
                  </c:pt>
                  <c:pt idx="45">
                    <c:v>MERSI</c:v>
                  </c:pt>
                  <c:pt idx="46">
                    <c:v>DRAGON</c:v>
                  </c:pt>
                  <c:pt idx="47">
                    <c:v>FIREFLY</c:v>
                  </c:pt>
                  <c:pt idx="48">
                    <c:v>MSI</c:v>
                  </c:pt>
                  <c:pt idx="49">
                    <c:v>MOSI</c:v>
                  </c:pt>
                  <c:pt idx="50">
                    <c:v>MESI</c:v>
                  </c:pt>
                  <c:pt idx="51">
                    <c:v>MERSI</c:v>
                  </c:pt>
                  <c:pt idx="52">
                    <c:v>DRAGON</c:v>
                  </c:pt>
                  <c:pt idx="53">
                    <c:v>FIREFLY</c:v>
                  </c:pt>
                  <c:pt idx="54">
                    <c:v>MSI</c:v>
                  </c:pt>
                  <c:pt idx="55">
                    <c:v>MOSI</c:v>
                  </c:pt>
                  <c:pt idx="56">
                    <c:v>MESI</c:v>
                  </c:pt>
                  <c:pt idx="57">
                    <c:v>MERSI</c:v>
                  </c:pt>
                  <c:pt idx="58">
                    <c:v>DRAGON</c:v>
                  </c:pt>
                  <c:pt idx="59">
                    <c:v>FIREFLY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3</c:v>
                  </c:pt>
                  <c:pt idx="18">
                    <c:v>4</c:v>
                  </c:pt>
                  <c:pt idx="24">
                    <c:v>5</c:v>
                  </c:pt>
                  <c:pt idx="30">
                    <c:v>6</c:v>
                  </c:pt>
                  <c:pt idx="36">
                    <c:v>7</c:v>
                  </c:pt>
                  <c:pt idx="42">
                    <c:v>8</c:v>
                  </c:pt>
                  <c:pt idx="48">
                    <c:v>9</c:v>
                  </c:pt>
                  <c:pt idx="54">
                    <c:v>10</c:v>
                  </c:pt>
                </c:lvl>
              </c:multiLvlStrCache>
            </c:multiLvlStrRef>
          </c:cat>
          <c:val>
            <c:numRef>
              <c:f>'Eval (2)'!$AA$3:$AA$62</c:f>
              <c:numCache>
                <c:formatCode>General</c:formatCode>
                <c:ptCount val="6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102</c:v>
                </c:pt>
                <c:pt idx="4">
                  <c:v>181</c:v>
                </c:pt>
                <c:pt idx="5">
                  <c:v>181</c:v>
                </c:pt>
                <c:pt idx="6">
                  <c:v>500</c:v>
                </c:pt>
                <c:pt idx="7">
                  <c:v>493</c:v>
                </c:pt>
                <c:pt idx="8">
                  <c:v>493</c:v>
                </c:pt>
                <c:pt idx="9">
                  <c:v>511</c:v>
                </c:pt>
                <c:pt idx="10">
                  <c:v>900</c:v>
                </c:pt>
                <c:pt idx="11">
                  <c:v>903</c:v>
                </c:pt>
                <c:pt idx="12">
                  <c:v>1000</c:v>
                </c:pt>
                <c:pt idx="13">
                  <c:v>989</c:v>
                </c:pt>
                <c:pt idx="14">
                  <c:v>989</c:v>
                </c:pt>
                <c:pt idx="15">
                  <c:v>1037</c:v>
                </c:pt>
                <c:pt idx="16">
                  <c:v>1786</c:v>
                </c:pt>
                <c:pt idx="17">
                  <c:v>1801</c:v>
                </c:pt>
                <c:pt idx="18">
                  <c:v>5000</c:v>
                </c:pt>
                <c:pt idx="19">
                  <c:v>4963</c:v>
                </c:pt>
                <c:pt idx="20">
                  <c:v>4963</c:v>
                </c:pt>
                <c:pt idx="21">
                  <c:v>5261</c:v>
                </c:pt>
                <c:pt idx="22">
                  <c:v>8950</c:v>
                </c:pt>
                <c:pt idx="23">
                  <c:v>9006</c:v>
                </c:pt>
                <c:pt idx="24">
                  <c:v>10000</c:v>
                </c:pt>
                <c:pt idx="25">
                  <c:v>9880</c:v>
                </c:pt>
                <c:pt idx="26">
                  <c:v>9880</c:v>
                </c:pt>
                <c:pt idx="27">
                  <c:v>10499</c:v>
                </c:pt>
                <c:pt idx="28">
                  <c:v>17766</c:v>
                </c:pt>
                <c:pt idx="29">
                  <c:v>17873</c:v>
                </c:pt>
                <c:pt idx="30">
                  <c:v>100</c:v>
                </c:pt>
                <c:pt idx="31">
                  <c:v>93</c:v>
                </c:pt>
                <c:pt idx="32">
                  <c:v>93</c:v>
                </c:pt>
                <c:pt idx="33">
                  <c:v>93</c:v>
                </c:pt>
                <c:pt idx="34">
                  <c:v>104</c:v>
                </c:pt>
                <c:pt idx="35">
                  <c:v>106</c:v>
                </c:pt>
                <c:pt idx="36">
                  <c:v>500</c:v>
                </c:pt>
                <c:pt idx="37">
                  <c:v>477</c:v>
                </c:pt>
                <c:pt idx="38">
                  <c:v>477</c:v>
                </c:pt>
                <c:pt idx="39">
                  <c:v>479</c:v>
                </c:pt>
                <c:pt idx="40">
                  <c:v>562</c:v>
                </c:pt>
                <c:pt idx="41">
                  <c:v>564</c:v>
                </c:pt>
                <c:pt idx="42">
                  <c:v>1000</c:v>
                </c:pt>
                <c:pt idx="43">
                  <c:v>963</c:v>
                </c:pt>
                <c:pt idx="44">
                  <c:v>963</c:v>
                </c:pt>
                <c:pt idx="45">
                  <c:v>966</c:v>
                </c:pt>
                <c:pt idx="46">
                  <c:v>1123</c:v>
                </c:pt>
                <c:pt idx="47">
                  <c:v>1136</c:v>
                </c:pt>
                <c:pt idx="48">
                  <c:v>5000</c:v>
                </c:pt>
                <c:pt idx="49">
                  <c:v>4767</c:v>
                </c:pt>
                <c:pt idx="50">
                  <c:v>4767</c:v>
                </c:pt>
                <c:pt idx="51">
                  <c:v>4789</c:v>
                </c:pt>
                <c:pt idx="52">
                  <c:v>5689</c:v>
                </c:pt>
                <c:pt idx="53">
                  <c:v>5750</c:v>
                </c:pt>
                <c:pt idx="54">
                  <c:v>10000</c:v>
                </c:pt>
                <c:pt idx="55">
                  <c:v>9502</c:v>
                </c:pt>
                <c:pt idx="56">
                  <c:v>9502</c:v>
                </c:pt>
                <c:pt idx="57">
                  <c:v>9564</c:v>
                </c:pt>
                <c:pt idx="58">
                  <c:v>11367</c:v>
                </c:pt>
                <c:pt idx="59">
                  <c:v>11494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493243168"/>
        <c:axId val="-1652210576"/>
      </c:barChart>
      <c:catAx>
        <c:axId val="-149324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52210576"/>
        <c:crosses val="autoZero"/>
        <c:auto val="1"/>
        <c:lblAlgn val="ctr"/>
        <c:lblOffset val="100"/>
        <c:noMultiLvlLbl val="0"/>
      </c:catAx>
      <c:valAx>
        <c:axId val="-165221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24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'Eval (2)'!$AD$2</c:f>
              <c:strCache>
                <c:ptCount val="1"/>
                <c:pt idx="0">
                  <c:v>WriteBackDelay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'Eval (2)'!$AB$3:$AC$62</c:f>
              <c:multiLvlStrCache>
                <c:ptCount val="60"/>
                <c:lvl>
                  <c:pt idx="0">
                    <c:v>MSI</c:v>
                  </c:pt>
                  <c:pt idx="1">
                    <c:v>MOSI</c:v>
                  </c:pt>
                  <c:pt idx="2">
                    <c:v>MESI</c:v>
                  </c:pt>
                  <c:pt idx="3">
                    <c:v>MERSI</c:v>
                  </c:pt>
                  <c:pt idx="4">
                    <c:v>DRAGON</c:v>
                  </c:pt>
                  <c:pt idx="5">
                    <c:v>FIREFLY</c:v>
                  </c:pt>
                  <c:pt idx="6">
                    <c:v>MSI</c:v>
                  </c:pt>
                  <c:pt idx="7">
                    <c:v>MOSI</c:v>
                  </c:pt>
                  <c:pt idx="8">
                    <c:v>MESI</c:v>
                  </c:pt>
                  <c:pt idx="9">
                    <c:v>MERSI</c:v>
                  </c:pt>
                  <c:pt idx="10">
                    <c:v>DRAGON</c:v>
                  </c:pt>
                  <c:pt idx="11">
                    <c:v>FIREFLY</c:v>
                  </c:pt>
                  <c:pt idx="12">
                    <c:v>MSI</c:v>
                  </c:pt>
                  <c:pt idx="13">
                    <c:v>MOSI</c:v>
                  </c:pt>
                  <c:pt idx="14">
                    <c:v>MESI</c:v>
                  </c:pt>
                  <c:pt idx="15">
                    <c:v>MERSI</c:v>
                  </c:pt>
                  <c:pt idx="16">
                    <c:v>DRAGON</c:v>
                  </c:pt>
                  <c:pt idx="17">
                    <c:v>FIREFLY</c:v>
                  </c:pt>
                  <c:pt idx="18">
                    <c:v>MSI</c:v>
                  </c:pt>
                  <c:pt idx="19">
                    <c:v>MOSI</c:v>
                  </c:pt>
                  <c:pt idx="20">
                    <c:v>MESI</c:v>
                  </c:pt>
                  <c:pt idx="21">
                    <c:v>MERSI</c:v>
                  </c:pt>
                  <c:pt idx="22">
                    <c:v>DRAGON</c:v>
                  </c:pt>
                  <c:pt idx="23">
                    <c:v>FIREFLY</c:v>
                  </c:pt>
                  <c:pt idx="24">
                    <c:v>MSI</c:v>
                  </c:pt>
                  <c:pt idx="25">
                    <c:v>MOSI</c:v>
                  </c:pt>
                  <c:pt idx="26">
                    <c:v>MESI</c:v>
                  </c:pt>
                  <c:pt idx="27">
                    <c:v>MERSI</c:v>
                  </c:pt>
                  <c:pt idx="28">
                    <c:v>DRAGON</c:v>
                  </c:pt>
                  <c:pt idx="29">
                    <c:v>FIREFLY</c:v>
                  </c:pt>
                  <c:pt idx="30">
                    <c:v>MSI</c:v>
                  </c:pt>
                  <c:pt idx="31">
                    <c:v>MOSI</c:v>
                  </c:pt>
                  <c:pt idx="32">
                    <c:v>MESI</c:v>
                  </c:pt>
                  <c:pt idx="33">
                    <c:v>MERSI</c:v>
                  </c:pt>
                  <c:pt idx="34">
                    <c:v>DRAGON</c:v>
                  </c:pt>
                  <c:pt idx="35">
                    <c:v>FIREFLY</c:v>
                  </c:pt>
                  <c:pt idx="36">
                    <c:v>MSI</c:v>
                  </c:pt>
                  <c:pt idx="37">
                    <c:v>MOSI</c:v>
                  </c:pt>
                  <c:pt idx="38">
                    <c:v>MESI</c:v>
                  </c:pt>
                  <c:pt idx="39">
                    <c:v>MERSI</c:v>
                  </c:pt>
                  <c:pt idx="40">
                    <c:v>DRAGON</c:v>
                  </c:pt>
                  <c:pt idx="41">
                    <c:v>FIREFLY</c:v>
                  </c:pt>
                  <c:pt idx="42">
                    <c:v>MSI</c:v>
                  </c:pt>
                  <c:pt idx="43">
                    <c:v>MOSI</c:v>
                  </c:pt>
                  <c:pt idx="44">
                    <c:v>MESI</c:v>
                  </c:pt>
                  <c:pt idx="45">
                    <c:v>MERSI</c:v>
                  </c:pt>
                  <c:pt idx="46">
                    <c:v>DRAGON</c:v>
                  </c:pt>
                  <c:pt idx="47">
                    <c:v>FIREFLY</c:v>
                  </c:pt>
                  <c:pt idx="48">
                    <c:v>MSI</c:v>
                  </c:pt>
                  <c:pt idx="49">
                    <c:v>MOSI</c:v>
                  </c:pt>
                  <c:pt idx="50">
                    <c:v>MESI</c:v>
                  </c:pt>
                  <c:pt idx="51">
                    <c:v>MERSI</c:v>
                  </c:pt>
                  <c:pt idx="52">
                    <c:v>DRAGON</c:v>
                  </c:pt>
                  <c:pt idx="53">
                    <c:v>FIREFLY</c:v>
                  </c:pt>
                  <c:pt idx="54">
                    <c:v>MSI</c:v>
                  </c:pt>
                  <c:pt idx="55">
                    <c:v>MOSI</c:v>
                  </c:pt>
                  <c:pt idx="56">
                    <c:v>MESI</c:v>
                  </c:pt>
                  <c:pt idx="57">
                    <c:v>MERSI</c:v>
                  </c:pt>
                  <c:pt idx="58">
                    <c:v>DRAGON</c:v>
                  </c:pt>
                  <c:pt idx="59">
                    <c:v>FIREFLY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3</c:v>
                  </c:pt>
                  <c:pt idx="18">
                    <c:v>4</c:v>
                  </c:pt>
                  <c:pt idx="24">
                    <c:v>5</c:v>
                  </c:pt>
                  <c:pt idx="30">
                    <c:v>6</c:v>
                  </c:pt>
                  <c:pt idx="36">
                    <c:v>7</c:v>
                  </c:pt>
                  <c:pt idx="42">
                    <c:v>8</c:v>
                  </c:pt>
                  <c:pt idx="48">
                    <c:v>9</c:v>
                  </c:pt>
                  <c:pt idx="54">
                    <c:v>10</c:v>
                  </c:pt>
                </c:lvl>
              </c:multiLvlStrCache>
            </c:multiLvlStrRef>
          </c:cat>
          <c:val>
            <c:numRef>
              <c:f>'Eval (2)'!$AD$3:$AD$62</c:f>
              <c:numCache>
                <c:formatCode>General</c:formatCode>
                <c:ptCount val="60"/>
                <c:pt idx="0">
                  <c:v>7000</c:v>
                </c:pt>
                <c:pt idx="1">
                  <c:v>7000</c:v>
                </c:pt>
                <c:pt idx="2">
                  <c:v>7000</c:v>
                </c:pt>
                <c:pt idx="3">
                  <c:v>7000</c:v>
                </c:pt>
                <c:pt idx="4">
                  <c:v>3500</c:v>
                </c:pt>
                <c:pt idx="5">
                  <c:v>3200</c:v>
                </c:pt>
                <c:pt idx="6">
                  <c:v>34900</c:v>
                </c:pt>
                <c:pt idx="7">
                  <c:v>34900</c:v>
                </c:pt>
                <c:pt idx="8">
                  <c:v>34900</c:v>
                </c:pt>
                <c:pt idx="9">
                  <c:v>34900</c:v>
                </c:pt>
                <c:pt idx="10">
                  <c:v>18100</c:v>
                </c:pt>
                <c:pt idx="11">
                  <c:v>15900</c:v>
                </c:pt>
                <c:pt idx="12">
                  <c:v>69400</c:v>
                </c:pt>
                <c:pt idx="13">
                  <c:v>69400</c:v>
                </c:pt>
                <c:pt idx="14">
                  <c:v>69400</c:v>
                </c:pt>
                <c:pt idx="15">
                  <c:v>69400</c:v>
                </c:pt>
                <c:pt idx="16">
                  <c:v>35100</c:v>
                </c:pt>
                <c:pt idx="17">
                  <c:v>31400</c:v>
                </c:pt>
                <c:pt idx="18">
                  <c:v>350200</c:v>
                </c:pt>
                <c:pt idx="19">
                  <c:v>350200</c:v>
                </c:pt>
                <c:pt idx="20">
                  <c:v>350200</c:v>
                </c:pt>
                <c:pt idx="21">
                  <c:v>350200</c:v>
                </c:pt>
                <c:pt idx="22">
                  <c:v>170300</c:v>
                </c:pt>
                <c:pt idx="23">
                  <c:v>150200</c:v>
                </c:pt>
                <c:pt idx="24">
                  <c:v>692000</c:v>
                </c:pt>
                <c:pt idx="25">
                  <c:v>692000</c:v>
                </c:pt>
                <c:pt idx="26">
                  <c:v>692000</c:v>
                </c:pt>
                <c:pt idx="27">
                  <c:v>692000</c:v>
                </c:pt>
                <c:pt idx="28">
                  <c:v>336000</c:v>
                </c:pt>
                <c:pt idx="29">
                  <c:v>293400</c:v>
                </c:pt>
                <c:pt idx="30">
                  <c:v>1400</c:v>
                </c:pt>
                <c:pt idx="31">
                  <c:v>1400</c:v>
                </c:pt>
                <c:pt idx="32">
                  <c:v>1400</c:v>
                </c:pt>
                <c:pt idx="33">
                  <c:v>1400</c:v>
                </c:pt>
                <c:pt idx="34">
                  <c:v>1400</c:v>
                </c:pt>
                <c:pt idx="35">
                  <c:v>900</c:v>
                </c:pt>
                <c:pt idx="36">
                  <c:v>8400</c:v>
                </c:pt>
                <c:pt idx="37">
                  <c:v>8400</c:v>
                </c:pt>
                <c:pt idx="38">
                  <c:v>8400</c:v>
                </c:pt>
                <c:pt idx="39">
                  <c:v>8400</c:v>
                </c:pt>
                <c:pt idx="40">
                  <c:v>7800</c:v>
                </c:pt>
                <c:pt idx="41">
                  <c:v>4300</c:v>
                </c:pt>
                <c:pt idx="42">
                  <c:v>17100</c:v>
                </c:pt>
                <c:pt idx="43">
                  <c:v>17100</c:v>
                </c:pt>
                <c:pt idx="44">
                  <c:v>17100</c:v>
                </c:pt>
                <c:pt idx="45">
                  <c:v>17100</c:v>
                </c:pt>
                <c:pt idx="46">
                  <c:v>14700</c:v>
                </c:pt>
                <c:pt idx="47">
                  <c:v>7700</c:v>
                </c:pt>
                <c:pt idx="48">
                  <c:v>96600</c:v>
                </c:pt>
                <c:pt idx="49">
                  <c:v>96600</c:v>
                </c:pt>
                <c:pt idx="50">
                  <c:v>96600</c:v>
                </c:pt>
                <c:pt idx="51">
                  <c:v>96600</c:v>
                </c:pt>
                <c:pt idx="52">
                  <c:v>78900</c:v>
                </c:pt>
                <c:pt idx="53">
                  <c:v>42400</c:v>
                </c:pt>
                <c:pt idx="54">
                  <c:v>194500</c:v>
                </c:pt>
                <c:pt idx="55">
                  <c:v>194500</c:v>
                </c:pt>
                <c:pt idx="56">
                  <c:v>194500</c:v>
                </c:pt>
                <c:pt idx="57">
                  <c:v>194500</c:v>
                </c:pt>
                <c:pt idx="58">
                  <c:v>156500</c:v>
                </c:pt>
                <c:pt idx="59">
                  <c:v>84200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490759088"/>
        <c:axId val="-1490760176"/>
      </c:barChart>
      <c:catAx>
        <c:axId val="-149075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760176"/>
        <c:crosses val="autoZero"/>
        <c:auto val="1"/>
        <c:lblAlgn val="ctr"/>
        <c:lblOffset val="100"/>
        <c:noMultiLvlLbl val="0"/>
      </c:catAx>
      <c:valAx>
        <c:axId val="-149076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75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0.03555</cdr:x>
      <cdr:y>0.09598</cdr:y>
    </cdr:from>
    <cdr:to>
      <cdr:x>0.10195</cdr:x>
      <cdr:y>0.10457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433387" y="532090"/>
          <a:ext cx="809625" cy="4762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0.10195</cdr:x>
      <cdr:y>0.07126</cdr:y>
    </cdr:from>
    <cdr:to>
      <cdr:x>0.45441</cdr:x>
      <cdr:y>0.13789</cdr:y>
    </cdr:to>
    <cdr:sp macro="" textlink="">
      <cdr:nvSpPr>
        <cdr:cNvPr id="3" name="TextBox 6"/>
        <cdr:cNvSpPr txBox="1"/>
      </cdr:nvSpPr>
      <cdr:spPr>
        <a:xfrm xmlns:a="http://schemas.openxmlformats.org/drawingml/2006/main">
          <a:off x="1243012" y="395049"/>
          <a:ext cx="4297138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dirty="0" smtClean="0">
              <a:solidFill>
                <a:srgbClr val="FF0000"/>
              </a:solidFill>
            </a:rPr>
            <a:t>Larger local cache = More coherence misses</a:t>
          </a:r>
          <a:endParaRPr lang="en-IN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D3592-10BA-4609-8EE7-1830F6CC226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9BEAE-DD7D-4E0C-9890-69BB4A6E6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3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Consistent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9BEAE-DD7D-4E0C-9890-69BB4A6E6F1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2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5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1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D6E0-EAA7-439A-ACFA-8BA8520846CB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A02F-EF8E-47E7-8996-32D8AEBB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6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12334"/>
            <a:ext cx="10668000" cy="21891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Cache Coherence Enforcement Protocol Simulation and Evaluation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6599" y="4990572"/>
            <a:ext cx="3395133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Team #4</a:t>
            </a:r>
          </a:p>
          <a:p>
            <a:pPr algn="l"/>
            <a:r>
              <a:rPr lang="en-IN" dirty="0" smtClean="0"/>
              <a:t>Siddhant Kulkarni</a:t>
            </a:r>
          </a:p>
          <a:p>
            <a:pPr algn="l"/>
            <a:r>
              <a:rPr lang="en-IN" dirty="0" smtClean="0"/>
              <a:t>Ritesh Sangurmath</a:t>
            </a:r>
          </a:p>
          <a:p>
            <a:pPr algn="l"/>
            <a:r>
              <a:rPr lang="en-IN" dirty="0" smtClean="0"/>
              <a:t>Ranjan 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Simulator Internals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http://osdelivers.blackducksoftware.com/wp-content/uploads/2014/05/Check-under-the-h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Simulator Internals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Random Sequence Generator</a:t>
                </a:r>
              </a:p>
              <a:p>
                <a:pPr lvl="1"/>
                <a:r>
                  <a:rPr lang="en-IN" dirty="0" smtClean="0"/>
                  <a:t>Random number N is generated between 0 and 1</a:t>
                </a:r>
              </a:p>
              <a:p>
                <a:pPr lvl="1"/>
                <a:r>
                  <a:rPr lang="en-IN" dirty="0" smtClean="0"/>
                  <a:t>If write dominance is selected,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𝑂𝑝𝑒𝑟𝑎𝑡𝑖𝑜𝑛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𝑅𝑒𝑎𝑑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&lt;0.2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𝑊𝑟𝑖𝑡𝑒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If read dominance is selected,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𝑂𝑝𝑒𝑟𝑎𝑡𝑖𝑜𝑛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𝑅𝑒𝑎𝑑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&gt;0.2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𝑊𝑟𝑖𝑡𝑒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If Neutral,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𝑂𝑝𝑒𝑟𝑎𝑡𝑖𝑜𝑛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𝑅𝑒𝑎𝑑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𝑊𝑟𝑖𝑡𝑒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Simulator Internals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Sequence Execution Steps</a:t>
            </a:r>
          </a:p>
          <a:p>
            <a:r>
              <a:rPr lang="en-IN" dirty="0" smtClean="0"/>
              <a:t>For each operation in scenario</a:t>
            </a:r>
          </a:p>
          <a:p>
            <a:pPr lvl="1"/>
            <a:r>
              <a:rPr lang="en-IN" dirty="0" smtClean="0"/>
              <a:t>If read,</a:t>
            </a:r>
          </a:p>
          <a:p>
            <a:pPr lvl="2"/>
            <a:r>
              <a:rPr lang="en-IN" dirty="0" smtClean="0"/>
              <a:t>Execute Remote Read for all other processors</a:t>
            </a:r>
          </a:p>
          <a:p>
            <a:pPr lvl="3"/>
            <a:r>
              <a:rPr lang="en-IN" dirty="0" err="1" smtClean="0"/>
              <a:t>Writebacks</a:t>
            </a:r>
            <a:r>
              <a:rPr lang="en-IN" dirty="0" smtClean="0"/>
              <a:t> or Block sharing occur if required by chosen protocol</a:t>
            </a:r>
          </a:p>
          <a:p>
            <a:pPr lvl="2"/>
            <a:r>
              <a:rPr lang="en-IN" dirty="0" smtClean="0"/>
              <a:t>Execute Local Read for current processor</a:t>
            </a:r>
          </a:p>
          <a:p>
            <a:pPr lvl="1"/>
            <a:r>
              <a:rPr lang="en-IN" dirty="0" smtClean="0"/>
              <a:t>If write</a:t>
            </a:r>
          </a:p>
          <a:p>
            <a:pPr lvl="2"/>
            <a:r>
              <a:rPr lang="en-IN" dirty="0" smtClean="0"/>
              <a:t>Execute Remote Write for all other processors</a:t>
            </a:r>
          </a:p>
          <a:p>
            <a:pPr lvl="3"/>
            <a:r>
              <a:rPr lang="en-IN" dirty="0" smtClean="0"/>
              <a:t>Same as Remote Read -&gt; </a:t>
            </a:r>
            <a:r>
              <a:rPr lang="en-IN" dirty="0" err="1" smtClean="0"/>
              <a:t>Writebacks</a:t>
            </a:r>
            <a:r>
              <a:rPr lang="en-IN" dirty="0" smtClean="0"/>
              <a:t>/Block sharing -&gt; Invalidations</a:t>
            </a:r>
          </a:p>
          <a:p>
            <a:pPr lvl="2"/>
            <a:r>
              <a:rPr lang="en-IN" dirty="0" smtClean="0"/>
              <a:t>Execute Local Write 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3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pic>
        <p:nvPicPr>
          <p:cNvPr id="2050" name="Picture 2" descr="http://www.brodskyresearch.com/wp-content/uploads/Evaluation-Check-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6" y="1508442"/>
            <a:ext cx="105156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Parameters that we needed to consider:</a:t>
            </a:r>
          </a:p>
          <a:p>
            <a:pPr lvl="1"/>
            <a:r>
              <a:rPr lang="en-IN" dirty="0" smtClean="0"/>
              <a:t>Number of Processors</a:t>
            </a:r>
          </a:p>
          <a:p>
            <a:pPr lvl="1"/>
            <a:r>
              <a:rPr lang="en-IN" dirty="0" smtClean="0"/>
              <a:t>Number of Blocks in Local Cache</a:t>
            </a:r>
          </a:p>
          <a:p>
            <a:pPr lvl="1"/>
            <a:r>
              <a:rPr lang="en-IN" dirty="0" smtClean="0"/>
              <a:t>Number of Blocks in Main Memory</a:t>
            </a:r>
          </a:p>
          <a:p>
            <a:pPr lvl="1"/>
            <a:r>
              <a:rPr lang="en-IN" dirty="0" smtClean="0"/>
              <a:t>Protocols</a:t>
            </a:r>
          </a:p>
          <a:p>
            <a:pPr lvl="1"/>
            <a:r>
              <a:rPr lang="en-IN" dirty="0" smtClean="0"/>
              <a:t>Scenarios</a:t>
            </a:r>
          </a:p>
          <a:p>
            <a:pPr lvl="2"/>
            <a:r>
              <a:rPr lang="en-IN" dirty="0" smtClean="0"/>
              <a:t>Varying Length</a:t>
            </a:r>
          </a:p>
          <a:p>
            <a:pPr lvl="2"/>
            <a:r>
              <a:rPr lang="en-IN" dirty="0" smtClean="0"/>
              <a:t>Type</a:t>
            </a:r>
          </a:p>
          <a:p>
            <a:pPr lvl="3"/>
            <a:r>
              <a:rPr lang="en-IN" dirty="0" smtClean="0"/>
              <a:t>Write Dominant</a:t>
            </a:r>
          </a:p>
          <a:p>
            <a:pPr lvl="3"/>
            <a:r>
              <a:rPr lang="en-IN" dirty="0" smtClean="0"/>
              <a:t>Read Dominant</a:t>
            </a:r>
          </a:p>
          <a:p>
            <a:pPr lvl="2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0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Evaluation, </a:t>
            </a:r>
            <a:r>
              <a:rPr lang="en-IN" dirty="0" err="1" smtClean="0"/>
              <a:t>cntd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080"/>
            <a:ext cx="10515600" cy="4393883"/>
          </a:xfrm>
        </p:spPr>
        <p:txBody>
          <a:bodyPr/>
          <a:lstStyle/>
          <a:p>
            <a:r>
              <a:rPr lang="en-IN" dirty="0" smtClean="0"/>
              <a:t>Here is how we defined scenarios which will allow us to do two things</a:t>
            </a:r>
          </a:p>
          <a:p>
            <a:pPr lvl="1"/>
            <a:r>
              <a:rPr lang="en-IN" dirty="0" smtClean="0"/>
              <a:t>Exercise the simulator thoroughly</a:t>
            </a:r>
          </a:p>
          <a:p>
            <a:pPr lvl="1"/>
            <a:r>
              <a:rPr lang="en-IN" dirty="0" smtClean="0"/>
              <a:t>Allow us to understand how the different protocols perform with different configuration</a:t>
            </a:r>
          </a:p>
          <a:p>
            <a:pPr lvl="1"/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01563"/>
              </p:ext>
            </p:extLst>
          </p:nvPr>
        </p:nvGraphicFramePr>
        <p:xfrm>
          <a:off x="230632" y="4212674"/>
          <a:ext cx="12324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Number of Processors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89442" y="4441889"/>
            <a:ext cx="54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07439"/>
              </p:ext>
            </p:extLst>
          </p:nvPr>
        </p:nvGraphicFramePr>
        <p:xfrm>
          <a:off x="2181561" y="4212674"/>
          <a:ext cx="191617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Number of Blocks in Local Cache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83319" y="4441889"/>
            <a:ext cx="54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75723"/>
              </p:ext>
            </p:extLst>
          </p:nvPr>
        </p:nvGraphicFramePr>
        <p:xfrm>
          <a:off x="7404997" y="3408363"/>
          <a:ext cx="166907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Number</a:t>
                      </a:r>
                      <a:r>
                        <a:rPr lang="en-IN" baseline="0" dirty="0" smtClean="0"/>
                        <a:t> of Operations in Sequence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285224" y="4441889"/>
            <a:ext cx="54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52807"/>
              </p:ext>
            </p:extLst>
          </p:nvPr>
        </p:nvGraphicFramePr>
        <p:xfrm>
          <a:off x="10040112" y="3311843"/>
          <a:ext cx="179670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Protocol under Evaluation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MSI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MOSI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MESI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MERSI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FIREFLY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DRAGON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74114"/>
              </p:ext>
            </p:extLst>
          </p:nvPr>
        </p:nvGraphicFramePr>
        <p:xfrm>
          <a:off x="4839417" y="4173050"/>
          <a:ext cx="191617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Dominant Operation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841175" y="4402265"/>
            <a:ext cx="54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1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Evaluation, </a:t>
            </a:r>
            <a:r>
              <a:rPr lang="en-IN" dirty="0" err="1" smtClean="0"/>
              <a:t>cntd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evaluated the protocols based on following parameters:</a:t>
            </a:r>
          </a:p>
          <a:p>
            <a:pPr lvl="1"/>
            <a:r>
              <a:rPr lang="en-IN" dirty="0" smtClean="0"/>
              <a:t>Cache Misses:</a:t>
            </a:r>
          </a:p>
          <a:p>
            <a:pPr lvl="2"/>
            <a:r>
              <a:rPr lang="en-IN" dirty="0" smtClean="0"/>
              <a:t>Read Misses</a:t>
            </a:r>
          </a:p>
          <a:p>
            <a:pPr lvl="2"/>
            <a:r>
              <a:rPr lang="en-IN" dirty="0" smtClean="0"/>
              <a:t>Write Misses</a:t>
            </a:r>
          </a:p>
          <a:p>
            <a:pPr lvl="1"/>
            <a:r>
              <a:rPr lang="en-IN" dirty="0" smtClean="0"/>
              <a:t>Coherence Misses:</a:t>
            </a:r>
          </a:p>
          <a:p>
            <a:pPr lvl="2"/>
            <a:r>
              <a:rPr lang="en-IN" dirty="0" smtClean="0"/>
              <a:t>Read Misses</a:t>
            </a:r>
          </a:p>
          <a:p>
            <a:pPr lvl="2"/>
            <a:r>
              <a:rPr lang="en-IN" dirty="0" smtClean="0"/>
              <a:t>Write Misses</a:t>
            </a:r>
          </a:p>
          <a:p>
            <a:pPr lvl="1"/>
            <a:r>
              <a:rPr lang="en-IN" dirty="0" smtClean="0"/>
              <a:t>Delay added due to </a:t>
            </a:r>
            <a:r>
              <a:rPr lang="en-IN" dirty="0" err="1" smtClean="0"/>
              <a:t>writebacks</a:t>
            </a:r>
            <a:endParaRPr lang="en-IN" dirty="0" smtClean="0"/>
          </a:p>
          <a:p>
            <a:pPr lvl="1"/>
            <a:r>
              <a:rPr lang="en-IN" dirty="0" smtClean="0"/>
              <a:t>Number of messages sent over the bus</a:t>
            </a:r>
          </a:p>
          <a:p>
            <a:pPr lvl="1"/>
            <a:r>
              <a:rPr lang="en-IN" dirty="0" smtClean="0"/>
              <a:t>Number of entries to invalid state</a:t>
            </a:r>
          </a:p>
          <a:p>
            <a:pPr lvl="1"/>
            <a:r>
              <a:rPr lang="en-IN" dirty="0" smtClean="0"/>
              <a:t>Number of Reads from 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0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- The Experiment Rises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4892" y="1979096"/>
            <a:ext cx="3572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40 Sequences     X   </a:t>
            </a:r>
            <a:endParaRPr lang="en-IN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79172" y="1966904"/>
            <a:ext cx="3371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6 Protocols      =</a:t>
            </a:r>
            <a:endParaRPr lang="en-IN" sz="3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50259" y="1973000"/>
            <a:ext cx="3379923" cy="238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240 Experiments</a:t>
            </a:r>
          </a:p>
          <a:p>
            <a:pPr algn="ctr"/>
            <a:endParaRPr lang="en-IN" sz="3600" dirty="0" smtClean="0"/>
          </a:p>
          <a:p>
            <a:pPr algn="ctr"/>
            <a:r>
              <a:rPr lang="en-IN" sz="3600" dirty="0" smtClean="0"/>
              <a:t>X</a:t>
            </a:r>
            <a:endParaRPr lang="en-IN" sz="3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281171" y="3979094"/>
            <a:ext cx="3371088" cy="176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/>
              <a:t>7</a:t>
            </a:r>
            <a:r>
              <a:rPr lang="en-IN" sz="3600" dirty="0" smtClean="0"/>
              <a:t> Parameters</a:t>
            </a:r>
          </a:p>
          <a:p>
            <a:endParaRPr lang="en-IN" sz="3600" dirty="0"/>
          </a:p>
          <a:p>
            <a:pPr algn="ctr"/>
            <a:r>
              <a:rPr lang="en-IN" sz="3600" dirty="0" smtClean="0"/>
              <a:t>  =</a:t>
            </a:r>
            <a:endParaRPr lang="en-IN" sz="3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84375" y="5407456"/>
            <a:ext cx="3371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 smtClean="0"/>
              <a:t>1680 Results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441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5275" cy="2422525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Scenario 1-5</a:t>
            </a:r>
          </a:p>
          <a:p>
            <a:pPr lvl="1"/>
            <a:r>
              <a:rPr lang="en-IN" dirty="0" smtClean="0"/>
              <a:t>4 processors</a:t>
            </a:r>
          </a:p>
          <a:p>
            <a:pPr lvl="1"/>
            <a:r>
              <a:rPr lang="en-IN" dirty="0" smtClean="0"/>
              <a:t>Local cache holds 5 blocks</a:t>
            </a:r>
          </a:p>
          <a:p>
            <a:pPr lvl="1"/>
            <a:r>
              <a:rPr lang="en-IN" dirty="0" smtClean="0"/>
              <a:t>Main Memory holds 20 blocks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Write Dominant</a:t>
            </a:r>
          </a:p>
          <a:p>
            <a:r>
              <a:rPr lang="en-IN" dirty="0" smtClean="0"/>
              <a:t>Scenario 6-10</a:t>
            </a:r>
          </a:p>
          <a:p>
            <a:pPr lvl="1"/>
            <a:r>
              <a:rPr lang="en-IN" dirty="0" smtClean="0"/>
              <a:t>Same as 1-5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Read Dominant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77125" y="1825625"/>
            <a:ext cx="4105275" cy="242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Scenario 11-20</a:t>
            </a:r>
          </a:p>
          <a:p>
            <a:pPr lvl="1"/>
            <a:r>
              <a:rPr lang="en-IN" dirty="0" smtClean="0"/>
              <a:t>Same as 1-10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8 Processors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619625"/>
            <a:ext cx="4105275" cy="218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Scenario 21-30</a:t>
            </a:r>
          </a:p>
          <a:p>
            <a:pPr lvl="1"/>
            <a:r>
              <a:rPr lang="en-IN" dirty="0" smtClean="0"/>
              <a:t>Same as 1-10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Local Cache holds 10 blocks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77124" y="4383087"/>
            <a:ext cx="4105275" cy="242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Scenario 31-40</a:t>
            </a:r>
          </a:p>
          <a:p>
            <a:pPr lvl="1"/>
            <a:r>
              <a:rPr lang="en-IN" dirty="0" smtClean="0"/>
              <a:t>Same as 11-20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Local cache holds 10 blocks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7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Description, contd.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537336"/>
              </p:ext>
            </p:extLst>
          </p:nvPr>
        </p:nvGraphicFramePr>
        <p:xfrm>
          <a:off x="838200" y="260667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Scenario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Operations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1,6,11,16,21,26,31,36        (N%5=1)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2,7,12,17,22,27,32,37        (N%5=2)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3,8,13,18,23,28,33,38        (N%5=3)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4,9,14,19,24,29,34,39        (N%5=4)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5,10,15,20,25,30,35,40      (N%5=0)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2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Throwback Tuesday</a:t>
            </a:r>
          </a:p>
          <a:p>
            <a:r>
              <a:rPr lang="en-IN" dirty="0" smtClean="0"/>
              <a:t>The Simulator</a:t>
            </a:r>
          </a:p>
          <a:p>
            <a:pPr lvl="1"/>
            <a:r>
              <a:rPr lang="en-IN" dirty="0" smtClean="0"/>
              <a:t>Parameter Specification</a:t>
            </a:r>
          </a:p>
          <a:p>
            <a:pPr lvl="1"/>
            <a:r>
              <a:rPr lang="en-IN" dirty="0" smtClean="0"/>
              <a:t>Sequence Generator</a:t>
            </a:r>
          </a:p>
          <a:p>
            <a:pPr lvl="1"/>
            <a:r>
              <a:rPr lang="en-IN" dirty="0" smtClean="0"/>
              <a:t>Output</a:t>
            </a:r>
          </a:p>
          <a:p>
            <a:pPr lvl="1"/>
            <a:r>
              <a:rPr lang="en-IN" dirty="0" smtClean="0"/>
              <a:t>Pending Implementation</a:t>
            </a:r>
          </a:p>
          <a:p>
            <a:r>
              <a:rPr lang="en-IN" dirty="0" smtClean="0"/>
              <a:t>Simulator Internals</a:t>
            </a:r>
          </a:p>
          <a:p>
            <a:r>
              <a:rPr lang="en-IN" dirty="0" smtClean="0"/>
              <a:t>Evaluation</a:t>
            </a:r>
          </a:p>
          <a:p>
            <a:r>
              <a:rPr lang="en-IN" dirty="0" smtClean="0"/>
              <a:t>Experimental Results</a:t>
            </a:r>
          </a:p>
          <a:p>
            <a:r>
              <a:rPr lang="en-IN" dirty="0" smtClean="0"/>
              <a:t>Key Observations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709737"/>
              </p:ext>
            </p:extLst>
          </p:nvPr>
        </p:nvGraphicFramePr>
        <p:xfrm>
          <a:off x="0" y="1276350"/>
          <a:ext cx="12192000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/>
          <p:cNvSpPr/>
          <p:nvPr/>
        </p:nvSpPr>
        <p:spPr>
          <a:xfrm>
            <a:off x="2676525" y="2343150"/>
            <a:ext cx="742950" cy="3238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3048000" y="1924050"/>
            <a:ext cx="0" cy="419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7884" y="1372969"/>
            <a:ext cx="2455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MSI, MOSI, MESI, MERSI</a:t>
            </a: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DRAGON, FIREFLY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950" y="6267450"/>
            <a:ext cx="2752725" cy="22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33550" y="6515100"/>
            <a:ext cx="0" cy="114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6559034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Write Dominant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14700" y="6276975"/>
            <a:ext cx="2752725" cy="22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171950" y="6524625"/>
            <a:ext cx="0" cy="114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2858" y="6568559"/>
            <a:ext cx="16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Read Dominant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91250" y="6276975"/>
            <a:ext cx="2752725" cy="22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58175" y="6524625"/>
            <a:ext cx="0" cy="114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62825" y="6568559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Write Dominant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77325" y="6267450"/>
            <a:ext cx="2752725" cy="22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448925" y="6515100"/>
            <a:ext cx="0" cy="114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9833" y="6559034"/>
            <a:ext cx="16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Read Dominant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 animBg="1"/>
      <p:bldP spid="19" grpId="0"/>
      <p:bldP spid="20" grpId="0" animBg="1"/>
      <p:bldP spid="22" grpId="0"/>
      <p:bldP spid="23" grpId="0" animBg="1"/>
      <p:bldP spid="25" grpId="0"/>
      <p:bldP spid="26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194588"/>
              </p:ext>
            </p:extLst>
          </p:nvPr>
        </p:nvGraphicFramePr>
        <p:xfrm>
          <a:off x="0" y="1258094"/>
          <a:ext cx="12192000" cy="5599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81000" y="1771650"/>
            <a:ext cx="809625" cy="4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0625" y="1634609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Larger local cache = Less cache misses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046791"/>
              </p:ext>
            </p:extLst>
          </p:nvPr>
        </p:nvGraphicFramePr>
        <p:xfrm>
          <a:off x="0" y="1457324"/>
          <a:ext cx="1219200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9050" y="2782887"/>
            <a:ext cx="416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Write Dominance=More coherence misses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1350" y="3162300"/>
            <a:ext cx="2724150" cy="857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11735" y="3152219"/>
            <a:ext cx="2222615" cy="1219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58200" y="2571750"/>
            <a:ext cx="638175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12" idx="7"/>
          </p:cNvCxnSpPr>
          <p:nvPr/>
        </p:nvCxnSpPr>
        <p:spPr>
          <a:xfrm flipH="1">
            <a:off x="9002916" y="2409825"/>
            <a:ext cx="493509" cy="214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96325" y="2040493"/>
            <a:ext cx="29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Only MSI, MOSI, MESI, MERSI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9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883746"/>
              </p:ext>
            </p:extLst>
          </p:nvPr>
        </p:nvGraphicFramePr>
        <p:xfrm>
          <a:off x="0" y="1314450"/>
          <a:ext cx="12192000" cy="554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40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8899"/>
            <a:ext cx="10515600" cy="3548063"/>
          </a:xfrm>
        </p:spPr>
        <p:txBody>
          <a:bodyPr/>
          <a:lstStyle/>
          <a:p>
            <a:r>
              <a:rPr lang="en-IN" dirty="0" smtClean="0"/>
              <a:t>Results for Number of entries to Invalid State are consistent with what we see in Coherence Misses</a:t>
            </a:r>
          </a:p>
          <a:p>
            <a:pPr lvl="1"/>
            <a:r>
              <a:rPr lang="en-IN" dirty="0" smtClean="0"/>
              <a:t>Remain the same across MSI, MOSI, MESI and MERSI</a:t>
            </a:r>
          </a:p>
          <a:p>
            <a:pPr lvl="1"/>
            <a:r>
              <a:rPr lang="en-IN" dirty="0" smtClean="0"/>
              <a:t>Zero for DRAGON &amp; FIREFLY since they do not have an Invalid state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5857" y="2695257"/>
            <a:ext cx="102602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Rest of the scenarios follow the observed pattern. We will include those results in the report in order to save time.</a:t>
            </a:r>
            <a:endParaRPr lang="en-IN" sz="4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86980"/>
              </p:ext>
            </p:extLst>
          </p:nvPr>
        </p:nvGraphicFramePr>
        <p:xfrm>
          <a:off x="0" y="1369694"/>
          <a:ext cx="12192000" cy="5488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0668000" y="2190750"/>
            <a:ext cx="1247775" cy="1304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630025" y="4316731"/>
            <a:ext cx="438150" cy="276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568810"/>
              </p:ext>
            </p:extLst>
          </p:nvPr>
        </p:nvGraphicFramePr>
        <p:xfrm>
          <a:off x="0" y="1362075"/>
          <a:ext cx="12192000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883402" y="2218753"/>
            <a:ext cx="57150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17471"/>
              </p:ext>
            </p:extLst>
          </p:nvPr>
        </p:nvGraphicFramePr>
        <p:xfrm>
          <a:off x="0" y="1343024"/>
          <a:ext cx="12192000" cy="551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5882259" y="3907631"/>
            <a:ext cx="628650" cy="733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Coherence protocols do not have an impact on Cache misses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MSI, MOSI, MESI, MERSI variations are not intended to reduce number of coherence misses, instead they vary</a:t>
            </a:r>
          </a:p>
          <a:p>
            <a:pPr lvl="1"/>
            <a:r>
              <a:rPr lang="en-IN" dirty="0" smtClean="0"/>
              <a:t># reads from RAM</a:t>
            </a:r>
          </a:p>
          <a:p>
            <a:pPr lvl="2"/>
            <a:r>
              <a:rPr lang="en-IN" dirty="0"/>
              <a:t>MOSI requires relatively less </a:t>
            </a:r>
          </a:p>
          <a:p>
            <a:pPr lvl="1"/>
            <a:r>
              <a:rPr lang="en-IN" dirty="0" smtClean="0"/>
              <a:t># messages that are sent on the Bus</a:t>
            </a:r>
          </a:p>
          <a:p>
            <a:pPr lvl="1"/>
            <a:r>
              <a:rPr lang="en-IN" dirty="0" smtClean="0"/>
              <a:t># required </a:t>
            </a:r>
            <a:r>
              <a:rPr lang="en-IN" dirty="0" err="1" smtClean="0"/>
              <a:t>writebacks</a:t>
            </a:r>
            <a:endParaRPr lang="en-IN" dirty="0" smtClean="0"/>
          </a:p>
          <a:p>
            <a:r>
              <a:rPr lang="en-IN" dirty="0" smtClean="0"/>
              <a:t>DRAGON and FIREFLY</a:t>
            </a:r>
          </a:p>
          <a:p>
            <a:pPr lvl="1"/>
            <a:r>
              <a:rPr lang="en-IN" dirty="0"/>
              <a:t>h</a:t>
            </a:r>
            <a:r>
              <a:rPr lang="en-IN" dirty="0" smtClean="0"/>
              <a:t>ave no invalid state</a:t>
            </a:r>
          </a:p>
          <a:p>
            <a:pPr lvl="1"/>
            <a:r>
              <a:rPr lang="en-IN" dirty="0" smtClean="0"/>
              <a:t>reduce the number of </a:t>
            </a:r>
            <a:r>
              <a:rPr lang="en-IN" dirty="0" err="1" smtClean="0"/>
              <a:t>writebacks</a:t>
            </a:r>
            <a:r>
              <a:rPr lang="en-IN" dirty="0" smtClean="0"/>
              <a:t> required</a:t>
            </a:r>
          </a:p>
          <a:p>
            <a:pPr lvl="1"/>
            <a:r>
              <a:rPr lang="en-IN" dirty="0" smtClean="0"/>
              <a:t>Increase the number of messages sent over the bus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We have implemented:</a:t>
            </a:r>
          </a:p>
          <a:p>
            <a:pPr lvl="1"/>
            <a:r>
              <a:rPr lang="en-IN" dirty="0" smtClean="0"/>
              <a:t>Multiprocessor architecture for cache simulation</a:t>
            </a:r>
          </a:p>
          <a:p>
            <a:pPr lvl="1"/>
            <a:r>
              <a:rPr lang="en-IN" dirty="0" smtClean="0"/>
              <a:t>Random Sequence Generator and Sequence Validator</a:t>
            </a:r>
          </a:p>
          <a:p>
            <a:pPr lvl="1"/>
            <a:r>
              <a:rPr lang="en-IN" dirty="0" smtClean="0"/>
              <a:t>6 Cache Coherence protocols</a:t>
            </a:r>
          </a:p>
          <a:p>
            <a:pPr lvl="1"/>
            <a:r>
              <a:rPr lang="en-IN" dirty="0" smtClean="0"/>
              <a:t>Evaluation Engine that evaluates the performance of these protocols based on aforementioned parameters</a:t>
            </a:r>
          </a:p>
          <a:p>
            <a:r>
              <a:rPr lang="en-IN" dirty="0" smtClean="0"/>
              <a:t>Write-Invalidate protocols (MSI, MOSI, MESI, MERSI)</a:t>
            </a:r>
          </a:p>
          <a:p>
            <a:pPr lvl="1"/>
            <a:r>
              <a:rPr lang="en-IN" dirty="0" smtClean="0"/>
              <a:t>Require less bandwidth than Write Update protocols</a:t>
            </a:r>
          </a:p>
          <a:p>
            <a:pPr lvl="1"/>
            <a:r>
              <a:rPr lang="en-IN" dirty="0" smtClean="0"/>
              <a:t>Attempt to reduce number of messages on Bus and reads from RAM/lower level cache</a:t>
            </a:r>
          </a:p>
          <a:p>
            <a:r>
              <a:rPr lang="en-IN" dirty="0" smtClean="0"/>
              <a:t>Write-Update protocols (DRAGON, FIREFLY)</a:t>
            </a:r>
          </a:p>
          <a:p>
            <a:pPr lvl="1"/>
            <a:r>
              <a:rPr lang="en-IN" dirty="0" smtClean="0"/>
              <a:t>Immediately update values in all local caches -&gt; More bandwidth required</a:t>
            </a:r>
          </a:p>
          <a:p>
            <a:pPr lvl="1"/>
            <a:r>
              <a:rPr lang="en-IN" dirty="0" smtClean="0"/>
              <a:t>Reduce the number of reads required from RAM/lower level cache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Throwback Tuesday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Multi-processor Architectures</a:t>
            </a:r>
          </a:p>
          <a:p>
            <a:r>
              <a:rPr lang="en-IN" dirty="0" smtClean="0"/>
              <a:t>Cache Coherence Problem</a:t>
            </a:r>
          </a:p>
          <a:p>
            <a:r>
              <a:rPr lang="en-IN" dirty="0" smtClean="0"/>
              <a:t>Three Types of Protocols</a:t>
            </a:r>
          </a:p>
          <a:p>
            <a:r>
              <a:rPr lang="en-IN" dirty="0" smtClean="0"/>
              <a:t>Our focus on Snooping(bus) protocols</a:t>
            </a:r>
          </a:p>
          <a:p>
            <a:pPr lvl="1"/>
            <a:r>
              <a:rPr lang="en-IN" dirty="0" smtClean="0"/>
              <a:t>MSI</a:t>
            </a:r>
          </a:p>
          <a:p>
            <a:pPr lvl="1"/>
            <a:r>
              <a:rPr lang="en-IN" dirty="0" smtClean="0"/>
              <a:t>MOSI</a:t>
            </a:r>
          </a:p>
          <a:p>
            <a:pPr lvl="1"/>
            <a:r>
              <a:rPr lang="en-IN" dirty="0" smtClean="0"/>
              <a:t>MESI</a:t>
            </a:r>
          </a:p>
          <a:p>
            <a:pPr lvl="1"/>
            <a:r>
              <a:rPr lang="en-IN" dirty="0" smtClean="0"/>
              <a:t>MERSI</a:t>
            </a:r>
          </a:p>
          <a:p>
            <a:pPr lvl="1"/>
            <a:r>
              <a:rPr lang="en-IN" dirty="0" smtClean="0"/>
              <a:t>DRAGON</a:t>
            </a:r>
          </a:p>
          <a:p>
            <a:pPr lvl="1"/>
            <a:r>
              <a:rPr lang="en-IN" dirty="0" smtClean="0"/>
              <a:t>FIREFLY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074332"/>
            <a:ext cx="5266267" cy="3604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69" y="2074332"/>
            <a:ext cx="5148497" cy="3473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768" y="2074331"/>
            <a:ext cx="5148498" cy="3604683"/>
          </a:xfrm>
          <a:prstGeom prst="rect">
            <a:avLst/>
          </a:prstGeom>
        </p:spPr>
      </p:pic>
      <p:sp>
        <p:nvSpPr>
          <p:cNvPr id="8" name="AutoShape 2" descr="http://www.durhamcharterservices.com/style%20library/durhamcharter/images/footerbus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0" y="2314208"/>
            <a:ext cx="5388587" cy="3233152"/>
          </a:xfrm>
          <a:prstGeom prst="rect">
            <a:avLst/>
          </a:prstGeom>
        </p:spPr>
      </p:pic>
      <p:pic>
        <p:nvPicPr>
          <p:cNvPr id="13" name="Picture 2" descr="https://s-media-cache-ak0.pinimg.com/736x/df/a4/bb/dfa4bbfc79adc6817135b856a8746b2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825625"/>
            <a:ext cx="5266266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vignette4.wikia.nocookie.net/gameofthrones/images/1/16/DrogonHD.jpg/revision/latest?cb=201404042112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825624"/>
            <a:ext cx="5266266" cy="366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fireflyexperience.org/photos/firefly_7157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48" y="1816260"/>
            <a:ext cx="5270818" cy="36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1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[01</a:t>
            </a:r>
            <a:r>
              <a:rPr lang="en-IN" dirty="0" smtClean="0"/>
              <a:t>]"</a:t>
            </a:r>
            <a:r>
              <a:rPr lang="en-IN" dirty="0"/>
              <a:t>What Is Cache Coherence? </a:t>
            </a:r>
            <a:r>
              <a:rPr lang="en-IN" dirty="0" err="1"/>
              <a:t>Webopedia</a:t>
            </a:r>
            <a:r>
              <a:rPr lang="en-IN" dirty="0"/>
              <a:t> Definition". Webopedia.com. </a:t>
            </a:r>
            <a:r>
              <a:rPr lang="en-IN" dirty="0" err="1"/>
              <a:t>N.p</a:t>
            </a:r>
            <a:r>
              <a:rPr lang="en-IN" dirty="0"/>
              <a:t>., 2016. Web. 29 Mar. 2016.</a:t>
            </a:r>
          </a:p>
          <a:p>
            <a:pPr marL="0" indent="0" algn="just">
              <a:buNone/>
            </a:pPr>
            <a:r>
              <a:rPr lang="en-IN" dirty="0"/>
              <a:t>[02</a:t>
            </a:r>
            <a:r>
              <a:rPr lang="en-IN" dirty="0" smtClean="0"/>
              <a:t>]"</a:t>
            </a:r>
            <a:r>
              <a:rPr lang="en-IN" dirty="0"/>
              <a:t>Cache Coherence". Wikipedia. </a:t>
            </a:r>
            <a:r>
              <a:rPr lang="en-IN" dirty="0" err="1"/>
              <a:t>N.p</a:t>
            </a:r>
            <a:r>
              <a:rPr lang="en-IN" dirty="0"/>
              <a:t>., 2016. Web. 29 Mar. 2016.</a:t>
            </a:r>
          </a:p>
          <a:p>
            <a:pPr marL="0" indent="0" algn="just">
              <a:buNone/>
            </a:pPr>
            <a:r>
              <a:rPr lang="en-IN" dirty="0"/>
              <a:t>[</a:t>
            </a:r>
            <a:r>
              <a:rPr lang="en-IN" dirty="0" smtClean="0"/>
              <a:t>03]James </a:t>
            </a:r>
            <a:r>
              <a:rPr lang="en-IN" dirty="0"/>
              <a:t>Archibald and Jean-Loup Baer. 1986. Cache coherence protocols: evaluation using a multiprocessor simulation model. ACM Trans. </a:t>
            </a:r>
            <a:r>
              <a:rPr lang="en-IN" dirty="0" err="1"/>
              <a:t>Comput</a:t>
            </a:r>
            <a:r>
              <a:rPr lang="en-IN" dirty="0"/>
              <a:t>. Syst. 4, 4 (September 1986), 273-298. </a:t>
            </a:r>
          </a:p>
          <a:p>
            <a:pPr marL="0" indent="0" algn="just">
              <a:buNone/>
            </a:pPr>
            <a:r>
              <a:rPr lang="en-IN" dirty="0"/>
              <a:t>[04</a:t>
            </a:r>
            <a:r>
              <a:rPr lang="en-IN" dirty="0" smtClean="0"/>
              <a:t>]"</a:t>
            </a:r>
            <a:r>
              <a:rPr lang="en-IN" dirty="0"/>
              <a:t>What Is Snooping Protocol? - A Definition from The </a:t>
            </a:r>
            <a:r>
              <a:rPr lang="en-IN" dirty="0" err="1"/>
              <a:t>Webopedia</a:t>
            </a:r>
            <a:r>
              <a:rPr lang="en-IN" dirty="0"/>
              <a:t> IT Dictionary". Webopedia.com. </a:t>
            </a:r>
            <a:r>
              <a:rPr lang="en-IN" dirty="0" err="1"/>
              <a:t>N.p</a:t>
            </a:r>
            <a:r>
              <a:rPr lang="en-IN" dirty="0"/>
              <a:t>., 2016. Web. 29 Mar. 2016.</a:t>
            </a:r>
          </a:p>
          <a:p>
            <a:pPr marL="0" indent="0" algn="just">
              <a:buNone/>
            </a:pPr>
            <a:r>
              <a:rPr lang="en-IN" dirty="0"/>
              <a:t>[05</a:t>
            </a:r>
            <a:r>
              <a:rPr lang="en-IN" dirty="0" smtClean="0"/>
              <a:t>]"</a:t>
            </a:r>
            <a:r>
              <a:rPr lang="en-IN" dirty="0"/>
              <a:t>Cache Coherence Problem - Georgia Tech - HPCA: Part 5". YouTube. </a:t>
            </a:r>
            <a:r>
              <a:rPr lang="en-IN" dirty="0" err="1"/>
              <a:t>N.p</a:t>
            </a:r>
            <a:r>
              <a:rPr lang="en-IN" dirty="0"/>
              <a:t>., 2016. Web. 29 Mar. 2016.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dirty="0"/>
              <a:t>[06</a:t>
            </a:r>
            <a:r>
              <a:rPr lang="en-IN" dirty="0" smtClean="0"/>
              <a:t>]"</a:t>
            </a:r>
            <a:r>
              <a:rPr lang="en-IN" dirty="0"/>
              <a:t>Cache Coherence". Slideshare.net. </a:t>
            </a:r>
            <a:r>
              <a:rPr lang="en-IN" dirty="0" err="1"/>
              <a:t>N.p</a:t>
            </a:r>
            <a:r>
              <a:rPr lang="en-IN" dirty="0"/>
              <a:t>., 2013. Web. 29 Mar. 2016.</a:t>
            </a:r>
          </a:p>
          <a:p>
            <a:pPr marL="0" indent="0" algn="just">
              <a:buNone/>
            </a:pPr>
            <a:r>
              <a:rPr lang="en-IN" dirty="0"/>
              <a:t>[</a:t>
            </a:r>
            <a:r>
              <a:rPr lang="en-IN" dirty="0" smtClean="0"/>
              <a:t>07]Lawrence</a:t>
            </a:r>
            <a:r>
              <a:rPr lang="en-IN" dirty="0"/>
              <a:t>, Ramon. "A survey of cache coherence mechanisms in shared memory multiprocessors." Proceedings of the International Conference on Advances in Computer Science and Electronics Engineering. 1998</a:t>
            </a:r>
          </a:p>
          <a:p>
            <a:pPr marL="0" indent="0" algn="just">
              <a:buNone/>
            </a:pPr>
            <a:r>
              <a:rPr lang="en-IN" dirty="0"/>
              <a:t>[</a:t>
            </a:r>
            <a:r>
              <a:rPr lang="en-IN" dirty="0" smtClean="0"/>
              <a:t>08]A</a:t>
            </a:r>
            <a:r>
              <a:rPr lang="en-IN" dirty="0"/>
              <a:t>. Agarwal, R. </a:t>
            </a:r>
            <a:r>
              <a:rPr lang="en-IN" dirty="0" err="1"/>
              <a:t>Simoni</a:t>
            </a:r>
            <a:r>
              <a:rPr lang="en-IN" dirty="0"/>
              <a:t>, J. Hennessy and M. Horowitz, "An evaluation of directory schemes for cache coherence," Computer Architecture, 1988. Conference Proceedings. 15th Annual International Symposium on, Honolulu, HI, 1988, pp. 280-289.</a:t>
            </a:r>
          </a:p>
          <a:p>
            <a:pPr marL="0" indent="0" algn="just">
              <a:buNone/>
            </a:pPr>
            <a:r>
              <a:rPr lang="en-IN" dirty="0"/>
              <a:t>[</a:t>
            </a:r>
            <a:r>
              <a:rPr lang="en-IN" dirty="0" smtClean="0"/>
              <a:t>09]Daniel </a:t>
            </a:r>
            <a:r>
              <a:rPr lang="en-IN" dirty="0"/>
              <a:t>J. S. Mark D. H. David A. W., “A Primer on Memory Consistency and Cache Coherence,” Morgan Claypool Publishers, 2011.</a:t>
            </a:r>
          </a:p>
          <a:p>
            <a:pPr marL="0" indent="0" algn="just">
              <a:buNone/>
            </a:pPr>
            <a:r>
              <a:rPr lang="en-IN" dirty="0"/>
              <a:t>[10</a:t>
            </a:r>
            <a:r>
              <a:rPr lang="en-IN" dirty="0" smtClean="0"/>
              <a:t>]"</a:t>
            </a:r>
            <a:r>
              <a:rPr lang="en-IN" dirty="0"/>
              <a:t>MESI, MOSI, MOESI Solution Quiz - Georgia Tech - HPCA: Part 5". YouTube. </a:t>
            </a:r>
            <a:r>
              <a:rPr lang="en-IN" dirty="0" err="1"/>
              <a:t>N.p</a:t>
            </a:r>
            <a:r>
              <a:rPr lang="en-IN" dirty="0"/>
              <a:t>., 2016. Web. 29 Mar. 2016.</a:t>
            </a:r>
          </a:p>
          <a:p>
            <a:pPr marL="0" indent="0" algn="just">
              <a:buNone/>
            </a:pPr>
            <a:r>
              <a:rPr lang="en-IN" dirty="0"/>
              <a:t>[11</a:t>
            </a:r>
            <a:r>
              <a:rPr lang="en-IN" dirty="0" smtClean="0"/>
              <a:t>]"</a:t>
            </a:r>
            <a:r>
              <a:rPr lang="en-IN" dirty="0"/>
              <a:t>19 5 L18S5 Cache Coherence Protocols". YouTube. </a:t>
            </a:r>
            <a:r>
              <a:rPr lang="en-IN" dirty="0" err="1"/>
              <a:t>N.p</a:t>
            </a:r>
            <a:r>
              <a:rPr lang="en-IN" dirty="0"/>
              <a:t>., 2016. Web. 29 Mar. 2016.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[12] </a:t>
            </a:r>
            <a:r>
              <a:rPr lang="en-IN" dirty="0"/>
              <a:t>S, M., &amp; K, D. (2013). Hybrid Cache Coherence Protocol for Multi-Core Processor Architecture. International Journal of Computer Applications, 70(14), 24-29. doi:10.5120/12031-8060</a:t>
            </a:r>
          </a:p>
          <a:p>
            <a:pPr marL="0" indent="0" algn="just">
              <a:buNone/>
            </a:pPr>
            <a:r>
              <a:rPr lang="en-IN" dirty="0" smtClean="0"/>
              <a:t>[13]</a:t>
            </a:r>
            <a:r>
              <a:rPr lang="en-US" dirty="0"/>
              <a:t> S. Al-</a:t>
            </a:r>
            <a:r>
              <a:rPr lang="en-US" dirty="0" err="1"/>
              <a:t>Hothali</a:t>
            </a:r>
            <a:r>
              <a:rPr lang="en-US" dirty="0"/>
              <a:t>, S. </a:t>
            </a:r>
            <a:r>
              <a:rPr lang="en-US" dirty="0" err="1"/>
              <a:t>Soomro</a:t>
            </a:r>
            <a:r>
              <a:rPr lang="en-US" dirty="0"/>
              <a:t>, K. </a:t>
            </a:r>
            <a:r>
              <a:rPr lang="en-US" dirty="0" err="1"/>
              <a:t>Tanvir</a:t>
            </a:r>
            <a:r>
              <a:rPr lang="en-US" dirty="0"/>
              <a:t>, R. </a:t>
            </a:r>
            <a:r>
              <a:rPr lang="en-US" dirty="0" err="1"/>
              <a:t>Tuli</a:t>
            </a:r>
            <a:r>
              <a:rPr lang="en-US" dirty="0"/>
              <a:t>, “Snoopy and Directory Based Cache Coherence Protocols: A Critical Analysis,” Information &amp; Communication Technology, vol.4, no.1, pp.1,10, 2010.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[14] </a:t>
            </a:r>
            <a:r>
              <a:rPr lang="en-IN" dirty="0"/>
              <a:t>J. Li et al., "A New Kind of Hybrid Cache Coherence Protocol for Multiprocessor with D-Cache," Future Computer Science and Education (ICFCSE), 2011 International Conference on, Xi'an, 2011, pp. 641-645.</a:t>
            </a:r>
          </a:p>
          <a:p>
            <a:pPr marL="0" indent="0" algn="just">
              <a:buNone/>
            </a:pPr>
            <a:r>
              <a:rPr lang="en-IN" dirty="0" smtClean="0"/>
              <a:t>[15</a:t>
            </a:r>
            <a:r>
              <a:rPr lang="en-IN" dirty="0"/>
              <a:t>] J. Li, L. Shi, Q. Li, C. J. </a:t>
            </a:r>
            <a:r>
              <a:rPr lang="en-IN" dirty="0" err="1"/>
              <a:t>Xue</a:t>
            </a:r>
            <a:r>
              <a:rPr lang="en-IN" dirty="0"/>
              <a:t> and Y. Xu, "Thread Progress Aware Coherence Adaption for Hybrid Cache Coherence Protocols," in IEEE Transactions on Parallel and Distributed Systems, vol. 25, no. 10, pp. 2697-2707, Oct. 2014.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6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9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4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simulator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2803525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Let us look at it one at a time!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357437"/>
            <a:ext cx="11115675" cy="2143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9194" y="3738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Parameter Specification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00600" y="2203707"/>
            <a:ext cx="1539387" cy="667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9987" y="1886734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Minimum = 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35600" y="2203707"/>
            <a:ext cx="904388" cy="1013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39986" y="2194425"/>
            <a:ext cx="1432414" cy="993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15721" y="361657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Minimum = 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4800600" y="3768416"/>
            <a:ext cx="2115121" cy="3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72933" y="3985904"/>
            <a:ext cx="1329267" cy="408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7034253" y="4039910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Any one of 6 protocols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4919133" y="4191754"/>
            <a:ext cx="2115120" cy="3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2" grpId="0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Sequence Generator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655358"/>
            <a:ext cx="11087100" cy="2800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467" y="2655357"/>
            <a:ext cx="7188200" cy="61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60267" y="2040467"/>
            <a:ext cx="804333" cy="614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64600" y="1803691"/>
            <a:ext cx="295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Random Sequence Generator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78401" y="2655358"/>
            <a:ext cx="965200" cy="1134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61001" y="2040467"/>
            <a:ext cx="804333" cy="614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4487" y="1690688"/>
            <a:ext cx="286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Choose Dominant Operation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3270248"/>
            <a:ext cx="4216400" cy="1538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888067" y="4754561"/>
            <a:ext cx="8466" cy="1316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006" y="6110300"/>
            <a:ext cx="287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Manual Sequence Generator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7733" y="3513667"/>
            <a:ext cx="6358467" cy="182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endCxn id="17" idx="2"/>
          </p:cNvCxnSpPr>
          <p:nvPr/>
        </p:nvCxnSpPr>
        <p:spPr>
          <a:xfrm flipH="1" flipV="1">
            <a:off x="8326967" y="5334000"/>
            <a:ext cx="21166" cy="604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74634" y="5929575"/>
            <a:ext cx="21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Generated Sequence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  <p:bldP spid="12" grpId="0" animBg="1"/>
      <p:bldP spid="15" grpId="0"/>
      <p:bldP spid="17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1" y="1784413"/>
            <a:ext cx="8294253" cy="43237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8528" y="2505456"/>
            <a:ext cx="7306056" cy="70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 flipV="1">
            <a:off x="9244584" y="2857500"/>
            <a:ext cx="996696" cy="13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289" y="2563213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Main Memory Status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2304" y="3602736"/>
            <a:ext cx="115214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0432" y="3602736"/>
            <a:ext cx="1261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89" y="3319272"/>
            <a:ext cx="152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Proc- 0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Block 19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Value=57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State=Shared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7264" y="4120896"/>
            <a:ext cx="98450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8811768" y="4279392"/>
            <a:ext cx="1493521" cy="6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53499" y="3711416"/>
            <a:ext cx="1451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Proc 1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Block 0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Value=16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State=Invalid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1520" y="4657344"/>
            <a:ext cx="1118616" cy="362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Output Returns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66" y="1849564"/>
            <a:ext cx="10402071" cy="392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3896" y="2432304"/>
            <a:ext cx="3401568" cy="822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H="1" flipV="1">
            <a:off x="4855464" y="2843784"/>
            <a:ext cx="2350008" cy="18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5472" y="2668262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Block absent from local cache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50848" y="3273552"/>
            <a:ext cx="3401568" cy="71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endCxn id="11" idx="3"/>
          </p:cNvCxnSpPr>
          <p:nvPr/>
        </p:nvCxnSpPr>
        <p:spPr>
          <a:xfrm flipH="1">
            <a:off x="4852416" y="3599688"/>
            <a:ext cx="2350008" cy="33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2424" y="3405878"/>
            <a:ext cx="282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Block present in local cache,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But is in Invalid State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1808" y="4038600"/>
            <a:ext cx="3663696" cy="1237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endCxn id="14" idx="3"/>
          </p:cNvCxnSpPr>
          <p:nvPr/>
        </p:nvCxnSpPr>
        <p:spPr>
          <a:xfrm flipH="1">
            <a:off x="5175504" y="4364736"/>
            <a:ext cx="2087880" cy="292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3384" y="417092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**********IMP**********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3" grpId="0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Pending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Sequence Analyser</a:t>
            </a:r>
          </a:p>
          <a:p>
            <a:pPr lvl="1"/>
            <a:r>
              <a:rPr lang="en-IN" dirty="0" smtClean="0"/>
              <a:t>Number of Operations</a:t>
            </a:r>
          </a:p>
          <a:p>
            <a:pPr lvl="1"/>
            <a:r>
              <a:rPr lang="en-IN" dirty="0" smtClean="0"/>
              <a:t>Number of Reads</a:t>
            </a:r>
          </a:p>
          <a:p>
            <a:pPr lvl="1"/>
            <a:r>
              <a:rPr lang="en-IN" dirty="0" smtClean="0"/>
              <a:t>Number of Writes</a:t>
            </a:r>
          </a:p>
          <a:p>
            <a:pPr lvl="1"/>
            <a:r>
              <a:rPr lang="en-IN" dirty="0" smtClean="0"/>
              <a:t>Average Number of Reads on one block</a:t>
            </a:r>
          </a:p>
          <a:p>
            <a:pPr lvl="1"/>
            <a:r>
              <a:rPr lang="en-IN" dirty="0" smtClean="0"/>
              <a:t>Average Number of Writes on one block</a:t>
            </a:r>
          </a:p>
          <a:p>
            <a:pPr lvl="1"/>
            <a:r>
              <a:rPr lang="en-IN" dirty="0" smtClean="0"/>
              <a:t>Average Number of Operations between two reads on the same block</a:t>
            </a:r>
          </a:p>
          <a:p>
            <a:pPr lvl="1"/>
            <a:r>
              <a:rPr lang="en-IN" dirty="0" smtClean="0"/>
              <a:t>Average Number of Operations between two writes on the same block</a:t>
            </a:r>
          </a:p>
        </p:txBody>
      </p:sp>
    </p:spTree>
    <p:extLst>
      <p:ext uri="{BB962C8B-B14F-4D97-AF65-F5344CB8AC3E}">
        <p14:creationId xmlns:p14="http://schemas.microsoft.com/office/powerpoint/2010/main" val="10950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1190</Words>
  <Application>Microsoft Office PowerPoint</Application>
  <PresentationFormat>Widescreen</PresentationFormat>
  <Paragraphs>258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Cache Coherence Enforcement Protocol Simulation and Evaluation</vt:lpstr>
      <vt:lpstr>Content</vt:lpstr>
      <vt:lpstr>Throwback Tuesday</vt:lpstr>
      <vt:lpstr>The simulator</vt:lpstr>
      <vt:lpstr>Let us look at it one at a time!</vt:lpstr>
      <vt:lpstr>The Sequence Generator</vt:lpstr>
      <vt:lpstr>The Output</vt:lpstr>
      <vt:lpstr>The Output Returns</vt:lpstr>
      <vt:lpstr>Pending Implementation</vt:lpstr>
      <vt:lpstr>Simulator Internals</vt:lpstr>
      <vt:lpstr>Simulator Internals</vt:lpstr>
      <vt:lpstr>Simulator Internals</vt:lpstr>
      <vt:lpstr>Evaluation</vt:lpstr>
      <vt:lpstr>Evaluation</vt:lpstr>
      <vt:lpstr>Evaluation, cntd.</vt:lpstr>
      <vt:lpstr>Evaluation, cntd.</vt:lpstr>
      <vt:lpstr>Evaluation - The Experiment Rises</vt:lpstr>
      <vt:lpstr>Scenario Description</vt:lpstr>
      <vt:lpstr>Scenario Description, contd.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Key observations</vt:lpstr>
      <vt:lpstr>Conclusion</vt:lpstr>
      <vt:lpstr>References</vt:lpstr>
      <vt:lpstr>References</vt:lpstr>
      <vt:lpstr>References</vt:lpstr>
      <vt:lpstr>Any 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Coherence Enforcement Protocol Simulation and Evaluation</dc:title>
  <dc:creator>Siddhant Kulkarni</dc:creator>
  <cp:lastModifiedBy>Siddhant Kulkarni</cp:lastModifiedBy>
  <cp:revision>61</cp:revision>
  <dcterms:created xsi:type="dcterms:W3CDTF">2016-04-21T15:22:51Z</dcterms:created>
  <dcterms:modified xsi:type="dcterms:W3CDTF">2016-04-26T23:30:37Z</dcterms:modified>
</cp:coreProperties>
</file>