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7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72" r:id="rId25"/>
    <p:sldId id="373" r:id="rId26"/>
    <p:sldId id="363" r:id="rId27"/>
    <p:sldId id="364" r:id="rId28"/>
    <p:sldId id="366" r:id="rId29"/>
    <p:sldId id="367" r:id="rId30"/>
    <p:sldId id="260" r:id="rId31"/>
    <p:sldId id="267" r:id="rId32"/>
    <p:sldId id="259" r:id="rId33"/>
    <p:sldId id="273" r:id="rId34"/>
    <p:sldId id="258" r:id="rId35"/>
    <p:sldId id="335" r:id="rId36"/>
    <p:sldId id="268" r:id="rId37"/>
    <p:sldId id="336" r:id="rId38"/>
    <p:sldId id="269" r:id="rId39"/>
    <p:sldId id="261" r:id="rId40"/>
    <p:sldId id="262" r:id="rId41"/>
    <p:sldId id="263" r:id="rId42"/>
    <p:sldId id="264" r:id="rId43"/>
    <p:sldId id="270" r:id="rId44"/>
    <p:sldId id="271" r:id="rId45"/>
    <p:sldId id="272" r:id="rId46"/>
    <p:sldId id="274" r:id="rId47"/>
    <p:sldId id="275" r:id="rId48"/>
    <p:sldId id="276" r:id="rId49"/>
    <p:sldId id="279" r:id="rId50"/>
    <p:sldId id="278" r:id="rId51"/>
    <p:sldId id="280" r:id="rId52"/>
    <p:sldId id="281" r:id="rId53"/>
    <p:sldId id="282" r:id="rId54"/>
    <p:sldId id="283" r:id="rId55"/>
    <p:sldId id="291" r:id="rId56"/>
    <p:sldId id="292" r:id="rId57"/>
    <p:sldId id="290" r:id="rId58"/>
    <p:sldId id="284" r:id="rId59"/>
    <p:sldId id="285" r:id="rId60"/>
    <p:sldId id="286" r:id="rId61"/>
    <p:sldId id="287" r:id="rId62"/>
    <p:sldId id="288" r:id="rId63"/>
    <p:sldId id="289" r:id="rId64"/>
    <p:sldId id="368" r:id="rId65"/>
    <p:sldId id="369" r:id="rId66"/>
    <p:sldId id="293" r:id="rId67"/>
    <p:sldId id="297" r:id="rId68"/>
    <p:sldId id="296" r:id="rId69"/>
    <p:sldId id="299" r:id="rId70"/>
    <p:sldId id="301" r:id="rId71"/>
    <p:sldId id="302" r:id="rId72"/>
    <p:sldId id="338" r:id="rId73"/>
    <p:sldId id="304" r:id="rId74"/>
    <p:sldId id="303" r:id="rId75"/>
    <p:sldId id="305" r:id="rId76"/>
    <p:sldId id="306" r:id="rId77"/>
    <p:sldId id="370" r:id="rId78"/>
    <p:sldId id="371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\AppData\Local\Microsoft\Windows\INetCache\Content.Outlook\C7KD54NV\tim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69819d62a447e2/Coursework/Parallel%20and%20Distributed%20Programming/Project/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tx1"/>
                </a:solidFill>
                <a:effectLst/>
              </a:rPr>
              <a:t>EXCUTION TIME </a:t>
            </a:r>
            <a:endParaRPr lang="en-US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3316874453193351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PARALLEL (THREAD 4)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K=2</c:v>
                </c:pt>
                <c:pt idx="1">
                  <c:v>K=4</c:v>
                </c:pt>
                <c:pt idx="2">
                  <c:v>K=6</c:v>
                </c:pt>
                <c:pt idx="3">
                  <c:v>K=8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3.8759999999999999</c:v>
                </c:pt>
                <c:pt idx="1">
                  <c:v>5.6260000000000003</c:v>
                </c:pt>
                <c:pt idx="2">
                  <c:v>6.1870000000000003</c:v>
                </c:pt>
                <c:pt idx="3">
                  <c:v>8.0990000000000002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EB-498E-BBFA-FA27F0110E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 (THREAD 8)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K=2</c:v>
                </c:pt>
                <c:pt idx="1">
                  <c:v>K=4</c:v>
                </c:pt>
                <c:pt idx="2">
                  <c:v>K=6</c:v>
                </c:pt>
                <c:pt idx="3">
                  <c:v>K=8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1.0679000000000001</c:v>
                </c:pt>
                <c:pt idx="1">
                  <c:v>2.3614999999999999</c:v>
                </c:pt>
                <c:pt idx="2">
                  <c:v>3.6347</c:v>
                </c:pt>
                <c:pt idx="3">
                  <c:v>6.0175000000000001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EB-498E-BBFA-FA27F0110E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K=2</c:v>
                </c:pt>
                <c:pt idx="1">
                  <c:v>K=4</c:v>
                </c:pt>
                <c:pt idx="2">
                  <c:v>K=6</c:v>
                </c:pt>
                <c:pt idx="3">
                  <c:v>K=8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5.2031000000000001</c:v>
                </c:pt>
                <c:pt idx="1">
                  <c:v>7.6318000000000001</c:v>
                </c:pt>
                <c:pt idx="2">
                  <c:v>9.8725000000000005</c:v>
                </c:pt>
                <c:pt idx="3">
                  <c:v>19.679200000000002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EB-498E-BBFA-FA27F0110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469408"/>
        <c:axId val="471470720"/>
        <c:axId val="0"/>
      </c:bar3DChart>
      <c:catAx>
        <c:axId val="471469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CLUSTER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70720"/>
        <c:crosses val="autoZero"/>
        <c:auto val="1"/>
        <c:lblAlgn val="ctr"/>
        <c:lblOffset val="100"/>
        <c:noMultiLvlLbl val="0"/>
      </c:catAx>
      <c:valAx>
        <c:axId val="47147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IN sec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6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Exeuction</a:t>
            </a:r>
            <a:r>
              <a:rPr lang="en-IN" baseline="0"/>
              <a:t> time Evaluation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[Results.xlsx]Sheet1!$I$17:$J$17</c:f>
              <c:strCache>
                <c:ptCount val="2"/>
                <c:pt idx="0">
                  <c:v>Speedup</c:v>
                </c:pt>
                <c:pt idx="1">
                  <c:v>Network Logs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[Results.xlsx]Sheet1!$K$16:$P$16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[Results.xlsx]Sheet1!$K$17:$P$17</c:f>
              <c:numCache>
                <c:formatCode>General</c:formatCode>
                <c:ptCount val="6"/>
                <c:pt idx="0">
                  <c:v>1</c:v>
                </c:pt>
                <c:pt idx="1">
                  <c:v>0.95944336377717665</c:v>
                </c:pt>
                <c:pt idx="2">
                  <c:v>1.4731173160117015</c:v>
                </c:pt>
                <c:pt idx="3">
                  <c:v>2.0862247751997534</c:v>
                </c:pt>
                <c:pt idx="4">
                  <c:v>2.2890606248820538</c:v>
                </c:pt>
                <c:pt idx="5">
                  <c:v>2.5911607022492302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20-4B80-8D06-A1970545E458}"/>
            </c:ext>
          </c:extLst>
        </c:ser>
        <c:ser>
          <c:idx val="1"/>
          <c:order val="1"/>
          <c:tx>
            <c:strRef>
              <c:f>[Results.xlsx]Sheet1!$I$18:$J$18</c:f>
              <c:strCache>
                <c:ptCount val="2"/>
                <c:pt idx="0">
                  <c:v>Speedup</c:v>
                </c:pt>
                <c:pt idx="1">
                  <c:v>Ads Data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[Results.xlsx]Sheet1!$K$16:$P$16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[Results.xlsx]Sheet1!$K$18:$P$18</c:f>
              <c:numCache>
                <c:formatCode>General</c:formatCode>
                <c:ptCount val="6"/>
                <c:pt idx="0">
                  <c:v>1</c:v>
                </c:pt>
                <c:pt idx="1">
                  <c:v>0.99583580064626143</c:v>
                </c:pt>
                <c:pt idx="2">
                  <c:v>1.923209122678992</c:v>
                </c:pt>
                <c:pt idx="3">
                  <c:v>3.4683935820606999</c:v>
                </c:pt>
                <c:pt idx="4">
                  <c:v>6.3356593969383885</c:v>
                </c:pt>
                <c:pt idx="5">
                  <c:v>10.363164135715106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20-4B80-8D06-A1970545E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lt1">
                  <a:lumMod val="95000"/>
                  <a:alpha val="54000"/>
                </a:schemeClr>
              </a:solidFill>
              <a:prstDash val="dash"/>
            </a:ln>
            <a:effectLst/>
          </c:spPr>
        </c:hiLowLines>
        <c:smooth val="0"/>
        <c:axId val="543077272"/>
        <c:axId val="543077600"/>
      </c:lineChart>
      <c:catAx>
        <c:axId val="543077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77600"/>
        <c:crosses val="autoZero"/>
        <c:auto val="1"/>
        <c:lblAlgn val="ctr"/>
        <c:lblOffset val="100"/>
        <c:noMultiLvlLbl val="0"/>
      </c:catAx>
      <c:valAx>
        <c:axId val="54307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x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77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27BD5-0683-4903-BCC4-04F29C0451A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5_2" csCatId="accent5" phldr="1"/>
      <dgm:spPr/>
    </dgm:pt>
    <dgm:pt modelId="{7FFF8DB6-4D13-4A06-BA5E-DBA635DA0EE4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8C1197F-26E2-4C72-BDE9-5557E88B4C4C}" type="parTrans" cxnId="{19FD77BE-21EC-40F0-A621-E371A0621DAF}">
      <dgm:prSet/>
      <dgm:spPr/>
      <dgm:t>
        <a:bodyPr/>
        <a:lstStyle/>
        <a:p>
          <a:endParaRPr lang="en-US"/>
        </a:p>
      </dgm:t>
    </dgm:pt>
    <dgm:pt modelId="{13625669-83A5-4DD3-B5A5-F6DB40008184}" type="sibTrans" cxnId="{19FD77BE-21EC-40F0-A621-E371A0621DAF}">
      <dgm:prSet/>
      <dgm:spPr/>
      <dgm:t>
        <a:bodyPr/>
        <a:lstStyle/>
        <a:p>
          <a:endParaRPr lang="en-US"/>
        </a:p>
      </dgm:t>
    </dgm:pt>
    <dgm:pt modelId="{48215859-060C-4205-B4D5-E76AA4F71460}">
      <dgm:prSet phldrT="[Text]"/>
      <dgm:spPr/>
      <dgm:t>
        <a:bodyPr/>
        <a:lstStyle/>
        <a:p>
          <a:r>
            <a:rPr lang="en-US" dirty="0"/>
            <a:t>Learn</a:t>
          </a:r>
        </a:p>
      </dgm:t>
    </dgm:pt>
    <dgm:pt modelId="{E1AF2F90-C096-4E0F-8E3A-DF1D1964FC46}" type="parTrans" cxnId="{9640AC30-E3D4-4C57-8FE9-D9040E667577}">
      <dgm:prSet/>
      <dgm:spPr/>
      <dgm:t>
        <a:bodyPr/>
        <a:lstStyle/>
        <a:p>
          <a:endParaRPr lang="en-US"/>
        </a:p>
      </dgm:t>
    </dgm:pt>
    <dgm:pt modelId="{3716D9F5-AE4D-446F-A763-C1E1F8178B2E}" type="sibTrans" cxnId="{9640AC30-E3D4-4C57-8FE9-D9040E667577}">
      <dgm:prSet/>
      <dgm:spPr/>
      <dgm:t>
        <a:bodyPr/>
        <a:lstStyle/>
        <a:p>
          <a:endParaRPr lang="en-US"/>
        </a:p>
      </dgm:t>
    </dgm:pt>
    <dgm:pt modelId="{0EFF5A11-86D0-420D-99BF-9CC2CCE798AA}">
      <dgm:prSet phldrT="[Text]"/>
      <dgm:spPr/>
      <dgm:t>
        <a:bodyPr/>
        <a:lstStyle/>
        <a:p>
          <a:r>
            <a:rPr lang="en-US" dirty="0"/>
            <a:t>Apply Knowledge</a:t>
          </a:r>
        </a:p>
      </dgm:t>
    </dgm:pt>
    <dgm:pt modelId="{D71D9EC1-B190-4F79-ADEC-F65B6D4124D2}" type="parTrans" cxnId="{6584DBEA-76B7-44B1-8749-312B0316877B}">
      <dgm:prSet/>
      <dgm:spPr/>
      <dgm:t>
        <a:bodyPr/>
        <a:lstStyle/>
        <a:p>
          <a:endParaRPr lang="en-US"/>
        </a:p>
      </dgm:t>
    </dgm:pt>
    <dgm:pt modelId="{9874CE7B-7C2D-4255-A7A4-D045CE217D65}" type="sibTrans" cxnId="{6584DBEA-76B7-44B1-8749-312B0316877B}">
      <dgm:prSet/>
      <dgm:spPr/>
      <dgm:t>
        <a:bodyPr/>
        <a:lstStyle/>
        <a:p>
          <a:endParaRPr lang="en-US"/>
        </a:p>
      </dgm:t>
    </dgm:pt>
    <dgm:pt modelId="{C3F7482F-A3C3-4506-9EF0-0688B65269F5}" type="pres">
      <dgm:prSet presAssocID="{48A27BD5-0683-4903-BCC4-04F29C0451AE}" presName="Name0" presStyleCnt="0">
        <dgm:presLayoutVars>
          <dgm:dir/>
          <dgm:resizeHandles val="exact"/>
        </dgm:presLayoutVars>
      </dgm:prSet>
      <dgm:spPr/>
    </dgm:pt>
    <dgm:pt modelId="{DC8B212D-24EA-4363-A28D-68D232C9CE4A}" type="pres">
      <dgm:prSet presAssocID="{7FFF8DB6-4D13-4A06-BA5E-DBA635DA0EE4}" presName="composite" presStyleCnt="0"/>
      <dgm:spPr/>
    </dgm:pt>
    <dgm:pt modelId="{2FAA39BD-39A6-41BE-A36D-20FC1C283B6D}" type="pres">
      <dgm:prSet presAssocID="{7FFF8DB6-4D13-4A06-BA5E-DBA635DA0EE4}" presName="bgChev" presStyleLbl="node1" presStyleIdx="0" presStyleCnt="3"/>
      <dgm:spPr/>
    </dgm:pt>
    <dgm:pt modelId="{D9EFECD8-29FC-45F8-B613-C04762ABEFF9}" type="pres">
      <dgm:prSet presAssocID="{7FFF8DB6-4D13-4A06-BA5E-DBA635DA0EE4}" presName="txNode" presStyleLbl="fgAcc1" presStyleIdx="0" presStyleCnt="3">
        <dgm:presLayoutVars>
          <dgm:bulletEnabled val="1"/>
        </dgm:presLayoutVars>
      </dgm:prSet>
      <dgm:spPr/>
    </dgm:pt>
    <dgm:pt modelId="{9AA60E5F-3DDB-4BE5-89BE-B80D239A8AAF}" type="pres">
      <dgm:prSet presAssocID="{13625669-83A5-4DD3-B5A5-F6DB40008184}" presName="compositeSpace" presStyleCnt="0"/>
      <dgm:spPr/>
    </dgm:pt>
    <dgm:pt modelId="{F9CA7599-2DE5-4BAB-BA96-3CD2926EA2A8}" type="pres">
      <dgm:prSet presAssocID="{48215859-060C-4205-B4D5-E76AA4F71460}" presName="composite" presStyleCnt="0"/>
      <dgm:spPr/>
    </dgm:pt>
    <dgm:pt modelId="{97FC0C89-0F66-44C5-985E-E51430901DB9}" type="pres">
      <dgm:prSet presAssocID="{48215859-060C-4205-B4D5-E76AA4F71460}" presName="bgChev" presStyleLbl="node1" presStyleIdx="1" presStyleCnt="3"/>
      <dgm:spPr/>
    </dgm:pt>
    <dgm:pt modelId="{5CB0C7C0-B17B-4351-A57B-2E76E54759B9}" type="pres">
      <dgm:prSet presAssocID="{48215859-060C-4205-B4D5-E76AA4F71460}" presName="txNode" presStyleLbl="fgAcc1" presStyleIdx="1" presStyleCnt="3">
        <dgm:presLayoutVars>
          <dgm:bulletEnabled val="1"/>
        </dgm:presLayoutVars>
      </dgm:prSet>
      <dgm:spPr/>
    </dgm:pt>
    <dgm:pt modelId="{F4463091-5956-4A9C-9E1A-AD99AD053ECD}" type="pres">
      <dgm:prSet presAssocID="{3716D9F5-AE4D-446F-A763-C1E1F8178B2E}" presName="compositeSpace" presStyleCnt="0"/>
      <dgm:spPr/>
    </dgm:pt>
    <dgm:pt modelId="{03550241-61D5-4564-9A35-BF1AA3541C12}" type="pres">
      <dgm:prSet presAssocID="{0EFF5A11-86D0-420D-99BF-9CC2CCE798AA}" presName="composite" presStyleCnt="0"/>
      <dgm:spPr/>
    </dgm:pt>
    <dgm:pt modelId="{04208714-E4CE-4656-BE12-9DB9ECFB8589}" type="pres">
      <dgm:prSet presAssocID="{0EFF5A11-86D0-420D-99BF-9CC2CCE798AA}" presName="bgChev" presStyleLbl="node1" presStyleIdx="2" presStyleCnt="3"/>
      <dgm:spPr/>
    </dgm:pt>
    <dgm:pt modelId="{535149FD-AFFD-470C-BA43-853A5F97A3EB}" type="pres">
      <dgm:prSet presAssocID="{0EFF5A11-86D0-420D-99BF-9CC2CCE798AA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9640AC30-E3D4-4C57-8FE9-D9040E667577}" srcId="{48A27BD5-0683-4903-BCC4-04F29C0451AE}" destId="{48215859-060C-4205-B4D5-E76AA4F71460}" srcOrd="1" destOrd="0" parTransId="{E1AF2F90-C096-4E0F-8E3A-DF1D1964FC46}" sibTransId="{3716D9F5-AE4D-446F-A763-C1E1F8178B2E}"/>
    <dgm:cxn modelId="{6584DBEA-76B7-44B1-8749-312B0316877B}" srcId="{48A27BD5-0683-4903-BCC4-04F29C0451AE}" destId="{0EFF5A11-86D0-420D-99BF-9CC2CCE798AA}" srcOrd="2" destOrd="0" parTransId="{D71D9EC1-B190-4F79-ADEC-F65B6D4124D2}" sibTransId="{9874CE7B-7C2D-4255-A7A4-D045CE217D65}"/>
    <dgm:cxn modelId="{19FD77BE-21EC-40F0-A621-E371A0621DAF}" srcId="{48A27BD5-0683-4903-BCC4-04F29C0451AE}" destId="{7FFF8DB6-4D13-4A06-BA5E-DBA635DA0EE4}" srcOrd="0" destOrd="0" parTransId="{38C1197F-26E2-4C72-BDE9-5557E88B4C4C}" sibTransId="{13625669-83A5-4DD3-B5A5-F6DB40008184}"/>
    <dgm:cxn modelId="{9C328667-1D09-4CA1-B28B-FB5A8645B6DE}" type="presOf" srcId="{48A27BD5-0683-4903-BCC4-04F29C0451AE}" destId="{C3F7482F-A3C3-4506-9EF0-0688B65269F5}" srcOrd="0" destOrd="0" presId="urn:microsoft.com/office/officeart/2005/8/layout/chevronAccent+Icon"/>
    <dgm:cxn modelId="{73A842F3-FC9C-496A-AEFA-21E5C160493C}" type="presOf" srcId="{48215859-060C-4205-B4D5-E76AA4F71460}" destId="{5CB0C7C0-B17B-4351-A57B-2E76E54759B9}" srcOrd="0" destOrd="0" presId="urn:microsoft.com/office/officeart/2005/8/layout/chevronAccent+Icon"/>
    <dgm:cxn modelId="{388535BA-2241-4E3C-88E5-209C7A1C7E30}" type="presOf" srcId="{0EFF5A11-86D0-420D-99BF-9CC2CCE798AA}" destId="{535149FD-AFFD-470C-BA43-853A5F97A3EB}" srcOrd="0" destOrd="0" presId="urn:microsoft.com/office/officeart/2005/8/layout/chevronAccent+Icon"/>
    <dgm:cxn modelId="{1F926575-D8F7-42CD-A722-148404BE7F80}" type="presOf" srcId="{7FFF8DB6-4D13-4A06-BA5E-DBA635DA0EE4}" destId="{D9EFECD8-29FC-45F8-B613-C04762ABEFF9}" srcOrd="0" destOrd="0" presId="urn:microsoft.com/office/officeart/2005/8/layout/chevronAccent+Icon"/>
    <dgm:cxn modelId="{EE6E9BD0-55D4-4E4B-8222-AC7D87828923}" type="presParOf" srcId="{C3F7482F-A3C3-4506-9EF0-0688B65269F5}" destId="{DC8B212D-24EA-4363-A28D-68D232C9CE4A}" srcOrd="0" destOrd="0" presId="urn:microsoft.com/office/officeart/2005/8/layout/chevronAccent+Icon"/>
    <dgm:cxn modelId="{1E262739-1616-41D0-B996-16BB0A523BC0}" type="presParOf" srcId="{DC8B212D-24EA-4363-A28D-68D232C9CE4A}" destId="{2FAA39BD-39A6-41BE-A36D-20FC1C283B6D}" srcOrd="0" destOrd="0" presId="urn:microsoft.com/office/officeart/2005/8/layout/chevronAccent+Icon"/>
    <dgm:cxn modelId="{CF0B54FD-4740-4F15-A14E-7265D2AFA6F5}" type="presParOf" srcId="{DC8B212D-24EA-4363-A28D-68D232C9CE4A}" destId="{D9EFECD8-29FC-45F8-B613-C04762ABEFF9}" srcOrd="1" destOrd="0" presId="urn:microsoft.com/office/officeart/2005/8/layout/chevronAccent+Icon"/>
    <dgm:cxn modelId="{8565A5A9-1812-49AA-8960-8202ECBE88D9}" type="presParOf" srcId="{C3F7482F-A3C3-4506-9EF0-0688B65269F5}" destId="{9AA60E5F-3DDB-4BE5-89BE-B80D239A8AAF}" srcOrd="1" destOrd="0" presId="urn:microsoft.com/office/officeart/2005/8/layout/chevronAccent+Icon"/>
    <dgm:cxn modelId="{E5281CBF-0572-4A28-A0D6-56A686C320B5}" type="presParOf" srcId="{C3F7482F-A3C3-4506-9EF0-0688B65269F5}" destId="{F9CA7599-2DE5-4BAB-BA96-3CD2926EA2A8}" srcOrd="2" destOrd="0" presId="urn:microsoft.com/office/officeart/2005/8/layout/chevronAccent+Icon"/>
    <dgm:cxn modelId="{82D7BD22-B439-4709-A897-99293B1F0C31}" type="presParOf" srcId="{F9CA7599-2DE5-4BAB-BA96-3CD2926EA2A8}" destId="{97FC0C89-0F66-44C5-985E-E51430901DB9}" srcOrd="0" destOrd="0" presId="urn:microsoft.com/office/officeart/2005/8/layout/chevronAccent+Icon"/>
    <dgm:cxn modelId="{FA019F19-33BA-4091-A481-F1423C48D9DA}" type="presParOf" srcId="{F9CA7599-2DE5-4BAB-BA96-3CD2926EA2A8}" destId="{5CB0C7C0-B17B-4351-A57B-2E76E54759B9}" srcOrd="1" destOrd="0" presId="urn:microsoft.com/office/officeart/2005/8/layout/chevronAccent+Icon"/>
    <dgm:cxn modelId="{3F15A145-8664-4F15-A1C6-4E5137B71617}" type="presParOf" srcId="{C3F7482F-A3C3-4506-9EF0-0688B65269F5}" destId="{F4463091-5956-4A9C-9E1A-AD99AD053ECD}" srcOrd="3" destOrd="0" presId="urn:microsoft.com/office/officeart/2005/8/layout/chevronAccent+Icon"/>
    <dgm:cxn modelId="{72EAA81D-07C2-411D-9661-5F86F3C9C1E5}" type="presParOf" srcId="{C3F7482F-A3C3-4506-9EF0-0688B65269F5}" destId="{03550241-61D5-4564-9A35-BF1AA3541C12}" srcOrd="4" destOrd="0" presId="urn:microsoft.com/office/officeart/2005/8/layout/chevronAccent+Icon"/>
    <dgm:cxn modelId="{BED35091-079C-44C1-9489-6A82480F0FD9}" type="presParOf" srcId="{03550241-61D5-4564-9A35-BF1AA3541C12}" destId="{04208714-E4CE-4656-BE12-9DB9ECFB8589}" srcOrd="0" destOrd="0" presId="urn:microsoft.com/office/officeart/2005/8/layout/chevronAccent+Icon"/>
    <dgm:cxn modelId="{D4614AC4-B39F-41AA-9817-D5B35C04E379}" type="presParOf" srcId="{03550241-61D5-4564-9A35-BF1AA3541C12}" destId="{535149FD-AFFD-470C-BA43-853A5F97A3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35E23E-45C1-4BAB-84D0-DB7688AC7CA5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3FD750-76DE-472B-856B-E0B35859A30E}">
      <dgm:prSet phldrT="[Text]"/>
      <dgm:spPr/>
      <dgm:t>
        <a:bodyPr/>
        <a:lstStyle/>
        <a:p>
          <a:r>
            <a:rPr lang="en-IN" dirty="0"/>
            <a:t>Machine learning</a:t>
          </a:r>
          <a:endParaRPr lang="en-US" dirty="0"/>
        </a:p>
      </dgm:t>
    </dgm:pt>
    <dgm:pt modelId="{811C43CC-E87F-43A5-AF49-1A63E1CBCC79}" type="parTrans" cxnId="{2C104E0A-E7F4-4C65-BD79-81F615CEDB53}">
      <dgm:prSet/>
      <dgm:spPr/>
      <dgm:t>
        <a:bodyPr/>
        <a:lstStyle/>
        <a:p>
          <a:endParaRPr lang="en-US"/>
        </a:p>
      </dgm:t>
    </dgm:pt>
    <dgm:pt modelId="{25EB417E-6414-4ED6-B3D7-E50C88608FC5}" type="sibTrans" cxnId="{2C104E0A-E7F4-4C65-BD79-81F615CEDB53}">
      <dgm:prSet/>
      <dgm:spPr/>
      <dgm:t>
        <a:bodyPr/>
        <a:lstStyle/>
        <a:p>
          <a:endParaRPr lang="en-US"/>
        </a:p>
      </dgm:t>
    </dgm:pt>
    <dgm:pt modelId="{562DE276-92EA-416C-A17C-276B33C56569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2C09FE2C-9EAE-492C-B00E-60F34E107FFF}" type="parTrans" cxnId="{CDBFE512-5E44-42BD-9046-955FA18DCDB2}">
      <dgm:prSet/>
      <dgm:spPr/>
      <dgm:t>
        <a:bodyPr/>
        <a:lstStyle/>
        <a:p>
          <a:endParaRPr lang="en-US"/>
        </a:p>
      </dgm:t>
    </dgm:pt>
    <dgm:pt modelId="{821D8CA6-CD0F-45ED-8C8F-02ABEB21FF0B}" type="sibTrans" cxnId="{CDBFE512-5E44-42BD-9046-955FA18DCDB2}">
      <dgm:prSet/>
      <dgm:spPr/>
      <dgm:t>
        <a:bodyPr/>
        <a:lstStyle/>
        <a:p>
          <a:endParaRPr lang="en-US"/>
        </a:p>
      </dgm:t>
    </dgm:pt>
    <dgm:pt modelId="{B794359B-F0D2-44CB-97EA-A891B424C225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FDBB4DA1-77E8-41C5-BB6F-BBB5CB6068FC}" type="parTrans" cxnId="{76EEAEEC-5AFE-4536-819F-F619C037EC80}">
      <dgm:prSet/>
      <dgm:spPr/>
      <dgm:t>
        <a:bodyPr/>
        <a:lstStyle/>
        <a:p>
          <a:endParaRPr lang="en-US"/>
        </a:p>
      </dgm:t>
    </dgm:pt>
    <dgm:pt modelId="{0B6B3355-8EFA-40FC-853C-4AF5BF303075}" type="sibTrans" cxnId="{76EEAEEC-5AFE-4536-819F-F619C037EC80}">
      <dgm:prSet/>
      <dgm:spPr/>
      <dgm:t>
        <a:bodyPr/>
        <a:lstStyle/>
        <a:p>
          <a:endParaRPr lang="en-US"/>
        </a:p>
      </dgm:t>
    </dgm:pt>
    <dgm:pt modelId="{C42A3887-456F-4C21-BD82-F284872D3A31}" type="pres">
      <dgm:prSet presAssocID="{7435E23E-45C1-4BAB-84D0-DB7688AC7C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1324B2-7A41-4A33-8293-A4726BDEE1A7}" type="pres">
      <dgm:prSet presAssocID="{E03FD750-76DE-472B-856B-E0B35859A30E}" presName="hierRoot1" presStyleCnt="0"/>
      <dgm:spPr/>
    </dgm:pt>
    <dgm:pt modelId="{A6970335-DA53-463F-98C4-18E7E43E2291}" type="pres">
      <dgm:prSet presAssocID="{E03FD750-76DE-472B-856B-E0B35859A30E}" presName="composite" presStyleCnt="0"/>
      <dgm:spPr/>
    </dgm:pt>
    <dgm:pt modelId="{CBD27CD8-D097-4C99-907E-CC302F774A0B}" type="pres">
      <dgm:prSet presAssocID="{E03FD750-76DE-472B-856B-E0B35859A30E}" presName="image" presStyleLbl="node0" presStyleIdx="0" presStyleCnt="1" custLinFactNeighborX="20354" custLinFactNeighborY="-14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378E007E-7524-489A-A787-72052BF618D0}" type="pres">
      <dgm:prSet presAssocID="{E03FD750-76DE-472B-856B-E0B35859A30E}" presName="text" presStyleLbl="revTx" presStyleIdx="0" presStyleCnt="3" custLinFactNeighborX="20588" custLinFactNeighborY="1404">
        <dgm:presLayoutVars>
          <dgm:chPref val="3"/>
        </dgm:presLayoutVars>
      </dgm:prSet>
      <dgm:spPr/>
    </dgm:pt>
    <dgm:pt modelId="{83F4AF52-7406-4A2A-9C69-13D5BEE28DBC}" type="pres">
      <dgm:prSet presAssocID="{E03FD750-76DE-472B-856B-E0B35859A30E}" presName="hierChild2" presStyleCnt="0"/>
      <dgm:spPr/>
    </dgm:pt>
    <dgm:pt modelId="{3F4B864D-DB12-4147-B0DF-73CF3D6817D4}" type="pres">
      <dgm:prSet presAssocID="{2C09FE2C-9EAE-492C-B00E-60F34E107FFF}" presName="Name10" presStyleLbl="parChTrans1D2" presStyleIdx="0" presStyleCnt="2"/>
      <dgm:spPr/>
    </dgm:pt>
    <dgm:pt modelId="{2CEAFC90-C1ED-4ACB-B432-3B24BD7467B2}" type="pres">
      <dgm:prSet presAssocID="{562DE276-92EA-416C-A17C-276B33C56569}" presName="hierRoot2" presStyleCnt="0"/>
      <dgm:spPr/>
    </dgm:pt>
    <dgm:pt modelId="{8A6CFC23-F60D-452D-AED4-00AB7096CB02}" type="pres">
      <dgm:prSet presAssocID="{562DE276-92EA-416C-A17C-276B33C56569}" presName="composite2" presStyleCnt="0"/>
      <dgm:spPr/>
    </dgm:pt>
    <dgm:pt modelId="{2223BDBA-1695-4E4E-B643-46B9827826DE}" type="pres">
      <dgm:prSet presAssocID="{562DE276-92EA-416C-A17C-276B33C56569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C92D67-DBCA-4743-8439-2E5FAAEB3E87}" type="pres">
      <dgm:prSet presAssocID="{562DE276-92EA-416C-A17C-276B33C56569}" presName="text2" presStyleLbl="revTx" presStyleIdx="1" presStyleCnt="3">
        <dgm:presLayoutVars>
          <dgm:chPref val="3"/>
        </dgm:presLayoutVars>
      </dgm:prSet>
      <dgm:spPr/>
    </dgm:pt>
    <dgm:pt modelId="{EE2E8CFD-1AC5-4564-8E6F-36257C95D8BA}" type="pres">
      <dgm:prSet presAssocID="{562DE276-92EA-416C-A17C-276B33C56569}" presName="hierChild3" presStyleCnt="0"/>
      <dgm:spPr/>
    </dgm:pt>
    <dgm:pt modelId="{3A1C7F16-66DC-4629-85C7-37BB088AF918}" type="pres">
      <dgm:prSet presAssocID="{FDBB4DA1-77E8-41C5-BB6F-BBB5CB6068FC}" presName="Name10" presStyleLbl="parChTrans1D2" presStyleIdx="1" presStyleCnt="2"/>
      <dgm:spPr/>
    </dgm:pt>
    <dgm:pt modelId="{FCD5F9C5-9112-4BEF-8DA0-81186903A4AB}" type="pres">
      <dgm:prSet presAssocID="{B794359B-F0D2-44CB-97EA-A891B424C225}" presName="hierRoot2" presStyleCnt="0"/>
      <dgm:spPr/>
    </dgm:pt>
    <dgm:pt modelId="{4C49E9F1-E111-4D5B-9D52-9B79171FCF47}" type="pres">
      <dgm:prSet presAssocID="{B794359B-F0D2-44CB-97EA-A891B424C225}" presName="composite2" presStyleCnt="0"/>
      <dgm:spPr/>
    </dgm:pt>
    <dgm:pt modelId="{922811CD-E437-421E-999A-93CA8BBB2B30}" type="pres">
      <dgm:prSet presAssocID="{B794359B-F0D2-44CB-97EA-A891B424C225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86EF49F-0821-4B35-9D50-C97B952F92E8}" type="pres">
      <dgm:prSet presAssocID="{B794359B-F0D2-44CB-97EA-A891B424C225}" presName="text2" presStyleLbl="revTx" presStyleIdx="2" presStyleCnt="3">
        <dgm:presLayoutVars>
          <dgm:chPref val="3"/>
        </dgm:presLayoutVars>
      </dgm:prSet>
      <dgm:spPr/>
    </dgm:pt>
    <dgm:pt modelId="{7AF7A62B-D09C-4A7D-9609-59031D075C74}" type="pres">
      <dgm:prSet presAssocID="{B794359B-F0D2-44CB-97EA-A891B424C225}" presName="hierChild3" presStyleCnt="0"/>
      <dgm:spPr/>
    </dgm:pt>
  </dgm:ptLst>
  <dgm:cxnLst>
    <dgm:cxn modelId="{D2FE75D7-F7F8-4B2D-85A1-F5777D3674C0}" type="presOf" srcId="{562DE276-92EA-416C-A17C-276B33C56569}" destId="{20C92D67-DBCA-4743-8439-2E5FAAEB3E87}" srcOrd="0" destOrd="0" presId="urn:microsoft.com/office/officeart/2009/layout/CirclePictureHierarchy"/>
    <dgm:cxn modelId="{2C104E0A-E7F4-4C65-BD79-81F615CEDB53}" srcId="{7435E23E-45C1-4BAB-84D0-DB7688AC7CA5}" destId="{E03FD750-76DE-472B-856B-E0B35859A30E}" srcOrd="0" destOrd="0" parTransId="{811C43CC-E87F-43A5-AF49-1A63E1CBCC79}" sibTransId="{25EB417E-6414-4ED6-B3D7-E50C88608FC5}"/>
    <dgm:cxn modelId="{4732BDDB-16DA-46B4-BD38-BE5E9060939C}" type="presOf" srcId="{2C09FE2C-9EAE-492C-B00E-60F34E107FFF}" destId="{3F4B864D-DB12-4147-B0DF-73CF3D6817D4}" srcOrd="0" destOrd="0" presId="urn:microsoft.com/office/officeart/2009/layout/CirclePictureHierarchy"/>
    <dgm:cxn modelId="{CDBFE512-5E44-42BD-9046-955FA18DCDB2}" srcId="{E03FD750-76DE-472B-856B-E0B35859A30E}" destId="{562DE276-92EA-416C-A17C-276B33C56569}" srcOrd="0" destOrd="0" parTransId="{2C09FE2C-9EAE-492C-B00E-60F34E107FFF}" sibTransId="{821D8CA6-CD0F-45ED-8C8F-02ABEB21FF0B}"/>
    <dgm:cxn modelId="{AB05D899-9E2F-47FD-9BA4-406FB8AD10CF}" type="presOf" srcId="{E03FD750-76DE-472B-856B-E0B35859A30E}" destId="{378E007E-7524-489A-A787-72052BF618D0}" srcOrd="0" destOrd="0" presId="urn:microsoft.com/office/officeart/2009/layout/CirclePictureHierarchy"/>
    <dgm:cxn modelId="{6B2AE0B2-D279-4F92-9E4D-8335C1E4AEE7}" type="presOf" srcId="{FDBB4DA1-77E8-41C5-BB6F-BBB5CB6068FC}" destId="{3A1C7F16-66DC-4629-85C7-37BB088AF918}" srcOrd="0" destOrd="0" presId="urn:microsoft.com/office/officeart/2009/layout/CirclePictureHierarchy"/>
    <dgm:cxn modelId="{76EEAEEC-5AFE-4536-819F-F619C037EC80}" srcId="{E03FD750-76DE-472B-856B-E0B35859A30E}" destId="{B794359B-F0D2-44CB-97EA-A891B424C225}" srcOrd="1" destOrd="0" parTransId="{FDBB4DA1-77E8-41C5-BB6F-BBB5CB6068FC}" sibTransId="{0B6B3355-8EFA-40FC-853C-4AF5BF303075}"/>
    <dgm:cxn modelId="{F82C3E82-E1D6-4719-ACF8-2F2995CA68C6}" type="presOf" srcId="{7435E23E-45C1-4BAB-84D0-DB7688AC7CA5}" destId="{C42A3887-456F-4C21-BD82-F284872D3A31}" srcOrd="0" destOrd="0" presId="urn:microsoft.com/office/officeart/2009/layout/CirclePictureHierarchy"/>
    <dgm:cxn modelId="{3EB5985F-811A-4387-9EBB-08F658722432}" type="presOf" srcId="{B794359B-F0D2-44CB-97EA-A891B424C225}" destId="{C86EF49F-0821-4B35-9D50-C97B952F92E8}" srcOrd="0" destOrd="0" presId="urn:microsoft.com/office/officeart/2009/layout/CirclePictureHierarchy"/>
    <dgm:cxn modelId="{71961212-3D60-4FE8-8673-153420B65BA1}" type="presParOf" srcId="{C42A3887-456F-4C21-BD82-F284872D3A31}" destId="{2C1324B2-7A41-4A33-8293-A4726BDEE1A7}" srcOrd="0" destOrd="0" presId="urn:microsoft.com/office/officeart/2009/layout/CirclePictureHierarchy"/>
    <dgm:cxn modelId="{D5AB6261-EBEE-4AD1-BB33-D1A9F2C54210}" type="presParOf" srcId="{2C1324B2-7A41-4A33-8293-A4726BDEE1A7}" destId="{A6970335-DA53-463F-98C4-18E7E43E2291}" srcOrd="0" destOrd="0" presId="urn:microsoft.com/office/officeart/2009/layout/CirclePictureHierarchy"/>
    <dgm:cxn modelId="{BE4F4326-B518-42A8-B6BC-FC7EF2B7F5D3}" type="presParOf" srcId="{A6970335-DA53-463F-98C4-18E7E43E2291}" destId="{CBD27CD8-D097-4C99-907E-CC302F774A0B}" srcOrd="0" destOrd="0" presId="urn:microsoft.com/office/officeart/2009/layout/CirclePictureHierarchy"/>
    <dgm:cxn modelId="{43311CC4-5E4D-4598-8A6D-1FBCAD632A6F}" type="presParOf" srcId="{A6970335-DA53-463F-98C4-18E7E43E2291}" destId="{378E007E-7524-489A-A787-72052BF618D0}" srcOrd="1" destOrd="0" presId="urn:microsoft.com/office/officeart/2009/layout/CirclePictureHierarchy"/>
    <dgm:cxn modelId="{DAE66029-9AE8-417F-8121-BFDCEEDB4C8C}" type="presParOf" srcId="{2C1324B2-7A41-4A33-8293-A4726BDEE1A7}" destId="{83F4AF52-7406-4A2A-9C69-13D5BEE28DBC}" srcOrd="1" destOrd="0" presId="urn:microsoft.com/office/officeart/2009/layout/CirclePictureHierarchy"/>
    <dgm:cxn modelId="{EB5927DB-B24F-4A45-8730-F254BE99EC00}" type="presParOf" srcId="{83F4AF52-7406-4A2A-9C69-13D5BEE28DBC}" destId="{3F4B864D-DB12-4147-B0DF-73CF3D6817D4}" srcOrd="0" destOrd="0" presId="urn:microsoft.com/office/officeart/2009/layout/CirclePictureHierarchy"/>
    <dgm:cxn modelId="{4B34C354-B82A-4FF9-93E4-44EADC071E75}" type="presParOf" srcId="{83F4AF52-7406-4A2A-9C69-13D5BEE28DBC}" destId="{2CEAFC90-C1ED-4ACB-B432-3B24BD7467B2}" srcOrd="1" destOrd="0" presId="urn:microsoft.com/office/officeart/2009/layout/CirclePictureHierarchy"/>
    <dgm:cxn modelId="{5054FABE-3301-4C43-94C2-D65E241FA53F}" type="presParOf" srcId="{2CEAFC90-C1ED-4ACB-B432-3B24BD7467B2}" destId="{8A6CFC23-F60D-452D-AED4-00AB7096CB02}" srcOrd="0" destOrd="0" presId="urn:microsoft.com/office/officeart/2009/layout/CirclePictureHierarchy"/>
    <dgm:cxn modelId="{E53EE649-92F3-453C-B743-583CE81FE2E9}" type="presParOf" srcId="{8A6CFC23-F60D-452D-AED4-00AB7096CB02}" destId="{2223BDBA-1695-4E4E-B643-46B9827826DE}" srcOrd="0" destOrd="0" presId="urn:microsoft.com/office/officeart/2009/layout/CirclePictureHierarchy"/>
    <dgm:cxn modelId="{F294BE72-26D6-4D39-944D-7FA5AA47BEE5}" type="presParOf" srcId="{8A6CFC23-F60D-452D-AED4-00AB7096CB02}" destId="{20C92D67-DBCA-4743-8439-2E5FAAEB3E87}" srcOrd="1" destOrd="0" presId="urn:microsoft.com/office/officeart/2009/layout/CirclePictureHierarchy"/>
    <dgm:cxn modelId="{9267F26F-D04E-45B6-AB75-73C6B6EEC16B}" type="presParOf" srcId="{2CEAFC90-C1ED-4ACB-B432-3B24BD7467B2}" destId="{EE2E8CFD-1AC5-4564-8E6F-36257C95D8BA}" srcOrd="1" destOrd="0" presId="urn:microsoft.com/office/officeart/2009/layout/CirclePictureHierarchy"/>
    <dgm:cxn modelId="{5E567F2B-D396-4B48-83E2-22D559B4A8A9}" type="presParOf" srcId="{83F4AF52-7406-4A2A-9C69-13D5BEE28DBC}" destId="{3A1C7F16-66DC-4629-85C7-37BB088AF918}" srcOrd="2" destOrd="0" presId="urn:microsoft.com/office/officeart/2009/layout/CirclePictureHierarchy"/>
    <dgm:cxn modelId="{5579DD75-A858-494B-B0D7-967E8F181BE4}" type="presParOf" srcId="{83F4AF52-7406-4A2A-9C69-13D5BEE28DBC}" destId="{FCD5F9C5-9112-4BEF-8DA0-81186903A4AB}" srcOrd="3" destOrd="0" presId="urn:microsoft.com/office/officeart/2009/layout/CirclePictureHierarchy"/>
    <dgm:cxn modelId="{7D17B654-F7C7-4381-B32D-AA5D8076D25A}" type="presParOf" srcId="{FCD5F9C5-9112-4BEF-8DA0-81186903A4AB}" destId="{4C49E9F1-E111-4D5B-9D52-9B79171FCF47}" srcOrd="0" destOrd="0" presId="urn:microsoft.com/office/officeart/2009/layout/CirclePictureHierarchy"/>
    <dgm:cxn modelId="{75647449-C686-4A0E-91D5-67E05AC6D62A}" type="presParOf" srcId="{4C49E9F1-E111-4D5B-9D52-9B79171FCF47}" destId="{922811CD-E437-421E-999A-93CA8BBB2B30}" srcOrd="0" destOrd="0" presId="urn:microsoft.com/office/officeart/2009/layout/CirclePictureHierarchy"/>
    <dgm:cxn modelId="{CC8355CF-D6B6-47C2-B476-22E0B627E7F0}" type="presParOf" srcId="{4C49E9F1-E111-4D5B-9D52-9B79171FCF47}" destId="{C86EF49F-0821-4B35-9D50-C97B952F92E8}" srcOrd="1" destOrd="0" presId="urn:microsoft.com/office/officeart/2009/layout/CirclePictureHierarchy"/>
    <dgm:cxn modelId="{76DBED82-F6B4-46CF-AE3D-066B753B8DA5}" type="presParOf" srcId="{FCD5F9C5-9112-4BEF-8DA0-81186903A4AB}" destId="{7AF7A62B-D09C-4A7D-9609-59031D075C7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A39BD-39A6-41BE-A36D-20FC1C283B6D}">
      <dsp:nvSpPr>
        <dsp:cNvPr id="0" name=""/>
        <dsp:cNvSpPr/>
      </dsp:nvSpPr>
      <dsp:spPr>
        <a:xfrm>
          <a:off x="1160" y="1067211"/>
          <a:ext cx="2916659" cy="1125830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FECD8-29FC-45F8-B613-C04762ABEFF9}">
      <dsp:nvSpPr>
        <dsp:cNvPr id="0" name=""/>
        <dsp:cNvSpPr/>
      </dsp:nvSpPr>
      <dsp:spPr>
        <a:xfrm>
          <a:off x="778936" y="1348669"/>
          <a:ext cx="2462956" cy="112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Get Data</a:t>
          </a:r>
        </a:p>
      </dsp:txBody>
      <dsp:txXfrm>
        <a:off x="811910" y="1381643"/>
        <a:ext cx="2397008" cy="1059882"/>
      </dsp:txXfrm>
    </dsp:sp>
    <dsp:sp modelId="{97FC0C89-0F66-44C5-985E-E51430901DB9}">
      <dsp:nvSpPr>
        <dsp:cNvPr id="0" name=""/>
        <dsp:cNvSpPr/>
      </dsp:nvSpPr>
      <dsp:spPr>
        <a:xfrm>
          <a:off x="3332633" y="1067211"/>
          <a:ext cx="2916659" cy="1125830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0C7C0-B17B-4351-A57B-2E76E54759B9}">
      <dsp:nvSpPr>
        <dsp:cNvPr id="0" name=""/>
        <dsp:cNvSpPr/>
      </dsp:nvSpPr>
      <dsp:spPr>
        <a:xfrm>
          <a:off x="4110409" y="1348669"/>
          <a:ext cx="2462956" cy="112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</a:t>
          </a:r>
        </a:p>
      </dsp:txBody>
      <dsp:txXfrm>
        <a:off x="4143383" y="1381643"/>
        <a:ext cx="2397008" cy="1059882"/>
      </dsp:txXfrm>
    </dsp:sp>
    <dsp:sp modelId="{04208714-E4CE-4656-BE12-9DB9ECFB8589}">
      <dsp:nvSpPr>
        <dsp:cNvPr id="0" name=""/>
        <dsp:cNvSpPr/>
      </dsp:nvSpPr>
      <dsp:spPr>
        <a:xfrm>
          <a:off x="6664106" y="1067211"/>
          <a:ext cx="2916659" cy="1125830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149FD-AFFD-470C-BA43-853A5F97A3EB}">
      <dsp:nvSpPr>
        <dsp:cNvPr id="0" name=""/>
        <dsp:cNvSpPr/>
      </dsp:nvSpPr>
      <dsp:spPr>
        <a:xfrm>
          <a:off x="7441882" y="1348669"/>
          <a:ext cx="2462956" cy="112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Apply Knowledge</a:t>
          </a:r>
        </a:p>
      </dsp:txBody>
      <dsp:txXfrm>
        <a:off x="7474856" y="1381643"/>
        <a:ext cx="2397008" cy="1059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C7F16-66DC-4629-85C7-37BB088AF918}">
      <dsp:nvSpPr>
        <dsp:cNvPr id="0" name=""/>
        <dsp:cNvSpPr/>
      </dsp:nvSpPr>
      <dsp:spPr>
        <a:xfrm>
          <a:off x="3935608" y="1853162"/>
          <a:ext cx="2146095" cy="602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548"/>
              </a:lnTo>
              <a:lnTo>
                <a:pt x="2146095" y="316548"/>
              </a:lnTo>
              <a:lnTo>
                <a:pt x="2146095" y="6027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B864D-DB12-4147-B0DF-73CF3D6817D4}">
      <dsp:nvSpPr>
        <dsp:cNvPr id="0" name=""/>
        <dsp:cNvSpPr/>
      </dsp:nvSpPr>
      <dsp:spPr>
        <a:xfrm>
          <a:off x="1043748" y="1853162"/>
          <a:ext cx="2891859" cy="602795"/>
        </a:xfrm>
        <a:custGeom>
          <a:avLst/>
          <a:gdLst/>
          <a:ahLst/>
          <a:cxnLst/>
          <a:rect l="0" t="0" r="0" b="0"/>
          <a:pathLst>
            <a:path>
              <a:moveTo>
                <a:pt x="2891859" y="0"/>
              </a:moveTo>
              <a:lnTo>
                <a:pt x="2891859" y="316548"/>
              </a:lnTo>
              <a:lnTo>
                <a:pt x="0" y="316548"/>
              </a:lnTo>
              <a:lnTo>
                <a:pt x="0" y="6027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27CD8-D097-4C99-907E-CC302F774A0B}">
      <dsp:nvSpPr>
        <dsp:cNvPr id="0" name=""/>
        <dsp:cNvSpPr/>
      </dsp:nvSpPr>
      <dsp:spPr>
        <a:xfrm>
          <a:off x="3019616" y="21178"/>
          <a:ext cx="1831983" cy="18319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007E-7524-489A-A787-72052BF618D0}">
      <dsp:nvSpPr>
        <dsp:cNvPr id="0" name=""/>
        <dsp:cNvSpPr/>
      </dsp:nvSpPr>
      <dsp:spPr>
        <a:xfrm>
          <a:off x="5044471" y="68040"/>
          <a:ext cx="2747975" cy="1831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Machine learning</a:t>
          </a:r>
          <a:endParaRPr lang="en-US" sz="3000" kern="1200" dirty="0"/>
        </a:p>
      </dsp:txBody>
      <dsp:txXfrm>
        <a:off x="5044471" y="68040"/>
        <a:ext cx="2747975" cy="1831983"/>
      </dsp:txXfrm>
    </dsp:sp>
    <dsp:sp modelId="{2223BDBA-1695-4E4E-B643-46B9827826DE}">
      <dsp:nvSpPr>
        <dsp:cNvPr id="0" name=""/>
        <dsp:cNvSpPr/>
      </dsp:nvSpPr>
      <dsp:spPr>
        <a:xfrm>
          <a:off x="127756" y="2455958"/>
          <a:ext cx="1831983" cy="183198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92D67-DBCA-4743-8439-2E5FAAEB3E87}">
      <dsp:nvSpPr>
        <dsp:cNvPr id="0" name=""/>
        <dsp:cNvSpPr/>
      </dsp:nvSpPr>
      <dsp:spPr>
        <a:xfrm>
          <a:off x="1959740" y="2451378"/>
          <a:ext cx="2747975" cy="1831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Supervised</a:t>
          </a:r>
        </a:p>
      </dsp:txBody>
      <dsp:txXfrm>
        <a:off x="1959740" y="2451378"/>
        <a:ext cx="2747975" cy="1831983"/>
      </dsp:txXfrm>
    </dsp:sp>
    <dsp:sp modelId="{922811CD-E437-421E-999A-93CA8BBB2B30}">
      <dsp:nvSpPr>
        <dsp:cNvPr id="0" name=""/>
        <dsp:cNvSpPr/>
      </dsp:nvSpPr>
      <dsp:spPr>
        <a:xfrm>
          <a:off x="5165711" y="2455958"/>
          <a:ext cx="1831983" cy="183198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EF49F-0821-4B35-9D50-C97B952F92E8}">
      <dsp:nvSpPr>
        <dsp:cNvPr id="0" name=""/>
        <dsp:cNvSpPr/>
      </dsp:nvSpPr>
      <dsp:spPr>
        <a:xfrm>
          <a:off x="6997695" y="2451378"/>
          <a:ext cx="2747975" cy="1831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Unsupervised</a:t>
          </a:r>
        </a:p>
      </dsp:txBody>
      <dsp:txXfrm>
        <a:off x="6997695" y="2451378"/>
        <a:ext cx="2747975" cy="1831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235381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Exploration of parallel implementation of Machine Learning algorithms for shared memory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62953"/>
            <a:ext cx="9448800" cy="1923068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/>
              <a:t>By, Team #1</a:t>
            </a:r>
          </a:p>
          <a:p>
            <a:r>
              <a:rPr lang="en-IN" dirty="0" err="1"/>
              <a:t>Siddhant</a:t>
            </a:r>
            <a:r>
              <a:rPr lang="en-IN" dirty="0"/>
              <a:t> Kulkarni</a:t>
            </a:r>
          </a:p>
          <a:p>
            <a:r>
              <a:rPr lang="en-IN" dirty="0"/>
              <a:t>Ritesh Sangurmath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3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5410"/>
          </a:xfrm>
        </p:spPr>
        <p:txBody>
          <a:bodyPr/>
          <a:lstStyle/>
          <a:p>
            <a:r>
              <a:rPr lang="en-US" b="1" u="sng" dirty="0"/>
              <a:t>K-MEANS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787"/>
            <a:ext cx="10515600" cy="4810176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99335" y="5120640"/>
            <a:ext cx="686281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099335" y="1366787"/>
            <a:ext cx="9625" cy="37538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tar: 5 Points 9"/>
          <p:cNvSpPr/>
          <p:nvPr/>
        </p:nvSpPr>
        <p:spPr>
          <a:xfrm>
            <a:off x="4230303" y="2981426"/>
            <a:ext cx="182880" cy="202131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tar: 5 Points 11"/>
          <p:cNvSpPr/>
          <p:nvPr/>
        </p:nvSpPr>
        <p:spPr>
          <a:xfrm>
            <a:off x="8370770" y="3999296"/>
            <a:ext cx="301592" cy="276728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75234" y="2579571"/>
            <a:ext cx="125128" cy="1058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89634" y="2512194"/>
            <a:ext cx="144379" cy="12031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32910" y="2473693"/>
            <a:ext cx="105878" cy="1034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00362" y="3797167"/>
            <a:ext cx="168442" cy="16844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55469" y="3368842"/>
            <a:ext cx="96253" cy="962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64505" y="3243713"/>
            <a:ext cx="125129" cy="12512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55469" y="2632509"/>
            <a:ext cx="96253" cy="962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  <a:highlight>
                <a:srgbClr val="0000FF"/>
              </a:highlight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34013" y="2156060"/>
            <a:ext cx="125128" cy="962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975234" y="2252312"/>
            <a:ext cx="125128" cy="11550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  <a:highlight>
                <a:srgbClr val="0000FF"/>
              </a:highlight>
            </a:endParaRPr>
          </a:p>
        </p:txBody>
      </p:sp>
      <p:sp>
        <p:nvSpPr>
          <p:cNvPr id="25" name="Oval 24"/>
          <p:cNvSpPr/>
          <p:nvPr/>
        </p:nvSpPr>
        <p:spPr>
          <a:xfrm>
            <a:off x="6211102" y="2974206"/>
            <a:ext cx="112696" cy="1010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800674" y="3306277"/>
            <a:ext cx="120918" cy="1106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52046" y="3416968"/>
            <a:ext cx="120316" cy="11550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79593" y="4331367"/>
            <a:ext cx="120618" cy="1540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56296" y="3814011"/>
            <a:ext cx="120918" cy="1515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672362" y="4635768"/>
            <a:ext cx="115503" cy="125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105499" y="3705728"/>
            <a:ext cx="125128" cy="10828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326880" y="4760896"/>
            <a:ext cx="115503" cy="12573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017844" y="2926081"/>
            <a:ext cx="125129" cy="1491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01827" y="4728411"/>
            <a:ext cx="177766" cy="13776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672362" y="2974206"/>
            <a:ext cx="115503" cy="1010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V="1">
            <a:off x="6119661" y="3858528"/>
            <a:ext cx="182881" cy="1540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 flipH="1" flipV="1">
            <a:off x="6410426" y="2671008"/>
            <a:ext cx="105877" cy="11550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64505" y="3814011"/>
            <a:ext cx="125129" cy="1515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3187" y="3797167"/>
            <a:ext cx="129139" cy="1419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275445" y="1780674"/>
            <a:ext cx="2424766" cy="27829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387767" y="1751798"/>
            <a:ext cx="449377" cy="321062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Star: 5 Points 95"/>
          <p:cNvSpPr/>
          <p:nvPr/>
        </p:nvSpPr>
        <p:spPr>
          <a:xfrm>
            <a:off x="5407491" y="2952550"/>
            <a:ext cx="237827" cy="231008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46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33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07747 -0.00093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02865 -0.08634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3581 0.03519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10" grpId="0" animBg="1"/>
      <p:bldP spid="10" grpId="1" animBg="1"/>
      <p:bldP spid="10" grpId="2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96" grpId="0" animBg="1"/>
      <p:bldP spid="9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0408"/>
          </a:xfrm>
        </p:spPr>
        <p:txBody>
          <a:bodyPr/>
          <a:lstStyle/>
          <a:p>
            <a:r>
              <a:rPr lang="en-US" b="1" dirty="0"/>
              <a:t>INPUT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0008"/>
            <a:ext cx="9905998" cy="503255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68,040 photo images from various categories. [1]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448560"/>
            <a:ext cx="10099039" cy="39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In this file, a line corresponds to a single image. The first value in a line is the image ID and the subsequent values are the feature vector of the image.</a:t>
            </a:r>
            <a:endParaRPr lang="en-US" b="1" dirty="0">
              <a:cs typeface="Times New Roman" panose="02020603050405020304" pitchFamily="18" charset="0"/>
            </a:endParaRPr>
          </a:p>
          <a:p>
            <a:r>
              <a:rPr lang="en-US" b="1" dirty="0">
                <a:cs typeface="Times New Roman" panose="02020603050405020304" pitchFamily="18" charset="0"/>
              </a:rPr>
              <a:t>Color Histogram: 32 dimensions (8 x 4 = H x S)</a:t>
            </a:r>
          </a:p>
          <a:p>
            <a:r>
              <a:rPr lang="en-US" dirty="0">
                <a:cs typeface="Times New Roman" panose="02020603050405020304" pitchFamily="18" charset="0"/>
              </a:rPr>
              <a:t>The value in each dimension in a </a:t>
            </a:r>
            <a:r>
              <a:rPr lang="en-US" dirty="0" err="1">
                <a:cs typeface="Times New Roman" panose="02020603050405020304" pitchFamily="18" charset="0"/>
              </a:rPr>
              <a:t>ColorHistogram</a:t>
            </a:r>
            <a:r>
              <a:rPr lang="en-US" dirty="0">
                <a:cs typeface="Times New Roman" panose="02020603050405020304" pitchFamily="18" charset="0"/>
              </a:rPr>
              <a:t> of an image is the density of each color in the entire image.</a:t>
            </a:r>
          </a:p>
          <a:p>
            <a:r>
              <a:rPr lang="en-US" dirty="0">
                <a:cs typeface="Times New Roman" panose="02020603050405020304" pitchFamily="18" charset="0"/>
              </a:rPr>
              <a:t>Histogram intersection (overlap area between </a:t>
            </a:r>
            <a:r>
              <a:rPr lang="en-US" dirty="0" err="1">
                <a:cs typeface="Times New Roman" panose="02020603050405020304" pitchFamily="18" charset="0"/>
              </a:rPr>
              <a:t>ColorHistograms</a:t>
            </a:r>
            <a:r>
              <a:rPr lang="en-US" dirty="0">
                <a:cs typeface="Times New Roman" panose="02020603050405020304" pitchFamily="18" charset="0"/>
              </a:rPr>
              <a:t> of two images) can be used to measure the similarity between two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7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846" y="68993"/>
            <a:ext cx="9905998" cy="1058944"/>
          </a:xfrm>
        </p:spPr>
        <p:txBody>
          <a:bodyPr>
            <a:normAutofit/>
          </a:bodyPr>
          <a:lstStyle/>
          <a:p>
            <a:r>
              <a:rPr lang="en-US" dirty="0"/>
              <a:t>SERIAL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4850"/>
            <a:ext cx="10820400" cy="4653836"/>
          </a:xfrm>
        </p:spPr>
        <p:txBody>
          <a:bodyPr/>
          <a:lstStyle/>
          <a:p>
            <a:r>
              <a:rPr lang="en-US" b="1" dirty="0"/>
              <a:t>USER INPUT 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TEXT FILE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CLUSTER	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58" y="2460396"/>
            <a:ext cx="10665708" cy="226243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979177" y="2526384"/>
            <a:ext cx="10388338" cy="4713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328" y="189338"/>
            <a:ext cx="8610600" cy="970159"/>
          </a:xfrm>
        </p:spPr>
        <p:txBody>
          <a:bodyPr>
            <a:normAutofit/>
          </a:bodyPr>
          <a:lstStyle/>
          <a:p>
            <a:r>
              <a:rPr lang="en-US" dirty="0"/>
              <a:t>SERIAL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images</a:t>
            </a:r>
            <a:r>
              <a:rPr lang="en-US" dirty="0"/>
              <a:t> [</a:t>
            </a:r>
            <a:r>
              <a:rPr lang="en-US" sz="1800" dirty="0"/>
              <a:t>IMAGE_ID</a:t>
            </a:r>
            <a:r>
              <a:rPr lang="en-US" dirty="0"/>
              <a:t>][</a:t>
            </a:r>
            <a:r>
              <a:rPr lang="en-US" sz="1900" dirty="0"/>
              <a:t>FEATURES</a:t>
            </a:r>
            <a:r>
              <a:rPr lang="en-US" dirty="0"/>
              <a:t>]</a:t>
            </a:r>
          </a:p>
          <a:p>
            <a:r>
              <a:rPr lang="en-US" dirty="0" err="1"/>
              <a:t>numFea</a:t>
            </a:r>
            <a:r>
              <a:rPr lang="en-US" dirty="0"/>
              <a:t>: number of features in single image data point</a:t>
            </a:r>
          </a:p>
          <a:p>
            <a:r>
              <a:rPr lang="en-US" dirty="0" err="1"/>
              <a:t>numImg</a:t>
            </a:r>
            <a:r>
              <a:rPr lang="en-US" dirty="0"/>
              <a:t> : Number of images in the input text file</a:t>
            </a:r>
          </a:p>
          <a:p>
            <a:r>
              <a:rPr lang="en-US" dirty="0" err="1"/>
              <a:t>numCluster</a:t>
            </a:r>
            <a:r>
              <a:rPr lang="en-US" dirty="0"/>
              <a:t> : Number of cluster (user request)</a:t>
            </a:r>
          </a:p>
          <a:p>
            <a:r>
              <a:rPr lang="en-US" dirty="0"/>
              <a:t>Threshold: The end point were the program has to stop</a:t>
            </a:r>
          </a:p>
          <a:p>
            <a:r>
              <a:rPr lang="en-US" dirty="0" err="1"/>
              <a:t>cluster_id</a:t>
            </a:r>
            <a:r>
              <a:rPr lang="en-US" dirty="0"/>
              <a:t>[</a:t>
            </a:r>
            <a:r>
              <a:rPr lang="en-US" dirty="0" err="1"/>
              <a:t>image_id</a:t>
            </a:r>
            <a:r>
              <a:rPr lang="en-US" dirty="0"/>
              <a:t>]: Specifies the </a:t>
            </a:r>
            <a:r>
              <a:rPr lang="en-US" dirty="0" err="1"/>
              <a:t>cluster_id</a:t>
            </a:r>
            <a:r>
              <a:rPr lang="en-US" dirty="0"/>
              <a:t> in which the image belongs</a:t>
            </a:r>
          </a:p>
          <a:p>
            <a:r>
              <a:rPr lang="en-US" dirty="0" err="1"/>
              <a:t>Loopiteration</a:t>
            </a:r>
            <a:r>
              <a:rPr lang="en-US" dirty="0"/>
              <a:t>: Number of iteration taken.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2" y="1686489"/>
            <a:ext cx="10728810" cy="821041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58332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08203" y="147687"/>
            <a:ext cx="10353761" cy="1326321"/>
          </a:xfrm>
        </p:spPr>
        <p:txBody>
          <a:bodyPr/>
          <a:lstStyle/>
          <a:p>
            <a:r>
              <a:rPr lang="en-US" dirty="0"/>
              <a:t>SERIAL IMPLEMENTATION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Cluster’s centroid points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71" y="2686639"/>
            <a:ext cx="10275216" cy="34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7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23274"/>
          </a:xfrm>
        </p:spPr>
        <p:txBody>
          <a:bodyPr/>
          <a:lstStyle/>
          <a:p>
            <a:r>
              <a:rPr lang="en-US" dirty="0"/>
              <a:t>                          SERIAL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93" y="1358099"/>
            <a:ext cx="11359299" cy="50992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0326" y="2196445"/>
            <a:ext cx="6476214" cy="3205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16858" y="2516957"/>
            <a:ext cx="1480008" cy="9144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/>
          <p:cNvSpPr/>
          <p:nvPr/>
        </p:nvSpPr>
        <p:spPr>
          <a:xfrm>
            <a:off x="9096866" y="3256962"/>
            <a:ext cx="820132" cy="68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72280" y="3355942"/>
            <a:ext cx="65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A</a:t>
            </a:r>
          </a:p>
        </p:txBody>
      </p:sp>
    </p:spTree>
    <p:extLst>
      <p:ext uri="{BB962C8B-B14F-4D97-AF65-F5344CB8AC3E}">
        <p14:creationId xmlns:p14="http://schemas.microsoft.com/office/powerpoint/2010/main" val="192956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853" y="264350"/>
            <a:ext cx="8610600" cy="828757"/>
          </a:xfrm>
        </p:spPr>
        <p:txBody>
          <a:bodyPr>
            <a:normAutofit/>
          </a:bodyPr>
          <a:lstStyle/>
          <a:p>
            <a:r>
              <a:rPr lang="en-US" dirty="0"/>
              <a:t>SERIAL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37" y="2001683"/>
            <a:ext cx="8467725" cy="434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04" y="3359917"/>
            <a:ext cx="6285521" cy="434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3516772"/>
            <a:ext cx="2158171" cy="1280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81" y="885588"/>
            <a:ext cx="1341236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985" y="328926"/>
            <a:ext cx="10353761" cy="1326321"/>
          </a:xfrm>
        </p:spPr>
        <p:txBody>
          <a:bodyPr/>
          <a:lstStyle/>
          <a:p>
            <a:r>
              <a:rPr lang="en-US" dirty="0"/>
              <a:t>SERIAL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61" y="2900215"/>
            <a:ext cx="9044282" cy="22751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857839" y="1404594"/>
            <a:ext cx="650450" cy="56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9814" y="1470581"/>
            <a:ext cx="36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1183064" y="1970202"/>
            <a:ext cx="608029" cy="93001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7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17" y="282429"/>
            <a:ext cx="8610600" cy="1120988"/>
          </a:xfrm>
        </p:spPr>
        <p:txBody>
          <a:bodyPr>
            <a:normAutofit/>
          </a:bodyPr>
          <a:lstStyle/>
          <a:p>
            <a:r>
              <a:rPr lang="en-US" dirty="0"/>
              <a:t>SERIAL IMPLEMENTATION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78" y="1756586"/>
            <a:ext cx="9170121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40" y="3098605"/>
            <a:ext cx="7742591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83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14021"/>
            <a:ext cx="9905998" cy="4873657"/>
          </a:xfrm>
        </p:spPr>
        <p:txBody>
          <a:bodyPr/>
          <a:lstStyle/>
          <a:p>
            <a:r>
              <a:rPr lang="en-US" sz="2400" b="1" dirty="0"/>
              <a:t>INTRODUCTION AND RECAP</a:t>
            </a:r>
          </a:p>
          <a:p>
            <a:r>
              <a:rPr lang="en-US" sz="2400" b="1" dirty="0"/>
              <a:t>KMEANS</a:t>
            </a:r>
          </a:p>
          <a:p>
            <a:pPr lvl="1"/>
            <a:r>
              <a:rPr lang="en-US" sz="2200" b="1" dirty="0"/>
              <a:t>INPUT  DATA</a:t>
            </a:r>
          </a:p>
          <a:p>
            <a:pPr lvl="1"/>
            <a:r>
              <a:rPr lang="en-US" sz="2200" b="1" dirty="0"/>
              <a:t>SERIAL IMPLEMENTATION</a:t>
            </a:r>
          </a:p>
          <a:p>
            <a:pPr lvl="1"/>
            <a:r>
              <a:rPr lang="en-US" sz="2200" b="1" dirty="0"/>
              <a:t>PARALLEL IMPLEMENTATION</a:t>
            </a:r>
          </a:p>
          <a:p>
            <a:pPr lvl="1"/>
            <a:r>
              <a:rPr lang="en-US" sz="2200" b="1" dirty="0"/>
              <a:t>CHALLENGES FACED</a:t>
            </a:r>
          </a:p>
          <a:p>
            <a:pPr lvl="1"/>
            <a:r>
              <a:rPr lang="en-US" sz="2200" b="1" dirty="0"/>
              <a:t>EXECUTION TIME</a:t>
            </a:r>
          </a:p>
          <a:p>
            <a:pPr lvl="1"/>
            <a:r>
              <a:rPr lang="en-US" sz="2200" b="1" dirty="0"/>
              <a:t>WORK TO BE DONE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837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647" y="85642"/>
            <a:ext cx="8610600" cy="1293028"/>
          </a:xfrm>
        </p:spPr>
        <p:txBody>
          <a:bodyPr/>
          <a:lstStyle/>
          <a:p>
            <a:r>
              <a:rPr lang="en-US" dirty="0"/>
              <a:t>SERIAL IMPLEMENTATION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3" y="1358099"/>
            <a:ext cx="11359299" cy="5099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565" y="2125443"/>
            <a:ext cx="7498730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5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times</a:t>
            </a:r>
            <a:br>
              <a:rPr lang="en-US" dirty="0"/>
            </a:br>
            <a:r>
              <a:rPr lang="en-US" dirty="0"/>
              <a:t>SERIAL IMPLEMENTATION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56576"/>
              </p:ext>
            </p:extLst>
          </p:nvPr>
        </p:nvGraphicFramePr>
        <p:xfrm>
          <a:off x="3299381" y="2246329"/>
          <a:ext cx="344078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14">
                  <a:extLst>
                    <a:ext uri="{9D8B030D-6E8A-4147-A177-3AD203B41FA5}">
                      <a16:colId xmlns:a16="http://schemas.microsoft.com/office/drawing/2014/main" val="1917837210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425846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TIME IN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67055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K=2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832892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K=4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5366785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K=6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0610829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K=8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19.6792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469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58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729" y="13826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SERIAL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1666"/>
            <a:ext cx="10820400" cy="4437019"/>
          </a:xfrm>
        </p:spPr>
        <p:txBody>
          <a:bodyPr/>
          <a:lstStyle/>
          <a:p>
            <a:r>
              <a:rPr lang="en-US" b="1" dirty="0"/>
              <a:t>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Final location of the cluster’s centroid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The membership (</a:t>
            </a:r>
            <a:r>
              <a:rPr lang="en-US" b="1" dirty="0" err="1"/>
              <a:t>cluster_id</a:t>
            </a:r>
            <a:r>
              <a:rPr lang="en-US" b="1" dirty="0"/>
              <a:t>) of each image (</a:t>
            </a:r>
            <a:r>
              <a:rPr lang="en-US" b="1" dirty="0" err="1"/>
              <a:t>image_id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448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827" y="764373"/>
            <a:ext cx="10582373" cy="1293028"/>
          </a:xfrm>
        </p:spPr>
        <p:txBody>
          <a:bodyPr/>
          <a:lstStyle/>
          <a:p>
            <a:r>
              <a:rPr lang="en-US" b="1" dirty="0"/>
              <a:t>Parallel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data points parallelly</a:t>
            </a:r>
          </a:p>
          <a:p>
            <a:r>
              <a:rPr lang="en-US" dirty="0"/>
              <a:t>Computing the Euclidean distance  between two array parallelly</a:t>
            </a:r>
          </a:p>
        </p:txBody>
      </p:sp>
    </p:spTree>
    <p:extLst>
      <p:ext uri="{BB962C8B-B14F-4D97-AF65-F5344CB8AC3E}">
        <p14:creationId xmlns:p14="http://schemas.microsoft.com/office/powerpoint/2010/main" val="1907310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325" y="285750"/>
            <a:ext cx="10429875" cy="1314450"/>
          </a:xfrm>
        </p:spPr>
        <p:txBody>
          <a:bodyPr>
            <a:normAutofit/>
          </a:bodyPr>
          <a:lstStyle/>
          <a:p>
            <a:r>
              <a:rPr lang="en-US" b="1" dirty="0"/>
              <a:t>Accessing the data points parallelly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10820400" cy="5170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047750"/>
            <a:ext cx="1125728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86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82316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the data points parallelly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Challenges:</a:t>
            </a:r>
          </a:p>
          <a:p>
            <a:pPr marL="0" indent="0">
              <a:buNone/>
            </a:pPr>
            <a:r>
              <a:rPr lang="en-US" dirty="0"/>
              <a:t>1. Unable to get the correct data points in the correct </a:t>
            </a:r>
            <a:r>
              <a:rPr lang="en-US" dirty="0" err="1"/>
              <a:t>cluster_id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The time keeps on varying </a:t>
            </a:r>
          </a:p>
        </p:txBody>
      </p:sp>
    </p:spTree>
    <p:extLst>
      <p:ext uri="{BB962C8B-B14F-4D97-AF65-F5344CB8AC3E}">
        <p14:creationId xmlns:p14="http://schemas.microsoft.com/office/powerpoint/2010/main" val="69712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64373"/>
            <a:ext cx="11229975" cy="904171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the Euclidean distance  between two array parallelly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Computing the </a:t>
            </a:r>
            <a:r>
              <a:rPr lang="en-US" b="1" dirty="0" err="1"/>
              <a:t>euclidean</a:t>
            </a:r>
            <a:r>
              <a:rPr lang="en-US" b="1" dirty="0"/>
              <a:t> distance  between two array parallelly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95600" y="6218685"/>
            <a:ext cx="6955410" cy="94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95600" y="3107840"/>
            <a:ext cx="0" cy="311084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8113" y="3157198"/>
            <a:ext cx="2536596" cy="64102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798243" y="3141350"/>
            <a:ext cx="0" cy="67646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88437" y="3157198"/>
            <a:ext cx="0" cy="6410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5765" y="3157198"/>
            <a:ext cx="0" cy="6410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06532" y="3157198"/>
            <a:ext cx="9427" cy="6410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438" y="4660951"/>
            <a:ext cx="2566638" cy="6950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71" y="4670747"/>
            <a:ext cx="2566638" cy="69500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4506012" y="3817813"/>
            <a:ext cx="0" cy="8431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16251" y="3817813"/>
            <a:ext cx="0" cy="8431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88144" y="3827609"/>
            <a:ext cx="0" cy="8431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90906" y="3817813"/>
            <a:ext cx="0" cy="8431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81427" y="3827609"/>
            <a:ext cx="2941163" cy="8431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90474" y="3811685"/>
            <a:ext cx="2941163" cy="8431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17374" y="3809851"/>
            <a:ext cx="2941163" cy="8431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53130" y="3810332"/>
            <a:ext cx="2941163" cy="8431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46592" y="3839239"/>
            <a:ext cx="2941163" cy="8431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64812" y="3823456"/>
            <a:ext cx="0" cy="8431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0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the Euclidean distance  between two array parallelly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			[3]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87" y="2096064"/>
            <a:ext cx="10239375" cy="26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8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3D5F65-9C9F-40E6-9EDF-49A0EAF49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95917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0222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64427"/>
          </a:xfrm>
        </p:spPr>
        <p:txBody>
          <a:bodyPr/>
          <a:lstStyle/>
          <a:p>
            <a:r>
              <a:rPr lang="en-US" dirty="0"/>
              <a:t>                                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3100"/>
            <a:ext cx="10820400" cy="4275585"/>
          </a:xfrm>
        </p:spPr>
        <p:txBody>
          <a:bodyPr/>
          <a:lstStyle/>
          <a:p>
            <a:r>
              <a:rPr lang="en-US" dirty="0"/>
              <a:t>WORK TO BE DONE: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Improvise the parallel implementation for the data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Improvise the parallel implementation for finding the Euclidean distance between the two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Modify the parallel implementation for the distributed memory.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4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83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14021"/>
            <a:ext cx="9905998" cy="4873657"/>
          </a:xfrm>
        </p:spPr>
        <p:txBody>
          <a:bodyPr/>
          <a:lstStyle/>
          <a:p>
            <a:r>
              <a:rPr lang="en-US" sz="2400" b="1" dirty="0"/>
              <a:t>NAIVE BAYESIAN</a:t>
            </a:r>
          </a:p>
          <a:p>
            <a:pPr lvl="1"/>
            <a:r>
              <a:rPr lang="en-US" sz="2200" b="1" dirty="0"/>
              <a:t>RECAP AND SERIAL IMPLEMENTATION</a:t>
            </a:r>
          </a:p>
          <a:p>
            <a:pPr lvl="1"/>
            <a:r>
              <a:rPr lang="en-US" sz="2200" b="1" dirty="0"/>
              <a:t>PARALLEL IMPLEMENTATION METHODS</a:t>
            </a:r>
          </a:p>
          <a:p>
            <a:pPr lvl="1"/>
            <a:r>
              <a:rPr lang="en-US" sz="2200" b="1" dirty="0"/>
              <a:t>CHALLENGES AND IMPROVEMENTS</a:t>
            </a:r>
          </a:p>
          <a:p>
            <a:pPr lvl="1"/>
            <a:r>
              <a:rPr lang="en-US" sz="2200" b="1" dirty="0"/>
              <a:t>CONSIDERATIONS AND SOLUTIONS</a:t>
            </a:r>
          </a:p>
          <a:p>
            <a:pPr lvl="1"/>
            <a:r>
              <a:rPr lang="en-US" sz="2200" b="1" dirty="0"/>
              <a:t>WORK</a:t>
            </a:r>
          </a:p>
          <a:p>
            <a:pPr lvl="2"/>
            <a:r>
              <a:rPr lang="en-US" sz="2000" b="1" dirty="0"/>
              <a:t>DONE</a:t>
            </a:r>
          </a:p>
          <a:p>
            <a:pPr lvl="3"/>
            <a:r>
              <a:rPr lang="en-US" sz="1800" b="1" dirty="0"/>
              <a:t>SPEEDUP OBSERVED</a:t>
            </a:r>
          </a:p>
          <a:p>
            <a:pPr lvl="2"/>
            <a:r>
              <a:rPr lang="en-US" sz="2000" b="1" dirty="0"/>
              <a:t>TO BE DONE</a:t>
            </a:r>
          </a:p>
          <a:p>
            <a:r>
              <a:rPr lang="en-US" sz="2400" b="1" dirty="0"/>
              <a:t>CONCLUSION</a:t>
            </a:r>
          </a:p>
          <a:p>
            <a:pPr lvl="1"/>
            <a:endParaRPr lang="en-US" sz="2200" b="1" dirty="0"/>
          </a:p>
          <a:p>
            <a:pPr lvl="1"/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9450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93377"/>
            <a:ext cx="10353761" cy="1326321"/>
          </a:xfrm>
        </p:spPr>
        <p:txBody>
          <a:bodyPr/>
          <a:lstStyle/>
          <a:p>
            <a:r>
              <a:rPr lang="en-IN" dirty="0"/>
              <a:t>Naïve Bayesian</a:t>
            </a:r>
            <a:br>
              <a:rPr lang="en-IN" dirty="0"/>
            </a:br>
            <a:r>
              <a:rPr lang="en-IN" dirty="0"/>
              <a:t>Recap + Serial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56646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93377"/>
            <a:ext cx="10353761" cy="1326321"/>
          </a:xfrm>
        </p:spPr>
        <p:txBody>
          <a:bodyPr/>
          <a:lstStyle/>
          <a:p>
            <a:r>
              <a:rPr lang="en-IN" dirty="0"/>
              <a:t>Reading Data – Static For both phases (for now)</a:t>
            </a:r>
          </a:p>
        </p:txBody>
      </p:sp>
    </p:spTree>
    <p:extLst>
      <p:ext uri="{BB962C8B-B14F-4D97-AF65-F5344CB8AC3E}">
        <p14:creationId xmlns:p14="http://schemas.microsoft.com/office/powerpoint/2010/main" val="793235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52907" y="5865541"/>
            <a:ext cx="4248615" cy="3233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619893" y="4605454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Stores data as a matrix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601522" y="4962293"/>
            <a:ext cx="2018371" cy="10705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15" y="643466"/>
            <a:ext cx="5376079" cy="557106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63350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10" y="2640623"/>
            <a:ext cx="10353761" cy="1326321"/>
          </a:xfrm>
        </p:spPr>
        <p:txBody>
          <a:bodyPr/>
          <a:lstStyle/>
          <a:p>
            <a:r>
              <a:rPr lang="en-IN" dirty="0"/>
              <a:t>Training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629848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459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644" y="462844"/>
            <a:ext cx="8974667" cy="2709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35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9435"/>
              </p:ext>
            </p:extLst>
          </p:nvPr>
        </p:nvGraphicFramePr>
        <p:xfrm>
          <a:off x="1016001" y="561024"/>
          <a:ext cx="2760354" cy="27723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0118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920118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20118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77692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70387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17565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298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44183"/>
              </p:ext>
            </p:extLst>
          </p:nvPr>
        </p:nvGraphicFramePr>
        <p:xfrm>
          <a:off x="4409404" y="2133933"/>
          <a:ext cx="2990594" cy="34508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5195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878534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96865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24888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394053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624888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394053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9869"/>
                  </a:ext>
                </a:extLst>
              </a:tr>
              <a:tr h="394053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63439"/>
                  </a:ext>
                </a:extLst>
              </a:tr>
              <a:tr h="624888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964"/>
                  </a:ext>
                </a:extLst>
              </a:tr>
              <a:tr h="394053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088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92762"/>
              </p:ext>
            </p:extLst>
          </p:nvPr>
        </p:nvGraphicFramePr>
        <p:xfrm>
          <a:off x="8056492" y="561024"/>
          <a:ext cx="3191163" cy="22997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3721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1063721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1063721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32205">
                <a:tc>
                  <a:txBody>
                    <a:bodyPr/>
                    <a:lstStyle/>
                    <a:p>
                      <a:r>
                        <a:rPr lang="en-IN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97886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075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1928"/>
              </p:ext>
            </p:extLst>
          </p:nvPr>
        </p:nvGraphicFramePr>
        <p:xfrm>
          <a:off x="1016001" y="4097129"/>
          <a:ext cx="2736909" cy="25463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4743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779863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12303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366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641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92494"/>
              </p:ext>
            </p:extLst>
          </p:nvPr>
        </p:nvGraphicFramePr>
        <p:xfrm>
          <a:off x="8221906" y="4097129"/>
          <a:ext cx="2796048" cy="14824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2016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932016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32016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39300"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1560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21560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423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459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644" y="3194756"/>
            <a:ext cx="11932356" cy="344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0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48032"/>
              </p:ext>
            </p:extLst>
          </p:nvPr>
        </p:nvGraphicFramePr>
        <p:xfrm>
          <a:off x="890684" y="487125"/>
          <a:ext cx="2583966" cy="3172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322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861322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861322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P(B|A)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77692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70387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17565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298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92805"/>
              </p:ext>
            </p:extLst>
          </p:nvPr>
        </p:nvGraphicFramePr>
        <p:xfrm>
          <a:off x="4343831" y="1484433"/>
          <a:ext cx="3079680" cy="33905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8415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904705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1026560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P(B|A)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601410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9869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63439"/>
                  </a:ext>
                </a:extLst>
              </a:tr>
              <a:tr h="601410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964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088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89496"/>
              </p:ext>
            </p:extLst>
          </p:nvPr>
        </p:nvGraphicFramePr>
        <p:xfrm>
          <a:off x="8292692" y="742032"/>
          <a:ext cx="3030063" cy="23283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0021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1010021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1010021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P(B|A)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97886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075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66223"/>
              </p:ext>
            </p:extLst>
          </p:nvPr>
        </p:nvGraphicFramePr>
        <p:xfrm>
          <a:off x="511343" y="3928534"/>
          <a:ext cx="3342648" cy="27652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968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952464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1114216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40909">
                <a:tc>
                  <a:txBody>
                    <a:bodyPr/>
                    <a:lstStyle/>
                    <a:p>
                      <a:r>
                        <a:rPr lang="en-IN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P(B|A)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366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641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033048" y="4477955"/>
          <a:ext cx="2649684" cy="12662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3228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020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45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4332" y="2174488"/>
            <a:ext cx="6858000" cy="367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062332" y="930481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Explained in next slide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01698" y="5728010"/>
            <a:ext cx="10690302" cy="367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9" idx="2"/>
            <a:endCxn id="5" idx="3"/>
          </p:cNvCxnSpPr>
          <p:nvPr/>
        </p:nvCxnSpPr>
        <p:spPr>
          <a:xfrm flipH="1">
            <a:off x="8062332" y="1299813"/>
            <a:ext cx="1377176" cy="10586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58254" y="4973444"/>
            <a:ext cx="3717" cy="802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38185" y="3756933"/>
            <a:ext cx="746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counts[j][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]=(float)counts[j][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]/</a:t>
            </a:r>
          </a:p>
          <a:p>
            <a:r>
              <a:rPr lang="en-IN" dirty="0">
                <a:solidFill>
                  <a:srgbClr val="FF0000"/>
                </a:solidFill>
              </a:rPr>
              <a:t>(float)(counts[</a:t>
            </a:r>
            <a:r>
              <a:rPr lang="en-IN" dirty="0" err="1">
                <a:solidFill>
                  <a:srgbClr val="FF0000"/>
                </a:solidFill>
              </a:rPr>
              <a:t>isInLearningModel</a:t>
            </a:r>
            <a:r>
              <a:rPr lang="en-IN" dirty="0">
                <a:solidFill>
                  <a:srgbClr val="FF0000"/>
                </a:solidFill>
              </a:rPr>
              <a:t>(split(</a:t>
            </a:r>
            <a:r>
              <a:rPr lang="en-IN" dirty="0" err="1">
                <a:solidFill>
                  <a:srgbClr val="FF0000"/>
                </a:solidFill>
              </a:rPr>
              <a:t>countlabels</a:t>
            </a:r>
            <a:r>
              <a:rPr lang="en-IN" dirty="0">
                <a:solidFill>
                  <a:srgbClr val="FF0000"/>
                </a:solidFill>
              </a:rPr>
              <a:t>[j][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],',')[1]+","+</a:t>
            </a:r>
          </a:p>
          <a:p>
            <a:r>
              <a:rPr lang="en-IN" dirty="0">
                <a:solidFill>
                  <a:srgbClr val="FF0000"/>
                </a:solidFill>
              </a:rPr>
              <a:t>split(</a:t>
            </a:r>
            <a:r>
              <a:rPr lang="en-IN" dirty="0" err="1">
                <a:solidFill>
                  <a:srgbClr val="FF0000"/>
                </a:solidFill>
              </a:rPr>
              <a:t>countlabels</a:t>
            </a:r>
            <a:r>
              <a:rPr lang="en-IN" dirty="0">
                <a:solidFill>
                  <a:srgbClr val="FF0000"/>
                </a:solidFill>
              </a:rPr>
              <a:t>[j][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],',')[1],attrcount-1)][attrcount-1]);</a:t>
            </a:r>
          </a:p>
        </p:txBody>
      </p:sp>
    </p:spTree>
    <p:extLst>
      <p:ext uri="{BB962C8B-B14F-4D97-AF65-F5344CB8AC3E}">
        <p14:creationId xmlns:p14="http://schemas.microsoft.com/office/powerpoint/2010/main" val="27859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3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machine learning?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12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1405" y="3796345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Update count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493620" y="3981011"/>
            <a:ext cx="1237785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61502" y="5333444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Add and update count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23717" y="5518110"/>
            <a:ext cx="1237785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10" y="2640623"/>
            <a:ext cx="10353761" cy="1326321"/>
          </a:xfrm>
        </p:spPr>
        <p:txBody>
          <a:bodyPr/>
          <a:lstStyle/>
          <a:p>
            <a:r>
              <a:rPr lang="en-IN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42290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06134" y="4817329"/>
            <a:ext cx="10158764" cy="367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50458" y="5580540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Explained in next slide</a:t>
            </a:r>
          </a:p>
        </p:txBody>
      </p:sp>
      <p:cxnSp>
        <p:nvCxnSpPr>
          <p:cNvPr id="13" name="Straight Arrow Connector 12"/>
          <p:cNvCxnSpPr>
            <a:stCxn id="12" idx="1"/>
            <a:endCxn id="11" idx="2"/>
          </p:cNvCxnSpPr>
          <p:nvPr/>
        </p:nvCxnSpPr>
        <p:spPr>
          <a:xfrm flipH="1" flipV="1">
            <a:off x="6785516" y="5185319"/>
            <a:ext cx="1064942" cy="5798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>
            <a:off x="5597912" y="5765206"/>
            <a:ext cx="225254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0584" y="5581882"/>
            <a:ext cx="4817327" cy="367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5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Assume we get the following customer in store:</a:t>
            </a:r>
          </a:p>
          <a:p>
            <a:endParaRPr lang="en-IN" sz="3200" dirty="0"/>
          </a:p>
          <a:p>
            <a:r>
              <a:rPr lang="en-IN" sz="3200" dirty="0"/>
              <a:t>P(X | ” yes ”) =  0.22*0.44*0.67*0.67*0.64 = 0.028</a:t>
            </a:r>
          </a:p>
          <a:p>
            <a:r>
              <a:rPr lang="en-IN" sz="3200" dirty="0"/>
              <a:t>P(X | ” no ”) = 0.6*0.4*0.2*0.4*0.36 = 0.007</a:t>
            </a:r>
          </a:p>
          <a:p>
            <a:r>
              <a:rPr lang="en-IN" sz="3200" dirty="0"/>
              <a:t>So, P(X | ” yes ”) &gt; P(X | ” no ”)</a:t>
            </a:r>
          </a:p>
          <a:p>
            <a:pPr lvl="1"/>
            <a:r>
              <a:rPr lang="en-IN" sz="2800" dirty="0"/>
              <a:t>We predict that this customer WILL buy</a:t>
            </a:r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12" y="2801803"/>
            <a:ext cx="5572125" cy="333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3437" y="2765846"/>
            <a:ext cx="89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=</a:t>
            </a:r>
          </a:p>
        </p:txBody>
      </p:sp>
    </p:spTree>
    <p:extLst>
      <p:ext uri="{BB962C8B-B14F-4D97-AF65-F5344CB8AC3E}">
        <p14:creationId xmlns:p14="http://schemas.microsoft.com/office/powerpoint/2010/main" val="3841670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937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2664836"/>
            <a:ext cx="5762625" cy="4193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6369" y="4404035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Used for testing</a:t>
            </a: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2928502" y="2714625"/>
            <a:ext cx="286186" cy="16764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3781778" y="4588701"/>
            <a:ext cx="2647597" cy="1727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29" y="2302934"/>
            <a:ext cx="10353761" cy="1952977"/>
          </a:xfrm>
        </p:spPr>
        <p:txBody>
          <a:bodyPr/>
          <a:lstStyle/>
          <a:p>
            <a:r>
              <a:rPr lang="en-IN" dirty="0"/>
              <a:t>How do we know if the implementation is correct?</a:t>
            </a:r>
          </a:p>
        </p:txBody>
      </p:sp>
    </p:spTree>
    <p:extLst>
      <p:ext uri="{BB962C8B-B14F-4D97-AF65-F5344CB8AC3E}">
        <p14:creationId xmlns:p14="http://schemas.microsoft.com/office/powerpoint/2010/main" val="1426320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18000"/>
                  <a:satMod val="160000"/>
                  <a:lumMod val="28000"/>
                </a:schemeClr>
                <a:schemeClr val="bg2">
                  <a:tint val="95000"/>
                  <a:satMod val="160000"/>
                  <a:lumMod val="11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026" name="Picture 2" descr="https://upload.wikimedia.org/wikipedia/commons/thumb/6/63/Weka_(bird).jpg/1262px-Weka_(bird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4" b="1945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802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Allow me to explain…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 this tool called Weka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evaluated their Naïve Bayesian implementation to validate accuracy </a:t>
            </a:r>
          </a:p>
        </p:txBody>
      </p:sp>
      <p:pic>
        <p:nvPicPr>
          <p:cNvPr id="2052" name="Picture 4" descr="https://upload.wikimedia.org/wikipedia/commons/0/07/Weka_(software)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03" y="2820811"/>
            <a:ext cx="3324930" cy="17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0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0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18000"/>
                  <a:satMod val="160000"/>
                  <a:lumMod val="28000"/>
                </a:schemeClr>
                <a:schemeClr val="bg2">
                  <a:tint val="95000"/>
                  <a:satMod val="160000"/>
                  <a:lumMod val="11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074" name="Picture 2" descr="http://www.lottyearns.co.uk/wp-content/uploads/2016/05/Celebrities-Top-5-Most-Embarrassing-Moments-on-Stage-650x43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5"/>
          <a:stretch/>
        </p:blipFill>
        <p:spPr bwMode="auto">
          <a:xfrm>
            <a:off x="20" y="2030"/>
            <a:ext cx="12191980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269" y="2409298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Remembering the embarrassingly parallel possibilities</a:t>
            </a:r>
          </a:p>
        </p:txBody>
      </p:sp>
    </p:spTree>
    <p:extLst>
      <p:ext uri="{BB962C8B-B14F-4D97-AF65-F5344CB8AC3E}">
        <p14:creationId xmlns:p14="http://schemas.microsoft.com/office/powerpoint/2010/main" val="931809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73" y="2777067"/>
            <a:ext cx="10353761" cy="1326321"/>
          </a:xfrm>
        </p:spPr>
        <p:txBody>
          <a:bodyPr/>
          <a:lstStyle/>
          <a:p>
            <a:r>
              <a:rPr lang="en-IN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1265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72034" y="830317"/>
          <a:ext cx="9873428" cy="4330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27890" y="2610727"/>
            <a:ext cx="760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Categories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552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40098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Why naïve Bayesian?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35" y="1287792"/>
            <a:ext cx="5318235" cy="47963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401137" y="1960453"/>
            <a:ext cx="5406533" cy="33605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/>
          <p:cNvSpPr/>
          <p:nvPr/>
        </p:nvSpPr>
        <p:spPr>
          <a:xfrm>
            <a:off x="2833579" y="1986591"/>
            <a:ext cx="567558" cy="28377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16903" y="1639887"/>
            <a:ext cx="5406533" cy="33605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/>
          <p:cNvSpPr/>
          <p:nvPr/>
        </p:nvSpPr>
        <p:spPr>
          <a:xfrm>
            <a:off x="2849345" y="1666025"/>
            <a:ext cx="567558" cy="283779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401137" y="2286275"/>
            <a:ext cx="5406533" cy="33605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/>
          <p:cNvSpPr/>
          <p:nvPr/>
        </p:nvSpPr>
        <p:spPr>
          <a:xfrm>
            <a:off x="2833579" y="2312413"/>
            <a:ext cx="567558" cy="283779"/>
          </a:xfrm>
          <a:prstGeom prst="rightArrow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401137" y="2580561"/>
            <a:ext cx="5406533" cy="3360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/>
          <p:cNvSpPr/>
          <p:nvPr/>
        </p:nvSpPr>
        <p:spPr>
          <a:xfrm>
            <a:off x="2833579" y="2606699"/>
            <a:ext cx="567558" cy="28377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395885" y="3258483"/>
            <a:ext cx="5406533" cy="33605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/>
          <p:cNvSpPr/>
          <p:nvPr/>
        </p:nvSpPr>
        <p:spPr>
          <a:xfrm>
            <a:off x="2828327" y="3284621"/>
            <a:ext cx="567558" cy="28377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411651" y="2937917"/>
            <a:ext cx="5406533" cy="33605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/>
          <p:cNvSpPr/>
          <p:nvPr/>
        </p:nvSpPr>
        <p:spPr>
          <a:xfrm>
            <a:off x="2844093" y="2964055"/>
            <a:ext cx="567558" cy="283779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395885" y="3584305"/>
            <a:ext cx="5406533" cy="33605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/>
          <p:cNvSpPr/>
          <p:nvPr/>
        </p:nvSpPr>
        <p:spPr>
          <a:xfrm>
            <a:off x="2828327" y="3610443"/>
            <a:ext cx="567558" cy="283779"/>
          </a:xfrm>
          <a:prstGeom prst="rightArrow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395885" y="3878591"/>
            <a:ext cx="5406533" cy="3360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/>
          <p:cNvSpPr/>
          <p:nvPr/>
        </p:nvSpPr>
        <p:spPr>
          <a:xfrm>
            <a:off x="2828327" y="3904729"/>
            <a:ext cx="567558" cy="28377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411651" y="4514473"/>
            <a:ext cx="5406533" cy="33605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/>
          <p:cNvSpPr/>
          <p:nvPr/>
        </p:nvSpPr>
        <p:spPr>
          <a:xfrm>
            <a:off x="2844093" y="4540611"/>
            <a:ext cx="567558" cy="28377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3427417" y="4193907"/>
            <a:ext cx="5406533" cy="33605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/>
          <p:cNvSpPr/>
          <p:nvPr/>
        </p:nvSpPr>
        <p:spPr>
          <a:xfrm>
            <a:off x="2859859" y="4220045"/>
            <a:ext cx="567558" cy="283779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411651" y="4840295"/>
            <a:ext cx="5406533" cy="33605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/>
          <p:cNvSpPr/>
          <p:nvPr/>
        </p:nvSpPr>
        <p:spPr>
          <a:xfrm>
            <a:off x="2844093" y="4866433"/>
            <a:ext cx="567558" cy="283779"/>
          </a:xfrm>
          <a:prstGeom prst="rightArrow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411651" y="5134581"/>
            <a:ext cx="5406533" cy="3360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/>
          <p:cNvSpPr/>
          <p:nvPr/>
        </p:nvSpPr>
        <p:spPr>
          <a:xfrm>
            <a:off x="2844093" y="5160719"/>
            <a:ext cx="567558" cy="28377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427421" y="5780971"/>
            <a:ext cx="5406533" cy="33605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/>
          <p:cNvSpPr/>
          <p:nvPr/>
        </p:nvSpPr>
        <p:spPr>
          <a:xfrm>
            <a:off x="2859863" y="5807109"/>
            <a:ext cx="567558" cy="28377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443187" y="5460405"/>
            <a:ext cx="5406533" cy="33605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/>
          <p:cNvSpPr/>
          <p:nvPr/>
        </p:nvSpPr>
        <p:spPr>
          <a:xfrm>
            <a:off x="2875629" y="5486543"/>
            <a:ext cx="567558" cy="283779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/>
          <p:cNvSpPr/>
          <p:nvPr/>
        </p:nvSpPr>
        <p:spPr>
          <a:xfrm>
            <a:off x="3794234" y="756745"/>
            <a:ext cx="462456" cy="531047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3489435" y="1319321"/>
            <a:ext cx="1145627" cy="315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/>
          <p:cNvSpPr/>
          <p:nvPr/>
        </p:nvSpPr>
        <p:spPr>
          <a:xfrm>
            <a:off x="4934616" y="762000"/>
            <a:ext cx="462456" cy="53104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4629817" y="1324576"/>
            <a:ext cx="1145627" cy="315168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/>
          <p:cNvSpPr/>
          <p:nvPr/>
        </p:nvSpPr>
        <p:spPr>
          <a:xfrm>
            <a:off x="5955159" y="759717"/>
            <a:ext cx="462456" cy="531047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5650360" y="1322293"/>
            <a:ext cx="1145627" cy="31516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Down 49"/>
          <p:cNvSpPr/>
          <p:nvPr/>
        </p:nvSpPr>
        <p:spPr>
          <a:xfrm>
            <a:off x="7194291" y="751495"/>
            <a:ext cx="462456" cy="531047"/>
          </a:xfrm>
          <a:prstGeom prst="downArrow">
            <a:avLst/>
          </a:prstGeom>
          <a:solidFill>
            <a:schemeClr val="accent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6889492" y="1314071"/>
            <a:ext cx="1145627" cy="31516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Down 51"/>
          <p:cNvSpPr/>
          <p:nvPr/>
        </p:nvSpPr>
        <p:spPr>
          <a:xfrm>
            <a:off x="8166482" y="756755"/>
            <a:ext cx="462456" cy="531047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8029874" y="1282542"/>
            <a:ext cx="804076" cy="35195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4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00235 0.6423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32106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-0.00235 0.6423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32106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00429 0.6460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32292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-0.00429 0.6460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32292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00234 0.64236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32106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0043 0.6460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32292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0.00234 0.6423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32106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0043 0.64607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32292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00234 0.6423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32106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0043 0.6460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3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5" grpId="0" animBg="1"/>
      <p:bldP spid="5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18" y="372533"/>
            <a:ext cx="10353761" cy="1732721"/>
          </a:xfrm>
        </p:spPr>
        <p:txBody>
          <a:bodyPr/>
          <a:lstStyle/>
          <a:p>
            <a:r>
              <a:rPr lang="en-IN" dirty="0"/>
              <a:t>Testing</a:t>
            </a:r>
            <a:br>
              <a:rPr lang="en-IN" dirty="0"/>
            </a:br>
            <a:r>
              <a:rPr lang="en-IN" dirty="0"/>
              <a:t>We can use the same approaches</a:t>
            </a:r>
          </a:p>
        </p:txBody>
      </p:sp>
      <p:pic>
        <p:nvPicPr>
          <p:cNvPr id="4098" name="Picture 2" descr="http://comluv.com/wp-content/uploads/2013/01/is-there-a-catch-300x2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561" y="2265715"/>
            <a:ext cx="4725105" cy="39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…well there 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We can only use these approaches as is if the following two conditions are satisfied:</a:t>
            </a:r>
          </a:p>
          <a:p>
            <a:pPr lvl="1"/>
            <a:r>
              <a:rPr lang="en-IN" sz="2800" dirty="0"/>
              <a:t>We have all the training and testing data captured and stored</a:t>
            </a:r>
          </a:p>
          <a:p>
            <a:pPr lvl="1"/>
            <a:r>
              <a:rPr lang="en-IN" sz="2800" dirty="0"/>
              <a:t>We are not making use of an incremental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267928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44889"/>
            <a:ext cx="10353761" cy="2494844"/>
          </a:xfrm>
        </p:spPr>
        <p:txBody>
          <a:bodyPr/>
          <a:lstStyle/>
          <a:p>
            <a:r>
              <a:rPr lang="en-IN" dirty="0"/>
              <a:t>So… Why is this challenging?</a:t>
            </a:r>
          </a:p>
        </p:txBody>
      </p:sp>
    </p:spTree>
    <p:extLst>
      <p:ext uri="{BB962C8B-B14F-4D97-AF65-F5344CB8AC3E}">
        <p14:creationId xmlns:p14="http://schemas.microsoft.com/office/powerpoint/2010/main" val="3050276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Incremental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What is incremental learning?</a:t>
            </a:r>
          </a:p>
          <a:p>
            <a:pPr lvl="1"/>
            <a:r>
              <a:rPr lang="en-IN" sz="2400" dirty="0"/>
              <a:t>We can never know if the labelled training data we had is enough</a:t>
            </a:r>
          </a:p>
          <a:p>
            <a:pPr lvl="1"/>
            <a:r>
              <a:rPr lang="en-IN" sz="2400" dirty="0"/>
              <a:t>Keep training as you test!!</a:t>
            </a:r>
          </a:p>
          <a:p>
            <a:pPr marL="457200" lvl="1" indent="0">
              <a:buNone/>
            </a:pPr>
            <a:endParaRPr lang="en-IN" sz="24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292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Conventional Classification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467" y="3183466"/>
            <a:ext cx="25512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Train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9014179" y="3183466"/>
            <a:ext cx="25512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Test</a:t>
            </a:r>
          </a:p>
        </p:txBody>
      </p:sp>
      <p:sp>
        <p:nvSpPr>
          <p:cNvPr id="6" name="Oval 5"/>
          <p:cNvSpPr/>
          <p:nvPr/>
        </p:nvSpPr>
        <p:spPr>
          <a:xfrm>
            <a:off x="733778" y="2065866"/>
            <a:ext cx="2460978" cy="598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Data</a:t>
            </a:r>
          </a:p>
        </p:txBody>
      </p:sp>
      <p:sp>
        <p:nvSpPr>
          <p:cNvPr id="7" name="Oval 6"/>
          <p:cNvSpPr/>
          <p:nvPr/>
        </p:nvSpPr>
        <p:spPr>
          <a:xfrm>
            <a:off x="9014185" y="2003775"/>
            <a:ext cx="2460978" cy="598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Testing Data</a:t>
            </a:r>
          </a:p>
        </p:txBody>
      </p:sp>
      <p:cxnSp>
        <p:nvCxnSpPr>
          <p:cNvPr id="8" name="Straight Arrow Connector 7"/>
          <p:cNvCxnSpPr>
            <a:stCxn id="6" idx="4"/>
            <a:endCxn id="4" idx="0"/>
          </p:cNvCxnSpPr>
          <p:nvPr/>
        </p:nvCxnSpPr>
        <p:spPr>
          <a:xfrm flipH="1">
            <a:off x="1919112" y="2664177"/>
            <a:ext cx="45155" cy="51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4"/>
            <a:endCxn id="5" idx="0"/>
          </p:cNvCxnSpPr>
          <p:nvPr/>
        </p:nvCxnSpPr>
        <p:spPr>
          <a:xfrm>
            <a:off x="10244674" y="2602086"/>
            <a:ext cx="45150" cy="58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10289" y="3341510"/>
            <a:ext cx="2460978" cy="598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Learning Model</a:t>
            </a:r>
          </a:p>
        </p:txBody>
      </p:sp>
      <p:cxnSp>
        <p:nvCxnSpPr>
          <p:cNvPr id="11" name="Straight Arrow Connector 10"/>
          <p:cNvCxnSpPr>
            <a:stCxn id="10" idx="6"/>
            <a:endCxn id="5" idx="1"/>
          </p:cNvCxnSpPr>
          <p:nvPr/>
        </p:nvCxnSpPr>
        <p:spPr>
          <a:xfrm>
            <a:off x="7171267" y="3640666"/>
            <a:ext cx="18429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146774" y="3623732"/>
            <a:ext cx="1563515" cy="16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20" idx="0"/>
          </p:cNvCxnSpPr>
          <p:nvPr/>
        </p:nvCxnSpPr>
        <p:spPr>
          <a:xfrm flipH="1">
            <a:off x="10244674" y="4097866"/>
            <a:ext cx="45150" cy="801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37607" y="4899625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Result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11909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Process with incremental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467" y="3183466"/>
            <a:ext cx="25512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Train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9014179" y="3183466"/>
            <a:ext cx="25512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Test</a:t>
            </a:r>
          </a:p>
        </p:txBody>
      </p:sp>
      <p:sp>
        <p:nvSpPr>
          <p:cNvPr id="6" name="Oval 5"/>
          <p:cNvSpPr/>
          <p:nvPr/>
        </p:nvSpPr>
        <p:spPr>
          <a:xfrm>
            <a:off x="733778" y="2065866"/>
            <a:ext cx="2460978" cy="598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Data</a:t>
            </a:r>
          </a:p>
        </p:txBody>
      </p:sp>
      <p:sp>
        <p:nvSpPr>
          <p:cNvPr id="7" name="Oval 6"/>
          <p:cNvSpPr/>
          <p:nvPr/>
        </p:nvSpPr>
        <p:spPr>
          <a:xfrm>
            <a:off x="9014185" y="2003775"/>
            <a:ext cx="2460978" cy="598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Testing Data</a:t>
            </a:r>
          </a:p>
        </p:txBody>
      </p:sp>
      <p:cxnSp>
        <p:nvCxnSpPr>
          <p:cNvPr id="8" name="Straight Arrow Connector 7"/>
          <p:cNvCxnSpPr>
            <a:stCxn id="6" idx="4"/>
            <a:endCxn id="4" idx="0"/>
          </p:cNvCxnSpPr>
          <p:nvPr/>
        </p:nvCxnSpPr>
        <p:spPr>
          <a:xfrm flipH="1">
            <a:off x="1919112" y="2664177"/>
            <a:ext cx="45155" cy="51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4"/>
            <a:endCxn id="5" idx="0"/>
          </p:cNvCxnSpPr>
          <p:nvPr/>
        </p:nvCxnSpPr>
        <p:spPr>
          <a:xfrm>
            <a:off x="10244674" y="2602086"/>
            <a:ext cx="45150" cy="58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10289" y="3341510"/>
            <a:ext cx="2460978" cy="598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Learning Model</a:t>
            </a:r>
          </a:p>
        </p:txBody>
      </p:sp>
      <p:cxnSp>
        <p:nvCxnSpPr>
          <p:cNvPr id="11" name="Straight Arrow Connector 10"/>
          <p:cNvCxnSpPr>
            <a:stCxn id="10" idx="6"/>
            <a:endCxn id="5" idx="1"/>
          </p:cNvCxnSpPr>
          <p:nvPr/>
        </p:nvCxnSpPr>
        <p:spPr>
          <a:xfrm>
            <a:off x="7171267" y="3640666"/>
            <a:ext cx="18429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146774" y="3623732"/>
            <a:ext cx="1563515" cy="16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5" idx="2"/>
            <a:endCxn id="4" idx="2"/>
          </p:cNvCxnSpPr>
          <p:nvPr/>
        </p:nvCxnSpPr>
        <p:spPr>
          <a:xfrm rot="5400000">
            <a:off x="6104468" y="-87490"/>
            <a:ext cx="12700" cy="8370712"/>
          </a:xfrm>
          <a:prstGeom prst="bentConnector3">
            <a:avLst>
              <a:gd name="adj1" fmla="val 114888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05867" y="5362219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Feedback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84363" y="4703545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Result of Classification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96174" y="5005916"/>
            <a:ext cx="0" cy="807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81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73" y="1896533"/>
            <a:ext cx="10353761" cy="3104444"/>
          </a:xfrm>
        </p:spPr>
        <p:txBody>
          <a:bodyPr>
            <a:normAutofit/>
          </a:bodyPr>
          <a:lstStyle/>
          <a:p>
            <a:r>
              <a:rPr lang="en-IN" sz="3600" dirty="0"/>
              <a:t>For example, </a:t>
            </a:r>
            <a:br>
              <a:rPr lang="en-IN" sz="3600" dirty="0"/>
            </a:br>
            <a:r>
              <a:rPr lang="en-IN" sz="3600" dirty="0"/>
              <a:t>in case of the example on next slide, we can use it to improve the knowledge of the classifier.</a:t>
            </a:r>
            <a:br>
              <a:rPr lang="en-IN" sz="36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984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Incremental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Assume we get the following customer in store:</a:t>
            </a:r>
          </a:p>
          <a:p>
            <a:endParaRPr lang="en-IN" sz="3200" dirty="0"/>
          </a:p>
          <a:p>
            <a:r>
              <a:rPr lang="en-IN" sz="3200" dirty="0"/>
              <a:t>P(X | ” yes ”) =  0.22*0.44*0.67*0.67*0.64 = 0.028</a:t>
            </a:r>
          </a:p>
          <a:p>
            <a:r>
              <a:rPr lang="en-IN" sz="3200" dirty="0"/>
              <a:t>P(X | ” no ”) = 0.6*0.4*0.2*0.4*0.36 = 0.007</a:t>
            </a:r>
          </a:p>
          <a:p>
            <a:r>
              <a:rPr lang="en-IN" sz="3200" dirty="0"/>
              <a:t>So, P(X | ” yes ”) &gt; P(X | ” no ”)</a:t>
            </a:r>
          </a:p>
          <a:p>
            <a:pPr lvl="1"/>
            <a:r>
              <a:rPr lang="en-IN" sz="2800" dirty="0"/>
              <a:t>We predict that this customer WILL buy</a:t>
            </a:r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12" y="2801803"/>
            <a:ext cx="5572125" cy="333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3437" y="2765846"/>
            <a:ext cx="89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=</a:t>
            </a:r>
          </a:p>
        </p:txBody>
      </p:sp>
    </p:spTree>
    <p:extLst>
      <p:ext uri="{BB962C8B-B14F-4D97-AF65-F5344CB8AC3E}">
        <p14:creationId xmlns:p14="http://schemas.microsoft.com/office/powerpoint/2010/main" val="16251775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37" y="-326168"/>
            <a:ext cx="11098676" cy="1330880"/>
          </a:xfrm>
        </p:spPr>
        <p:txBody>
          <a:bodyPr/>
          <a:lstStyle/>
          <a:p>
            <a:r>
              <a:rPr lang="en-IN" dirty="0"/>
              <a:t>Now let’s use the result – Old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25461"/>
              </p:ext>
            </p:extLst>
          </p:nvPr>
        </p:nvGraphicFramePr>
        <p:xfrm>
          <a:off x="1016001" y="561024"/>
          <a:ext cx="2760354" cy="27723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0118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920118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20118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77692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70387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17565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298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93590"/>
              </p:ext>
            </p:extLst>
          </p:nvPr>
        </p:nvGraphicFramePr>
        <p:xfrm>
          <a:off x="4409404" y="2128003"/>
          <a:ext cx="2990594" cy="34627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5195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878534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96865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27036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627036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9869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63439"/>
                  </a:ext>
                </a:extLst>
              </a:tr>
              <a:tr h="627036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964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088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87290"/>
              </p:ext>
            </p:extLst>
          </p:nvPr>
        </p:nvGraphicFramePr>
        <p:xfrm>
          <a:off x="8056492" y="557072"/>
          <a:ext cx="3191163" cy="23076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3721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1063721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1063721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34378">
                <a:tc>
                  <a:txBody>
                    <a:bodyPr/>
                    <a:lstStyle/>
                    <a:p>
                      <a:r>
                        <a:rPr lang="en-IN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18314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18314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18314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97886"/>
                  </a:ext>
                </a:extLst>
              </a:tr>
              <a:tr h="418314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075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22902"/>
              </p:ext>
            </p:extLst>
          </p:nvPr>
        </p:nvGraphicFramePr>
        <p:xfrm>
          <a:off x="1016001" y="4097129"/>
          <a:ext cx="2736909" cy="25463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4743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779863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12303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366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641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55014"/>
              </p:ext>
            </p:extLst>
          </p:nvPr>
        </p:nvGraphicFramePr>
        <p:xfrm>
          <a:off x="8221906" y="4094581"/>
          <a:ext cx="2796048" cy="14875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2016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932016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32016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41497"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3009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23009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57" y="6097585"/>
            <a:ext cx="5973020" cy="334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516" y="6078469"/>
            <a:ext cx="745352" cy="372752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857226" y="2133293"/>
            <a:ext cx="302526" cy="37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851580" y="5548188"/>
            <a:ext cx="302526" cy="37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396297" y="4588622"/>
            <a:ext cx="302526" cy="37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10082120" y="5158714"/>
            <a:ext cx="302526" cy="37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10178075" y="2455020"/>
            <a:ext cx="302526" cy="37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6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Available data is labelled</a:t>
            </a:r>
          </a:p>
          <a:p>
            <a:r>
              <a:rPr lang="en-IN" sz="3600" dirty="0"/>
              <a:t>Example: WEATHER HISTORY</a:t>
            </a:r>
          </a:p>
          <a:p>
            <a:r>
              <a:rPr lang="en-IN" sz="3600" dirty="0"/>
              <a:t>Popular techniques</a:t>
            </a:r>
          </a:p>
          <a:p>
            <a:pPr lvl="1"/>
            <a:r>
              <a:rPr lang="en-IN" sz="3200" dirty="0"/>
              <a:t>Classification</a:t>
            </a:r>
          </a:p>
          <a:p>
            <a:pPr lvl="1"/>
            <a:r>
              <a:rPr lang="en-IN" sz="32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282972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94" y="-323889"/>
            <a:ext cx="10353761" cy="1326321"/>
          </a:xfrm>
        </p:spPr>
        <p:txBody>
          <a:bodyPr/>
          <a:lstStyle/>
          <a:p>
            <a:r>
              <a:rPr lang="en-IN" dirty="0"/>
              <a:t>Now let’s use the result – New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17686"/>
              </p:ext>
            </p:extLst>
          </p:nvPr>
        </p:nvGraphicFramePr>
        <p:xfrm>
          <a:off x="1016001" y="561024"/>
          <a:ext cx="2760354" cy="27723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0118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920118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20118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77692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70387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17565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en-I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298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46724"/>
              </p:ext>
            </p:extLst>
          </p:nvPr>
        </p:nvGraphicFramePr>
        <p:xfrm>
          <a:off x="4409404" y="2133933"/>
          <a:ext cx="2990594" cy="34508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5195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878534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96865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24888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394053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624888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394053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9869"/>
                  </a:ext>
                </a:extLst>
              </a:tr>
              <a:tr h="394053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63439"/>
                  </a:ext>
                </a:extLst>
              </a:tr>
              <a:tr h="624888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964"/>
                  </a:ext>
                </a:extLst>
              </a:tr>
              <a:tr h="394053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088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76148"/>
              </p:ext>
            </p:extLst>
          </p:nvPr>
        </p:nvGraphicFramePr>
        <p:xfrm>
          <a:off x="8056492" y="561024"/>
          <a:ext cx="3191163" cy="22997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3721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1063721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1063721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32205">
                <a:tc>
                  <a:txBody>
                    <a:bodyPr/>
                    <a:lstStyle/>
                    <a:p>
                      <a:r>
                        <a:rPr lang="en-IN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97886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075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36045"/>
              </p:ext>
            </p:extLst>
          </p:nvPr>
        </p:nvGraphicFramePr>
        <p:xfrm>
          <a:off x="1016001" y="4097129"/>
          <a:ext cx="2736909" cy="25463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4743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779863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12303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366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641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38597"/>
              </p:ext>
            </p:extLst>
          </p:nvPr>
        </p:nvGraphicFramePr>
        <p:xfrm>
          <a:off x="8221906" y="4097129"/>
          <a:ext cx="2796048" cy="14824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2016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932016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932016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39300"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1560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21560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04" y="6098158"/>
            <a:ext cx="5572125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529" y="6079107"/>
            <a:ext cx="695325" cy="37147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857226" y="2133293"/>
            <a:ext cx="302526" cy="37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851580" y="5548188"/>
            <a:ext cx="302526" cy="37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6396297" y="4588622"/>
            <a:ext cx="302526" cy="37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10149854" y="5158714"/>
            <a:ext cx="302526" cy="37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0178075" y="2455020"/>
            <a:ext cx="302526" cy="3734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68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84" y="2336800"/>
            <a:ext cx="10353761" cy="1326321"/>
          </a:xfrm>
        </p:spPr>
        <p:txBody>
          <a:bodyPr/>
          <a:lstStyle/>
          <a:p>
            <a:r>
              <a:rPr lang="en-IN" dirty="0"/>
              <a:t>Recalculate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222291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07415"/>
              </p:ext>
            </p:extLst>
          </p:nvPr>
        </p:nvGraphicFramePr>
        <p:xfrm>
          <a:off x="890684" y="487125"/>
          <a:ext cx="2583966" cy="3172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322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861322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861322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P(B|A)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77692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&lt;=30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70387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31-40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17565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298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09115"/>
              </p:ext>
            </p:extLst>
          </p:nvPr>
        </p:nvGraphicFramePr>
        <p:xfrm>
          <a:off x="4343831" y="1484433"/>
          <a:ext cx="3079680" cy="33905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8415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904705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1026560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01410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P(B|A)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601410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9869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63439"/>
                  </a:ext>
                </a:extLst>
              </a:tr>
              <a:tr h="601410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964"/>
                  </a:ext>
                </a:extLst>
              </a:tr>
              <a:tr h="396575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088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85569"/>
              </p:ext>
            </p:extLst>
          </p:nvPr>
        </p:nvGraphicFramePr>
        <p:xfrm>
          <a:off x="8292692" y="742032"/>
          <a:ext cx="3030063" cy="23283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0021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1010021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1010021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P(B|A)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97886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075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42717"/>
              </p:ext>
            </p:extLst>
          </p:nvPr>
        </p:nvGraphicFramePr>
        <p:xfrm>
          <a:off x="511343" y="3928534"/>
          <a:ext cx="3342648" cy="27652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5968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952464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1114216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640909">
                <a:tc>
                  <a:txBody>
                    <a:bodyPr/>
                    <a:lstStyle/>
                    <a:p>
                      <a:r>
                        <a:rPr lang="en-IN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P(B|A)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366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641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038383"/>
              </p:ext>
            </p:extLst>
          </p:nvPr>
        </p:nvGraphicFramePr>
        <p:xfrm>
          <a:off x="8033048" y="4477955"/>
          <a:ext cx="2649684" cy="12662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3228">
                  <a:extLst>
                    <a:ext uri="{9D8B030D-6E8A-4147-A177-3AD203B41FA5}">
                      <a16:colId xmlns:a16="http://schemas.microsoft.com/office/drawing/2014/main" val="4147467657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1183951366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3837477938"/>
                    </a:ext>
                  </a:extLst>
                </a:gridCol>
              </a:tblGrid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2081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87"/>
                  </a:ext>
                </a:extLst>
              </a:tr>
              <a:tr h="422074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87491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93894" y="-210999"/>
            <a:ext cx="10353761" cy="1326321"/>
          </a:xfrm>
        </p:spPr>
        <p:txBody>
          <a:bodyPr/>
          <a:lstStyle/>
          <a:p>
            <a:r>
              <a:rPr lang="en-IN" dirty="0"/>
              <a:t>Now let’s use the result</a:t>
            </a:r>
            <a:br>
              <a:rPr lang="en-IN" dirty="0"/>
            </a:br>
            <a:r>
              <a:rPr lang="en-IN" dirty="0"/>
              <a:t>New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90077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84" y="2336800"/>
            <a:ext cx="10353761" cy="1326321"/>
          </a:xfrm>
        </p:spPr>
        <p:txBody>
          <a:bodyPr/>
          <a:lstStyle/>
          <a:p>
            <a:r>
              <a:rPr lang="en-IN" dirty="0"/>
              <a:t>Now use this model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097496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72469"/>
          </a:xfrm>
        </p:spPr>
        <p:txBody>
          <a:bodyPr/>
          <a:lstStyle/>
          <a:p>
            <a:r>
              <a:rPr lang="en-IN" sz="2400" dirty="0"/>
              <a:t>Incremental Learning </a:t>
            </a:r>
          </a:p>
          <a:p>
            <a:pPr lvl="1"/>
            <a:r>
              <a:rPr lang="en-IN" sz="2400" dirty="0"/>
              <a:t>We cannot really use every tested record to improve the model!</a:t>
            </a:r>
          </a:p>
          <a:p>
            <a:pPr lvl="1"/>
            <a:r>
              <a:rPr lang="en-IN" sz="2400" dirty="0"/>
              <a:t>Updating learning model needs to be an atomic operation</a:t>
            </a:r>
          </a:p>
          <a:p>
            <a:pPr lvl="2"/>
            <a:r>
              <a:rPr lang="en-IN" sz="2400" dirty="0"/>
              <a:t>Cannot be halfway done and classify new records</a:t>
            </a:r>
          </a:p>
          <a:p>
            <a:pPr lvl="2"/>
            <a:r>
              <a:rPr lang="en-IN" sz="2400" dirty="0"/>
              <a:t>Updating the learning model with every valid record will have impact on performance of testing process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4898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033803"/>
          </a:xfrm>
        </p:spPr>
        <p:txBody>
          <a:bodyPr>
            <a:normAutofit/>
          </a:bodyPr>
          <a:lstStyle/>
          <a:p>
            <a:r>
              <a:rPr lang="en-IN" sz="2200" dirty="0"/>
              <a:t>Incremental Learning</a:t>
            </a:r>
          </a:p>
          <a:p>
            <a:pPr lvl="1"/>
            <a:r>
              <a:rPr lang="en-IN" sz="2200" dirty="0"/>
              <a:t>There are two ways in which we can handle this</a:t>
            </a:r>
          </a:p>
          <a:p>
            <a:pPr lvl="2"/>
            <a:r>
              <a:rPr lang="en-IN" sz="2200" dirty="0"/>
              <a:t>Set a threshold for validity of the record so that learning model does not need to be updated too often</a:t>
            </a:r>
          </a:p>
          <a:p>
            <a:pPr lvl="2"/>
            <a:r>
              <a:rPr lang="en-IN" sz="2200" dirty="0"/>
              <a:t>Buffer the valid records to a certain point and then update the learning model</a:t>
            </a:r>
          </a:p>
          <a:p>
            <a:pPr lvl="3"/>
            <a:r>
              <a:rPr lang="en-IN" sz="2200" dirty="0"/>
              <a:t>This will allow for reducing the number of times other threads need to wait while the learning model gets updated</a:t>
            </a:r>
          </a:p>
        </p:txBody>
      </p:sp>
    </p:spTree>
    <p:extLst>
      <p:ext uri="{BB962C8B-B14F-4D97-AF65-F5344CB8AC3E}">
        <p14:creationId xmlns:p14="http://schemas.microsoft.com/office/powerpoint/2010/main" val="28632208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Testing Stream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Going back to our target data,</a:t>
            </a:r>
          </a:p>
          <a:p>
            <a:pPr lvl="1"/>
            <a:r>
              <a:rPr lang="en-IN" sz="2200" dirty="0"/>
              <a:t>We intend to use this classifier for identifying if incoming connections in a network are attacks or not</a:t>
            </a:r>
          </a:p>
          <a:p>
            <a:pPr lvl="1"/>
            <a:r>
              <a:rPr lang="en-IN" sz="2200" dirty="0"/>
              <a:t>There is no way that this data will be static and readily available at once!</a:t>
            </a:r>
          </a:p>
          <a:p>
            <a:pPr lvl="1"/>
            <a:r>
              <a:rPr lang="en-IN" sz="2200" dirty="0"/>
              <a:t>Data will be flowing in:</a:t>
            </a:r>
          </a:p>
          <a:p>
            <a:pPr lvl="2"/>
            <a:r>
              <a:rPr lang="en-IN" sz="2000" dirty="0"/>
              <a:t>With different latency</a:t>
            </a:r>
          </a:p>
          <a:p>
            <a:pPr lvl="2"/>
            <a:r>
              <a:rPr lang="en-IN" sz="2000" dirty="0"/>
              <a:t>From different sources </a:t>
            </a:r>
          </a:p>
          <a:p>
            <a:pPr marL="457200" lvl="1" indent="0">
              <a:buNone/>
            </a:pPr>
            <a:endParaRPr lang="en-IN" sz="24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63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Conventional Classification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467" y="1761062"/>
            <a:ext cx="25512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Train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9014179" y="1761062"/>
            <a:ext cx="25512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Test</a:t>
            </a:r>
          </a:p>
        </p:txBody>
      </p:sp>
      <p:sp>
        <p:nvSpPr>
          <p:cNvPr id="10" name="Oval 9"/>
          <p:cNvSpPr/>
          <p:nvPr/>
        </p:nvSpPr>
        <p:spPr>
          <a:xfrm>
            <a:off x="4710289" y="1919106"/>
            <a:ext cx="2460978" cy="598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Learning Model</a:t>
            </a:r>
          </a:p>
        </p:txBody>
      </p:sp>
      <p:cxnSp>
        <p:nvCxnSpPr>
          <p:cNvPr id="11" name="Straight Arrow Connector 10"/>
          <p:cNvCxnSpPr>
            <a:stCxn id="10" idx="6"/>
            <a:endCxn id="5" idx="1"/>
          </p:cNvCxnSpPr>
          <p:nvPr/>
        </p:nvCxnSpPr>
        <p:spPr>
          <a:xfrm>
            <a:off x="7171267" y="2218262"/>
            <a:ext cx="18429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146774" y="2201328"/>
            <a:ext cx="1563515" cy="16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9" y="3223033"/>
            <a:ext cx="3308927" cy="3428940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5" y="3691467"/>
            <a:ext cx="4591050" cy="295275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6" idx="0"/>
            <a:endCxn id="4" idx="2"/>
          </p:cNvCxnSpPr>
          <p:nvPr/>
        </p:nvCxnSpPr>
        <p:spPr>
          <a:xfrm flipH="1" flipV="1">
            <a:off x="1919112" y="2675462"/>
            <a:ext cx="254641" cy="54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2"/>
          </p:cNvCxnSpPr>
          <p:nvPr/>
        </p:nvCxnSpPr>
        <p:spPr>
          <a:xfrm flipH="1" flipV="1">
            <a:off x="10289824" y="2675462"/>
            <a:ext cx="84666" cy="1016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96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Classification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467" y="1761062"/>
            <a:ext cx="25512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Train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9014179" y="1761062"/>
            <a:ext cx="25512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Test</a:t>
            </a:r>
          </a:p>
        </p:txBody>
      </p:sp>
      <p:sp>
        <p:nvSpPr>
          <p:cNvPr id="10" name="Oval 9"/>
          <p:cNvSpPr/>
          <p:nvPr/>
        </p:nvSpPr>
        <p:spPr>
          <a:xfrm>
            <a:off x="4710289" y="1919106"/>
            <a:ext cx="2460978" cy="598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Learning Model</a:t>
            </a:r>
          </a:p>
        </p:txBody>
      </p:sp>
      <p:cxnSp>
        <p:nvCxnSpPr>
          <p:cNvPr id="11" name="Straight Arrow Connector 10"/>
          <p:cNvCxnSpPr>
            <a:stCxn id="10" idx="6"/>
            <a:endCxn id="5" idx="1"/>
          </p:cNvCxnSpPr>
          <p:nvPr/>
        </p:nvCxnSpPr>
        <p:spPr>
          <a:xfrm>
            <a:off x="7171267" y="2218262"/>
            <a:ext cx="18429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146774" y="2201328"/>
            <a:ext cx="1563515" cy="16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9" y="3223033"/>
            <a:ext cx="3308927" cy="3428940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cxnSp>
        <p:nvCxnSpPr>
          <p:cNvPr id="18" name="Straight Arrow Connector 17"/>
          <p:cNvCxnSpPr>
            <a:stCxn id="16" idx="0"/>
            <a:endCxn id="4" idx="2"/>
          </p:cNvCxnSpPr>
          <p:nvPr/>
        </p:nvCxnSpPr>
        <p:spPr>
          <a:xfrm flipH="1" flipV="1">
            <a:off x="1919112" y="2675462"/>
            <a:ext cx="254641" cy="54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654" y="6280498"/>
            <a:ext cx="4581525" cy="3714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809" y="5823299"/>
            <a:ext cx="4619625" cy="3905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921" y="5359982"/>
            <a:ext cx="4629150" cy="3619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1920" y="4504902"/>
            <a:ext cx="4581525" cy="4000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0808" y="3912172"/>
            <a:ext cx="4619625" cy="390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0921" y="3323172"/>
            <a:ext cx="4591050" cy="409575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5" idx="2"/>
          </p:cNvCxnSpPr>
          <p:nvPr/>
        </p:nvCxnSpPr>
        <p:spPr>
          <a:xfrm flipV="1">
            <a:off x="8862420" y="2675462"/>
            <a:ext cx="1427404" cy="3605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2"/>
          </p:cNvCxnSpPr>
          <p:nvPr/>
        </p:nvCxnSpPr>
        <p:spPr>
          <a:xfrm flipV="1">
            <a:off x="7941782" y="2675462"/>
            <a:ext cx="2348042" cy="647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 flipV="1">
            <a:off x="9482091" y="2675462"/>
            <a:ext cx="807733" cy="314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" idx="2"/>
          </p:cNvCxnSpPr>
          <p:nvPr/>
        </p:nvCxnSpPr>
        <p:spPr>
          <a:xfrm flipV="1">
            <a:off x="7875296" y="2675462"/>
            <a:ext cx="2414528" cy="1294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2"/>
          </p:cNvCxnSpPr>
          <p:nvPr/>
        </p:nvCxnSpPr>
        <p:spPr>
          <a:xfrm flipV="1">
            <a:off x="8364522" y="2675462"/>
            <a:ext cx="1925302" cy="1837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2"/>
          </p:cNvCxnSpPr>
          <p:nvPr/>
        </p:nvCxnSpPr>
        <p:spPr>
          <a:xfrm flipH="1" flipV="1">
            <a:off x="10289824" y="2675462"/>
            <a:ext cx="282877" cy="269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5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72469"/>
          </a:xfrm>
        </p:spPr>
        <p:txBody>
          <a:bodyPr>
            <a:normAutofit/>
          </a:bodyPr>
          <a:lstStyle/>
          <a:p>
            <a:r>
              <a:rPr lang="en-IN" sz="2600" dirty="0"/>
              <a:t>Stream Processing</a:t>
            </a:r>
          </a:p>
          <a:p>
            <a:pPr lvl="1"/>
            <a:r>
              <a:rPr lang="en-IN" sz="2600" dirty="0"/>
              <a:t>There needs to be a way to buffer incoming records for two reasons</a:t>
            </a:r>
          </a:p>
          <a:p>
            <a:pPr lvl="2"/>
            <a:r>
              <a:rPr lang="en-IN" sz="2600" dirty="0"/>
              <a:t>We might not be classifying incoming records in real time</a:t>
            </a:r>
          </a:p>
          <a:p>
            <a:pPr lvl="2"/>
            <a:r>
              <a:rPr lang="en-IN" sz="2600" dirty="0"/>
              <a:t>We need to be able to manage work distribution under different circumstances</a:t>
            </a:r>
          </a:p>
          <a:p>
            <a:pPr marL="914400" lvl="2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3650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en-US" b="1" u="sng" dirty="0"/>
              <a:t>UNSUPERVISED LEARNING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5105"/>
            <a:ext cx="10515600" cy="4451858"/>
          </a:xfrm>
        </p:spPr>
        <p:txBody>
          <a:bodyPr/>
          <a:lstStyle/>
          <a:p>
            <a:r>
              <a:rPr lang="en-US" dirty="0"/>
              <a:t>Unsupervised learning is where we have the input  data(x), we don’t have the corresponding output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the data in the unsupervised is unlabeled or with the same label.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goal for unsupervised learning is to model the underlying structure or distribution in the data in order to learn more about the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033803"/>
          </a:xfrm>
        </p:spPr>
        <p:txBody>
          <a:bodyPr>
            <a:normAutofit/>
          </a:bodyPr>
          <a:lstStyle/>
          <a:p>
            <a:r>
              <a:rPr lang="en-IN" sz="2600" dirty="0"/>
              <a:t>We can make use of </a:t>
            </a:r>
          </a:p>
          <a:p>
            <a:pPr lvl="1"/>
            <a:r>
              <a:rPr lang="en-IN" sz="2600" dirty="0"/>
              <a:t>Buffering and</a:t>
            </a:r>
          </a:p>
          <a:p>
            <a:pPr lvl="1"/>
            <a:r>
              <a:rPr lang="en-IN" sz="2600" dirty="0"/>
              <a:t>Dynamic scheduling </a:t>
            </a:r>
          </a:p>
          <a:p>
            <a:r>
              <a:rPr lang="en-IN" sz="2600" dirty="0"/>
              <a:t>Similar concept to thread pooling</a:t>
            </a:r>
          </a:p>
          <a:p>
            <a:pPr lvl="1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279184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70869"/>
          </a:xfrm>
        </p:spPr>
        <p:txBody>
          <a:bodyPr/>
          <a:lstStyle/>
          <a:p>
            <a:r>
              <a:rPr lang="en-IN" dirty="0"/>
              <a:t>Serial Implementation of Naïve Bayesian</a:t>
            </a:r>
          </a:p>
          <a:p>
            <a:pPr lvl="1"/>
            <a:r>
              <a:rPr lang="en-IN" dirty="0"/>
              <a:t>Along with the data structures and miscellaneous methods required</a:t>
            </a:r>
          </a:p>
          <a:p>
            <a:r>
              <a:rPr lang="en-IN" dirty="0"/>
              <a:t>Embarrassingly Parallel Version with parallel training over columns and testing over rows</a:t>
            </a:r>
          </a:p>
          <a:p>
            <a:r>
              <a:rPr lang="en-IN" dirty="0"/>
              <a:t>In progress – </a:t>
            </a:r>
            <a:r>
              <a:rPr lang="en-IN"/>
              <a:t>incremental learning</a:t>
            </a:r>
            <a:endParaRPr lang="en-IN" dirty="0"/>
          </a:p>
          <a:p>
            <a:r>
              <a:rPr lang="en-IN" dirty="0"/>
              <a:t>Collected data from two sources –</a:t>
            </a:r>
          </a:p>
          <a:p>
            <a:pPr lvl="1"/>
            <a:r>
              <a:rPr lang="en-IN" dirty="0"/>
              <a:t>Network log data[4] –&gt;  42 attributes ~28000 records</a:t>
            </a:r>
          </a:p>
          <a:p>
            <a:pPr lvl="1"/>
            <a:r>
              <a:rPr lang="en-IN" dirty="0"/>
              <a:t>Google Ads data [5] -&gt; 3279 attributes ~15600 records</a:t>
            </a:r>
          </a:p>
          <a:p>
            <a:pPr lvl="1"/>
            <a:r>
              <a:rPr lang="en-IN" dirty="0"/>
              <a:t>Why these?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4699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B2938E-F2DE-4E27-85C5-85A3824CCD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7967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55000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to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Implement incremental learning model with required data structure and constraints</a:t>
            </a:r>
          </a:p>
          <a:p>
            <a:r>
              <a:rPr lang="en-IN" sz="2400" dirty="0"/>
              <a:t>Implement buffer structure for handling streams while testing</a:t>
            </a:r>
          </a:p>
          <a:p>
            <a:pPr lvl="1"/>
            <a:r>
              <a:rPr lang="en-IN" sz="2400" dirty="0"/>
              <a:t>Simulate records flowing into the system to evaluate this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6932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challenges?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Making stream processing work hand in hand with the incremental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42571522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looked at</a:t>
            </a:r>
          </a:p>
          <a:p>
            <a:pPr lvl="1"/>
            <a:r>
              <a:rPr lang="en-IN" dirty="0"/>
              <a:t>Unsupervised Learning</a:t>
            </a:r>
          </a:p>
          <a:p>
            <a:pPr lvl="2"/>
            <a:r>
              <a:rPr lang="en-IN" dirty="0"/>
              <a:t>Serial Implementation of k-Means</a:t>
            </a:r>
          </a:p>
          <a:p>
            <a:pPr lvl="2"/>
            <a:r>
              <a:rPr lang="en-IN" dirty="0"/>
              <a:t>Parallel Implementation of k-Means</a:t>
            </a:r>
          </a:p>
          <a:p>
            <a:pPr lvl="2"/>
            <a:r>
              <a:rPr lang="en-IN" dirty="0"/>
              <a:t>Challenges</a:t>
            </a:r>
          </a:p>
          <a:p>
            <a:pPr lvl="1"/>
            <a:r>
              <a:rPr lang="en-IN" dirty="0"/>
              <a:t>Supervised Learning</a:t>
            </a:r>
          </a:p>
          <a:p>
            <a:pPr lvl="2"/>
            <a:r>
              <a:rPr lang="en-IN" dirty="0"/>
              <a:t>Serial Implementation of Naïve Bayesian</a:t>
            </a:r>
          </a:p>
          <a:p>
            <a:pPr lvl="2"/>
            <a:r>
              <a:rPr lang="en-IN" dirty="0"/>
              <a:t>Parallel Implementation of Naïve Bayesian</a:t>
            </a:r>
          </a:p>
          <a:p>
            <a:pPr lvl="2"/>
            <a:r>
              <a:rPr lang="en-IN" dirty="0"/>
              <a:t>Challenges and improvements over conventional learning</a:t>
            </a:r>
          </a:p>
        </p:txBody>
      </p:sp>
    </p:spTree>
    <p:extLst>
      <p:ext uri="{BB962C8B-B14F-4D97-AF65-F5344CB8AC3E}">
        <p14:creationId xmlns:p14="http://schemas.microsoft.com/office/powerpoint/2010/main" val="42379886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[1] Kdd.ics.uci.edu. (1999). </a:t>
            </a:r>
            <a:r>
              <a:rPr lang="en-IN" i="1" dirty="0"/>
              <a:t>Corel Image Features</a:t>
            </a:r>
            <a:r>
              <a:rPr lang="en-IN" dirty="0"/>
              <a:t>. [online] Available at: https://kdd.ics.uci.edu/databases/CorelFeatures/CorelFeatures.data.html [Accessed 26 Nov. 2016].</a:t>
            </a:r>
          </a:p>
          <a:p>
            <a:pPr marL="0" indent="0">
              <a:buNone/>
            </a:pPr>
            <a:r>
              <a:rPr lang="en-IN" dirty="0"/>
              <a:t>[2] Tapas </a:t>
            </a:r>
            <a:r>
              <a:rPr lang="en-IN" dirty="0" err="1"/>
              <a:t>Kanungo</a:t>
            </a:r>
            <a:r>
              <a:rPr lang="en-IN" dirty="0"/>
              <a:t>, David M. Mount, Nathan S. Netanyahu, Christine D. </a:t>
            </a:r>
            <a:r>
              <a:rPr lang="en-IN" dirty="0" err="1"/>
              <a:t>Piatko</a:t>
            </a:r>
            <a:r>
              <a:rPr lang="en-IN" dirty="0"/>
              <a:t>, Ruth Silverman, and Angela Y. Wu. 2002. An Efficient k-Means Clustering Algorithm: Analysis and Implementation. IEEE Trans. Pattern Anal. Mach. </a:t>
            </a:r>
            <a:r>
              <a:rPr lang="en-IN" dirty="0" err="1"/>
              <a:t>Intell</a:t>
            </a:r>
            <a:r>
              <a:rPr lang="en-IN" dirty="0"/>
              <a:t>. 24, 7 (July 2002), 881-892. </a:t>
            </a:r>
          </a:p>
          <a:p>
            <a:pPr marL="0" indent="0">
              <a:buNone/>
            </a:pPr>
            <a:r>
              <a:rPr lang="en-IN" dirty="0"/>
              <a:t>[3] http://www.plutospin.com/files/OpenMP_reference.pdf</a:t>
            </a:r>
          </a:p>
          <a:p>
            <a:pPr marL="0" indent="0">
              <a:buNone/>
            </a:pPr>
            <a:r>
              <a:rPr lang="en-IN" dirty="0"/>
              <a:t>[4] Kdd.ics.uci.edu. (1999). </a:t>
            </a:r>
            <a:r>
              <a:rPr lang="en-IN" i="1" dirty="0"/>
              <a:t>KDD Cup 1999 Data</a:t>
            </a:r>
            <a:r>
              <a:rPr lang="en-IN" dirty="0"/>
              <a:t>. [online] Available at: https://kdd.ics.uci.edu/databases/kddcup99/kddcup99.html [Accessed 15 Nov. 2016].</a:t>
            </a:r>
          </a:p>
          <a:p>
            <a:pPr marL="0" indent="0">
              <a:buNone/>
            </a:pPr>
            <a:r>
              <a:rPr lang="en-IN" dirty="0"/>
              <a:t>[5] </a:t>
            </a:r>
            <a:r>
              <a:rPr lang="en-US" dirty="0"/>
              <a:t>GitHub. (2012). </a:t>
            </a:r>
            <a:r>
              <a:rPr lang="en-US" i="1" dirty="0" err="1"/>
              <a:t>verus</a:t>
            </a:r>
            <a:r>
              <a:rPr lang="en-US" i="1" dirty="0"/>
              <a:t>/Internet-Advertisements-Data-Set-as-Weka-Format</a:t>
            </a:r>
            <a:r>
              <a:rPr lang="en-US" dirty="0"/>
              <a:t>. [online] Available at: https://github.com/verus/Internet-Advertisements-Data-Set-as-Weka-Format [Accessed 19 Nov. 2016].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1293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14248"/>
            <a:ext cx="10353761" cy="1326321"/>
          </a:xfrm>
        </p:spPr>
        <p:txBody>
          <a:bodyPr/>
          <a:lstStyle/>
          <a:p>
            <a:r>
              <a:rPr lang="en-IN" dirty="0"/>
              <a:t>What are the Questions?</a:t>
            </a:r>
          </a:p>
        </p:txBody>
      </p:sp>
    </p:spTree>
    <p:extLst>
      <p:ext uri="{BB962C8B-B14F-4D97-AF65-F5344CB8AC3E}">
        <p14:creationId xmlns:p14="http://schemas.microsoft.com/office/powerpoint/2010/main" val="3162090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14248"/>
            <a:ext cx="10353761" cy="1326321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6222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03" y="2410120"/>
            <a:ext cx="10353761" cy="1326321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187911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952"/>
            <a:ext cx="9905998" cy="1159496"/>
          </a:xfrm>
        </p:spPr>
        <p:txBody>
          <a:bodyPr/>
          <a:lstStyle/>
          <a:p>
            <a:r>
              <a:rPr lang="en-US" b="1" u="sng" dirty="0"/>
              <a:t>K-MEANS CLUSTERING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696825"/>
                <a:ext cx="9905998" cy="4845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– Number of cluster,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set of points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………..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 the K number of centroid 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in the random location.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until convergence: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):  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Find the nearest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b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  <m:sub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assign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cluster j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for each cluster j= 1…….K}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new centroid location by computing the mean of all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 assigned to each cluster j in the Step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pt-BR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the above steps until the centroid relocation does not changes</a:t>
                </a:r>
                <a:r>
                  <a:rPr lang="en-US" dirty="0"/>
                  <a:t>.  	  [2]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696825"/>
                <a:ext cx="9905998" cy="4845376"/>
              </a:xfrm>
              <a:blipFill>
                <a:blip r:embed="rId2"/>
                <a:stretch>
                  <a:fillRect l="-554" t="-755" b="-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676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4918</TotalTime>
  <Words>1890</Words>
  <Application>Microsoft Office PowerPoint</Application>
  <PresentationFormat>Widescreen</PresentationFormat>
  <Paragraphs>693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Bookman Old Style</vt:lpstr>
      <vt:lpstr>Calibri</vt:lpstr>
      <vt:lpstr>Cambria Math</vt:lpstr>
      <vt:lpstr>Rockwell</vt:lpstr>
      <vt:lpstr>Times New Roman</vt:lpstr>
      <vt:lpstr>Damask</vt:lpstr>
      <vt:lpstr>    Exploration of parallel implementation of Machine Learning algorithms for shared memory architecture</vt:lpstr>
      <vt:lpstr>Content</vt:lpstr>
      <vt:lpstr>Content</vt:lpstr>
      <vt:lpstr>What is machine learning?</vt:lpstr>
      <vt:lpstr>PowerPoint Presentation</vt:lpstr>
      <vt:lpstr>Supervised Machine learning</vt:lpstr>
      <vt:lpstr>UNSUPERVISED LEARNING</vt:lpstr>
      <vt:lpstr>K-MEANS</vt:lpstr>
      <vt:lpstr>K-MEANS CLUSTERING ALGORITHM</vt:lpstr>
      <vt:lpstr>K-MEANS CLUSTERING EXAMPLE</vt:lpstr>
      <vt:lpstr>INPUT DATA</vt:lpstr>
      <vt:lpstr>INPUT DATA</vt:lpstr>
      <vt:lpstr>SERIAL IMPLEMENTATION</vt:lpstr>
      <vt:lpstr>SERIAL IMPLEMENTATION</vt:lpstr>
      <vt:lpstr>SERIAL IMPLEMENTATION</vt:lpstr>
      <vt:lpstr>                          SERIAL IMPLEMENTATION</vt:lpstr>
      <vt:lpstr>SERIAL IMPLEMENTATION</vt:lpstr>
      <vt:lpstr>SERIAL IMPLEMENTATION</vt:lpstr>
      <vt:lpstr>SERIAL IMPLEMENTATION</vt:lpstr>
      <vt:lpstr>SERIAL IMPLEMENTATION</vt:lpstr>
      <vt:lpstr>Execution times SERIAL IMPLEMENTATION </vt:lpstr>
      <vt:lpstr>SERIAL IMPLEMENTATION</vt:lpstr>
      <vt:lpstr>Parallel implementation</vt:lpstr>
      <vt:lpstr>Accessing the data points parallelly </vt:lpstr>
      <vt:lpstr>Accessing the data points parallelly </vt:lpstr>
      <vt:lpstr>Computing the Euclidean distance  between two array parallelly </vt:lpstr>
      <vt:lpstr>Computing the Euclidean distance  between two array parallelly </vt:lpstr>
      <vt:lpstr>PowerPoint Presentation</vt:lpstr>
      <vt:lpstr>                                 NUTSHELL</vt:lpstr>
      <vt:lpstr>Naïve Bayesian Recap + Serial implementation</vt:lpstr>
      <vt:lpstr>Reading Data – Static For both phases (for now)</vt:lpstr>
      <vt:lpstr>PowerPoint Presentation</vt:lpstr>
      <vt:lpstr>PowerPoint Presentation</vt:lpstr>
      <vt:lpstr>Training the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Testing</vt:lpstr>
      <vt:lpstr>PowerPoint Presentation</vt:lpstr>
      <vt:lpstr>How do we know if the implementation is correct?</vt:lpstr>
      <vt:lpstr>PowerPoint Presentation</vt:lpstr>
      <vt:lpstr>Allow me to explain…</vt:lpstr>
      <vt:lpstr>Remembering the embarrassingly parallel possibilities</vt:lpstr>
      <vt:lpstr>Training</vt:lpstr>
      <vt:lpstr>Why naïve Bayesian?</vt:lpstr>
      <vt:lpstr>Testing We can use the same approaches</vt:lpstr>
      <vt:lpstr>…well there is.</vt:lpstr>
      <vt:lpstr>So… Why is this challenging?</vt:lpstr>
      <vt:lpstr>1. Incremental Learning</vt:lpstr>
      <vt:lpstr>Conventional Classification Process</vt:lpstr>
      <vt:lpstr>Classification Process with incremental learning</vt:lpstr>
      <vt:lpstr>For example,  in case of the example on next slide, we can use it to improve the knowledge of the classifier. </vt:lpstr>
      <vt:lpstr>Example – Incremental Learning</vt:lpstr>
      <vt:lpstr>Now let’s use the result – Old model</vt:lpstr>
      <vt:lpstr>Now let’s use the result – New model</vt:lpstr>
      <vt:lpstr>Recalculate probabilities</vt:lpstr>
      <vt:lpstr>Now let’s use the result New Probabilities</vt:lpstr>
      <vt:lpstr>Now use this model for classification</vt:lpstr>
      <vt:lpstr>Challenges</vt:lpstr>
      <vt:lpstr>What can we do?</vt:lpstr>
      <vt:lpstr>2. Testing Stream Data</vt:lpstr>
      <vt:lpstr>Conventional Classification Process</vt:lpstr>
      <vt:lpstr>Stream Classification Process</vt:lpstr>
      <vt:lpstr>Challenges Return</vt:lpstr>
      <vt:lpstr>What can we do?</vt:lpstr>
      <vt:lpstr>Work Done</vt:lpstr>
      <vt:lpstr>PowerPoint Presentation</vt:lpstr>
      <vt:lpstr>Work to be done</vt:lpstr>
      <vt:lpstr>Future challenges?</vt:lpstr>
      <vt:lpstr>Conclusion</vt:lpstr>
      <vt:lpstr>References</vt:lpstr>
      <vt:lpstr>What are the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 Kulkarni</dc:creator>
  <cp:lastModifiedBy>Siddhant Kulkarni</cp:lastModifiedBy>
  <cp:revision>63</cp:revision>
  <dcterms:created xsi:type="dcterms:W3CDTF">2016-11-24T23:09:42Z</dcterms:created>
  <dcterms:modified xsi:type="dcterms:W3CDTF">2016-11-29T18:09:19Z</dcterms:modified>
</cp:coreProperties>
</file>