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cityofchicago.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7241-2BE4-4344-B678-AEC24C341D10}"/>
              </a:ext>
            </a:extLst>
          </p:cNvPr>
          <p:cNvSpPr>
            <a:spLocks noGrp="1"/>
          </p:cNvSpPr>
          <p:nvPr>
            <p:ph type="ctrTitle"/>
          </p:nvPr>
        </p:nvSpPr>
        <p:spPr>
          <a:xfrm>
            <a:off x="1154955" y="2099733"/>
            <a:ext cx="8825658" cy="2677648"/>
          </a:xfrm>
        </p:spPr>
        <p:txBody>
          <a:bodyPr/>
          <a:lstStyle/>
          <a:p>
            <a:pPr algn="ctr"/>
            <a:br>
              <a:rPr lang="en-IN" dirty="0"/>
            </a:br>
            <a:r>
              <a:rPr lang="en-IN" dirty="0"/>
              <a:t>City’s Safety Predictor</a:t>
            </a:r>
            <a:br>
              <a:rPr lang="en-IN" dirty="0"/>
            </a:br>
            <a:endParaRPr lang="en-IN" dirty="0"/>
          </a:p>
        </p:txBody>
      </p:sp>
      <p:sp>
        <p:nvSpPr>
          <p:cNvPr id="3" name="Subtitle 2">
            <a:extLst>
              <a:ext uri="{FF2B5EF4-FFF2-40B4-BE49-F238E27FC236}">
                <a16:creationId xmlns:a16="http://schemas.microsoft.com/office/drawing/2014/main" id="{517A0FB8-3DD5-4A61-A31D-F9B3EF0367F8}"/>
              </a:ext>
            </a:extLst>
          </p:cNvPr>
          <p:cNvSpPr>
            <a:spLocks noGrp="1"/>
          </p:cNvSpPr>
          <p:nvPr>
            <p:ph type="subTitle" idx="1"/>
          </p:nvPr>
        </p:nvSpPr>
        <p:spPr/>
        <p:txBody>
          <a:bodyPr/>
          <a:lstStyle/>
          <a:p>
            <a:pPr algn="ctr"/>
            <a:r>
              <a:rPr lang="en-US" dirty="0">
                <a:solidFill>
                  <a:srgbClr val="FFC000"/>
                </a:solidFill>
              </a:rPr>
              <a:t>Siddhant Mahalle </a:t>
            </a:r>
            <a:endParaRPr lang="en-IN" dirty="0">
              <a:solidFill>
                <a:srgbClr val="FFC000"/>
              </a:solidFill>
            </a:endParaRPr>
          </a:p>
        </p:txBody>
      </p:sp>
    </p:spTree>
    <p:extLst>
      <p:ext uri="{BB962C8B-B14F-4D97-AF65-F5344CB8AC3E}">
        <p14:creationId xmlns:p14="http://schemas.microsoft.com/office/powerpoint/2010/main" val="392664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B3EF-3EC9-4856-84A8-1F59C25DFF0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7ABA205-8F5A-4E40-A441-47EF0D5FACD5}"/>
              </a:ext>
            </a:extLst>
          </p:cNvPr>
          <p:cNvSpPr>
            <a:spLocks noGrp="1"/>
          </p:cNvSpPr>
          <p:nvPr>
            <p:ph idx="1"/>
          </p:nvPr>
        </p:nvSpPr>
        <p:spPr/>
        <p:txBody>
          <a:bodyPr/>
          <a:lstStyle/>
          <a:p>
            <a:r>
              <a:rPr lang="en-US" dirty="0"/>
              <a:t>Imagine visiting a new city for the first time. You want to visit all the top sites and the best restaurants there. But you have no one to show you around or to suggest these places.</a:t>
            </a:r>
          </a:p>
          <a:p>
            <a:r>
              <a:rPr lang="en-US" dirty="0"/>
              <a:t>You want to visit these places, but you want to be cautious of crime-riddled neighborhoods and avoid such routes.</a:t>
            </a:r>
          </a:p>
          <a:p>
            <a:r>
              <a:rPr lang="en-US" dirty="0"/>
              <a:t>The idea is to combine the venue and location data from Foursquare along with open source crime data to provide the traveler with a list of attractions and restaurants along with a graphical representation of crime statistics in those areas</a:t>
            </a:r>
          </a:p>
        </p:txBody>
      </p:sp>
    </p:spTree>
    <p:extLst>
      <p:ext uri="{BB962C8B-B14F-4D97-AF65-F5344CB8AC3E}">
        <p14:creationId xmlns:p14="http://schemas.microsoft.com/office/powerpoint/2010/main" val="373247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E13C-BB5A-46EB-8708-99F05D214117}"/>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22AEF274-3DBA-4B10-B9B4-AF3466406AFB}"/>
              </a:ext>
            </a:extLst>
          </p:cNvPr>
          <p:cNvSpPr>
            <a:spLocks noGrp="1"/>
          </p:cNvSpPr>
          <p:nvPr>
            <p:ph idx="1"/>
          </p:nvPr>
        </p:nvSpPr>
        <p:spPr/>
        <p:txBody>
          <a:bodyPr>
            <a:normAutofit fontScale="92500" lnSpcReduction="10000"/>
          </a:bodyPr>
          <a:lstStyle/>
          <a:p>
            <a:r>
              <a:rPr lang="en-US" dirty="0"/>
              <a:t>The traveler decides on a city location [in this case, Chicago].  </a:t>
            </a:r>
          </a:p>
          <a:p>
            <a:r>
              <a:rPr lang="en-US" dirty="0"/>
              <a:t>The Foursquare website is scrapped for the top venues in the city. </a:t>
            </a:r>
          </a:p>
          <a:p>
            <a:r>
              <a:rPr lang="en-US" dirty="0"/>
              <a:t>From this, a list of top venues is augmented with additional geographical data  </a:t>
            </a:r>
          </a:p>
          <a:p>
            <a:r>
              <a:rPr lang="en-US" dirty="0"/>
              <a:t>Using this data, the top nearby restaurants are selected.  </a:t>
            </a:r>
          </a:p>
          <a:p>
            <a:r>
              <a:rPr lang="en-US" dirty="0"/>
              <a:t>The historical crime statistics within a predetermined distance of all venues is obtained. </a:t>
            </a:r>
          </a:p>
          <a:p>
            <a:r>
              <a:rPr lang="en-US" dirty="0"/>
              <a:t>A map is presented to the traveler showing the selected venues and crime statistics of the area.</a:t>
            </a:r>
          </a:p>
          <a:p>
            <a:r>
              <a:rPr lang="en-US" dirty="0"/>
              <a:t>The future probability of a crime happening near or around the selected top sites is also presented to the user</a:t>
            </a:r>
            <a:endParaRPr lang="en-IN" dirty="0"/>
          </a:p>
        </p:txBody>
      </p:sp>
    </p:spTree>
    <p:extLst>
      <p:ext uri="{BB962C8B-B14F-4D97-AF65-F5344CB8AC3E}">
        <p14:creationId xmlns:p14="http://schemas.microsoft.com/office/powerpoint/2010/main" val="27072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C733-4376-4E86-B987-E3A1C0631C3A}"/>
              </a:ext>
            </a:extLst>
          </p:cNvPr>
          <p:cNvSpPr>
            <a:spLocks noGrp="1"/>
          </p:cNvSpPr>
          <p:nvPr>
            <p:ph type="title"/>
          </p:nvPr>
        </p:nvSpPr>
        <p:spPr/>
        <p:txBody>
          <a:bodyPr/>
          <a:lstStyle/>
          <a:p>
            <a:r>
              <a:rPr lang="en-IN" dirty="0"/>
              <a:t>Data acquisition</a:t>
            </a:r>
          </a:p>
        </p:txBody>
      </p:sp>
      <p:sp>
        <p:nvSpPr>
          <p:cNvPr id="3" name="Content Placeholder 2">
            <a:extLst>
              <a:ext uri="{FF2B5EF4-FFF2-40B4-BE49-F238E27FC236}">
                <a16:creationId xmlns:a16="http://schemas.microsoft.com/office/drawing/2014/main" id="{4B41989A-FC08-4C14-971D-AC11C3E0D652}"/>
              </a:ext>
            </a:extLst>
          </p:cNvPr>
          <p:cNvSpPr>
            <a:spLocks noGrp="1"/>
          </p:cNvSpPr>
          <p:nvPr>
            <p:ph idx="1"/>
          </p:nvPr>
        </p:nvSpPr>
        <p:spPr>
          <a:xfrm>
            <a:off x="1154954" y="2352583"/>
            <a:ext cx="8825659" cy="3667217"/>
          </a:xfrm>
        </p:spPr>
        <p:txBody>
          <a:bodyPr>
            <a:normAutofit/>
          </a:bodyPr>
          <a:lstStyle/>
          <a:p>
            <a:pPr marL="0" indent="0">
              <a:buNone/>
            </a:pPr>
            <a:r>
              <a:rPr lang="en-US" dirty="0"/>
              <a:t>The data acquisition section is divided in two parts: </a:t>
            </a:r>
          </a:p>
          <a:p>
            <a:r>
              <a:rPr lang="en-US" dirty="0"/>
              <a:t>Venues and Location data obtained from FourSquare</a:t>
            </a:r>
          </a:p>
          <a:p>
            <a:pPr lvl="1">
              <a:buFont typeface="Courier New" panose="02070309020205020404" pitchFamily="49" charset="0"/>
              <a:buChar char="o"/>
            </a:pPr>
            <a:r>
              <a:rPr lang="en-US" dirty="0"/>
              <a:t>Query the Foursquare website for the top sites in Chicago </a:t>
            </a:r>
          </a:p>
          <a:p>
            <a:pPr lvl="1">
              <a:buFont typeface="Courier New" panose="02070309020205020404" pitchFamily="49" charset="0"/>
              <a:buChar char="o"/>
            </a:pPr>
            <a:r>
              <a:rPr lang="en-US" dirty="0"/>
              <a:t>Use the Foursquare API to get supplemental geographical data about the top sites </a:t>
            </a:r>
          </a:p>
          <a:p>
            <a:pPr lvl="1">
              <a:buFont typeface="Courier New" panose="02070309020205020404" pitchFamily="49" charset="0"/>
              <a:buChar char="o"/>
            </a:pPr>
            <a:r>
              <a:rPr lang="en-US" dirty="0"/>
              <a:t>Use the Foursquare API to get top restaurant recommendations closest to each of the top site</a:t>
            </a:r>
            <a:endParaRPr lang="en-IN" dirty="0"/>
          </a:p>
          <a:p>
            <a:pPr indent="-285750"/>
            <a:r>
              <a:rPr lang="en-IN" dirty="0"/>
              <a:t>Chicago Crime Data</a:t>
            </a:r>
          </a:p>
          <a:p>
            <a:pPr lvl="1">
              <a:buFont typeface="Courier New" panose="02070309020205020404" pitchFamily="49" charset="0"/>
              <a:buChar char="o"/>
            </a:pPr>
            <a:r>
              <a:rPr lang="en-US" dirty="0"/>
              <a:t>This dataset can be obtained from the </a:t>
            </a:r>
            <a:r>
              <a:rPr lang="en-US" dirty="0">
                <a:hlinkClick r:id="rId2"/>
              </a:rPr>
              <a:t>Chicago Data Portal</a:t>
            </a:r>
            <a:r>
              <a:rPr lang="en-US" dirty="0"/>
              <a:t> and reflects reported incidents of crime (except for murders where data exists for each victim) that occurred in the City of Chicago.	</a:t>
            </a:r>
            <a:endParaRPr lang="en-IN"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404776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6F42-B807-4D78-9617-F8400A124293}"/>
              </a:ext>
            </a:extLst>
          </p:cNvPr>
          <p:cNvSpPr>
            <a:spLocks noGrp="1"/>
          </p:cNvSpPr>
          <p:nvPr>
            <p:ph type="title"/>
          </p:nvPr>
        </p:nvSpPr>
        <p:spPr>
          <a:xfrm>
            <a:off x="1154954" y="973668"/>
            <a:ext cx="8761413" cy="706964"/>
          </a:xfrm>
        </p:spPr>
        <p:txBody>
          <a:bodyPr/>
          <a:lstStyle/>
          <a:p>
            <a:r>
              <a:rPr lang="en-IN" dirty="0"/>
              <a:t>Data Visualization</a:t>
            </a:r>
          </a:p>
        </p:txBody>
      </p:sp>
      <p:pic>
        <p:nvPicPr>
          <p:cNvPr id="11" name="Content Placeholder 10">
            <a:extLst>
              <a:ext uri="{FF2B5EF4-FFF2-40B4-BE49-F238E27FC236}">
                <a16:creationId xmlns:a16="http://schemas.microsoft.com/office/drawing/2014/main" id="{C2614112-0A04-40EB-A659-25B21E8F62C0}"/>
              </a:ext>
            </a:extLst>
          </p:cNvPr>
          <p:cNvPicPr>
            <a:picLocks noGrp="1" noChangeAspect="1"/>
          </p:cNvPicPr>
          <p:nvPr>
            <p:ph idx="1"/>
          </p:nvPr>
        </p:nvPicPr>
        <p:blipFill>
          <a:blip r:embed="rId2"/>
          <a:stretch>
            <a:fillRect/>
          </a:stretch>
        </p:blipFill>
        <p:spPr>
          <a:xfrm>
            <a:off x="57153" y="3231512"/>
            <a:ext cx="3979426" cy="3416300"/>
          </a:xfrm>
        </p:spPr>
      </p:pic>
      <p:pic>
        <p:nvPicPr>
          <p:cNvPr id="13" name="Picture 12">
            <a:extLst>
              <a:ext uri="{FF2B5EF4-FFF2-40B4-BE49-F238E27FC236}">
                <a16:creationId xmlns:a16="http://schemas.microsoft.com/office/drawing/2014/main" id="{111BC55A-95DE-4745-A1C7-245A2C6A191A}"/>
              </a:ext>
            </a:extLst>
          </p:cNvPr>
          <p:cNvPicPr>
            <a:picLocks noChangeAspect="1"/>
          </p:cNvPicPr>
          <p:nvPr/>
        </p:nvPicPr>
        <p:blipFill>
          <a:blip r:embed="rId3"/>
          <a:stretch>
            <a:fillRect/>
          </a:stretch>
        </p:blipFill>
        <p:spPr>
          <a:xfrm>
            <a:off x="4252027" y="3231512"/>
            <a:ext cx="3903396" cy="3080982"/>
          </a:xfrm>
          <a:prstGeom prst="rect">
            <a:avLst/>
          </a:prstGeom>
        </p:spPr>
      </p:pic>
      <p:pic>
        <p:nvPicPr>
          <p:cNvPr id="15" name="Picture 14">
            <a:extLst>
              <a:ext uri="{FF2B5EF4-FFF2-40B4-BE49-F238E27FC236}">
                <a16:creationId xmlns:a16="http://schemas.microsoft.com/office/drawing/2014/main" id="{294BC6A7-E774-4924-9874-9E2EDFF5A59F}"/>
              </a:ext>
            </a:extLst>
          </p:cNvPr>
          <p:cNvPicPr>
            <a:picLocks noChangeAspect="1"/>
          </p:cNvPicPr>
          <p:nvPr/>
        </p:nvPicPr>
        <p:blipFill>
          <a:blip r:embed="rId4"/>
          <a:stretch>
            <a:fillRect/>
          </a:stretch>
        </p:blipFill>
        <p:spPr>
          <a:xfrm>
            <a:off x="8370871" y="3423931"/>
            <a:ext cx="3780410" cy="3031461"/>
          </a:xfrm>
          <a:prstGeom prst="rect">
            <a:avLst/>
          </a:prstGeom>
        </p:spPr>
      </p:pic>
      <p:sp>
        <p:nvSpPr>
          <p:cNvPr id="17" name="TextBox 16">
            <a:extLst>
              <a:ext uri="{FF2B5EF4-FFF2-40B4-BE49-F238E27FC236}">
                <a16:creationId xmlns:a16="http://schemas.microsoft.com/office/drawing/2014/main" id="{D8306ADC-44F4-4578-9DD7-4E565FEF2D57}"/>
              </a:ext>
            </a:extLst>
          </p:cNvPr>
          <p:cNvSpPr txBox="1"/>
          <p:nvPr/>
        </p:nvSpPr>
        <p:spPr>
          <a:xfrm>
            <a:off x="577049" y="2518704"/>
            <a:ext cx="4104009" cy="369332"/>
          </a:xfrm>
          <a:prstGeom prst="rect">
            <a:avLst/>
          </a:prstGeom>
          <a:noFill/>
        </p:spPr>
        <p:txBody>
          <a:bodyPr wrap="none" rtlCol="0">
            <a:spAutoFit/>
          </a:bodyPr>
          <a:lstStyle/>
          <a:p>
            <a:r>
              <a:rPr lang="en-US" dirty="0"/>
              <a:t>Visualizing the Chicago crime data</a:t>
            </a:r>
            <a:endParaRPr lang="en-IN" dirty="0"/>
          </a:p>
        </p:txBody>
      </p:sp>
    </p:spTree>
    <p:extLst>
      <p:ext uri="{BB962C8B-B14F-4D97-AF65-F5344CB8AC3E}">
        <p14:creationId xmlns:p14="http://schemas.microsoft.com/office/powerpoint/2010/main" val="22021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468B-EBB7-47FF-9892-8F8121018210}"/>
              </a:ext>
            </a:extLst>
          </p:cNvPr>
          <p:cNvSpPr>
            <a:spLocks noGrp="1"/>
          </p:cNvSpPr>
          <p:nvPr>
            <p:ph type="title"/>
          </p:nvPr>
        </p:nvSpPr>
        <p:spPr/>
        <p:txBody>
          <a:bodyPr/>
          <a:lstStyle/>
          <a:p>
            <a:r>
              <a:rPr lang="en-US" dirty="0"/>
              <a:t>Data Visualization (Cont.)</a:t>
            </a:r>
            <a:endParaRPr lang="en-IN" dirty="0"/>
          </a:p>
        </p:txBody>
      </p:sp>
      <p:pic>
        <p:nvPicPr>
          <p:cNvPr id="5" name="Content Placeholder 4">
            <a:extLst>
              <a:ext uri="{FF2B5EF4-FFF2-40B4-BE49-F238E27FC236}">
                <a16:creationId xmlns:a16="http://schemas.microsoft.com/office/drawing/2014/main" id="{3F1A3955-D02B-4D0A-A82B-475EF31BBC98}"/>
              </a:ext>
            </a:extLst>
          </p:cNvPr>
          <p:cNvPicPr>
            <a:picLocks noGrp="1" noChangeAspect="1"/>
          </p:cNvPicPr>
          <p:nvPr>
            <p:ph idx="1"/>
          </p:nvPr>
        </p:nvPicPr>
        <p:blipFill>
          <a:blip r:embed="rId2"/>
          <a:stretch>
            <a:fillRect/>
          </a:stretch>
        </p:blipFill>
        <p:spPr>
          <a:xfrm>
            <a:off x="611414" y="2884192"/>
            <a:ext cx="5250853" cy="3146962"/>
          </a:xfrm>
        </p:spPr>
      </p:pic>
      <p:pic>
        <p:nvPicPr>
          <p:cNvPr id="7" name="Picture 6">
            <a:extLst>
              <a:ext uri="{FF2B5EF4-FFF2-40B4-BE49-F238E27FC236}">
                <a16:creationId xmlns:a16="http://schemas.microsoft.com/office/drawing/2014/main" id="{C9D1C26F-1938-4001-8223-93A49D2EAB3A}"/>
              </a:ext>
            </a:extLst>
          </p:cNvPr>
          <p:cNvPicPr>
            <a:picLocks noChangeAspect="1"/>
          </p:cNvPicPr>
          <p:nvPr/>
        </p:nvPicPr>
        <p:blipFill>
          <a:blip r:embed="rId3"/>
          <a:stretch>
            <a:fillRect/>
          </a:stretch>
        </p:blipFill>
        <p:spPr>
          <a:xfrm>
            <a:off x="6096000" y="2884192"/>
            <a:ext cx="5315547" cy="3146962"/>
          </a:xfrm>
          <a:prstGeom prst="rect">
            <a:avLst/>
          </a:prstGeom>
        </p:spPr>
      </p:pic>
    </p:spTree>
    <p:extLst>
      <p:ext uri="{BB962C8B-B14F-4D97-AF65-F5344CB8AC3E}">
        <p14:creationId xmlns:p14="http://schemas.microsoft.com/office/powerpoint/2010/main" val="138867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CF29-3AD0-4C4A-92DF-38BD6D41A4F2}"/>
              </a:ext>
            </a:extLst>
          </p:cNvPr>
          <p:cNvSpPr>
            <a:spLocks noGrp="1"/>
          </p:cNvSpPr>
          <p:nvPr>
            <p:ph type="title"/>
          </p:nvPr>
        </p:nvSpPr>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39859449-6DDE-45D4-A18A-FA59DB5773F4}"/>
              </a:ext>
            </a:extLst>
          </p:cNvPr>
          <p:cNvSpPr>
            <a:spLocks noGrp="1"/>
          </p:cNvSpPr>
          <p:nvPr>
            <p:ph idx="1"/>
          </p:nvPr>
        </p:nvSpPr>
        <p:spPr>
          <a:xfrm>
            <a:off x="1154955" y="2603500"/>
            <a:ext cx="6435454" cy="3416300"/>
          </a:xfrm>
        </p:spPr>
        <p:txBody>
          <a:bodyPr/>
          <a:lstStyle/>
          <a:p>
            <a:pPr marL="0" indent="0">
              <a:buNone/>
            </a:pPr>
            <a:r>
              <a:rPr lang="en-US" dirty="0"/>
              <a:t>Five model type were then chosen to be evaluated:  </a:t>
            </a:r>
          </a:p>
          <a:p>
            <a:pPr>
              <a:buFont typeface="+mj-lt"/>
              <a:buAutoNum type="arabicPeriod"/>
            </a:pPr>
            <a:r>
              <a:rPr lang="en-US" dirty="0"/>
              <a:t>K Nearest Neighbors </a:t>
            </a:r>
          </a:p>
          <a:p>
            <a:pPr>
              <a:buFont typeface="+mj-lt"/>
              <a:buAutoNum type="arabicPeriod"/>
            </a:pPr>
            <a:r>
              <a:rPr lang="en-US" dirty="0"/>
              <a:t>Decision Trees </a:t>
            </a:r>
          </a:p>
          <a:p>
            <a:pPr>
              <a:buFont typeface="+mj-lt"/>
              <a:buAutoNum type="arabicPeriod"/>
            </a:pPr>
            <a:r>
              <a:rPr lang="en-US" dirty="0"/>
              <a:t>Logistic Regression </a:t>
            </a:r>
          </a:p>
          <a:p>
            <a:pPr>
              <a:buFont typeface="+mj-lt"/>
              <a:buAutoNum type="arabicPeriod"/>
            </a:pPr>
            <a:r>
              <a:rPr lang="en-US" dirty="0"/>
              <a:t>Naive Bayes </a:t>
            </a:r>
          </a:p>
          <a:p>
            <a:pPr>
              <a:buFont typeface="+mj-lt"/>
              <a:buAutoNum type="arabicPeriod"/>
            </a:pPr>
            <a:r>
              <a:rPr lang="en-US" dirty="0"/>
              <a:t>Decision Forest using a Random Forest </a:t>
            </a:r>
            <a:endParaRPr lang="en-IN" dirty="0"/>
          </a:p>
        </p:txBody>
      </p:sp>
      <p:pic>
        <p:nvPicPr>
          <p:cNvPr id="5" name="Picture 4">
            <a:extLst>
              <a:ext uri="{FF2B5EF4-FFF2-40B4-BE49-F238E27FC236}">
                <a16:creationId xmlns:a16="http://schemas.microsoft.com/office/drawing/2014/main" id="{1C070F28-4A10-4EBC-9ADD-5924FBD5053C}"/>
              </a:ext>
            </a:extLst>
          </p:cNvPr>
          <p:cNvPicPr>
            <a:picLocks noChangeAspect="1"/>
          </p:cNvPicPr>
          <p:nvPr/>
        </p:nvPicPr>
        <p:blipFill>
          <a:blip r:embed="rId2"/>
          <a:stretch>
            <a:fillRect/>
          </a:stretch>
        </p:blipFill>
        <p:spPr>
          <a:xfrm>
            <a:off x="7279065" y="2791451"/>
            <a:ext cx="3873386" cy="2224431"/>
          </a:xfrm>
          <a:prstGeom prst="rect">
            <a:avLst/>
          </a:prstGeom>
        </p:spPr>
      </p:pic>
    </p:spTree>
    <p:extLst>
      <p:ext uri="{BB962C8B-B14F-4D97-AF65-F5344CB8AC3E}">
        <p14:creationId xmlns:p14="http://schemas.microsoft.com/office/powerpoint/2010/main" val="411984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5020-9AAE-4CE8-A01F-8A94101F51C5}"/>
              </a:ext>
            </a:extLst>
          </p:cNvPr>
          <p:cNvSpPr>
            <a:spLocks noGrp="1"/>
          </p:cNvSpPr>
          <p:nvPr>
            <p:ph type="title"/>
          </p:nvPr>
        </p:nvSpPr>
        <p:spPr/>
        <p:txBody>
          <a:bodyPr/>
          <a:lstStyle/>
          <a:p>
            <a:r>
              <a:rPr lang="en-IN" dirty="0"/>
              <a:t>Results and Prediction</a:t>
            </a:r>
          </a:p>
        </p:txBody>
      </p:sp>
      <p:sp>
        <p:nvSpPr>
          <p:cNvPr id="3" name="Content Placeholder 2">
            <a:extLst>
              <a:ext uri="{FF2B5EF4-FFF2-40B4-BE49-F238E27FC236}">
                <a16:creationId xmlns:a16="http://schemas.microsoft.com/office/drawing/2014/main" id="{29A14780-EA86-402F-B100-F10ADB9F00BB}"/>
              </a:ext>
            </a:extLst>
          </p:cNvPr>
          <p:cNvSpPr>
            <a:spLocks noGrp="1"/>
          </p:cNvSpPr>
          <p:nvPr>
            <p:ph idx="1"/>
          </p:nvPr>
        </p:nvSpPr>
        <p:spPr>
          <a:xfrm>
            <a:off x="1154954" y="2603500"/>
            <a:ext cx="8825659" cy="3416300"/>
          </a:xfrm>
        </p:spPr>
        <p:txBody>
          <a:bodyPr>
            <a:normAutofit/>
          </a:bodyPr>
          <a:lstStyle/>
          <a:p>
            <a:r>
              <a:rPr lang="en-US" dirty="0"/>
              <a:t>Of the top 20 venues 17 were identified as potentially dangerous to visit and 3 was deems safe. As there is no data to compare the predictions against the best way, we will visualize the data again. </a:t>
            </a: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938004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TotalTime>
  <Words>386</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Ion Boardroom</vt:lpstr>
      <vt:lpstr> City’s Safety Predictor </vt:lpstr>
      <vt:lpstr>Introduction</vt:lpstr>
      <vt:lpstr>Approach</vt:lpstr>
      <vt:lpstr>Data acquisition</vt:lpstr>
      <vt:lpstr>Data Visualization</vt:lpstr>
      <vt:lpstr>Data Visualization (Cont.)</vt:lpstr>
      <vt:lpstr>Data Analysis</vt:lpstr>
      <vt:lpstr>Results and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City’s Safety Predictor</dc:title>
  <dc:creator>Siddhant Mahalle</dc:creator>
  <cp:lastModifiedBy>Siddhant Mahalle</cp:lastModifiedBy>
  <cp:revision>8</cp:revision>
  <dcterms:created xsi:type="dcterms:W3CDTF">2019-12-20T13:59:45Z</dcterms:created>
  <dcterms:modified xsi:type="dcterms:W3CDTF">2019-12-20T15:08:30Z</dcterms:modified>
</cp:coreProperties>
</file>