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KfWJS7z3rSAFitoP0lOSwmpei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4b95ee328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4b95ee328_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b95edb9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b95edb9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b95ee32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b95ee32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b95ee32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4b95ee32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b95ee328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b95ee328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4b95ee328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4b95ee328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4d72afe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4d72afe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b95ee3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b95ee3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b95ee328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b95ee328_7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b95ee328_7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b95ee328_7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b95ee328_7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4b95ee328_7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4b95ee328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4b95ee328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ath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E5B8F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FFFFFF"/>
                </a:solidFill>
              </a:rPr>
              <a:t>COVID-19 DATA ANALYSIS </a:t>
            </a:r>
            <a:endParaRPr sz="44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3600" b="1" i="1">
                <a:solidFill>
                  <a:srgbClr val="FFFFFF"/>
                </a:solidFill>
              </a:rPr>
              <a:t>Belgium</a:t>
            </a:r>
            <a:endParaRPr sz="3600" b="1" i="1">
              <a:solidFill>
                <a:srgbClr val="FFFFFF"/>
              </a:solidFill>
            </a:endParaRPr>
          </a:p>
        </p:txBody>
      </p:sp>
      <p:pic>
        <p:nvPicPr>
          <p:cNvPr id="86" name="Google Shape;86;p1" descr="What is Data Analysis and Its Methods?﻿ | Utreee"/>
          <p:cNvPicPr preferRelativeResize="0"/>
          <p:nvPr/>
        </p:nvPicPr>
        <p:blipFill rotWithShape="1">
          <a:blip r:embed="rId3">
            <a:alphaModFix/>
          </a:blip>
          <a:srcRect t="6892" r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 dirty="0">
                <a:solidFill>
                  <a:srgbClr val="FFFFFF"/>
                </a:solidFill>
              </a:rPr>
              <a:t>		                                                                                                                     </a:t>
            </a:r>
            <a:r>
              <a:rPr lang="en-US" sz="2000" b="1" u="sng" dirty="0">
                <a:solidFill>
                  <a:srgbClr val="FFFFFF"/>
                </a:solidFill>
              </a:rPr>
              <a:t>Group green</a:t>
            </a:r>
            <a:r>
              <a:rPr lang="en-US" sz="2000" dirty="0">
                <a:solidFill>
                  <a:srgbClr val="FFFFFF"/>
                </a:solidFill>
              </a:rPr>
              <a:t>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Chisako </a:t>
            </a:r>
            <a:r>
              <a:rPr lang="en-US" sz="2000" dirty="0" err="1">
                <a:solidFill>
                  <a:srgbClr val="FFFFFF"/>
                </a:solidFill>
              </a:rPr>
              <a:t>Tani</a:t>
            </a:r>
            <a:endParaRPr sz="2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Hema </a:t>
            </a:r>
            <a:r>
              <a:rPr lang="en-US" sz="2000" dirty="0" err="1">
                <a:solidFill>
                  <a:srgbClr val="FFFFFF"/>
                </a:solidFill>
              </a:rPr>
              <a:t>Vivekanandan</a:t>
            </a:r>
            <a:endParaRPr sz="2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Kavita </a:t>
            </a:r>
            <a:r>
              <a:rPr lang="en-US" sz="2000" dirty="0" err="1">
                <a:solidFill>
                  <a:srgbClr val="FFFFFF"/>
                </a:solidFill>
              </a:rPr>
              <a:t>Kathaith</a:t>
            </a:r>
            <a:endParaRPr sz="2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Siddhant </a:t>
            </a:r>
            <a:r>
              <a:rPr lang="en-US" sz="2000" dirty="0" err="1">
                <a:solidFill>
                  <a:srgbClr val="FFFFFF"/>
                </a:solidFill>
              </a:rPr>
              <a:t>Navaratna</a:t>
            </a:r>
            <a:endParaRPr sz="2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Sushma Srinivas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84b95ee328_8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75" y="2809875"/>
            <a:ext cx="5362600" cy="33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84b95ee328_8_10"/>
          <p:cNvSpPr txBox="1"/>
          <p:nvPr/>
        </p:nvSpPr>
        <p:spPr>
          <a:xfrm>
            <a:off x="7158050" y="3995575"/>
            <a:ext cx="45576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From the graphs we can see that even as the there is a fluctuation in the temperatures, there is no certain correlation between the temperature change and the number of cases reported.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84b95ee328_8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050" y="352525"/>
            <a:ext cx="5689225" cy="32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4b95edb9d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Mortality rates in different age groups</a:t>
            </a:r>
            <a:endParaRPr/>
          </a:p>
        </p:txBody>
      </p:sp>
      <p:pic>
        <p:nvPicPr>
          <p:cNvPr id="165" name="Google Shape;165;g84b95edb9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350" y="1942725"/>
            <a:ext cx="5190350" cy="32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84b95edb9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942725"/>
            <a:ext cx="4770625" cy="32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84b95ee32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93500"/>
            <a:ext cx="5028275" cy="31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84b95ee328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250" y="393500"/>
            <a:ext cx="4888600" cy="3110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g84b95ee328_0_2"/>
          <p:cNvGrpSpPr/>
          <p:nvPr/>
        </p:nvGrpSpPr>
        <p:grpSpPr>
          <a:xfrm>
            <a:off x="1892500" y="3668775"/>
            <a:ext cx="9874768" cy="2922966"/>
            <a:chOff x="-2" y="-4"/>
            <a:chExt cx="7133402" cy="3212404"/>
          </a:xfrm>
        </p:grpSpPr>
        <p:cxnSp>
          <p:nvCxnSpPr>
            <p:cNvPr id="174" name="Google Shape;174;g84b95ee328_0_2"/>
            <p:cNvCxnSpPr/>
            <p:nvPr/>
          </p:nvCxnSpPr>
          <p:spPr>
            <a:xfrm>
              <a:off x="0" y="0"/>
              <a:ext cx="7133400" cy="0"/>
            </a:xfrm>
            <a:prstGeom prst="straightConnector1">
              <a:avLst/>
            </a:prstGeom>
            <a:solidFill>
              <a:schemeClr val="lt1"/>
            </a:solidFill>
            <a:ln w="12700" cap="flat" cmpd="sng">
              <a:solidFill>
                <a:srgbClr val="D66E2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5" name="Google Shape;175;g84b95ee328_0_2"/>
            <p:cNvSpPr/>
            <p:nvPr/>
          </p:nvSpPr>
          <p:spPr>
            <a:xfrm>
              <a:off x="0" y="0"/>
              <a:ext cx="3978900" cy="32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g84b95ee328_0_2"/>
            <p:cNvSpPr txBox="1"/>
            <p:nvPr/>
          </p:nvSpPr>
          <p:spPr>
            <a:xfrm>
              <a:off x="-2" y="-4"/>
              <a:ext cx="3730200" cy="32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 does play a significant part in mortality rates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84b95ee328_0_2"/>
            <p:cNvSpPr/>
            <p:nvPr/>
          </p:nvSpPr>
          <p:spPr>
            <a:xfrm>
              <a:off x="4037755" y="37764"/>
              <a:ext cx="3084300" cy="7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g84b95ee328_0_2"/>
            <p:cNvSpPr txBox="1"/>
            <p:nvPr/>
          </p:nvSpPr>
          <p:spPr>
            <a:xfrm>
              <a:off x="4037755" y="37764"/>
              <a:ext cx="3084300" cy="7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cases is almost similar for below and above 65 years group </a:t>
              </a:r>
              <a:endParaRPr/>
            </a:p>
          </p:txBody>
        </p:sp>
        <p:cxnSp>
          <p:nvCxnSpPr>
            <p:cNvPr id="179" name="Google Shape;179;g84b95ee328_0_2"/>
            <p:cNvCxnSpPr/>
            <p:nvPr/>
          </p:nvCxnSpPr>
          <p:spPr>
            <a:xfrm>
              <a:off x="3978820" y="793046"/>
              <a:ext cx="3143100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0" name="Google Shape;180;g84b95ee328_0_2"/>
            <p:cNvSpPr/>
            <p:nvPr/>
          </p:nvSpPr>
          <p:spPr>
            <a:xfrm>
              <a:off x="4037755" y="830811"/>
              <a:ext cx="3084300" cy="7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g84b95ee328_0_2"/>
            <p:cNvSpPr txBox="1"/>
            <p:nvPr/>
          </p:nvSpPr>
          <p:spPr>
            <a:xfrm>
              <a:off x="4037755" y="830811"/>
              <a:ext cx="3084300" cy="7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Mortality rate is significantly higher for 65+ age group</a:t>
              </a:r>
              <a:endParaRPr/>
            </a:p>
          </p:txBody>
        </p:sp>
        <p:cxnSp>
          <p:nvCxnSpPr>
            <p:cNvPr id="182" name="Google Shape;182;g84b95ee328_0_2"/>
            <p:cNvCxnSpPr/>
            <p:nvPr/>
          </p:nvCxnSpPr>
          <p:spPr>
            <a:xfrm>
              <a:off x="3978820" y="1586093"/>
              <a:ext cx="3143100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3" name="Google Shape;183;g84b95ee328_0_2"/>
            <p:cNvSpPr/>
            <p:nvPr/>
          </p:nvSpPr>
          <p:spPr>
            <a:xfrm>
              <a:off x="4037755" y="1623858"/>
              <a:ext cx="3084300" cy="7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g84b95ee328_0_2"/>
            <p:cNvSpPr txBox="1"/>
            <p:nvPr/>
          </p:nvSpPr>
          <p:spPr>
            <a:xfrm>
              <a:off x="4037755" y="1623858"/>
              <a:ext cx="3084300" cy="7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Mortality rate in 0-64 year group  is 1.6%</a:t>
              </a:r>
              <a:endParaRPr/>
            </a:p>
          </p:txBody>
        </p:sp>
        <p:cxnSp>
          <p:nvCxnSpPr>
            <p:cNvPr id="185" name="Google Shape;185;g84b95ee328_0_2"/>
            <p:cNvCxnSpPr/>
            <p:nvPr/>
          </p:nvCxnSpPr>
          <p:spPr>
            <a:xfrm>
              <a:off x="3978820" y="2379140"/>
              <a:ext cx="3143100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6" name="Google Shape;186;g84b95ee328_0_2"/>
            <p:cNvSpPr/>
            <p:nvPr/>
          </p:nvSpPr>
          <p:spPr>
            <a:xfrm>
              <a:off x="4037755" y="2416905"/>
              <a:ext cx="3084300" cy="7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g84b95ee328_0_2"/>
            <p:cNvSpPr txBox="1"/>
            <p:nvPr/>
          </p:nvSpPr>
          <p:spPr>
            <a:xfrm>
              <a:off x="4037755" y="2416905"/>
              <a:ext cx="3084300" cy="7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Mortality rate for 64+ year group is 19.6%</a:t>
              </a:r>
              <a:endParaRPr/>
            </a:p>
          </p:txBody>
        </p:sp>
        <p:cxnSp>
          <p:nvCxnSpPr>
            <p:cNvPr id="188" name="Google Shape;188;g84b95ee328_0_2"/>
            <p:cNvCxnSpPr/>
            <p:nvPr/>
          </p:nvCxnSpPr>
          <p:spPr>
            <a:xfrm>
              <a:off x="3978820" y="3172187"/>
              <a:ext cx="3143100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4b95ee328_5_0"/>
          <p:cNvSpPr txBox="1"/>
          <p:nvPr/>
        </p:nvSpPr>
        <p:spPr>
          <a:xfrm>
            <a:off x="667475" y="436575"/>
            <a:ext cx="104832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hospitals in each region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84b95ee328_5_0"/>
          <p:cNvSpPr txBox="1"/>
          <p:nvPr/>
        </p:nvSpPr>
        <p:spPr>
          <a:xfrm>
            <a:off x="811425" y="1793050"/>
            <a:ext cx="4214400" cy="3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•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hospitals, cases, deaths in Brussels, Flanders, Wallonia seem to have strong correlations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•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results of regression analysis show one hospital contributes 72 deaths.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84b95ee328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225" y="1605200"/>
            <a:ext cx="4912450" cy="47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4b95ee328_5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regression analysis in the EU</a:t>
            </a:r>
            <a:endParaRPr/>
          </a:p>
        </p:txBody>
      </p:sp>
      <p:sp>
        <p:nvSpPr>
          <p:cNvPr id="201" name="Google Shape;201;g84b95ee328_5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401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beds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doctors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nurses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Amount of health spending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Deaths per 1000 population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Recovered per 1000 population</a:t>
            </a:r>
            <a:endParaRPr/>
          </a:p>
        </p:txBody>
      </p:sp>
      <p:pic>
        <p:nvPicPr>
          <p:cNvPr id="202" name="Google Shape;202;g84b95ee328_5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000" y="3786927"/>
            <a:ext cx="505900" cy="5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84b95ee328_5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4800" y="1633825"/>
            <a:ext cx="3538350" cy="41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4b95ee328_5_10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89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Two regression models for deaths and recovered</a:t>
            </a:r>
            <a:endParaRPr/>
          </a:p>
        </p:txBody>
      </p:sp>
      <p:sp>
        <p:nvSpPr>
          <p:cNvPr id="209" name="Google Shape;209;g84b95ee328_5_10"/>
          <p:cNvSpPr txBox="1">
            <a:spLocks noGrp="1"/>
          </p:cNvSpPr>
          <p:nvPr>
            <p:ph type="body" idx="1"/>
          </p:nvPr>
        </p:nvSpPr>
        <p:spPr>
          <a:xfrm>
            <a:off x="484250" y="1825625"/>
            <a:ext cx="2944800" cy="337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P-values are greater than 0.05.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Dependent variables are not significant.</a:t>
            </a:r>
            <a:endParaRPr/>
          </a:p>
        </p:txBody>
      </p:sp>
      <p:pic>
        <p:nvPicPr>
          <p:cNvPr id="210" name="Google Shape;210;g84b95ee328_5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325" y="1180225"/>
            <a:ext cx="4022675" cy="42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84b95ee328_5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6400" y="1256425"/>
            <a:ext cx="3839375" cy="41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84b95ee328_5_10"/>
          <p:cNvSpPr txBox="1"/>
          <p:nvPr/>
        </p:nvSpPr>
        <p:spPr>
          <a:xfrm>
            <a:off x="1701400" y="5601575"/>
            <a:ext cx="9082800" cy="100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many other factors should be considered</a:t>
            </a: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such as environment, habits, demographic characteristics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4d72afe2c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Background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Belgium is among the top 20 countries affected by COVID-19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 case was reported on Feb-4</a:t>
            </a:r>
            <a:r>
              <a:rPr lang="en-US" baseline="30000"/>
              <a:t>th</a:t>
            </a:r>
            <a:r>
              <a:rPr lang="en-US"/>
              <a:t> 2020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Number of cases : Over 50,000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Number of deaths : Over 8,000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Belgium has a population of 11.5 million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66 people in every 100,000 have died from Covid-19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b95ee328_1_0"/>
          <p:cNvSpPr txBox="1">
            <a:spLocks noGrp="1"/>
          </p:cNvSpPr>
          <p:nvPr>
            <p:ph type="body" idx="1"/>
          </p:nvPr>
        </p:nvSpPr>
        <p:spPr>
          <a:xfrm>
            <a:off x="838200" y="224850"/>
            <a:ext cx="10515600" cy="64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 b="1"/>
              <a:t>Datasource</a:t>
            </a:r>
            <a:endParaRPr sz="4400" b="1"/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/>
              <a:t>Data was collected from Sciensano which is a research and national public health institute of Belgium</a:t>
            </a:r>
            <a:endParaRPr/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/>
              <a:t>Time period of the dataset is 1st March 2020 to 29th April 2020</a:t>
            </a:r>
            <a:endParaRPr/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/>
              <a:t>The weather data was collected from </a:t>
            </a:r>
            <a:r>
              <a:rPr lang="en-US">
                <a:uFill>
                  <a:noFill/>
                </a:uFill>
                <a:hlinkClick r:id="rId3"/>
              </a:rPr>
              <a:t>https://weather.com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400" b="1"/>
              <a:t>Data cleaning</a:t>
            </a:r>
            <a:endParaRPr sz="4400" b="1"/>
          </a:p>
          <a:p>
            <a:pPr marL="457200" lvl="0" indent="-438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-US"/>
              <a:t>Missing values deleted</a:t>
            </a:r>
            <a:endParaRPr/>
          </a:p>
          <a:p>
            <a:pPr marL="45720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/>
              <a:t>Irrelevant columns were deleted</a:t>
            </a:r>
            <a:endParaRPr/>
          </a:p>
          <a:p>
            <a:pPr marL="45720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/>
              <a:t>Added temperature data for each entry corresponding to their respective dates and regions</a:t>
            </a:r>
            <a:endParaRPr/>
          </a:p>
          <a:p>
            <a:pPr marL="45720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/>
              <a:t>Duplicate records from combined dataset removed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4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>
            <a:spLocks noGrp="1"/>
          </p:cNvSpPr>
          <p:nvPr>
            <p:ph type="title"/>
          </p:nvPr>
        </p:nvSpPr>
        <p:spPr>
          <a:xfrm>
            <a:off x="145200" y="69150"/>
            <a:ext cx="12046800" cy="155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600"/>
              <a:t>Number of cases by gender</a:t>
            </a:r>
            <a:endParaRPr sz="3400"/>
          </a:p>
        </p:txBody>
      </p:sp>
      <p:pic>
        <p:nvPicPr>
          <p:cNvPr id="105" name="Google Shape;105;p3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4932" y="2494588"/>
            <a:ext cx="5681220" cy="326670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48" y="2530797"/>
            <a:ext cx="5681219" cy="302525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95997" y="406695"/>
            <a:ext cx="4409049" cy="689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Statistical analysis</a:t>
            </a:r>
            <a:endParaRPr sz="3959"/>
          </a:p>
        </p:txBody>
      </p:sp>
      <p:pic>
        <p:nvPicPr>
          <p:cNvPr id="112" name="Google Shape;112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0742" y="1241823"/>
            <a:ext cx="5590735" cy="2042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grpSp>
        <p:nvGrpSpPr>
          <p:cNvPr id="113" name="Google Shape;113;p4"/>
          <p:cNvGrpSpPr/>
          <p:nvPr/>
        </p:nvGrpSpPr>
        <p:grpSpPr>
          <a:xfrm>
            <a:off x="4417254" y="3574177"/>
            <a:ext cx="7133491" cy="3212501"/>
            <a:chOff x="0" y="0"/>
            <a:chExt cx="7133491" cy="3212501"/>
          </a:xfrm>
        </p:grpSpPr>
        <p:cxnSp>
          <p:nvCxnSpPr>
            <p:cNvPr id="114" name="Google Shape;114;p4"/>
            <p:cNvCxnSpPr/>
            <p:nvPr/>
          </p:nvCxnSpPr>
          <p:spPr>
            <a:xfrm>
              <a:off x="0" y="0"/>
              <a:ext cx="7133491" cy="0"/>
            </a:xfrm>
            <a:prstGeom prst="straightConnector1">
              <a:avLst/>
            </a:prstGeom>
            <a:solidFill>
              <a:schemeClr val="lt1"/>
            </a:solidFill>
            <a:ln w="12700" cap="flat" cmpd="sng">
              <a:solidFill>
                <a:srgbClr val="D66E2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" name="Google Shape;115;p4"/>
            <p:cNvSpPr/>
            <p:nvPr/>
          </p:nvSpPr>
          <p:spPr>
            <a:xfrm>
              <a:off x="0" y="0"/>
              <a:ext cx="3978820" cy="3212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0" y="0"/>
              <a:ext cx="3978820" cy="3212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gender bias in number of cases maybe due to several factors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037755" y="37764"/>
              <a:ext cx="3084259" cy="755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4037755" y="37764"/>
              <a:ext cx="3084259" cy="755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Underlying medical condition</a:t>
              </a:r>
              <a:endParaRPr/>
            </a:p>
          </p:txBody>
        </p:sp>
        <p:cxnSp>
          <p:nvCxnSpPr>
            <p:cNvPr id="119" name="Google Shape;119;p4"/>
            <p:cNvCxnSpPr/>
            <p:nvPr/>
          </p:nvCxnSpPr>
          <p:spPr>
            <a:xfrm>
              <a:off x="3978820" y="793046"/>
              <a:ext cx="3143194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4"/>
            <p:cNvSpPr/>
            <p:nvPr/>
          </p:nvSpPr>
          <p:spPr>
            <a:xfrm>
              <a:off x="4037755" y="830811"/>
              <a:ext cx="3084259" cy="755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4037755" y="830811"/>
              <a:ext cx="3084259" cy="755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Overall male and female population of the country</a:t>
              </a:r>
              <a:endParaRPr/>
            </a:p>
          </p:txBody>
        </p:sp>
        <p:cxnSp>
          <p:nvCxnSpPr>
            <p:cNvPr id="122" name="Google Shape;122;p4"/>
            <p:cNvCxnSpPr/>
            <p:nvPr/>
          </p:nvCxnSpPr>
          <p:spPr>
            <a:xfrm>
              <a:off x="3978820" y="1586093"/>
              <a:ext cx="3143194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" name="Google Shape;123;p4"/>
            <p:cNvSpPr/>
            <p:nvPr/>
          </p:nvSpPr>
          <p:spPr>
            <a:xfrm>
              <a:off x="4037755" y="1623858"/>
              <a:ext cx="3084259" cy="755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4037755" y="1623858"/>
              <a:ext cx="3084259" cy="755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Population of male and female healthcare workers</a:t>
              </a:r>
              <a:endParaRPr/>
            </a:p>
          </p:txBody>
        </p:sp>
        <p:cxnSp>
          <p:nvCxnSpPr>
            <p:cNvPr id="125" name="Google Shape;125;p4"/>
            <p:cNvCxnSpPr/>
            <p:nvPr/>
          </p:nvCxnSpPr>
          <p:spPr>
            <a:xfrm>
              <a:off x="3978820" y="2379140"/>
              <a:ext cx="3143194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6" name="Google Shape;126;p4"/>
            <p:cNvSpPr/>
            <p:nvPr/>
          </p:nvSpPr>
          <p:spPr>
            <a:xfrm>
              <a:off x="4037755" y="2416905"/>
              <a:ext cx="3084259" cy="755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4037755" y="2416905"/>
              <a:ext cx="3084259" cy="755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Population of men and women being tested</a:t>
              </a:r>
              <a:endParaRPr/>
            </a:p>
          </p:txBody>
        </p:sp>
        <p:cxnSp>
          <p:nvCxnSpPr>
            <p:cNvPr id="128" name="Google Shape;128;p4"/>
            <p:cNvCxnSpPr/>
            <p:nvPr/>
          </p:nvCxnSpPr>
          <p:spPr>
            <a:xfrm>
              <a:off x="3978820" y="3172187"/>
              <a:ext cx="3143194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4b95ee328_7_18"/>
          <p:cNvSpPr txBox="1">
            <a:spLocks noGrp="1"/>
          </p:cNvSpPr>
          <p:nvPr>
            <p:ph type="title"/>
          </p:nvPr>
        </p:nvSpPr>
        <p:spPr>
          <a:xfrm flipH="1">
            <a:off x="0" y="236750"/>
            <a:ext cx="12192000" cy="97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Analysis by Region</a:t>
            </a:r>
            <a:endParaRPr/>
          </a:p>
        </p:txBody>
      </p:sp>
      <p:pic>
        <p:nvPicPr>
          <p:cNvPr id="134" name="Google Shape;134;g84b95ee328_7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5946"/>
            <a:ext cx="12191998" cy="442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b95ee328_7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g84b95ee328_7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7274"/>
            <a:ext cx="12192000" cy="582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84b95ee328_7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3494"/>
            <a:ext cx="12191999" cy="447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4b95ee328_8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Temperature Effect in the Infection rate</a:t>
            </a:r>
            <a:endParaRPr/>
          </a:p>
        </p:txBody>
      </p:sp>
      <p:pic>
        <p:nvPicPr>
          <p:cNvPr id="151" name="Google Shape;151;g84b95ee328_8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600" y="1690825"/>
            <a:ext cx="5845926" cy="35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84b95ee328_8_1"/>
          <p:cNvSpPr txBox="1"/>
          <p:nvPr/>
        </p:nvSpPr>
        <p:spPr>
          <a:xfrm>
            <a:off x="685800" y="1619325"/>
            <a:ext cx="4657500" cy="1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Hypothesis: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potency of the coronavirus decreases in higher temperatures.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63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COVID-19 DATA ANALYSIS  Belgium</vt:lpstr>
      <vt:lpstr>Background</vt:lpstr>
      <vt:lpstr>PowerPoint Presentation</vt:lpstr>
      <vt:lpstr>Number of cases by gender</vt:lpstr>
      <vt:lpstr>Statistical analysis</vt:lpstr>
      <vt:lpstr>                               Analysis by Region</vt:lpstr>
      <vt:lpstr>PowerPoint Presentation</vt:lpstr>
      <vt:lpstr>PowerPoint Presentation</vt:lpstr>
      <vt:lpstr>Temperature Effect in the Infection rate</vt:lpstr>
      <vt:lpstr>PowerPoint Presentation</vt:lpstr>
      <vt:lpstr>Mortality rates in different age groups</vt:lpstr>
      <vt:lpstr>PowerPoint Presentation</vt:lpstr>
      <vt:lpstr>PowerPoint Presentation</vt:lpstr>
      <vt:lpstr>Further regression analysis in the EU</vt:lpstr>
      <vt:lpstr>Two regression models for deaths and recovered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ANALYSIS  Belgium</dc:title>
  <dc:creator>Sushma Srinivas</dc:creator>
  <cp:lastModifiedBy>Sushma Srinivas</cp:lastModifiedBy>
  <cp:revision>1</cp:revision>
  <dcterms:created xsi:type="dcterms:W3CDTF">2020-05-06T06:21:48Z</dcterms:created>
  <dcterms:modified xsi:type="dcterms:W3CDTF">2020-05-07T19:18:15Z</dcterms:modified>
</cp:coreProperties>
</file>