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latsi" charset="1" panose="000005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Open Sans" charset="1" panose="00000000000000000000"/>
      <p:regular r:id="rId17"/>
    </p:embeddedFont>
    <p:embeddedFont>
      <p:font typeface="Open Sans Bold" charset="1" panose="00000000000000000000"/>
      <p:regular r:id="rId18"/>
    </p:embeddedFont>
    <p:embeddedFont>
      <p:font typeface="Open Sans Italics" charset="1" panose="00000000000000000000"/>
      <p:regular r:id="rId19"/>
    </p:embeddedFont>
    <p:embeddedFont>
      <p:font typeface="Open Sans Bold Italics" charset="1" panose="00000000000000000000"/>
      <p:regular r:id="rId20"/>
    </p:embeddedFont>
    <p:embeddedFont>
      <p:font typeface="Open Sans Light" charset="1" panose="00000000000000000000"/>
      <p:regular r:id="rId21"/>
    </p:embeddedFont>
    <p:embeddedFont>
      <p:font typeface="Open Sans Light Italics" charset="1" panose="00000000000000000000"/>
      <p:regular r:id="rId22"/>
    </p:embeddedFont>
    <p:embeddedFont>
      <p:font typeface="Open Sans Medium" charset="1" panose="00000000000000000000"/>
      <p:regular r:id="rId23"/>
    </p:embeddedFont>
    <p:embeddedFont>
      <p:font typeface="Open Sans Medium Italics" charset="1" panose="00000000000000000000"/>
      <p:regular r:id="rId24"/>
    </p:embeddedFont>
    <p:embeddedFont>
      <p:font typeface="Open Sans Semi-Bold" charset="1" panose="00000000000000000000"/>
      <p:regular r:id="rId25"/>
    </p:embeddedFont>
    <p:embeddedFont>
      <p:font typeface="Open Sans Semi-Bold Italics" charset="1" panose="00000000000000000000"/>
      <p:regular r:id="rId26"/>
    </p:embeddedFont>
    <p:embeddedFont>
      <p:font typeface="Open Sans Ultra-Bold" charset="1" panose="00000000000000000000"/>
      <p:regular r:id="rId27"/>
    </p:embeddedFont>
    <p:embeddedFont>
      <p:font typeface="Open Sans Ultra-Bold Italics"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1071" y="-180826"/>
            <a:ext cx="4239084" cy="10467826"/>
          </a:xfrm>
          <a:custGeom>
            <a:avLst/>
            <a:gdLst/>
            <a:ahLst/>
            <a:cxnLst/>
            <a:rect r="r" b="b" t="t" l="l"/>
            <a:pathLst>
              <a:path h="10467826" w="4239084">
                <a:moveTo>
                  <a:pt x="0" y="0"/>
                </a:moveTo>
                <a:lnTo>
                  <a:pt x="4239084" y="0"/>
                </a:lnTo>
                <a:lnTo>
                  <a:pt x="4239084" y="10467826"/>
                </a:lnTo>
                <a:lnTo>
                  <a:pt x="0" y="104678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24059" y="2294434"/>
            <a:ext cx="9793256" cy="3962780"/>
          </a:xfrm>
          <a:prstGeom prst="rect">
            <a:avLst/>
          </a:prstGeom>
        </p:spPr>
        <p:txBody>
          <a:bodyPr anchor="t" rtlCol="false" tIns="0" lIns="0" bIns="0" rIns="0">
            <a:spAutoFit/>
          </a:bodyPr>
          <a:lstStyle/>
          <a:p>
            <a:pPr algn="ctr">
              <a:lnSpc>
                <a:spcPts val="16695"/>
              </a:lnSpc>
            </a:pPr>
            <a:r>
              <a:rPr lang="en-US" sz="17213">
                <a:solidFill>
                  <a:srgbClr val="000000"/>
                </a:solidFill>
                <a:latin typeface="Alatsi"/>
              </a:rPr>
              <a:t>MACRO MOBILITY</a:t>
            </a:r>
          </a:p>
        </p:txBody>
      </p:sp>
      <p:grpSp>
        <p:nvGrpSpPr>
          <p:cNvPr name="Group 4" id="4"/>
          <p:cNvGrpSpPr/>
          <p:nvPr/>
        </p:nvGrpSpPr>
        <p:grpSpPr>
          <a:xfrm rot="0">
            <a:off x="12646898" y="-210192"/>
            <a:ext cx="7315200" cy="2477783"/>
            <a:chOff x="0" y="0"/>
            <a:chExt cx="9753600" cy="3303711"/>
          </a:xfrm>
        </p:grpSpPr>
        <p:sp>
          <p:nvSpPr>
            <p:cNvPr name="Freeform 5" id="5"/>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sp>
        <p:nvSpPr>
          <p:cNvPr name="TextBox 6" id="6"/>
          <p:cNvSpPr txBox="true"/>
          <p:nvPr/>
        </p:nvSpPr>
        <p:spPr>
          <a:xfrm rot="0">
            <a:off x="4208013" y="8401942"/>
            <a:ext cx="12625348" cy="856358"/>
          </a:xfrm>
          <a:prstGeom prst="rect">
            <a:avLst/>
          </a:prstGeom>
        </p:spPr>
        <p:txBody>
          <a:bodyPr anchor="t" rtlCol="false" tIns="0" lIns="0" bIns="0" rIns="0">
            <a:spAutoFit/>
          </a:bodyPr>
          <a:lstStyle/>
          <a:p>
            <a:pPr algn="ctr">
              <a:lnSpc>
                <a:spcPts val="6348"/>
              </a:lnSpc>
            </a:pPr>
            <a:r>
              <a:rPr lang="en-US" sz="4535">
                <a:solidFill>
                  <a:srgbClr val="000000"/>
                </a:solidFill>
                <a:latin typeface="Alatsi Bold"/>
              </a:rPr>
              <a:t>Presented By : Harsh Patel, Siddhant Pasi</a:t>
            </a:r>
          </a:p>
        </p:txBody>
      </p:sp>
      <p:grpSp>
        <p:nvGrpSpPr>
          <p:cNvPr name="Group 7" id="7"/>
          <p:cNvGrpSpPr/>
          <p:nvPr/>
        </p:nvGrpSpPr>
        <p:grpSpPr>
          <a:xfrm rot="0">
            <a:off x="11118095" y="9258300"/>
            <a:ext cx="7315200" cy="2477783"/>
            <a:chOff x="0" y="0"/>
            <a:chExt cx="9753600" cy="3303711"/>
          </a:xfrm>
        </p:grpSpPr>
        <p:sp>
          <p:nvSpPr>
            <p:cNvPr name="Freeform 8" id="8"/>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743132"/>
            <a:ext cx="6882108" cy="52197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 2024</a:t>
            </a:r>
          </a:p>
        </p:txBody>
      </p:sp>
      <p:grpSp>
        <p:nvGrpSpPr>
          <p:cNvPr name="Group 3" id="3"/>
          <p:cNvGrpSpPr/>
          <p:nvPr/>
        </p:nvGrpSpPr>
        <p:grpSpPr>
          <a:xfrm rot="0">
            <a:off x="-317749" y="9004117"/>
            <a:ext cx="7219564" cy="133350"/>
            <a:chOff x="0" y="0"/>
            <a:chExt cx="9626085" cy="177800"/>
          </a:xfrm>
        </p:grpSpPr>
        <p:sp>
          <p:nvSpPr>
            <p:cNvPr name="Freeform 4" id="4"/>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grpSp>
        <p:nvGrpSpPr>
          <p:cNvPr name="Group 5" id="5"/>
          <p:cNvGrpSpPr/>
          <p:nvPr/>
        </p:nvGrpSpPr>
        <p:grpSpPr>
          <a:xfrm rot="0">
            <a:off x="11373019" y="9004117"/>
            <a:ext cx="7219564" cy="133350"/>
            <a:chOff x="0" y="0"/>
            <a:chExt cx="9626085" cy="177800"/>
          </a:xfrm>
        </p:grpSpPr>
        <p:sp>
          <p:nvSpPr>
            <p:cNvPr name="Freeform 6" id="6"/>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grpSp>
        <p:nvGrpSpPr>
          <p:cNvPr name="Group 7" id="7"/>
          <p:cNvGrpSpPr/>
          <p:nvPr/>
        </p:nvGrpSpPr>
        <p:grpSpPr>
          <a:xfrm rot="0">
            <a:off x="12982861" y="5945563"/>
            <a:ext cx="7315200" cy="2477783"/>
            <a:chOff x="0" y="0"/>
            <a:chExt cx="9753600" cy="3303711"/>
          </a:xfrm>
        </p:grpSpPr>
        <p:sp>
          <p:nvSpPr>
            <p:cNvPr name="Freeform 8" id="8"/>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2"/>
              <a:stretch>
                <a:fillRect l="0" t="-166" r="0" b="-168"/>
              </a:stretch>
            </a:blipFill>
          </p:spPr>
        </p:sp>
      </p:grpSp>
      <p:sp>
        <p:nvSpPr>
          <p:cNvPr name="Freeform 9" id="9"/>
          <p:cNvSpPr/>
          <p:nvPr/>
        </p:nvSpPr>
        <p:spPr>
          <a:xfrm flipH="false" flipV="false" rot="0">
            <a:off x="15915854" y="-98041"/>
            <a:ext cx="1449213" cy="1771266"/>
          </a:xfrm>
          <a:custGeom>
            <a:avLst/>
            <a:gdLst/>
            <a:ahLst/>
            <a:cxnLst/>
            <a:rect r="r" b="b" t="t" l="l"/>
            <a:pathLst>
              <a:path h="1771266" w="1449213">
                <a:moveTo>
                  <a:pt x="0" y="0"/>
                </a:moveTo>
                <a:lnTo>
                  <a:pt x="1449214" y="0"/>
                </a:lnTo>
                <a:lnTo>
                  <a:pt x="1449214" y="1771266"/>
                </a:lnTo>
                <a:lnTo>
                  <a:pt x="0" y="1771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5859155" y="213886"/>
            <a:ext cx="1562612" cy="1045428"/>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8</a:t>
            </a:r>
          </a:p>
        </p:txBody>
      </p:sp>
      <p:sp>
        <p:nvSpPr>
          <p:cNvPr name="TextBox 11" id="11"/>
          <p:cNvSpPr txBox="true"/>
          <p:nvPr/>
        </p:nvSpPr>
        <p:spPr>
          <a:xfrm rot="0">
            <a:off x="3679044" y="704850"/>
            <a:ext cx="10929913" cy="1612901"/>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CONCLUSION</a:t>
            </a:r>
          </a:p>
        </p:txBody>
      </p:sp>
      <p:sp>
        <p:nvSpPr>
          <p:cNvPr name="TextBox 12" id="12"/>
          <p:cNvSpPr txBox="true"/>
          <p:nvPr/>
        </p:nvSpPr>
        <p:spPr>
          <a:xfrm rot="0">
            <a:off x="1209670" y="2810255"/>
            <a:ext cx="16049630" cy="4498856"/>
          </a:xfrm>
          <a:prstGeom prst="rect">
            <a:avLst/>
          </a:prstGeom>
        </p:spPr>
        <p:txBody>
          <a:bodyPr anchor="t" rtlCol="false" tIns="0" lIns="0" bIns="0" rIns="0">
            <a:spAutoFit/>
          </a:bodyPr>
          <a:lstStyle/>
          <a:p>
            <a:pPr algn="l">
              <a:lnSpc>
                <a:spcPts val="5856"/>
              </a:lnSpc>
            </a:pPr>
            <a:r>
              <a:rPr lang="en-US" sz="4184">
                <a:solidFill>
                  <a:srgbClr val="000000"/>
                </a:solidFill>
                <a:latin typeface="Alatsi Bold"/>
              </a:rPr>
              <a:t>In conclusion, macro mobility is vital for global connectivity, economic growth, and cultural exchange. However, its rapid expansion brings challenges like congestion and pollution, demanding sustainable solutions. Embracing technology such as electric vehicles can mitigate these issues. A holistic approach prioritizing environmental sustainability and social equity is crucial for resilient societies.</a:t>
            </a:r>
          </a:p>
        </p:txBody>
      </p:sp>
      <p:grpSp>
        <p:nvGrpSpPr>
          <p:cNvPr name="Group 13" id="13"/>
          <p:cNvGrpSpPr/>
          <p:nvPr/>
        </p:nvGrpSpPr>
        <p:grpSpPr>
          <a:xfrm rot="0">
            <a:off x="-3009325" y="-402279"/>
            <a:ext cx="7315200" cy="2477783"/>
            <a:chOff x="0" y="0"/>
            <a:chExt cx="9753600" cy="3303711"/>
          </a:xfrm>
        </p:grpSpPr>
        <p:sp>
          <p:nvSpPr>
            <p:cNvPr name="Freeform 14" id="14"/>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2"/>
              <a:stretch>
                <a:fillRect l="0" t="-166" r="0" b="-168"/>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471810"/>
            <a:ext cx="11627497" cy="2790929"/>
          </a:xfrm>
          <a:prstGeom prst="rect">
            <a:avLst/>
          </a:prstGeom>
        </p:spPr>
        <p:txBody>
          <a:bodyPr anchor="t" rtlCol="false" tIns="0" lIns="0" bIns="0" rIns="0">
            <a:spAutoFit/>
          </a:bodyPr>
          <a:lstStyle/>
          <a:p>
            <a:pPr algn="ctr">
              <a:lnSpc>
                <a:spcPts val="20572"/>
              </a:lnSpc>
            </a:pPr>
            <a:r>
              <a:rPr lang="en-US" sz="14694">
                <a:solidFill>
                  <a:srgbClr val="000000"/>
                </a:solidFill>
                <a:latin typeface="Alatsi Bold"/>
              </a:rPr>
              <a:t>THANK YOU</a:t>
            </a:r>
          </a:p>
        </p:txBody>
      </p:sp>
      <p:sp>
        <p:nvSpPr>
          <p:cNvPr name="TextBox 3" id="3"/>
          <p:cNvSpPr txBox="true"/>
          <p:nvPr/>
        </p:nvSpPr>
        <p:spPr>
          <a:xfrm rot="0">
            <a:off x="5033857" y="6686453"/>
            <a:ext cx="10669737" cy="695456"/>
          </a:xfrm>
          <a:prstGeom prst="rect">
            <a:avLst/>
          </a:prstGeom>
        </p:spPr>
        <p:txBody>
          <a:bodyPr anchor="t" rtlCol="false" tIns="0" lIns="0" bIns="0" rIns="0">
            <a:spAutoFit/>
          </a:bodyPr>
          <a:lstStyle/>
          <a:p>
            <a:pPr algn="ctr">
              <a:lnSpc>
                <a:spcPts val="5763"/>
              </a:lnSpc>
            </a:pPr>
            <a:r>
              <a:rPr lang="en-US" sz="4116">
                <a:solidFill>
                  <a:srgbClr val="000000"/>
                </a:solidFill>
                <a:latin typeface="Alatsi Bold"/>
              </a:rPr>
              <a:t>Presented By : Harsh Patel, Siddhant Pasi</a:t>
            </a:r>
          </a:p>
        </p:txBody>
      </p:sp>
      <p:sp>
        <p:nvSpPr>
          <p:cNvPr name="TextBox 4" id="4"/>
          <p:cNvSpPr txBox="true"/>
          <p:nvPr/>
        </p:nvSpPr>
        <p:spPr>
          <a:xfrm rot="0">
            <a:off x="6927671" y="1789791"/>
            <a:ext cx="6882108" cy="530239"/>
          </a:xfrm>
          <a:prstGeom prst="rect">
            <a:avLst/>
          </a:prstGeom>
        </p:spPr>
        <p:txBody>
          <a:bodyPr anchor="t" rtlCol="false" tIns="0" lIns="0" bIns="0" rIns="0">
            <a:spAutoFit/>
          </a:bodyPr>
          <a:lstStyle/>
          <a:p>
            <a:pPr algn="ctr">
              <a:lnSpc>
                <a:spcPts val="4376"/>
              </a:lnSpc>
            </a:pPr>
            <a:r>
              <a:rPr lang="en-US" sz="3126">
                <a:solidFill>
                  <a:srgbClr val="000000"/>
                </a:solidFill>
                <a:latin typeface="Alatsi Bold"/>
              </a:rPr>
              <a:t>UCoE | 2024</a:t>
            </a:r>
          </a:p>
        </p:txBody>
      </p:sp>
      <p:sp>
        <p:nvSpPr>
          <p:cNvPr name="Freeform 5" id="5"/>
          <p:cNvSpPr/>
          <p:nvPr/>
        </p:nvSpPr>
        <p:spPr>
          <a:xfrm flipH="false" flipV="false" rot="0">
            <a:off x="-31071" y="-180826"/>
            <a:ext cx="4239084" cy="10467826"/>
          </a:xfrm>
          <a:custGeom>
            <a:avLst/>
            <a:gdLst/>
            <a:ahLst/>
            <a:cxnLst/>
            <a:rect r="r" b="b" t="t" l="l"/>
            <a:pathLst>
              <a:path h="10467826" w="4239084">
                <a:moveTo>
                  <a:pt x="0" y="0"/>
                </a:moveTo>
                <a:lnTo>
                  <a:pt x="4239084" y="0"/>
                </a:lnTo>
                <a:lnTo>
                  <a:pt x="4239084" y="10467826"/>
                </a:lnTo>
                <a:lnTo>
                  <a:pt x="0" y="104678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2412831" y="8026211"/>
            <a:ext cx="7315200" cy="2477783"/>
            <a:chOff x="0" y="0"/>
            <a:chExt cx="9753600" cy="3303711"/>
          </a:xfrm>
        </p:grpSpPr>
        <p:sp>
          <p:nvSpPr>
            <p:cNvPr name="Freeform 7" id="7"/>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grpSp>
        <p:nvGrpSpPr>
          <p:cNvPr name="Group 8" id="8"/>
          <p:cNvGrpSpPr/>
          <p:nvPr/>
        </p:nvGrpSpPr>
        <p:grpSpPr>
          <a:xfrm rot="0">
            <a:off x="11413653" y="-573693"/>
            <a:ext cx="7315200" cy="2477783"/>
            <a:chOff x="0" y="0"/>
            <a:chExt cx="9753600" cy="3303711"/>
          </a:xfrm>
        </p:grpSpPr>
        <p:sp>
          <p:nvSpPr>
            <p:cNvPr name="Freeform 9" id="9"/>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168211" y="1685231"/>
            <a:ext cx="16253556" cy="4522968"/>
          </a:xfrm>
          <a:prstGeom prst="rect">
            <a:avLst/>
          </a:prstGeom>
        </p:spPr>
        <p:txBody>
          <a:bodyPr anchor="t" rtlCol="false" tIns="0" lIns="0" bIns="0" rIns="0">
            <a:spAutoFit/>
          </a:bodyPr>
          <a:lstStyle/>
          <a:p>
            <a:pPr algn="l">
              <a:lnSpc>
                <a:spcPts val="5851"/>
              </a:lnSpc>
            </a:pPr>
            <a:r>
              <a:rPr lang="en-US" sz="4180">
                <a:solidFill>
                  <a:srgbClr val="000000"/>
                </a:solidFill>
                <a:latin typeface="Alatsi Bold"/>
              </a:rPr>
              <a:t>In today's mobile-centric world, the seamless mobility of devices across networks is essential. Mobile IPv6 (MIPv6) and Fast Mobile IPv6 (FMIPv6) are protocols designed to address the challenges of mobility in IPv6 networks. They ensure uninterrupted connectivity and communication for mobile devices as they move between different access points. </a:t>
            </a:r>
          </a:p>
        </p:txBody>
      </p:sp>
      <p:sp>
        <p:nvSpPr>
          <p:cNvPr name="TextBox 3" id="3"/>
          <p:cNvSpPr txBox="true"/>
          <p:nvPr/>
        </p:nvSpPr>
        <p:spPr>
          <a:xfrm rot="0">
            <a:off x="5702946" y="8743132"/>
            <a:ext cx="6882108" cy="52197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 2024</a:t>
            </a:r>
          </a:p>
        </p:txBody>
      </p:sp>
      <p:grpSp>
        <p:nvGrpSpPr>
          <p:cNvPr name="Group 4" id="4"/>
          <p:cNvGrpSpPr/>
          <p:nvPr/>
        </p:nvGrpSpPr>
        <p:grpSpPr>
          <a:xfrm rot="0">
            <a:off x="-317749" y="9004117"/>
            <a:ext cx="7219564" cy="133350"/>
            <a:chOff x="0" y="0"/>
            <a:chExt cx="9626085" cy="177800"/>
          </a:xfrm>
        </p:grpSpPr>
        <p:sp>
          <p:nvSpPr>
            <p:cNvPr name="Freeform 5" id="5"/>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grpSp>
        <p:nvGrpSpPr>
          <p:cNvPr name="Group 6" id="6"/>
          <p:cNvGrpSpPr/>
          <p:nvPr/>
        </p:nvGrpSpPr>
        <p:grpSpPr>
          <a:xfrm rot="0">
            <a:off x="13764167" y="6208199"/>
            <a:ext cx="7315200" cy="2477783"/>
            <a:chOff x="0" y="0"/>
            <a:chExt cx="9753600" cy="3303711"/>
          </a:xfrm>
        </p:grpSpPr>
        <p:sp>
          <p:nvSpPr>
            <p:cNvPr name="Freeform 7" id="7"/>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2"/>
              <a:stretch>
                <a:fillRect l="0" t="-166" r="0" b="-168"/>
              </a:stretch>
            </a:blipFill>
          </p:spPr>
        </p:sp>
      </p:grpSp>
      <p:grpSp>
        <p:nvGrpSpPr>
          <p:cNvPr name="Group 8" id="8"/>
          <p:cNvGrpSpPr/>
          <p:nvPr/>
        </p:nvGrpSpPr>
        <p:grpSpPr>
          <a:xfrm rot="0">
            <a:off x="11373019" y="9004117"/>
            <a:ext cx="7219564" cy="133350"/>
            <a:chOff x="0" y="0"/>
            <a:chExt cx="9626085" cy="177800"/>
          </a:xfrm>
        </p:grpSpPr>
        <p:sp>
          <p:nvSpPr>
            <p:cNvPr name="Freeform 9" id="9"/>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sp>
        <p:nvSpPr>
          <p:cNvPr name="TextBox 10" id="10"/>
          <p:cNvSpPr txBox="true"/>
          <p:nvPr/>
        </p:nvSpPr>
        <p:spPr>
          <a:xfrm rot="0">
            <a:off x="2553980" y="22225"/>
            <a:ext cx="13180039" cy="1806582"/>
          </a:xfrm>
          <a:prstGeom prst="rect">
            <a:avLst/>
          </a:prstGeom>
        </p:spPr>
        <p:txBody>
          <a:bodyPr anchor="t" rtlCol="false" tIns="0" lIns="0" bIns="0" rIns="0">
            <a:spAutoFit/>
          </a:bodyPr>
          <a:lstStyle/>
          <a:p>
            <a:pPr algn="ctr">
              <a:lnSpc>
                <a:spcPts val="13299"/>
              </a:lnSpc>
            </a:pPr>
            <a:r>
              <a:rPr lang="en-US" sz="9499">
                <a:solidFill>
                  <a:srgbClr val="000000"/>
                </a:solidFill>
                <a:latin typeface="Alatsi Bold"/>
              </a:rPr>
              <a:t>INTRODUCTION</a:t>
            </a:r>
          </a:p>
        </p:txBody>
      </p:sp>
      <p:grpSp>
        <p:nvGrpSpPr>
          <p:cNvPr name="Group 11" id="11"/>
          <p:cNvGrpSpPr/>
          <p:nvPr/>
        </p:nvGrpSpPr>
        <p:grpSpPr>
          <a:xfrm rot="0">
            <a:off x="-2627572" y="-733336"/>
            <a:ext cx="7315200" cy="2477783"/>
            <a:chOff x="0" y="0"/>
            <a:chExt cx="9753600" cy="3303711"/>
          </a:xfrm>
        </p:grpSpPr>
        <p:sp>
          <p:nvSpPr>
            <p:cNvPr name="Freeform 12" id="12"/>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2"/>
              <a:stretch>
                <a:fillRect l="0" t="-166" r="0" b="-168"/>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704850"/>
            <a:ext cx="13180039" cy="1612901"/>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OVERVIEW</a:t>
            </a:r>
          </a:p>
        </p:txBody>
      </p:sp>
      <p:sp>
        <p:nvSpPr>
          <p:cNvPr name="TextBox 3" id="3"/>
          <p:cNvSpPr txBox="true"/>
          <p:nvPr/>
        </p:nvSpPr>
        <p:spPr>
          <a:xfrm rot="0">
            <a:off x="5702946" y="8743132"/>
            <a:ext cx="6882108" cy="52197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 | 2024</a:t>
            </a:r>
          </a:p>
        </p:txBody>
      </p:sp>
      <p:sp>
        <p:nvSpPr>
          <p:cNvPr name="TextBox 4" id="4"/>
          <p:cNvSpPr txBox="true"/>
          <p:nvPr/>
        </p:nvSpPr>
        <p:spPr>
          <a:xfrm rot="0">
            <a:off x="1221986" y="3238795"/>
            <a:ext cx="4480960" cy="696595"/>
          </a:xfrm>
          <a:prstGeom prst="rect">
            <a:avLst/>
          </a:prstGeom>
        </p:spPr>
        <p:txBody>
          <a:bodyPr anchor="t" rtlCol="false" tIns="0" lIns="0" bIns="0" rIns="0">
            <a:spAutoFit/>
          </a:bodyPr>
          <a:lstStyle/>
          <a:p>
            <a:pPr algn="l" marL="845698" indent="-281899" lvl="2">
              <a:lnSpc>
                <a:spcPts val="5179"/>
              </a:lnSpc>
              <a:buFont typeface="Arial"/>
              <a:buChar char="⚬"/>
            </a:pPr>
            <a:r>
              <a:rPr lang="en-US" sz="3699">
                <a:solidFill>
                  <a:srgbClr val="000000"/>
                </a:solidFill>
                <a:latin typeface="Alatsi Bold"/>
              </a:rPr>
              <a:t>Introduction</a:t>
            </a:r>
          </a:p>
        </p:txBody>
      </p:sp>
      <p:sp>
        <p:nvSpPr>
          <p:cNvPr name="TextBox 5" id="5"/>
          <p:cNvSpPr txBox="true"/>
          <p:nvPr/>
        </p:nvSpPr>
        <p:spPr>
          <a:xfrm rot="0">
            <a:off x="1202936" y="4446905"/>
            <a:ext cx="5241454" cy="696595"/>
          </a:xfrm>
          <a:prstGeom prst="rect">
            <a:avLst/>
          </a:prstGeom>
        </p:spPr>
        <p:txBody>
          <a:bodyPr anchor="t" rtlCol="false" tIns="0" lIns="0" bIns="0" rIns="0">
            <a:spAutoFit/>
          </a:bodyPr>
          <a:lstStyle/>
          <a:p>
            <a:pPr algn="l" marL="845698" indent="-281899" lvl="2">
              <a:lnSpc>
                <a:spcPts val="5179"/>
              </a:lnSpc>
              <a:buFont typeface="Arial"/>
              <a:buChar char="⚬"/>
            </a:pPr>
            <a:r>
              <a:rPr lang="en-US" sz="3699">
                <a:solidFill>
                  <a:srgbClr val="000000"/>
                </a:solidFill>
                <a:latin typeface="Alatsi Bold"/>
              </a:rPr>
              <a:t>Literary Review </a:t>
            </a:r>
          </a:p>
        </p:txBody>
      </p:sp>
      <p:sp>
        <p:nvSpPr>
          <p:cNvPr name="TextBox 6" id="6"/>
          <p:cNvSpPr txBox="true"/>
          <p:nvPr/>
        </p:nvSpPr>
        <p:spPr>
          <a:xfrm rot="0">
            <a:off x="1202936" y="5445465"/>
            <a:ext cx="4480960" cy="696595"/>
          </a:xfrm>
          <a:prstGeom prst="rect">
            <a:avLst/>
          </a:prstGeom>
        </p:spPr>
        <p:txBody>
          <a:bodyPr anchor="t" rtlCol="false" tIns="0" lIns="0" bIns="0" rIns="0">
            <a:spAutoFit/>
          </a:bodyPr>
          <a:lstStyle/>
          <a:p>
            <a:pPr algn="l" marL="845698" indent="-281899" lvl="2">
              <a:lnSpc>
                <a:spcPts val="5179"/>
              </a:lnSpc>
              <a:buFont typeface="Arial"/>
              <a:buChar char="⚬"/>
            </a:pPr>
            <a:r>
              <a:rPr lang="en-US" sz="3699">
                <a:solidFill>
                  <a:srgbClr val="000000"/>
                </a:solidFill>
                <a:latin typeface="Alatsi Bold"/>
              </a:rPr>
              <a:t>Theoretical</a:t>
            </a:r>
          </a:p>
        </p:txBody>
      </p:sp>
      <p:sp>
        <p:nvSpPr>
          <p:cNvPr name="TextBox 7" id="7"/>
          <p:cNvSpPr txBox="true"/>
          <p:nvPr/>
        </p:nvSpPr>
        <p:spPr>
          <a:xfrm rot="0">
            <a:off x="6444390" y="3238795"/>
            <a:ext cx="4480960" cy="696595"/>
          </a:xfrm>
          <a:prstGeom prst="rect">
            <a:avLst/>
          </a:prstGeom>
        </p:spPr>
        <p:txBody>
          <a:bodyPr anchor="t" rtlCol="false" tIns="0" lIns="0" bIns="0" rIns="0">
            <a:spAutoFit/>
          </a:bodyPr>
          <a:lstStyle/>
          <a:p>
            <a:pPr algn="l" marL="845698" indent="-281899" lvl="2">
              <a:lnSpc>
                <a:spcPts val="5179"/>
              </a:lnSpc>
              <a:buFont typeface="Arial"/>
              <a:buChar char="⚬"/>
            </a:pPr>
            <a:r>
              <a:rPr lang="en-US" sz="3699">
                <a:solidFill>
                  <a:srgbClr val="000000"/>
                </a:solidFill>
                <a:latin typeface="Alatsi Bold"/>
              </a:rPr>
              <a:t>Methodology</a:t>
            </a:r>
          </a:p>
        </p:txBody>
      </p:sp>
      <p:sp>
        <p:nvSpPr>
          <p:cNvPr name="TextBox 8" id="8"/>
          <p:cNvSpPr txBox="true"/>
          <p:nvPr/>
        </p:nvSpPr>
        <p:spPr>
          <a:xfrm rot="0">
            <a:off x="6444390" y="4342130"/>
            <a:ext cx="5055568" cy="696595"/>
          </a:xfrm>
          <a:prstGeom prst="rect">
            <a:avLst/>
          </a:prstGeom>
        </p:spPr>
        <p:txBody>
          <a:bodyPr anchor="t" rtlCol="false" tIns="0" lIns="0" bIns="0" rIns="0">
            <a:spAutoFit/>
          </a:bodyPr>
          <a:lstStyle/>
          <a:p>
            <a:pPr algn="l" marL="845698" indent="-281899" lvl="2">
              <a:lnSpc>
                <a:spcPts val="5179"/>
              </a:lnSpc>
              <a:buFont typeface="Arial"/>
              <a:buChar char="⚬"/>
            </a:pPr>
            <a:r>
              <a:rPr lang="en-US" sz="3699">
                <a:solidFill>
                  <a:srgbClr val="000000"/>
                </a:solidFill>
                <a:latin typeface="Alatsi Bold"/>
              </a:rPr>
              <a:t>MIPv6</a:t>
            </a:r>
          </a:p>
        </p:txBody>
      </p:sp>
      <p:sp>
        <p:nvSpPr>
          <p:cNvPr name="TextBox 9" id="9"/>
          <p:cNvSpPr txBox="true"/>
          <p:nvPr/>
        </p:nvSpPr>
        <p:spPr>
          <a:xfrm rot="0">
            <a:off x="11890224" y="3238795"/>
            <a:ext cx="4480960" cy="696595"/>
          </a:xfrm>
          <a:prstGeom prst="rect">
            <a:avLst/>
          </a:prstGeom>
        </p:spPr>
        <p:txBody>
          <a:bodyPr anchor="t" rtlCol="false" tIns="0" lIns="0" bIns="0" rIns="0">
            <a:spAutoFit/>
          </a:bodyPr>
          <a:lstStyle/>
          <a:p>
            <a:pPr algn="l" marL="845698" indent="-281899" lvl="2">
              <a:lnSpc>
                <a:spcPts val="5179"/>
              </a:lnSpc>
              <a:buFont typeface="Arial"/>
              <a:buChar char="⚬"/>
            </a:pPr>
            <a:r>
              <a:rPr lang="en-US" sz="3699">
                <a:solidFill>
                  <a:srgbClr val="000000"/>
                </a:solidFill>
                <a:latin typeface="Alatsi Bold"/>
              </a:rPr>
              <a:t>Result</a:t>
            </a:r>
          </a:p>
        </p:txBody>
      </p:sp>
      <p:sp>
        <p:nvSpPr>
          <p:cNvPr name="TextBox 10" id="10"/>
          <p:cNvSpPr txBox="true"/>
          <p:nvPr/>
        </p:nvSpPr>
        <p:spPr>
          <a:xfrm rot="0">
            <a:off x="11890224" y="4342130"/>
            <a:ext cx="4480960" cy="696595"/>
          </a:xfrm>
          <a:prstGeom prst="rect">
            <a:avLst/>
          </a:prstGeom>
        </p:spPr>
        <p:txBody>
          <a:bodyPr anchor="t" rtlCol="false" tIns="0" lIns="0" bIns="0" rIns="0">
            <a:spAutoFit/>
          </a:bodyPr>
          <a:lstStyle/>
          <a:p>
            <a:pPr algn="l" marL="845698" indent="-281899" lvl="2">
              <a:lnSpc>
                <a:spcPts val="5179"/>
              </a:lnSpc>
              <a:buFont typeface="Arial"/>
              <a:buChar char="⚬"/>
            </a:pPr>
            <a:r>
              <a:rPr lang="en-US" sz="3699">
                <a:solidFill>
                  <a:srgbClr val="000000"/>
                </a:solidFill>
                <a:latin typeface="Alatsi Bold"/>
              </a:rPr>
              <a:t>Conclusion</a:t>
            </a:r>
          </a:p>
        </p:txBody>
      </p:sp>
      <p:sp>
        <p:nvSpPr>
          <p:cNvPr name="TextBox 11" id="11"/>
          <p:cNvSpPr txBox="true"/>
          <p:nvPr/>
        </p:nvSpPr>
        <p:spPr>
          <a:xfrm rot="0">
            <a:off x="11890224" y="5448300"/>
            <a:ext cx="5369076" cy="696595"/>
          </a:xfrm>
          <a:prstGeom prst="rect">
            <a:avLst/>
          </a:prstGeom>
        </p:spPr>
        <p:txBody>
          <a:bodyPr anchor="t" rtlCol="false" tIns="0" lIns="0" bIns="0" rIns="0">
            <a:spAutoFit/>
          </a:bodyPr>
          <a:lstStyle/>
          <a:p>
            <a:pPr algn="l" marL="845698" indent="-281899" lvl="2">
              <a:lnSpc>
                <a:spcPts val="5179"/>
              </a:lnSpc>
              <a:buFont typeface="Arial"/>
              <a:buChar char="⚬"/>
            </a:pPr>
            <a:r>
              <a:rPr lang="en-US" sz="3699">
                <a:solidFill>
                  <a:srgbClr val="000000"/>
                </a:solidFill>
                <a:latin typeface="Alatsi Bold"/>
              </a:rPr>
              <a:t>Recommendation</a:t>
            </a:r>
          </a:p>
        </p:txBody>
      </p:sp>
      <p:sp>
        <p:nvSpPr>
          <p:cNvPr name="TextBox 12" id="12"/>
          <p:cNvSpPr txBox="true"/>
          <p:nvPr/>
        </p:nvSpPr>
        <p:spPr>
          <a:xfrm rot="0">
            <a:off x="6444390" y="5445465"/>
            <a:ext cx="4480960" cy="696595"/>
          </a:xfrm>
          <a:prstGeom prst="rect">
            <a:avLst/>
          </a:prstGeom>
        </p:spPr>
        <p:txBody>
          <a:bodyPr anchor="t" rtlCol="false" tIns="0" lIns="0" bIns="0" rIns="0">
            <a:spAutoFit/>
          </a:bodyPr>
          <a:lstStyle/>
          <a:p>
            <a:pPr algn="l" marL="845698" indent="-281899" lvl="2">
              <a:lnSpc>
                <a:spcPts val="5179"/>
              </a:lnSpc>
              <a:buFont typeface="Arial"/>
              <a:buChar char="⚬"/>
            </a:pPr>
            <a:r>
              <a:rPr lang="en-US" sz="3699">
                <a:solidFill>
                  <a:srgbClr val="000000"/>
                </a:solidFill>
                <a:latin typeface="Alatsi Bold"/>
              </a:rPr>
              <a:t>Thank You</a:t>
            </a:r>
          </a:p>
        </p:txBody>
      </p:sp>
      <p:grpSp>
        <p:nvGrpSpPr>
          <p:cNvPr name="Group 13" id="13"/>
          <p:cNvGrpSpPr/>
          <p:nvPr/>
        </p:nvGrpSpPr>
        <p:grpSpPr>
          <a:xfrm rot="0">
            <a:off x="-317749" y="9004117"/>
            <a:ext cx="7219564" cy="133350"/>
            <a:chOff x="0" y="0"/>
            <a:chExt cx="9626085" cy="177800"/>
          </a:xfrm>
        </p:grpSpPr>
        <p:sp>
          <p:nvSpPr>
            <p:cNvPr name="Freeform 14" id="14"/>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grpSp>
        <p:nvGrpSpPr>
          <p:cNvPr name="Group 15" id="15"/>
          <p:cNvGrpSpPr/>
          <p:nvPr/>
        </p:nvGrpSpPr>
        <p:grpSpPr>
          <a:xfrm rot="0">
            <a:off x="11373019" y="9004117"/>
            <a:ext cx="7219564" cy="133350"/>
            <a:chOff x="0" y="0"/>
            <a:chExt cx="9626085" cy="177800"/>
          </a:xfrm>
        </p:grpSpPr>
        <p:sp>
          <p:nvSpPr>
            <p:cNvPr name="Freeform 16" id="16"/>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sp>
        <p:nvSpPr>
          <p:cNvPr name="Freeform 17" id="17"/>
          <p:cNvSpPr/>
          <p:nvPr/>
        </p:nvSpPr>
        <p:spPr>
          <a:xfrm flipH="false" flipV="false" rot="0">
            <a:off x="15915854" y="-98041"/>
            <a:ext cx="1449213" cy="1771266"/>
          </a:xfrm>
          <a:custGeom>
            <a:avLst/>
            <a:gdLst/>
            <a:ahLst/>
            <a:cxnLst/>
            <a:rect r="r" b="b" t="t" l="l"/>
            <a:pathLst>
              <a:path h="1771266" w="1449213">
                <a:moveTo>
                  <a:pt x="0" y="0"/>
                </a:moveTo>
                <a:lnTo>
                  <a:pt x="1449214" y="0"/>
                </a:lnTo>
                <a:lnTo>
                  <a:pt x="1449214" y="1771266"/>
                </a:lnTo>
                <a:lnTo>
                  <a:pt x="0" y="1771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5859155" y="213886"/>
            <a:ext cx="1562612" cy="1045428"/>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1</a:t>
            </a:r>
          </a:p>
        </p:txBody>
      </p:sp>
      <p:grpSp>
        <p:nvGrpSpPr>
          <p:cNvPr name="Group 19" id="19"/>
          <p:cNvGrpSpPr/>
          <p:nvPr/>
        </p:nvGrpSpPr>
        <p:grpSpPr>
          <a:xfrm rot="0">
            <a:off x="-2845001" y="434334"/>
            <a:ext cx="7315200" cy="2477783"/>
            <a:chOff x="0" y="0"/>
            <a:chExt cx="9753600" cy="3303711"/>
          </a:xfrm>
        </p:grpSpPr>
        <p:sp>
          <p:nvSpPr>
            <p:cNvPr name="Freeform 20" id="20"/>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grpSp>
        <p:nvGrpSpPr>
          <p:cNvPr name="Group 21" id="21"/>
          <p:cNvGrpSpPr/>
          <p:nvPr/>
        </p:nvGrpSpPr>
        <p:grpSpPr>
          <a:xfrm rot="0">
            <a:off x="13601700" y="6142060"/>
            <a:ext cx="7315200" cy="2477783"/>
            <a:chOff x="0" y="0"/>
            <a:chExt cx="9753600" cy="3303711"/>
          </a:xfrm>
        </p:grpSpPr>
        <p:sp>
          <p:nvSpPr>
            <p:cNvPr name="Freeform 22" id="22"/>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743132"/>
            <a:ext cx="6882108" cy="52197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Larana University | 2024</a:t>
            </a:r>
          </a:p>
        </p:txBody>
      </p:sp>
      <p:grpSp>
        <p:nvGrpSpPr>
          <p:cNvPr name="Group 3" id="3"/>
          <p:cNvGrpSpPr/>
          <p:nvPr/>
        </p:nvGrpSpPr>
        <p:grpSpPr>
          <a:xfrm rot="0">
            <a:off x="-317749" y="9004117"/>
            <a:ext cx="7219564" cy="133350"/>
            <a:chOff x="0" y="0"/>
            <a:chExt cx="9626085" cy="177800"/>
          </a:xfrm>
        </p:grpSpPr>
        <p:sp>
          <p:nvSpPr>
            <p:cNvPr name="Freeform 4" id="4"/>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grpSp>
        <p:nvGrpSpPr>
          <p:cNvPr name="Group 5" id="5"/>
          <p:cNvGrpSpPr/>
          <p:nvPr/>
        </p:nvGrpSpPr>
        <p:grpSpPr>
          <a:xfrm rot="0">
            <a:off x="11373019" y="9004117"/>
            <a:ext cx="7219564" cy="133350"/>
            <a:chOff x="0" y="0"/>
            <a:chExt cx="9626085" cy="177800"/>
          </a:xfrm>
        </p:grpSpPr>
        <p:sp>
          <p:nvSpPr>
            <p:cNvPr name="Freeform 6" id="6"/>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grpSp>
        <p:nvGrpSpPr>
          <p:cNvPr name="Group 7" id="7"/>
          <p:cNvGrpSpPr/>
          <p:nvPr/>
        </p:nvGrpSpPr>
        <p:grpSpPr>
          <a:xfrm rot="0">
            <a:off x="12982861" y="5933231"/>
            <a:ext cx="7315200" cy="2477783"/>
            <a:chOff x="0" y="0"/>
            <a:chExt cx="9753600" cy="3303711"/>
          </a:xfrm>
        </p:grpSpPr>
        <p:sp>
          <p:nvSpPr>
            <p:cNvPr name="Freeform 8" id="8"/>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2"/>
              <a:stretch>
                <a:fillRect l="0" t="-166" r="0" b="-168"/>
              </a:stretch>
            </a:blipFill>
          </p:spPr>
        </p:sp>
      </p:grpSp>
      <p:sp>
        <p:nvSpPr>
          <p:cNvPr name="TextBox 9" id="9"/>
          <p:cNvSpPr txBox="true"/>
          <p:nvPr/>
        </p:nvSpPr>
        <p:spPr>
          <a:xfrm rot="0">
            <a:off x="2553980" y="704850"/>
            <a:ext cx="13180039" cy="1612901"/>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INTRODUCTION</a:t>
            </a:r>
          </a:p>
        </p:txBody>
      </p:sp>
      <p:sp>
        <p:nvSpPr>
          <p:cNvPr name="Freeform 10" id="10"/>
          <p:cNvSpPr/>
          <p:nvPr/>
        </p:nvSpPr>
        <p:spPr>
          <a:xfrm flipH="false" flipV="false" rot="0">
            <a:off x="15915854" y="-98041"/>
            <a:ext cx="1449213" cy="1771266"/>
          </a:xfrm>
          <a:custGeom>
            <a:avLst/>
            <a:gdLst/>
            <a:ahLst/>
            <a:cxnLst/>
            <a:rect r="r" b="b" t="t" l="l"/>
            <a:pathLst>
              <a:path h="1771266" w="1449213">
                <a:moveTo>
                  <a:pt x="0" y="0"/>
                </a:moveTo>
                <a:lnTo>
                  <a:pt x="1449214" y="0"/>
                </a:lnTo>
                <a:lnTo>
                  <a:pt x="1449214" y="1771266"/>
                </a:lnTo>
                <a:lnTo>
                  <a:pt x="0" y="1771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5859155" y="213886"/>
            <a:ext cx="1562612" cy="1045428"/>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2</a:t>
            </a:r>
          </a:p>
        </p:txBody>
      </p:sp>
      <p:grpSp>
        <p:nvGrpSpPr>
          <p:cNvPr name="Group 12" id="12"/>
          <p:cNvGrpSpPr/>
          <p:nvPr/>
        </p:nvGrpSpPr>
        <p:grpSpPr>
          <a:xfrm rot="0">
            <a:off x="-3482681" y="-210192"/>
            <a:ext cx="7315200" cy="2477783"/>
            <a:chOff x="0" y="0"/>
            <a:chExt cx="9753600" cy="3303711"/>
          </a:xfrm>
        </p:grpSpPr>
        <p:sp>
          <p:nvSpPr>
            <p:cNvPr name="Freeform 13" id="13"/>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2"/>
              <a:stretch>
                <a:fillRect l="0" t="-166" r="0" b="-168"/>
              </a:stretch>
            </a:blipFill>
          </p:spPr>
        </p:sp>
      </p:grpSp>
      <p:sp>
        <p:nvSpPr>
          <p:cNvPr name="TextBox 14" id="14"/>
          <p:cNvSpPr txBox="true"/>
          <p:nvPr/>
        </p:nvSpPr>
        <p:spPr>
          <a:xfrm rot="0">
            <a:off x="1791340" y="3415378"/>
            <a:ext cx="14067815" cy="3756745"/>
          </a:xfrm>
          <a:prstGeom prst="rect">
            <a:avLst/>
          </a:prstGeom>
        </p:spPr>
        <p:txBody>
          <a:bodyPr anchor="t" rtlCol="false" tIns="0" lIns="0" bIns="0" rIns="0">
            <a:spAutoFit/>
          </a:bodyPr>
          <a:lstStyle/>
          <a:p>
            <a:pPr algn="l">
              <a:lnSpc>
                <a:spcPts val="5851"/>
              </a:lnSpc>
            </a:pPr>
            <a:r>
              <a:rPr lang="en-US" sz="4180">
                <a:solidFill>
                  <a:srgbClr val="000000"/>
                </a:solidFill>
                <a:latin typeface="Alatsi Bold"/>
              </a:rPr>
              <a:t>Macro mobility: Long-distance movement, cities, regions, countries, transportation modes, air travel, railways, highways, maritime shipping, urban planning, infrastructure, policy-making, economic trends, technology, environment, societal preferences.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547891" y="3217015"/>
            <a:ext cx="516960" cy="516960"/>
          </a:xfrm>
          <a:custGeom>
            <a:avLst/>
            <a:gdLst/>
            <a:ahLst/>
            <a:cxnLst/>
            <a:rect r="r" b="b" t="t" l="l"/>
            <a:pathLst>
              <a:path h="516960" w="516960">
                <a:moveTo>
                  <a:pt x="0" y="0"/>
                </a:moveTo>
                <a:lnTo>
                  <a:pt x="516960" y="0"/>
                </a:lnTo>
                <a:lnTo>
                  <a:pt x="516960" y="516960"/>
                </a:lnTo>
                <a:lnTo>
                  <a:pt x="0" y="5169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704850"/>
            <a:ext cx="16230600" cy="1612901"/>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THEORETICAL FRAMEWORK</a:t>
            </a:r>
          </a:p>
        </p:txBody>
      </p:sp>
      <p:sp>
        <p:nvSpPr>
          <p:cNvPr name="TextBox 4" id="4"/>
          <p:cNvSpPr txBox="true"/>
          <p:nvPr/>
        </p:nvSpPr>
        <p:spPr>
          <a:xfrm rot="0">
            <a:off x="5702946" y="8743132"/>
            <a:ext cx="6882108" cy="52197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 | 2024</a:t>
            </a:r>
          </a:p>
        </p:txBody>
      </p:sp>
      <p:sp>
        <p:nvSpPr>
          <p:cNvPr name="TextBox 5" id="5"/>
          <p:cNvSpPr txBox="true"/>
          <p:nvPr/>
        </p:nvSpPr>
        <p:spPr>
          <a:xfrm rot="0">
            <a:off x="2411959" y="2853231"/>
            <a:ext cx="7530658" cy="880745"/>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Overview</a:t>
            </a:r>
          </a:p>
        </p:txBody>
      </p:sp>
      <p:sp>
        <p:nvSpPr>
          <p:cNvPr name="TextBox 6" id="6"/>
          <p:cNvSpPr txBox="true"/>
          <p:nvPr/>
        </p:nvSpPr>
        <p:spPr>
          <a:xfrm rot="0">
            <a:off x="2411959" y="5681358"/>
            <a:ext cx="7530658" cy="880745"/>
          </a:xfrm>
          <a:prstGeom prst="rect">
            <a:avLst/>
          </a:prstGeom>
        </p:spPr>
        <p:txBody>
          <a:bodyPr anchor="t" rtlCol="false" tIns="0" lIns="0" bIns="0" rIns="0">
            <a:spAutoFit/>
          </a:bodyPr>
          <a:lstStyle/>
          <a:p>
            <a:pPr algn="l">
              <a:lnSpc>
                <a:spcPts val="6580"/>
              </a:lnSpc>
            </a:pPr>
            <a:r>
              <a:rPr lang="en-US" sz="4700">
                <a:solidFill>
                  <a:srgbClr val="000000"/>
                </a:solidFill>
                <a:latin typeface="Alatsi Bold"/>
              </a:rPr>
              <a:t>Proponents</a:t>
            </a:r>
          </a:p>
        </p:txBody>
      </p:sp>
      <p:sp>
        <p:nvSpPr>
          <p:cNvPr name="TextBox 7" id="7"/>
          <p:cNvSpPr txBox="true"/>
          <p:nvPr/>
        </p:nvSpPr>
        <p:spPr>
          <a:xfrm rot="0">
            <a:off x="2411959" y="3793284"/>
            <a:ext cx="14847341" cy="1335624"/>
          </a:xfrm>
          <a:prstGeom prst="rect">
            <a:avLst/>
          </a:prstGeom>
        </p:spPr>
        <p:txBody>
          <a:bodyPr anchor="t" rtlCol="false" tIns="0" lIns="0" bIns="0" rIns="0">
            <a:spAutoFit/>
          </a:bodyPr>
          <a:lstStyle/>
          <a:p>
            <a:pPr algn="l">
              <a:lnSpc>
                <a:spcPts val="5124"/>
              </a:lnSpc>
            </a:pPr>
            <a:r>
              <a:rPr lang="en-US" sz="3661">
                <a:solidFill>
                  <a:srgbClr val="000000"/>
                </a:solidFill>
                <a:latin typeface="Alatsi Bold"/>
              </a:rPr>
              <a:t>Mobile IPv6 uses a hierarchical addressing system with permanent home and temporary care-of addresses to facilitate seamless mobility.</a:t>
            </a:r>
          </a:p>
        </p:txBody>
      </p:sp>
      <p:grpSp>
        <p:nvGrpSpPr>
          <p:cNvPr name="Group 8" id="8"/>
          <p:cNvGrpSpPr/>
          <p:nvPr/>
        </p:nvGrpSpPr>
        <p:grpSpPr>
          <a:xfrm rot="0">
            <a:off x="13764167" y="5827621"/>
            <a:ext cx="7315200" cy="2477783"/>
            <a:chOff x="0" y="0"/>
            <a:chExt cx="9753600" cy="3303711"/>
          </a:xfrm>
        </p:grpSpPr>
        <p:sp>
          <p:nvSpPr>
            <p:cNvPr name="Freeform 9" id="9"/>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sp>
        <p:nvSpPr>
          <p:cNvPr name="TextBox 10" id="10"/>
          <p:cNvSpPr txBox="true"/>
          <p:nvPr/>
        </p:nvSpPr>
        <p:spPr>
          <a:xfrm rot="0">
            <a:off x="2411959" y="6619253"/>
            <a:ext cx="14481439" cy="5700498"/>
          </a:xfrm>
          <a:prstGeom prst="rect">
            <a:avLst/>
          </a:prstGeom>
        </p:spPr>
        <p:txBody>
          <a:bodyPr anchor="t" rtlCol="false" tIns="0" lIns="0" bIns="0" rIns="0">
            <a:spAutoFit/>
          </a:bodyPr>
          <a:lstStyle/>
          <a:p>
            <a:pPr algn="l">
              <a:lnSpc>
                <a:spcPts val="4999"/>
              </a:lnSpc>
            </a:pPr>
            <a:r>
              <a:rPr lang="en-US" sz="3570">
                <a:solidFill>
                  <a:srgbClr val="000000"/>
                </a:solidFill>
                <a:latin typeface="Alatsi Bold"/>
              </a:rPr>
              <a:t>Mobile IPv6 employs a binding update mechanism for mobile nodes to update their location information, ensuring uninterrupted connectivity and efficient packet routing.</a:t>
            </a:r>
          </a:p>
          <a:p>
            <a:pPr algn="l">
              <a:lnSpc>
                <a:spcPts val="4999"/>
              </a:lnSpc>
            </a:pPr>
          </a:p>
          <a:p>
            <a:pPr algn="l">
              <a:lnSpc>
                <a:spcPts val="4999"/>
              </a:lnSpc>
            </a:pPr>
          </a:p>
          <a:p>
            <a:pPr algn="l">
              <a:lnSpc>
                <a:spcPts val="4999"/>
              </a:lnSpc>
            </a:pPr>
          </a:p>
          <a:p>
            <a:pPr algn="l">
              <a:lnSpc>
                <a:spcPts val="4999"/>
              </a:lnSpc>
            </a:pPr>
          </a:p>
          <a:p>
            <a:pPr algn="l">
              <a:lnSpc>
                <a:spcPts val="4999"/>
              </a:lnSpc>
            </a:pPr>
          </a:p>
          <a:p>
            <a:pPr algn="l">
              <a:lnSpc>
                <a:spcPts val="4999"/>
              </a:lnSpc>
            </a:pPr>
          </a:p>
        </p:txBody>
      </p:sp>
      <p:sp>
        <p:nvSpPr>
          <p:cNvPr name="Freeform 11" id="11"/>
          <p:cNvSpPr/>
          <p:nvPr/>
        </p:nvSpPr>
        <p:spPr>
          <a:xfrm flipH="false" flipV="false" rot="0">
            <a:off x="1547891" y="5996601"/>
            <a:ext cx="516960" cy="516960"/>
          </a:xfrm>
          <a:custGeom>
            <a:avLst/>
            <a:gdLst/>
            <a:ahLst/>
            <a:cxnLst/>
            <a:rect r="r" b="b" t="t" l="l"/>
            <a:pathLst>
              <a:path h="516960" w="516960">
                <a:moveTo>
                  <a:pt x="0" y="0"/>
                </a:moveTo>
                <a:lnTo>
                  <a:pt x="516960" y="0"/>
                </a:lnTo>
                <a:lnTo>
                  <a:pt x="516960" y="516960"/>
                </a:lnTo>
                <a:lnTo>
                  <a:pt x="0" y="5169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317749" y="9004117"/>
            <a:ext cx="7219564" cy="133350"/>
            <a:chOff x="0" y="0"/>
            <a:chExt cx="9626085" cy="177800"/>
          </a:xfrm>
        </p:grpSpPr>
        <p:sp>
          <p:nvSpPr>
            <p:cNvPr name="Freeform 13" id="13"/>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grpSp>
        <p:nvGrpSpPr>
          <p:cNvPr name="Group 14" id="14"/>
          <p:cNvGrpSpPr/>
          <p:nvPr/>
        </p:nvGrpSpPr>
        <p:grpSpPr>
          <a:xfrm rot="0">
            <a:off x="11373019" y="9004117"/>
            <a:ext cx="7219564" cy="133350"/>
            <a:chOff x="0" y="0"/>
            <a:chExt cx="9626085" cy="177800"/>
          </a:xfrm>
        </p:grpSpPr>
        <p:sp>
          <p:nvSpPr>
            <p:cNvPr name="Freeform 15" id="15"/>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sp>
        <p:nvSpPr>
          <p:cNvPr name="Freeform 16" id="16"/>
          <p:cNvSpPr/>
          <p:nvPr/>
        </p:nvSpPr>
        <p:spPr>
          <a:xfrm flipH="false" flipV="false" rot="0">
            <a:off x="15915854" y="-98041"/>
            <a:ext cx="1449213" cy="1771266"/>
          </a:xfrm>
          <a:custGeom>
            <a:avLst/>
            <a:gdLst/>
            <a:ahLst/>
            <a:cxnLst/>
            <a:rect r="r" b="b" t="t" l="l"/>
            <a:pathLst>
              <a:path h="1771266" w="1449213">
                <a:moveTo>
                  <a:pt x="0" y="0"/>
                </a:moveTo>
                <a:lnTo>
                  <a:pt x="1449214" y="0"/>
                </a:lnTo>
                <a:lnTo>
                  <a:pt x="1449214" y="1771266"/>
                </a:lnTo>
                <a:lnTo>
                  <a:pt x="0" y="1771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15859155" y="213886"/>
            <a:ext cx="1562612" cy="1045428"/>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3</a:t>
            </a:r>
          </a:p>
        </p:txBody>
      </p:sp>
      <p:grpSp>
        <p:nvGrpSpPr>
          <p:cNvPr name="Group 18" id="18"/>
          <p:cNvGrpSpPr/>
          <p:nvPr/>
        </p:nvGrpSpPr>
        <p:grpSpPr>
          <a:xfrm rot="0">
            <a:off x="-2628900" y="-1449083"/>
            <a:ext cx="7315200" cy="2477783"/>
            <a:chOff x="0" y="0"/>
            <a:chExt cx="9753600" cy="3303711"/>
          </a:xfrm>
        </p:grpSpPr>
        <p:sp>
          <p:nvSpPr>
            <p:cNvPr name="Freeform 19" id="19"/>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704850"/>
            <a:ext cx="13180039" cy="1612901"/>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METHODOLOGY</a:t>
            </a:r>
          </a:p>
        </p:txBody>
      </p:sp>
      <p:sp>
        <p:nvSpPr>
          <p:cNvPr name="TextBox 3" id="3"/>
          <p:cNvSpPr txBox="true"/>
          <p:nvPr/>
        </p:nvSpPr>
        <p:spPr>
          <a:xfrm rot="-5400000">
            <a:off x="-2402311" y="4882515"/>
            <a:ext cx="6882108" cy="52197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 | 2024</a:t>
            </a:r>
          </a:p>
        </p:txBody>
      </p:sp>
      <p:grpSp>
        <p:nvGrpSpPr>
          <p:cNvPr name="Group 4" id="4"/>
          <p:cNvGrpSpPr/>
          <p:nvPr/>
        </p:nvGrpSpPr>
        <p:grpSpPr>
          <a:xfrm rot="0">
            <a:off x="1028700" y="7232291"/>
            <a:ext cx="119703" cy="3111756"/>
            <a:chOff x="0" y="0"/>
            <a:chExt cx="159604" cy="4149008"/>
          </a:xfrm>
        </p:grpSpPr>
        <p:sp>
          <p:nvSpPr>
            <p:cNvPr name="Freeform 5" id="5"/>
            <p:cNvSpPr/>
            <p:nvPr/>
          </p:nvSpPr>
          <p:spPr>
            <a:xfrm flipH="false" flipV="false" rot="0">
              <a:off x="0" y="76073"/>
              <a:ext cx="159639" cy="3996817"/>
            </a:xfrm>
            <a:custGeom>
              <a:avLst/>
              <a:gdLst/>
              <a:ahLst/>
              <a:cxnLst/>
              <a:rect r="r" b="b" t="t" l="l"/>
              <a:pathLst>
                <a:path h="3996817" w="159639">
                  <a:moveTo>
                    <a:pt x="7239" y="3996817"/>
                  </a:moveTo>
                  <a:lnTo>
                    <a:pt x="0" y="254"/>
                  </a:lnTo>
                  <a:lnTo>
                    <a:pt x="152400" y="0"/>
                  </a:lnTo>
                  <a:lnTo>
                    <a:pt x="159639" y="3996563"/>
                  </a:lnTo>
                  <a:close/>
                </a:path>
              </a:pathLst>
            </a:custGeom>
            <a:solidFill>
              <a:srgbClr val="9FC3D0"/>
            </a:solidFill>
          </p:spPr>
        </p:sp>
      </p:grpSp>
      <p:grpSp>
        <p:nvGrpSpPr>
          <p:cNvPr name="Group 6" id="6"/>
          <p:cNvGrpSpPr/>
          <p:nvPr/>
        </p:nvGrpSpPr>
        <p:grpSpPr>
          <a:xfrm rot="0">
            <a:off x="1033340" y="-161675"/>
            <a:ext cx="119703" cy="3111756"/>
            <a:chOff x="0" y="0"/>
            <a:chExt cx="159604" cy="4149008"/>
          </a:xfrm>
        </p:grpSpPr>
        <p:sp>
          <p:nvSpPr>
            <p:cNvPr name="Freeform 7" id="7"/>
            <p:cNvSpPr/>
            <p:nvPr/>
          </p:nvSpPr>
          <p:spPr>
            <a:xfrm flipH="false" flipV="false" rot="0">
              <a:off x="0" y="76073"/>
              <a:ext cx="159639" cy="3996817"/>
            </a:xfrm>
            <a:custGeom>
              <a:avLst/>
              <a:gdLst/>
              <a:ahLst/>
              <a:cxnLst/>
              <a:rect r="r" b="b" t="t" l="l"/>
              <a:pathLst>
                <a:path h="3996817" w="159639">
                  <a:moveTo>
                    <a:pt x="7239" y="3996817"/>
                  </a:moveTo>
                  <a:lnTo>
                    <a:pt x="0" y="254"/>
                  </a:lnTo>
                  <a:lnTo>
                    <a:pt x="152400" y="0"/>
                  </a:lnTo>
                  <a:lnTo>
                    <a:pt x="159639" y="3996563"/>
                  </a:lnTo>
                  <a:close/>
                </a:path>
              </a:pathLst>
            </a:custGeom>
            <a:solidFill>
              <a:srgbClr val="9FC3D0"/>
            </a:solidFill>
          </p:spPr>
        </p:sp>
      </p:grpSp>
      <p:sp>
        <p:nvSpPr>
          <p:cNvPr name="Freeform 8" id="8"/>
          <p:cNvSpPr/>
          <p:nvPr/>
        </p:nvSpPr>
        <p:spPr>
          <a:xfrm flipH="false" flipV="false" rot="0">
            <a:off x="15915854" y="-98041"/>
            <a:ext cx="1449213" cy="1771266"/>
          </a:xfrm>
          <a:custGeom>
            <a:avLst/>
            <a:gdLst/>
            <a:ahLst/>
            <a:cxnLst/>
            <a:rect r="r" b="b" t="t" l="l"/>
            <a:pathLst>
              <a:path h="1771266" w="1449213">
                <a:moveTo>
                  <a:pt x="0" y="0"/>
                </a:moveTo>
                <a:lnTo>
                  <a:pt x="1449214" y="0"/>
                </a:lnTo>
                <a:lnTo>
                  <a:pt x="1449214" y="1771266"/>
                </a:lnTo>
                <a:lnTo>
                  <a:pt x="0" y="1771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5859155" y="213886"/>
            <a:ext cx="1562612" cy="1045428"/>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4</a:t>
            </a:r>
          </a:p>
        </p:txBody>
      </p:sp>
      <p:grpSp>
        <p:nvGrpSpPr>
          <p:cNvPr name="Group 10" id="10"/>
          <p:cNvGrpSpPr/>
          <p:nvPr/>
        </p:nvGrpSpPr>
        <p:grpSpPr>
          <a:xfrm rot="0">
            <a:off x="1475832" y="-1449083"/>
            <a:ext cx="7315200" cy="2477783"/>
            <a:chOff x="0" y="0"/>
            <a:chExt cx="9753600" cy="3303711"/>
          </a:xfrm>
        </p:grpSpPr>
        <p:sp>
          <p:nvSpPr>
            <p:cNvPr name="Freeform 11" id="11"/>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grpSp>
        <p:nvGrpSpPr>
          <p:cNvPr name="Group 12" id="12"/>
          <p:cNvGrpSpPr/>
          <p:nvPr/>
        </p:nvGrpSpPr>
        <p:grpSpPr>
          <a:xfrm rot="0">
            <a:off x="10721225" y="8788169"/>
            <a:ext cx="7315200" cy="2477783"/>
            <a:chOff x="0" y="0"/>
            <a:chExt cx="9753600" cy="3303711"/>
          </a:xfrm>
        </p:grpSpPr>
        <p:sp>
          <p:nvSpPr>
            <p:cNvPr name="Freeform 13" id="13"/>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grpSp>
        <p:nvGrpSpPr>
          <p:cNvPr name="Group 14" id="14"/>
          <p:cNvGrpSpPr/>
          <p:nvPr/>
        </p:nvGrpSpPr>
        <p:grpSpPr>
          <a:xfrm rot="0">
            <a:off x="3667033" y="2496841"/>
            <a:ext cx="11362191" cy="6761459"/>
            <a:chOff x="0" y="0"/>
            <a:chExt cx="15149588" cy="9015279"/>
          </a:xfrm>
        </p:grpSpPr>
        <p:sp>
          <p:nvSpPr>
            <p:cNvPr name="Freeform 15" id="15"/>
            <p:cNvSpPr/>
            <p:nvPr/>
          </p:nvSpPr>
          <p:spPr>
            <a:xfrm flipH="false" flipV="false" rot="0">
              <a:off x="0" y="0"/>
              <a:ext cx="15149576" cy="9015222"/>
            </a:xfrm>
            <a:custGeom>
              <a:avLst/>
              <a:gdLst/>
              <a:ahLst/>
              <a:cxnLst/>
              <a:rect r="r" b="b" t="t" l="l"/>
              <a:pathLst>
                <a:path h="9015222" w="15149576">
                  <a:moveTo>
                    <a:pt x="0" y="0"/>
                  </a:moveTo>
                  <a:lnTo>
                    <a:pt x="15149576" y="0"/>
                  </a:lnTo>
                  <a:lnTo>
                    <a:pt x="15149576" y="9015222"/>
                  </a:lnTo>
                  <a:lnTo>
                    <a:pt x="0" y="9015222"/>
                  </a:lnTo>
                  <a:lnTo>
                    <a:pt x="0" y="0"/>
                  </a:lnTo>
                  <a:close/>
                </a:path>
              </a:pathLst>
            </a:custGeom>
            <a:blipFill>
              <a:blip r:embed="rId5"/>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236347" y="704850"/>
            <a:ext cx="15815306" cy="1612901"/>
          </a:xfrm>
          <a:prstGeom prst="rect">
            <a:avLst/>
          </a:prstGeom>
        </p:spPr>
        <p:txBody>
          <a:bodyPr anchor="t" rtlCol="false" tIns="0" lIns="0" bIns="0" rIns="0">
            <a:spAutoFit/>
          </a:bodyPr>
          <a:lstStyle/>
          <a:p>
            <a:pPr algn="ctr">
              <a:lnSpc>
                <a:spcPts val="11899"/>
              </a:lnSpc>
            </a:pPr>
            <a:r>
              <a:rPr lang="en-US" sz="8499">
                <a:solidFill>
                  <a:srgbClr val="000000"/>
                </a:solidFill>
                <a:latin typeface="Alatsi Bold"/>
              </a:rPr>
              <a:t>MIPV6</a:t>
            </a:r>
          </a:p>
        </p:txBody>
      </p:sp>
      <p:sp>
        <p:nvSpPr>
          <p:cNvPr name="TextBox 3" id="3"/>
          <p:cNvSpPr txBox="true"/>
          <p:nvPr/>
        </p:nvSpPr>
        <p:spPr>
          <a:xfrm rot="0">
            <a:off x="1236347" y="2611287"/>
            <a:ext cx="14622808" cy="2086277"/>
          </a:xfrm>
          <a:prstGeom prst="rect">
            <a:avLst/>
          </a:prstGeom>
        </p:spPr>
        <p:txBody>
          <a:bodyPr anchor="t" rtlCol="false" tIns="0" lIns="0" bIns="0" rIns="0">
            <a:spAutoFit/>
          </a:bodyPr>
          <a:lstStyle/>
          <a:p>
            <a:pPr algn="l">
              <a:lnSpc>
                <a:spcPts val="5358"/>
              </a:lnSpc>
            </a:pPr>
            <a:r>
              <a:rPr lang="en-US" sz="3827">
                <a:solidFill>
                  <a:srgbClr val="000000"/>
                </a:solidFill>
                <a:latin typeface="Alatsi Bold"/>
              </a:rPr>
              <a:t>A communications protocol that provides an identification and location system for computers on networks and routes traffic across the Internet.</a:t>
            </a:r>
          </a:p>
        </p:txBody>
      </p:sp>
      <p:sp>
        <p:nvSpPr>
          <p:cNvPr name="TextBox 4" id="4"/>
          <p:cNvSpPr txBox="true"/>
          <p:nvPr/>
        </p:nvSpPr>
        <p:spPr>
          <a:xfrm rot="0">
            <a:off x="5702946" y="8743132"/>
            <a:ext cx="6882108" cy="52197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 | 2024</a:t>
            </a:r>
          </a:p>
        </p:txBody>
      </p:sp>
      <p:grpSp>
        <p:nvGrpSpPr>
          <p:cNvPr name="Group 5" id="5"/>
          <p:cNvGrpSpPr/>
          <p:nvPr/>
        </p:nvGrpSpPr>
        <p:grpSpPr>
          <a:xfrm rot="0">
            <a:off x="-317749" y="9004117"/>
            <a:ext cx="7219564" cy="133350"/>
            <a:chOff x="0" y="0"/>
            <a:chExt cx="9626085" cy="177800"/>
          </a:xfrm>
        </p:grpSpPr>
        <p:sp>
          <p:nvSpPr>
            <p:cNvPr name="Freeform 6" id="6"/>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grpSp>
        <p:nvGrpSpPr>
          <p:cNvPr name="Group 7" id="7"/>
          <p:cNvGrpSpPr/>
          <p:nvPr/>
        </p:nvGrpSpPr>
        <p:grpSpPr>
          <a:xfrm rot="0">
            <a:off x="11373019" y="9004117"/>
            <a:ext cx="7219564" cy="133350"/>
            <a:chOff x="0" y="0"/>
            <a:chExt cx="9626085" cy="177800"/>
          </a:xfrm>
        </p:grpSpPr>
        <p:sp>
          <p:nvSpPr>
            <p:cNvPr name="Freeform 8" id="8"/>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sp>
        <p:nvSpPr>
          <p:cNvPr name="Freeform 9" id="9"/>
          <p:cNvSpPr/>
          <p:nvPr/>
        </p:nvSpPr>
        <p:spPr>
          <a:xfrm flipH="false" flipV="false" rot="0">
            <a:off x="15915854" y="-98041"/>
            <a:ext cx="1449213" cy="1771266"/>
          </a:xfrm>
          <a:custGeom>
            <a:avLst/>
            <a:gdLst/>
            <a:ahLst/>
            <a:cxnLst/>
            <a:rect r="r" b="b" t="t" l="l"/>
            <a:pathLst>
              <a:path h="1771266" w="1449213">
                <a:moveTo>
                  <a:pt x="0" y="0"/>
                </a:moveTo>
                <a:lnTo>
                  <a:pt x="1449214" y="0"/>
                </a:lnTo>
                <a:lnTo>
                  <a:pt x="1449214" y="1771266"/>
                </a:lnTo>
                <a:lnTo>
                  <a:pt x="0" y="1771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5859155" y="213886"/>
            <a:ext cx="1562612" cy="1045428"/>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5</a:t>
            </a:r>
          </a:p>
        </p:txBody>
      </p:sp>
      <p:grpSp>
        <p:nvGrpSpPr>
          <p:cNvPr name="Group 11" id="11"/>
          <p:cNvGrpSpPr/>
          <p:nvPr/>
        </p:nvGrpSpPr>
        <p:grpSpPr>
          <a:xfrm rot="0">
            <a:off x="-1145203" y="-402279"/>
            <a:ext cx="7315200" cy="2477783"/>
            <a:chOff x="0" y="0"/>
            <a:chExt cx="9753600" cy="3303711"/>
          </a:xfrm>
        </p:grpSpPr>
        <p:sp>
          <p:nvSpPr>
            <p:cNvPr name="Freeform 12" id="12"/>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grpSp>
        <p:nvGrpSpPr>
          <p:cNvPr name="Group 13" id="13"/>
          <p:cNvGrpSpPr/>
          <p:nvPr/>
        </p:nvGrpSpPr>
        <p:grpSpPr>
          <a:xfrm rot="0">
            <a:off x="14982801" y="5143500"/>
            <a:ext cx="7315200" cy="2477783"/>
            <a:chOff x="0" y="0"/>
            <a:chExt cx="9753600" cy="3303711"/>
          </a:xfrm>
        </p:grpSpPr>
        <p:sp>
          <p:nvSpPr>
            <p:cNvPr name="Freeform 14" id="14"/>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4"/>
              <a:stretch>
                <a:fillRect l="0" t="-166" r="0" b="-168"/>
              </a:stretch>
            </a:blipFill>
          </p:spPr>
        </p:sp>
      </p:grpSp>
      <p:sp>
        <p:nvSpPr>
          <p:cNvPr name="TextBox 15" id="15"/>
          <p:cNvSpPr txBox="true"/>
          <p:nvPr/>
        </p:nvSpPr>
        <p:spPr>
          <a:xfrm rot="0">
            <a:off x="1236347" y="5230964"/>
            <a:ext cx="14622808" cy="1407668"/>
          </a:xfrm>
          <a:prstGeom prst="rect">
            <a:avLst/>
          </a:prstGeom>
        </p:spPr>
        <p:txBody>
          <a:bodyPr anchor="t" rtlCol="false" tIns="0" lIns="0" bIns="0" rIns="0">
            <a:spAutoFit/>
          </a:bodyPr>
          <a:lstStyle/>
          <a:p>
            <a:pPr algn="l">
              <a:lnSpc>
                <a:spcPts val="5362"/>
              </a:lnSpc>
            </a:pPr>
            <a:r>
              <a:rPr lang="en-US" sz="3830">
                <a:solidFill>
                  <a:srgbClr val="000000"/>
                </a:solidFill>
                <a:latin typeface="Alatsi"/>
              </a:rPr>
              <a:t>Designed to address IPv4 address exhaustion by providing a much larger pool of addresses for the Internet.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3764167" y="6379649"/>
            <a:ext cx="7315200" cy="2477783"/>
            <a:chOff x="0" y="0"/>
            <a:chExt cx="9753600" cy="3303711"/>
          </a:xfrm>
        </p:grpSpPr>
        <p:sp>
          <p:nvSpPr>
            <p:cNvPr name="Freeform 3" id="3"/>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2"/>
              <a:stretch>
                <a:fillRect l="0" t="-166" r="0" b="-168"/>
              </a:stretch>
            </a:blipFill>
          </p:spPr>
        </p:sp>
      </p:grpSp>
      <p:sp>
        <p:nvSpPr>
          <p:cNvPr name="TextBox 4" id="4"/>
          <p:cNvSpPr txBox="true"/>
          <p:nvPr/>
        </p:nvSpPr>
        <p:spPr>
          <a:xfrm rot="0">
            <a:off x="2411959" y="723900"/>
            <a:ext cx="13464081" cy="1487801"/>
          </a:xfrm>
          <a:prstGeom prst="rect">
            <a:avLst/>
          </a:prstGeom>
        </p:spPr>
        <p:txBody>
          <a:bodyPr anchor="t" rtlCol="false" tIns="0" lIns="0" bIns="0" rIns="0">
            <a:spAutoFit/>
          </a:bodyPr>
          <a:lstStyle/>
          <a:p>
            <a:pPr algn="ctr">
              <a:lnSpc>
                <a:spcPts val="10919"/>
              </a:lnSpc>
            </a:pPr>
            <a:r>
              <a:rPr lang="en-US" sz="7800">
                <a:solidFill>
                  <a:srgbClr val="000000"/>
                </a:solidFill>
                <a:latin typeface="Alatsi Bold"/>
              </a:rPr>
              <a:t>WORKING OF MACRO MOBILITY</a:t>
            </a:r>
          </a:p>
        </p:txBody>
      </p:sp>
      <p:sp>
        <p:nvSpPr>
          <p:cNvPr name="TextBox 5" id="5"/>
          <p:cNvSpPr txBox="true"/>
          <p:nvPr/>
        </p:nvSpPr>
        <p:spPr>
          <a:xfrm rot="0">
            <a:off x="5702946" y="8762182"/>
            <a:ext cx="6882108" cy="52197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 | 2024</a:t>
            </a:r>
          </a:p>
        </p:txBody>
      </p:sp>
      <p:grpSp>
        <p:nvGrpSpPr>
          <p:cNvPr name="Group 6" id="6"/>
          <p:cNvGrpSpPr/>
          <p:nvPr/>
        </p:nvGrpSpPr>
        <p:grpSpPr>
          <a:xfrm rot="0">
            <a:off x="-317749" y="9004117"/>
            <a:ext cx="7219564" cy="133350"/>
            <a:chOff x="0" y="0"/>
            <a:chExt cx="9626085" cy="177800"/>
          </a:xfrm>
        </p:grpSpPr>
        <p:sp>
          <p:nvSpPr>
            <p:cNvPr name="Freeform 7" id="7"/>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grpSp>
        <p:nvGrpSpPr>
          <p:cNvPr name="Group 8" id="8"/>
          <p:cNvGrpSpPr/>
          <p:nvPr/>
        </p:nvGrpSpPr>
        <p:grpSpPr>
          <a:xfrm rot="0">
            <a:off x="11373019" y="9004117"/>
            <a:ext cx="7219564" cy="133350"/>
            <a:chOff x="0" y="0"/>
            <a:chExt cx="9626085" cy="177800"/>
          </a:xfrm>
        </p:grpSpPr>
        <p:sp>
          <p:nvSpPr>
            <p:cNvPr name="Freeform 9" id="9"/>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sp>
        <p:nvSpPr>
          <p:cNvPr name="Freeform 10" id="10"/>
          <p:cNvSpPr/>
          <p:nvPr/>
        </p:nvSpPr>
        <p:spPr>
          <a:xfrm flipH="false" flipV="false" rot="0">
            <a:off x="15915854" y="-98041"/>
            <a:ext cx="1449213" cy="1771266"/>
          </a:xfrm>
          <a:custGeom>
            <a:avLst/>
            <a:gdLst/>
            <a:ahLst/>
            <a:cxnLst/>
            <a:rect r="r" b="b" t="t" l="l"/>
            <a:pathLst>
              <a:path h="1771266" w="1449213">
                <a:moveTo>
                  <a:pt x="0" y="0"/>
                </a:moveTo>
                <a:lnTo>
                  <a:pt x="1449214" y="0"/>
                </a:lnTo>
                <a:lnTo>
                  <a:pt x="1449214" y="1771266"/>
                </a:lnTo>
                <a:lnTo>
                  <a:pt x="0" y="1771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5859155" y="213886"/>
            <a:ext cx="1562612" cy="1045428"/>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6</a:t>
            </a:r>
          </a:p>
        </p:txBody>
      </p:sp>
      <p:grpSp>
        <p:nvGrpSpPr>
          <p:cNvPr name="Group 12" id="12"/>
          <p:cNvGrpSpPr/>
          <p:nvPr/>
        </p:nvGrpSpPr>
        <p:grpSpPr>
          <a:xfrm rot="0">
            <a:off x="-3657600" y="-402279"/>
            <a:ext cx="7315200" cy="2477783"/>
            <a:chOff x="0" y="0"/>
            <a:chExt cx="9753600" cy="3303711"/>
          </a:xfrm>
        </p:grpSpPr>
        <p:sp>
          <p:nvSpPr>
            <p:cNvPr name="Freeform 13" id="13"/>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2"/>
              <a:stretch>
                <a:fillRect l="0" t="-166" r="0" b="-168"/>
              </a:stretch>
            </a:blipFill>
          </p:spPr>
        </p:sp>
      </p:grpSp>
      <p:grpSp>
        <p:nvGrpSpPr>
          <p:cNvPr name="Group 14" id="14"/>
          <p:cNvGrpSpPr/>
          <p:nvPr/>
        </p:nvGrpSpPr>
        <p:grpSpPr>
          <a:xfrm rot="0">
            <a:off x="10310056" y="2274251"/>
            <a:ext cx="7111711" cy="6539682"/>
            <a:chOff x="0" y="0"/>
            <a:chExt cx="9482281" cy="8719576"/>
          </a:xfrm>
        </p:grpSpPr>
        <p:sp>
          <p:nvSpPr>
            <p:cNvPr name="Freeform 15" id="15"/>
            <p:cNvSpPr/>
            <p:nvPr/>
          </p:nvSpPr>
          <p:spPr>
            <a:xfrm flipH="false" flipV="false" rot="0">
              <a:off x="0" y="0"/>
              <a:ext cx="9482328" cy="8719566"/>
            </a:xfrm>
            <a:custGeom>
              <a:avLst/>
              <a:gdLst/>
              <a:ahLst/>
              <a:cxnLst/>
              <a:rect r="r" b="b" t="t" l="l"/>
              <a:pathLst>
                <a:path h="8719566" w="9482328">
                  <a:moveTo>
                    <a:pt x="0" y="0"/>
                  </a:moveTo>
                  <a:lnTo>
                    <a:pt x="9482328" y="0"/>
                  </a:lnTo>
                  <a:lnTo>
                    <a:pt x="9482328" y="8719566"/>
                  </a:lnTo>
                  <a:lnTo>
                    <a:pt x="0" y="8719566"/>
                  </a:lnTo>
                  <a:lnTo>
                    <a:pt x="0" y="0"/>
                  </a:lnTo>
                  <a:close/>
                </a:path>
              </a:pathLst>
            </a:custGeom>
            <a:blipFill>
              <a:blip r:embed="rId5"/>
              <a:stretch>
                <a:fillRect l="0" t="0" r="0" b="0"/>
              </a:stretch>
            </a:blipFill>
          </p:spPr>
        </p:sp>
      </p:grpSp>
      <p:sp>
        <p:nvSpPr>
          <p:cNvPr name="TextBox 16" id="16"/>
          <p:cNvSpPr txBox="true"/>
          <p:nvPr/>
        </p:nvSpPr>
        <p:spPr>
          <a:xfrm rot="0">
            <a:off x="1302282" y="2931981"/>
            <a:ext cx="8801328" cy="4247515"/>
          </a:xfrm>
          <a:prstGeom prst="rect">
            <a:avLst/>
          </a:prstGeom>
        </p:spPr>
        <p:txBody>
          <a:bodyPr anchor="t" rtlCol="false" tIns="0" lIns="0" bIns="0" rIns="0">
            <a:spAutoFit/>
          </a:bodyPr>
          <a:lstStyle/>
          <a:p>
            <a:pPr algn="l" marL="777118" indent="-259039" lvl="2">
              <a:lnSpc>
                <a:spcPts val="4759"/>
              </a:lnSpc>
              <a:buFont typeface="Arial"/>
              <a:buChar char="⚬"/>
            </a:pPr>
            <a:r>
              <a:rPr lang="en-US" sz="3399">
                <a:solidFill>
                  <a:srgbClr val="000000"/>
                </a:solidFill>
                <a:latin typeface="Canva Sans"/>
              </a:rPr>
              <a:t>The </a:t>
            </a:r>
            <a:r>
              <a:rPr lang="en-US" sz="3399">
                <a:solidFill>
                  <a:srgbClr val="000000"/>
                </a:solidFill>
                <a:latin typeface="Canva Sans Bold"/>
              </a:rPr>
              <a:t>CN</a:t>
            </a:r>
            <a:r>
              <a:rPr lang="en-US" sz="3399">
                <a:solidFill>
                  <a:srgbClr val="000000"/>
                </a:solidFill>
                <a:latin typeface="Canva Sans"/>
              </a:rPr>
              <a:t> sends the header to the </a:t>
            </a:r>
            <a:r>
              <a:rPr lang="en-US" sz="3399">
                <a:solidFill>
                  <a:srgbClr val="000000"/>
                </a:solidFill>
                <a:latin typeface="Canva Sans Bold"/>
              </a:rPr>
              <a:t>FA.</a:t>
            </a:r>
          </a:p>
          <a:p>
            <a:pPr algn="l" marL="777118" indent="-259039" lvl="2">
              <a:lnSpc>
                <a:spcPts val="4759"/>
              </a:lnSpc>
              <a:buFont typeface="Arial"/>
              <a:buChar char="⚬"/>
            </a:pPr>
            <a:r>
              <a:rPr lang="en-US" sz="3399">
                <a:solidFill>
                  <a:srgbClr val="000000"/>
                </a:solidFill>
                <a:latin typeface="Canva Sans Bold"/>
              </a:rPr>
              <a:t>FA </a:t>
            </a:r>
            <a:r>
              <a:rPr lang="en-US" sz="3399">
                <a:solidFill>
                  <a:srgbClr val="000000"/>
                </a:solidFill>
                <a:latin typeface="Canva Sans"/>
              </a:rPr>
              <a:t>sends that packet to the </a:t>
            </a:r>
            <a:r>
              <a:rPr lang="en-US" sz="3399">
                <a:solidFill>
                  <a:srgbClr val="000000"/>
                </a:solidFill>
                <a:latin typeface="Canva Sans Bold"/>
              </a:rPr>
              <a:t>HA </a:t>
            </a:r>
            <a:r>
              <a:rPr lang="en-US" sz="3399">
                <a:solidFill>
                  <a:srgbClr val="000000"/>
                </a:solidFill>
                <a:latin typeface="Canva Sans"/>
              </a:rPr>
              <a:t>of </a:t>
            </a:r>
            <a:r>
              <a:rPr lang="en-US" sz="3399">
                <a:solidFill>
                  <a:srgbClr val="000000"/>
                </a:solidFill>
                <a:latin typeface="Canva Sans Bold"/>
              </a:rPr>
              <a:t>MN </a:t>
            </a:r>
            <a:r>
              <a:rPr lang="en-US" sz="3399">
                <a:solidFill>
                  <a:srgbClr val="000000"/>
                </a:solidFill>
                <a:latin typeface="Canva Sans"/>
              </a:rPr>
              <a:t>in home network.</a:t>
            </a:r>
          </a:p>
          <a:p>
            <a:pPr algn="l" marL="777118" indent="-259039" lvl="2">
              <a:lnSpc>
                <a:spcPts val="4759"/>
              </a:lnSpc>
              <a:buFont typeface="Arial"/>
              <a:buChar char="⚬"/>
            </a:pPr>
            <a:r>
              <a:rPr lang="en-US" sz="3399">
                <a:solidFill>
                  <a:srgbClr val="000000"/>
                </a:solidFill>
                <a:latin typeface="Canva Sans"/>
              </a:rPr>
              <a:t>Through </a:t>
            </a:r>
            <a:r>
              <a:rPr lang="en-US" sz="3399">
                <a:solidFill>
                  <a:srgbClr val="000000"/>
                </a:solidFill>
                <a:latin typeface="Canva Sans Bold"/>
              </a:rPr>
              <a:t>encapsulated </a:t>
            </a:r>
            <a:r>
              <a:rPr lang="en-US" sz="3399">
                <a:solidFill>
                  <a:srgbClr val="000000"/>
                </a:solidFill>
                <a:latin typeface="Canva Sans"/>
              </a:rPr>
              <a:t>the packet is send to the 3 domain where the </a:t>
            </a:r>
            <a:r>
              <a:rPr lang="en-US" sz="3399">
                <a:solidFill>
                  <a:srgbClr val="000000"/>
                </a:solidFill>
                <a:latin typeface="Canva Sans Bold"/>
              </a:rPr>
              <a:t>MN </a:t>
            </a:r>
            <a:r>
              <a:rPr lang="en-US" sz="3399">
                <a:solidFill>
                  <a:srgbClr val="000000"/>
                </a:solidFill>
                <a:latin typeface="Canva Sans"/>
              </a:rPr>
              <a:t>has moved.</a:t>
            </a:r>
          </a:p>
          <a:p>
            <a:pPr algn="l" marL="777118" indent="-259039" lvl="2">
              <a:lnSpc>
                <a:spcPts val="4759"/>
              </a:lnSpc>
              <a:buFont typeface="Arial"/>
              <a:buChar char="⚬"/>
            </a:pPr>
            <a:r>
              <a:rPr lang="en-US" sz="3399">
                <a:solidFill>
                  <a:srgbClr val="000000"/>
                </a:solidFill>
                <a:latin typeface="Canva Sans"/>
              </a:rPr>
              <a:t>The packet is decapsulated.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3764167" y="6379649"/>
            <a:ext cx="7315200" cy="2477783"/>
            <a:chOff x="0" y="0"/>
            <a:chExt cx="9753600" cy="3303711"/>
          </a:xfrm>
        </p:grpSpPr>
        <p:sp>
          <p:nvSpPr>
            <p:cNvPr name="Freeform 3" id="3"/>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2"/>
              <a:stretch>
                <a:fillRect l="0" t="-166" r="0" b="-168"/>
              </a:stretch>
            </a:blipFill>
          </p:spPr>
        </p:sp>
      </p:grpSp>
      <p:sp>
        <p:nvSpPr>
          <p:cNvPr name="TextBox 4" id="4"/>
          <p:cNvSpPr txBox="true"/>
          <p:nvPr/>
        </p:nvSpPr>
        <p:spPr>
          <a:xfrm rot="0">
            <a:off x="5702946" y="8762182"/>
            <a:ext cx="6882108" cy="521970"/>
          </a:xfrm>
          <a:prstGeom prst="rect">
            <a:avLst/>
          </a:prstGeom>
        </p:spPr>
        <p:txBody>
          <a:bodyPr anchor="t" rtlCol="false" tIns="0" lIns="0" bIns="0" rIns="0">
            <a:spAutoFit/>
          </a:bodyPr>
          <a:lstStyle/>
          <a:p>
            <a:pPr algn="ctr">
              <a:lnSpc>
                <a:spcPts val="3779"/>
              </a:lnSpc>
            </a:pPr>
            <a:r>
              <a:rPr lang="en-US" sz="2700">
                <a:solidFill>
                  <a:srgbClr val="000000"/>
                </a:solidFill>
                <a:latin typeface="Alatsi Bold"/>
              </a:rPr>
              <a:t>UCoE | 2024</a:t>
            </a:r>
          </a:p>
        </p:txBody>
      </p:sp>
      <p:grpSp>
        <p:nvGrpSpPr>
          <p:cNvPr name="Group 5" id="5"/>
          <p:cNvGrpSpPr/>
          <p:nvPr/>
        </p:nvGrpSpPr>
        <p:grpSpPr>
          <a:xfrm rot="0">
            <a:off x="-317749" y="9004117"/>
            <a:ext cx="7219564" cy="133350"/>
            <a:chOff x="0" y="0"/>
            <a:chExt cx="9626085" cy="177800"/>
          </a:xfrm>
        </p:grpSpPr>
        <p:sp>
          <p:nvSpPr>
            <p:cNvPr name="Freeform 6" id="6"/>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grpSp>
        <p:nvGrpSpPr>
          <p:cNvPr name="Group 7" id="7"/>
          <p:cNvGrpSpPr/>
          <p:nvPr/>
        </p:nvGrpSpPr>
        <p:grpSpPr>
          <a:xfrm rot="0">
            <a:off x="11373019" y="9004117"/>
            <a:ext cx="7219564" cy="133350"/>
            <a:chOff x="0" y="0"/>
            <a:chExt cx="9626085" cy="177800"/>
          </a:xfrm>
        </p:grpSpPr>
        <p:sp>
          <p:nvSpPr>
            <p:cNvPr name="Freeform 8" id="8"/>
            <p:cNvSpPr/>
            <p:nvPr/>
          </p:nvSpPr>
          <p:spPr>
            <a:xfrm flipH="false" flipV="false" rot="0">
              <a:off x="75946" y="0"/>
              <a:ext cx="9474200" cy="177800"/>
            </a:xfrm>
            <a:custGeom>
              <a:avLst/>
              <a:gdLst/>
              <a:ahLst/>
              <a:cxnLst/>
              <a:rect r="r" b="b" t="t" l="l"/>
              <a:pathLst>
                <a:path h="177800" w="9474200">
                  <a:moveTo>
                    <a:pt x="508" y="0"/>
                  </a:moveTo>
                  <a:lnTo>
                    <a:pt x="9474200" y="25400"/>
                  </a:lnTo>
                  <a:lnTo>
                    <a:pt x="9473818" y="177800"/>
                  </a:lnTo>
                  <a:lnTo>
                    <a:pt x="0" y="152400"/>
                  </a:lnTo>
                  <a:close/>
                </a:path>
              </a:pathLst>
            </a:custGeom>
            <a:solidFill>
              <a:srgbClr val="9FC3D0"/>
            </a:solidFill>
          </p:spPr>
        </p:sp>
      </p:grpSp>
      <p:sp>
        <p:nvSpPr>
          <p:cNvPr name="Freeform 9" id="9"/>
          <p:cNvSpPr/>
          <p:nvPr/>
        </p:nvSpPr>
        <p:spPr>
          <a:xfrm flipH="false" flipV="false" rot="0">
            <a:off x="15915854" y="-98041"/>
            <a:ext cx="1449213" cy="1771266"/>
          </a:xfrm>
          <a:custGeom>
            <a:avLst/>
            <a:gdLst/>
            <a:ahLst/>
            <a:cxnLst/>
            <a:rect r="r" b="b" t="t" l="l"/>
            <a:pathLst>
              <a:path h="1771266" w="1449213">
                <a:moveTo>
                  <a:pt x="0" y="0"/>
                </a:moveTo>
                <a:lnTo>
                  <a:pt x="1449214" y="0"/>
                </a:lnTo>
                <a:lnTo>
                  <a:pt x="1449214" y="1771266"/>
                </a:lnTo>
                <a:lnTo>
                  <a:pt x="0" y="1771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5859155" y="213886"/>
            <a:ext cx="1562612" cy="1045428"/>
          </a:xfrm>
          <a:prstGeom prst="rect">
            <a:avLst/>
          </a:prstGeom>
        </p:spPr>
        <p:txBody>
          <a:bodyPr anchor="t" rtlCol="false" tIns="0" lIns="0" bIns="0" rIns="0">
            <a:spAutoFit/>
          </a:bodyPr>
          <a:lstStyle/>
          <a:p>
            <a:pPr algn="ctr">
              <a:lnSpc>
                <a:spcPts val="7805"/>
              </a:lnSpc>
            </a:pPr>
            <a:r>
              <a:rPr lang="en-US" sz="5575">
                <a:solidFill>
                  <a:srgbClr val="000000"/>
                </a:solidFill>
                <a:latin typeface="Open Sans Bold"/>
              </a:rPr>
              <a:t>7</a:t>
            </a:r>
          </a:p>
        </p:txBody>
      </p:sp>
      <p:grpSp>
        <p:nvGrpSpPr>
          <p:cNvPr name="Group 11" id="11"/>
          <p:cNvGrpSpPr/>
          <p:nvPr/>
        </p:nvGrpSpPr>
        <p:grpSpPr>
          <a:xfrm rot="0">
            <a:off x="-3657600" y="-402279"/>
            <a:ext cx="7315200" cy="2477783"/>
            <a:chOff x="0" y="0"/>
            <a:chExt cx="9753600" cy="3303711"/>
          </a:xfrm>
        </p:grpSpPr>
        <p:sp>
          <p:nvSpPr>
            <p:cNvPr name="Freeform 12" id="12"/>
            <p:cNvSpPr/>
            <p:nvPr/>
          </p:nvSpPr>
          <p:spPr>
            <a:xfrm flipH="false" flipV="false" rot="0">
              <a:off x="0" y="0"/>
              <a:ext cx="9753600" cy="3303651"/>
            </a:xfrm>
            <a:custGeom>
              <a:avLst/>
              <a:gdLst/>
              <a:ahLst/>
              <a:cxnLst/>
              <a:rect r="r" b="b" t="t" l="l"/>
              <a:pathLst>
                <a:path h="3303651" w="9753600">
                  <a:moveTo>
                    <a:pt x="0" y="0"/>
                  </a:moveTo>
                  <a:lnTo>
                    <a:pt x="9753600" y="0"/>
                  </a:lnTo>
                  <a:lnTo>
                    <a:pt x="9753600" y="3303651"/>
                  </a:lnTo>
                  <a:lnTo>
                    <a:pt x="0" y="3303651"/>
                  </a:lnTo>
                  <a:lnTo>
                    <a:pt x="0" y="0"/>
                  </a:lnTo>
                  <a:close/>
                </a:path>
              </a:pathLst>
            </a:custGeom>
            <a:blipFill>
              <a:blip r:embed="rId2"/>
              <a:stretch>
                <a:fillRect l="0" t="-166" r="0" b="-168"/>
              </a:stretch>
            </a:blipFill>
          </p:spPr>
        </p:sp>
      </p:grpSp>
      <p:grpSp>
        <p:nvGrpSpPr>
          <p:cNvPr name="Group 13" id="13"/>
          <p:cNvGrpSpPr/>
          <p:nvPr/>
        </p:nvGrpSpPr>
        <p:grpSpPr>
          <a:xfrm rot="0">
            <a:off x="4329822" y="22581"/>
            <a:ext cx="9628356" cy="8853901"/>
            <a:chOff x="0" y="0"/>
            <a:chExt cx="12837808" cy="11805201"/>
          </a:xfrm>
        </p:grpSpPr>
        <p:sp>
          <p:nvSpPr>
            <p:cNvPr name="Freeform 14" id="14"/>
            <p:cNvSpPr/>
            <p:nvPr/>
          </p:nvSpPr>
          <p:spPr>
            <a:xfrm flipH="false" flipV="false" rot="0">
              <a:off x="0" y="0"/>
              <a:ext cx="12837795" cy="11805158"/>
            </a:xfrm>
            <a:custGeom>
              <a:avLst/>
              <a:gdLst/>
              <a:ahLst/>
              <a:cxnLst/>
              <a:rect r="r" b="b" t="t" l="l"/>
              <a:pathLst>
                <a:path h="11805158" w="12837795">
                  <a:moveTo>
                    <a:pt x="0" y="0"/>
                  </a:moveTo>
                  <a:lnTo>
                    <a:pt x="12837795" y="0"/>
                  </a:lnTo>
                  <a:lnTo>
                    <a:pt x="12837795" y="11805158"/>
                  </a:lnTo>
                  <a:lnTo>
                    <a:pt x="0" y="11805158"/>
                  </a:lnTo>
                  <a:lnTo>
                    <a:pt x="0" y="0"/>
                  </a:lnTo>
                  <a:close/>
                </a:path>
              </a:pathLst>
            </a:custGeom>
            <a:blipFill>
              <a:blip r:embed="rId5"/>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DAF_RCfS4rE</dc:identifier>
  <dcterms:modified xsi:type="dcterms:W3CDTF">2011-08-01T06:04:30Z</dcterms:modified>
  <cp:revision>1</cp:revision>
  <dc:title>MACRO MOBILITY.pptx</dc:title>
</cp:coreProperties>
</file>