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77" r:id="rId11"/>
    <p:sldId id="266" r:id="rId12"/>
    <p:sldId id="267" r:id="rId13"/>
    <p:sldId id="268" r:id="rId14"/>
    <p:sldId id="269" r:id="rId15"/>
    <p:sldId id="270" r:id="rId16"/>
    <p:sldId id="271" r:id="rId17"/>
    <p:sldId id="278" r:id="rId18"/>
    <p:sldId id="272" r:id="rId19"/>
    <p:sldId id="273" r:id="rId20"/>
    <p:sldId id="274" r:id="rId21"/>
    <p:sldId id="275" r:id="rId22"/>
    <p:sldId id="279"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724">
              <a:srgbClr val="DDEEC2"/>
            </a:gs>
            <a:gs pos="1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solidFill>
            <a:schemeClr val="bg2"/>
          </a:solid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arduino.cc/en/Guide/HomePage"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C1BABE-B55D-4608-8DCF-DC395B1BF187}"/>
              </a:ext>
            </a:extLst>
          </p:cNvPr>
          <p:cNvSpPr txBox="1"/>
          <p:nvPr/>
        </p:nvSpPr>
        <p:spPr>
          <a:xfrm>
            <a:off x="1959006" y="969219"/>
            <a:ext cx="8753382" cy="1323439"/>
          </a:xfrm>
          <a:prstGeom prst="rect">
            <a:avLst/>
          </a:prstGeom>
          <a:noFill/>
        </p:spPr>
        <p:txBody>
          <a:bodyPr wrap="square" rtlCol="0">
            <a:spAutoFit/>
          </a:bodyPr>
          <a:lstStyle/>
          <a:p>
            <a:pPr algn="ctr"/>
            <a:r>
              <a:rPr lang="en-IN"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Animatronic Hand using Mechatronics Technology</a:t>
            </a:r>
            <a:endParaRPr lang="en-IN" sz="40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4E27650D-15FC-490E-8A16-D181FD3328D2}"/>
              </a:ext>
            </a:extLst>
          </p:cNvPr>
          <p:cNvSpPr txBox="1"/>
          <p:nvPr/>
        </p:nvSpPr>
        <p:spPr>
          <a:xfrm>
            <a:off x="4838331" y="230819"/>
            <a:ext cx="2698812" cy="430887"/>
          </a:xfrm>
          <a:prstGeom prst="rect">
            <a:avLst/>
          </a:prstGeom>
          <a:noFill/>
        </p:spPr>
        <p:txBody>
          <a:bodyPr wrap="square" rtlCol="0">
            <a:spAutoFit/>
          </a:bodyPr>
          <a:lstStyle/>
          <a:p>
            <a:r>
              <a:rPr lang="en-IN" sz="2200" dirty="0">
                <a:solidFill>
                  <a:schemeClr val="bg1"/>
                </a:solidFill>
                <a:latin typeface="Times New Roman" panose="02020603050405020304" pitchFamily="18" charset="0"/>
                <a:cs typeface="Times New Roman" panose="02020603050405020304" pitchFamily="18" charset="0"/>
              </a:rPr>
              <a:t>A Project Presentation </a:t>
            </a:r>
          </a:p>
        </p:txBody>
      </p:sp>
      <p:sp>
        <p:nvSpPr>
          <p:cNvPr id="10" name="TextBox 9">
            <a:extLst>
              <a:ext uri="{FF2B5EF4-FFF2-40B4-BE49-F238E27FC236}">
                <a16:creationId xmlns:a16="http://schemas.microsoft.com/office/drawing/2014/main" id="{C5BCFCAC-A4F3-49ED-8608-0A9429BFF61E}"/>
              </a:ext>
            </a:extLst>
          </p:cNvPr>
          <p:cNvSpPr txBox="1"/>
          <p:nvPr/>
        </p:nvSpPr>
        <p:spPr>
          <a:xfrm flipH="1">
            <a:off x="5895438" y="639831"/>
            <a:ext cx="584597" cy="430887"/>
          </a:xfrm>
          <a:prstGeom prst="rect">
            <a:avLst/>
          </a:prstGeom>
          <a:noFill/>
        </p:spPr>
        <p:txBody>
          <a:bodyPr wrap="square" rtlCol="0">
            <a:spAutoFit/>
          </a:bodyPr>
          <a:lstStyle/>
          <a:p>
            <a:r>
              <a:rPr lang="en-IN" sz="2200" dirty="0">
                <a:solidFill>
                  <a:schemeClr val="bg1"/>
                </a:solidFill>
                <a:latin typeface="Times New Roman" panose="02020603050405020304" pitchFamily="18" charset="0"/>
                <a:cs typeface="Times New Roman" panose="02020603050405020304" pitchFamily="18" charset="0"/>
              </a:rPr>
              <a:t>On</a:t>
            </a:r>
          </a:p>
        </p:txBody>
      </p:sp>
      <p:pic>
        <p:nvPicPr>
          <p:cNvPr id="12" name="Picture 11">
            <a:extLst>
              <a:ext uri="{FF2B5EF4-FFF2-40B4-BE49-F238E27FC236}">
                <a16:creationId xmlns:a16="http://schemas.microsoft.com/office/drawing/2014/main" id="{4C2FD316-E077-4020-A441-5F990404D0E5}"/>
              </a:ext>
            </a:extLst>
          </p:cNvPr>
          <p:cNvPicPr>
            <a:picLocks noChangeAspect="1"/>
          </p:cNvPicPr>
          <p:nvPr/>
        </p:nvPicPr>
        <p:blipFill>
          <a:blip r:embed="rId2"/>
          <a:stretch>
            <a:fillRect/>
          </a:stretch>
        </p:blipFill>
        <p:spPr>
          <a:xfrm>
            <a:off x="5035051" y="2292658"/>
            <a:ext cx="2173617" cy="1498107"/>
          </a:xfrm>
          <a:prstGeom prst="rect">
            <a:avLst/>
          </a:prstGeom>
        </p:spPr>
      </p:pic>
      <p:sp>
        <p:nvSpPr>
          <p:cNvPr id="13" name="TextBox 12">
            <a:extLst>
              <a:ext uri="{FF2B5EF4-FFF2-40B4-BE49-F238E27FC236}">
                <a16:creationId xmlns:a16="http://schemas.microsoft.com/office/drawing/2014/main" id="{E3ABF77E-E1E6-45D1-8EEB-A0A24809CD6B}"/>
              </a:ext>
            </a:extLst>
          </p:cNvPr>
          <p:cNvSpPr txBox="1"/>
          <p:nvPr/>
        </p:nvSpPr>
        <p:spPr>
          <a:xfrm>
            <a:off x="2654423" y="4021584"/>
            <a:ext cx="1473693"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Presented by</a:t>
            </a:r>
          </a:p>
        </p:txBody>
      </p:sp>
      <p:sp>
        <p:nvSpPr>
          <p:cNvPr id="14" name="TextBox 13">
            <a:extLst>
              <a:ext uri="{FF2B5EF4-FFF2-40B4-BE49-F238E27FC236}">
                <a16:creationId xmlns:a16="http://schemas.microsoft.com/office/drawing/2014/main" id="{2EA263F3-2513-4C10-A467-030E05244171}"/>
              </a:ext>
            </a:extLst>
          </p:cNvPr>
          <p:cNvSpPr txBox="1"/>
          <p:nvPr/>
        </p:nvSpPr>
        <p:spPr>
          <a:xfrm>
            <a:off x="2654423" y="4359717"/>
            <a:ext cx="3825612"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Siddhant Pratap Singh (1743120043)</a:t>
            </a:r>
          </a:p>
        </p:txBody>
      </p:sp>
      <p:sp>
        <p:nvSpPr>
          <p:cNvPr id="15" name="TextBox 14">
            <a:extLst>
              <a:ext uri="{FF2B5EF4-FFF2-40B4-BE49-F238E27FC236}">
                <a16:creationId xmlns:a16="http://schemas.microsoft.com/office/drawing/2014/main" id="{D69CF577-58DE-41AC-B127-A30FEC68ACCB}"/>
              </a:ext>
            </a:extLst>
          </p:cNvPr>
          <p:cNvSpPr txBox="1"/>
          <p:nvPr/>
        </p:nvSpPr>
        <p:spPr>
          <a:xfrm>
            <a:off x="2654423" y="4643373"/>
            <a:ext cx="3675356"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Akanksha Tiwari (1743120003)</a:t>
            </a:r>
          </a:p>
        </p:txBody>
      </p:sp>
      <p:sp>
        <p:nvSpPr>
          <p:cNvPr id="16" name="TextBox 15">
            <a:extLst>
              <a:ext uri="{FF2B5EF4-FFF2-40B4-BE49-F238E27FC236}">
                <a16:creationId xmlns:a16="http://schemas.microsoft.com/office/drawing/2014/main" id="{C383E440-1D00-48E3-8359-2B4AAE5EC7E0}"/>
              </a:ext>
            </a:extLst>
          </p:cNvPr>
          <p:cNvSpPr txBox="1"/>
          <p:nvPr/>
        </p:nvSpPr>
        <p:spPr>
          <a:xfrm>
            <a:off x="2654423" y="4959868"/>
            <a:ext cx="3825612"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Jai Hind (1743120017)</a:t>
            </a:r>
          </a:p>
        </p:txBody>
      </p:sp>
      <p:sp>
        <p:nvSpPr>
          <p:cNvPr id="17" name="TextBox 16">
            <a:extLst>
              <a:ext uri="{FF2B5EF4-FFF2-40B4-BE49-F238E27FC236}">
                <a16:creationId xmlns:a16="http://schemas.microsoft.com/office/drawing/2014/main" id="{77CDC741-C4D4-4CAB-A748-C053C7D0A2A5}"/>
              </a:ext>
            </a:extLst>
          </p:cNvPr>
          <p:cNvSpPr txBox="1"/>
          <p:nvPr/>
        </p:nvSpPr>
        <p:spPr>
          <a:xfrm>
            <a:off x="2654423" y="5296361"/>
            <a:ext cx="3825612"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Utkarsh Pandey (1743120049)</a:t>
            </a:r>
          </a:p>
        </p:txBody>
      </p:sp>
      <p:sp>
        <p:nvSpPr>
          <p:cNvPr id="18" name="TextBox 17">
            <a:extLst>
              <a:ext uri="{FF2B5EF4-FFF2-40B4-BE49-F238E27FC236}">
                <a16:creationId xmlns:a16="http://schemas.microsoft.com/office/drawing/2014/main" id="{8E36E7E6-C4F8-4BBE-8213-F59F92D666EF}"/>
              </a:ext>
            </a:extLst>
          </p:cNvPr>
          <p:cNvSpPr txBox="1"/>
          <p:nvPr/>
        </p:nvSpPr>
        <p:spPr>
          <a:xfrm>
            <a:off x="2654423" y="5612856"/>
            <a:ext cx="3825612"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KM Adab Istiaq (1743120019)</a:t>
            </a:r>
          </a:p>
        </p:txBody>
      </p:sp>
      <p:sp>
        <p:nvSpPr>
          <p:cNvPr id="19" name="TextBox 18">
            <a:extLst>
              <a:ext uri="{FF2B5EF4-FFF2-40B4-BE49-F238E27FC236}">
                <a16:creationId xmlns:a16="http://schemas.microsoft.com/office/drawing/2014/main" id="{070A9354-53F6-4E91-9E9A-3FA608E1F071}"/>
              </a:ext>
            </a:extLst>
          </p:cNvPr>
          <p:cNvSpPr txBox="1"/>
          <p:nvPr/>
        </p:nvSpPr>
        <p:spPr>
          <a:xfrm>
            <a:off x="2654423" y="5900622"/>
            <a:ext cx="3825612"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Rajan Joshi (1743120033)</a:t>
            </a:r>
          </a:p>
        </p:txBody>
      </p:sp>
      <p:sp>
        <p:nvSpPr>
          <p:cNvPr id="21" name="TextBox 20">
            <a:extLst>
              <a:ext uri="{FF2B5EF4-FFF2-40B4-BE49-F238E27FC236}">
                <a16:creationId xmlns:a16="http://schemas.microsoft.com/office/drawing/2014/main" id="{FEAD7C3B-CAF5-4277-BB71-0DBA450157EC}"/>
              </a:ext>
            </a:extLst>
          </p:cNvPr>
          <p:cNvSpPr txBox="1"/>
          <p:nvPr/>
        </p:nvSpPr>
        <p:spPr>
          <a:xfrm>
            <a:off x="7982504" y="4012706"/>
            <a:ext cx="2342226"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Represented to</a:t>
            </a:r>
          </a:p>
        </p:txBody>
      </p:sp>
      <p:sp>
        <p:nvSpPr>
          <p:cNvPr id="22" name="TextBox 21">
            <a:extLst>
              <a:ext uri="{FF2B5EF4-FFF2-40B4-BE49-F238E27FC236}">
                <a16:creationId xmlns:a16="http://schemas.microsoft.com/office/drawing/2014/main" id="{B3520500-913E-454A-917B-0A63DDAAB388}"/>
              </a:ext>
            </a:extLst>
          </p:cNvPr>
          <p:cNvSpPr txBox="1"/>
          <p:nvPr/>
        </p:nvSpPr>
        <p:spPr>
          <a:xfrm>
            <a:off x="7982504" y="4328939"/>
            <a:ext cx="3045041"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solidFill>
                  <a:schemeClr val="bg1"/>
                </a:solidFill>
                <a:latin typeface="Times New Roman" panose="02020603050405020304" pitchFamily="18" charset="0"/>
                <a:cs typeface="Times New Roman" panose="02020603050405020304" pitchFamily="18" charset="0"/>
              </a:rPr>
              <a:t>Project Guide</a:t>
            </a:r>
          </a:p>
        </p:txBody>
      </p:sp>
      <p:sp>
        <p:nvSpPr>
          <p:cNvPr id="24" name="TextBox 23">
            <a:extLst>
              <a:ext uri="{FF2B5EF4-FFF2-40B4-BE49-F238E27FC236}">
                <a16:creationId xmlns:a16="http://schemas.microsoft.com/office/drawing/2014/main" id="{7283A74A-5C95-42BC-9C8A-39D20E3B2D3D}"/>
              </a:ext>
            </a:extLst>
          </p:cNvPr>
          <p:cNvSpPr txBox="1"/>
          <p:nvPr/>
        </p:nvSpPr>
        <p:spPr>
          <a:xfrm>
            <a:off x="7982504" y="4636702"/>
            <a:ext cx="4012708" cy="64633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Dr. Abhishek Mishra</a:t>
            </a:r>
          </a:p>
          <a:p>
            <a:r>
              <a:rPr lang="en-IN" b="1" dirty="0">
                <a:solidFill>
                  <a:schemeClr val="bg1"/>
                </a:solidFill>
                <a:latin typeface="Times New Roman" panose="02020603050405020304" pitchFamily="18" charset="0"/>
                <a:cs typeface="Times New Roman" panose="02020603050405020304" pitchFamily="18" charset="0"/>
              </a:rPr>
              <a:t>Additional Director, HOD of EE &amp; EC</a:t>
            </a:r>
          </a:p>
        </p:txBody>
      </p:sp>
      <p:sp>
        <p:nvSpPr>
          <p:cNvPr id="25" name="TextBox 24">
            <a:extLst>
              <a:ext uri="{FF2B5EF4-FFF2-40B4-BE49-F238E27FC236}">
                <a16:creationId xmlns:a16="http://schemas.microsoft.com/office/drawing/2014/main" id="{CC27AA46-A138-4CAE-BCA5-58BC0738ED31}"/>
              </a:ext>
            </a:extLst>
          </p:cNvPr>
          <p:cNvSpPr txBox="1"/>
          <p:nvPr/>
        </p:nvSpPr>
        <p:spPr>
          <a:xfrm>
            <a:off x="7982503" y="5296361"/>
            <a:ext cx="3045041"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solidFill>
                  <a:schemeClr val="bg1"/>
                </a:solidFill>
                <a:latin typeface="Times New Roman" panose="02020603050405020304" pitchFamily="18" charset="0"/>
                <a:cs typeface="Times New Roman" panose="02020603050405020304" pitchFamily="18" charset="0"/>
              </a:rPr>
              <a:t>Project In-charge</a:t>
            </a:r>
          </a:p>
        </p:txBody>
      </p:sp>
      <p:sp>
        <p:nvSpPr>
          <p:cNvPr id="26" name="TextBox 25">
            <a:extLst>
              <a:ext uri="{FF2B5EF4-FFF2-40B4-BE49-F238E27FC236}">
                <a16:creationId xmlns:a16="http://schemas.microsoft.com/office/drawing/2014/main" id="{F9BA632A-FDFD-4C17-9F9E-D2A99D5844C3}"/>
              </a:ext>
            </a:extLst>
          </p:cNvPr>
          <p:cNvSpPr txBox="1"/>
          <p:nvPr/>
        </p:nvSpPr>
        <p:spPr>
          <a:xfrm>
            <a:off x="7982503" y="5592965"/>
            <a:ext cx="316932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Mr. Sushil Kumar</a:t>
            </a:r>
          </a:p>
        </p:txBody>
      </p:sp>
      <p:sp>
        <p:nvSpPr>
          <p:cNvPr id="30" name="TextBox 29">
            <a:extLst>
              <a:ext uri="{FF2B5EF4-FFF2-40B4-BE49-F238E27FC236}">
                <a16:creationId xmlns:a16="http://schemas.microsoft.com/office/drawing/2014/main" id="{D4DE5672-81AA-427F-9A44-3322688AA2F1}"/>
              </a:ext>
            </a:extLst>
          </p:cNvPr>
          <p:cNvSpPr txBox="1"/>
          <p:nvPr/>
        </p:nvSpPr>
        <p:spPr>
          <a:xfrm>
            <a:off x="7982503" y="5850345"/>
            <a:ext cx="4209497"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Department of Electrical Engineering</a:t>
            </a:r>
          </a:p>
        </p:txBody>
      </p:sp>
    </p:spTree>
    <p:extLst>
      <p:ext uri="{BB962C8B-B14F-4D97-AF65-F5344CB8AC3E}">
        <p14:creationId xmlns:p14="http://schemas.microsoft.com/office/powerpoint/2010/main" val="205100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2DC885-CF44-4A5B-AA6D-B8D6594DB57B}"/>
              </a:ext>
            </a:extLst>
          </p:cNvPr>
          <p:cNvPicPr>
            <a:picLocks noChangeAspect="1"/>
          </p:cNvPicPr>
          <p:nvPr/>
        </p:nvPicPr>
        <p:blipFill rotWithShape="1">
          <a:blip r:embed="rId2"/>
          <a:srcRect l="19511" t="40885" r="12129" b="25871"/>
          <a:stretch/>
        </p:blipFill>
        <p:spPr>
          <a:xfrm>
            <a:off x="2519265" y="177282"/>
            <a:ext cx="9069355" cy="2808514"/>
          </a:xfrm>
          <a:prstGeom prst="rect">
            <a:avLst/>
          </a:prstGeom>
        </p:spPr>
      </p:pic>
      <p:sp>
        <p:nvSpPr>
          <p:cNvPr id="5" name="TextBox 4">
            <a:extLst>
              <a:ext uri="{FF2B5EF4-FFF2-40B4-BE49-F238E27FC236}">
                <a16:creationId xmlns:a16="http://schemas.microsoft.com/office/drawing/2014/main" id="{8077DD05-84B9-4B38-8201-3AA733135E15}"/>
              </a:ext>
            </a:extLst>
          </p:cNvPr>
          <p:cNvSpPr txBox="1"/>
          <p:nvPr/>
        </p:nvSpPr>
        <p:spPr>
          <a:xfrm>
            <a:off x="6260768" y="2985796"/>
            <a:ext cx="2127380" cy="307777"/>
          </a:xfrm>
          <a:prstGeom prst="rect">
            <a:avLst/>
          </a:prstGeom>
          <a:noFill/>
        </p:spPr>
        <p:txBody>
          <a:bodyPr wrap="square" rtlCol="0">
            <a:spAutoFit/>
          </a:bodyPr>
          <a:lstStyle/>
          <a:p>
            <a:pPr algn="ctr"/>
            <a:r>
              <a:rPr lang="en-IN" sz="1400" dirty="0">
                <a:solidFill>
                  <a:schemeClr val="bg1"/>
                </a:solidFill>
                <a:latin typeface="Times New Roman" panose="02020603050405020304" pitchFamily="18" charset="0"/>
                <a:cs typeface="Times New Roman" panose="02020603050405020304" pitchFamily="18" charset="0"/>
              </a:rPr>
              <a:t>Inside the Servo Motor</a:t>
            </a:r>
          </a:p>
        </p:txBody>
      </p:sp>
      <p:pic>
        <p:nvPicPr>
          <p:cNvPr id="9" name="Picture 8">
            <a:extLst>
              <a:ext uri="{FF2B5EF4-FFF2-40B4-BE49-F238E27FC236}">
                <a16:creationId xmlns:a16="http://schemas.microsoft.com/office/drawing/2014/main" id="{B8FAD0B7-591E-4561-AD00-0E561C783F2C}"/>
              </a:ext>
            </a:extLst>
          </p:cNvPr>
          <p:cNvPicPr>
            <a:picLocks noChangeAspect="1"/>
          </p:cNvPicPr>
          <p:nvPr/>
        </p:nvPicPr>
        <p:blipFill rotWithShape="1">
          <a:blip r:embed="rId3"/>
          <a:srcRect l="13541" t="6259" b="53741"/>
          <a:stretch/>
        </p:blipFill>
        <p:spPr>
          <a:xfrm>
            <a:off x="2519265" y="3331028"/>
            <a:ext cx="9069355" cy="3349690"/>
          </a:xfrm>
          <a:prstGeom prst="rect">
            <a:avLst/>
          </a:prstGeom>
        </p:spPr>
      </p:pic>
    </p:spTree>
    <p:extLst>
      <p:ext uri="{BB962C8B-B14F-4D97-AF65-F5344CB8AC3E}">
        <p14:creationId xmlns:p14="http://schemas.microsoft.com/office/powerpoint/2010/main" val="385912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28637C-34B7-44EE-B68D-7793A5A2C053}"/>
              </a:ext>
            </a:extLst>
          </p:cNvPr>
          <p:cNvSpPr txBox="1"/>
          <p:nvPr/>
        </p:nvSpPr>
        <p:spPr>
          <a:xfrm>
            <a:off x="2369976" y="578498"/>
            <a:ext cx="9377265" cy="2616101"/>
          </a:xfrm>
          <a:prstGeom prst="rect">
            <a:avLst/>
          </a:prstGeom>
          <a:noFill/>
        </p:spPr>
        <p:txBody>
          <a:bodyPr wrap="square" rtlCol="0">
            <a:spAutoFit/>
          </a:bodyPr>
          <a:lstStyle/>
          <a:p>
            <a:pPr marL="285750" indent="-285750" algn="just">
              <a:buFont typeface="Arial" panose="020B0604020202020204" pitchFamily="34" charset="0"/>
              <a:buChar char="•"/>
            </a:pPr>
            <a:r>
              <a:rPr lang="en-I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Flex Sensor</a:t>
            </a:r>
          </a:p>
          <a:p>
            <a:pPr marL="342900" indent="-34290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Flex sensor are analogue resistor, they are works as variable analogue voltage divider. Inside the flex sensors are carbon resistive elements within a thin flexible substrate.</a:t>
            </a:r>
          </a:p>
          <a:p>
            <a:pPr marL="342900" indent="-34290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More carbon means less resistance, when the substrate is bent the sensor produces a resistance output relative to the bent radius.</a:t>
            </a:r>
          </a:p>
          <a:p>
            <a:pPr marL="342900" indent="-34290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The higher resistance value yielding smaller radius.</a:t>
            </a:r>
          </a:p>
          <a:p>
            <a:pPr marL="342900" indent="-34290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The nominal resistance at 0 degree is 10k</a:t>
            </a:r>
            <a:r>
              <a:rPr lang="en-IN"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IN" dirty="0">
                <a:solidFill>
                  <a:schemeClr val="bg1"/>
                </a:solidFill>
                <a:latin typeface="Times New Roman" panose="02020603050405020304" pitchFamily="18" charset="0"/>
                <a:cs typeface="Times New Roman" panose="02020603050405020304" pitchFamily="18" charset="0"/>
              </a:rPr>
              <a:t>  at bent 45 degree the resistance will be increased. At 90 degree will give 30 – 40k</a:t>
            </a:r>
            <a:r>
              <a:rPr lang="en-IN"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 as shown in figure below.</a:t>
            </a:r>
          </a:p>
          <a:p>
            <a:pPr algn="just"/>
            <a:endParaRPr lang="en-IN"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F251B9-0FD1-4C19-9565-7F8CBD1B1CB0}"/>
              </a:ext>
            </a:extLst>
          </p:cNvPr>
          <p:cNvPicPr>
            <a:picLocks noChangeAspect="1"/>
          </p:cNvPicPr>
          <p:nvPr/>
        </p:nvPicPr>
        <p:blipFill rotWithShape="1">
          <a:blip r:embed="rId2"/>
          <a:srcRect l="22785" t="8435" r="12321" b="61854"/>
          <a:stretch/>
        </p:blipFill>
        <p:spPr>
          <a:xfrm>
            <a:off x="2682551" y="2985795"/>
            <a:ext cx="8752114" cy="3610947"/>
          </a:xfrm>
          <a:prstGeom prst="rect">
            <a:avLst/>
          </a:prstGeom>
        </p:spPr>
      </p:pic>
    </p:spTree>
    <p:extLst>
      <p:ext uri="{BB962C8B-B14F-4D97-AF65-F5344CB8AC3E}">
        <p14:creationId xmlns:p14="http://schemas.microsoft.com/office/powerpoint/2010/main" val="335904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7A41CC-1434-46E4-BCD7-1C0F663D9010}"/>
              </a:ext>
            </a:extLst>
          </p:cNvPr>
          <p:cNvPicPr>
            <a:picLocks noChangeAspect="1"/>
          </p:cNvPicPr>
          <p:nvPr/>
        </p:nvPicPr>
        <p:blipFill rotWithShape="1">
          <a:blip r:embed="rId2"/>
          <a:srcRect l="20281" t="72789" r="20409" b="6259"/>
          <a:stretch/>
        </p:blipFill>
        <p:spPr>
          <a:xfrm>
            <a:off x="2351313" y="167949"/>
            <a:ext cx="8481527" cy="3816222"/>
          </a:xfrm>
          <a:prstGeom prst="rect">
            <a:avLst/>
          </a:prstGeom>
        </p:spPr>
      </p:pic>
      <p:sp>
        <p:nvSpPr>
          <p:cNvPr id="5" name="TextBox 4">
            <a:extLst>
              <a:ext uri="{FF2B5EF4-FFF2-40B4-BE49-F238E27FC236}">
                <a16:creationId xmlns:a16="http://schemas.microsoft.com/office/drawing/2014/main" id="{5F290B1E-4B91-48C9-8551-FC6F02DD3305}"/>
              </a:ext>
            </a:extLst>
          </p:cNvPr>
          <p:cNvSpPr txBox="1"/>
          <p:nvPr/>
        </p:nvSpPr>
        <p:spPr>
          <a:xfrm>
            <a:off x="1936100" y="4236097"/>
            <a:ext cx="9811140" cy="1938992"/>
          </a:xfrm>
          <a:prstGeom prst="rect">
            <a:avLst/>
          </a:prstGeom>
          <a:noFill/>
        </p:spPr>
        <p:txBody>
          <a:bodyPr wrap="square" rtlCol="0">
            <a:spAutoFit/>
          </a:bodyPr>
          <a:lstStyle/>
          <a:p>
            <a:pPr marL="742950" lvl="1" indent="-285750" algn="just">
              <a:buFont typeface="Arial" panose="020B0604020202020204" pitchFamily="34" charset="0"/>
              <a:buChar char="•"/>
            </a:pPr>
            <a:r>
              <a:rPr lang="en-I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a:t>
            </a:r>
          </a:p>
          <a:p>
            <a:pPr marL="800100" lvl="1" indent="-34290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Arduino is an open source electronics prototype platform based on flexible, easy to use hardware and software.</a:t>
            </a:r>
          </a:p>
          <a:p>
            <a:pPr marL="800100" lvl="1" indent="-34290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The Arduino can sense the environment by receiving input from variety of sensor and can affect its surrounding by controlling lights, motors and other actuator. </a:t>
            </a:r>
          </a:p>
          <a:p>
            <a:pPr marL="800100" lvl="1" indent="-34290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39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F305A-D5F2-40CC-B092-B1B93543E385}"/>
              </a:ext>
            </a:extLst>
          </p:cNvPr>
          <p:cNvPicPr>
            <a:picLocks noChangeAspect="1"/>
          </p:cNvPicPr>
          <p:nvPr/>
        </p:nvPicPr>
        <p:blipFill>
          <a:blip r:embed="rId2"/>
          <a:stretch>
            <a:fillRect/>
          </a:stretch>
        </p:blipFill>
        <p:spPr>
          <a:xfrm>
            <a:off x="2901820" y="205274"/>
            <a:ext cx="5654351" cy="2677885"/>
          </a:xfrm>
          <a:prstGeom prst="rect">
            <a:avLst/>
          </a:prstGeom>
        </p:spPr>
      </p:pic>
      <p:sp>
        <p:nvSpPr>
          <p:cNvPr id="4" name="TextBox 3">
            <a:extLst>
              <a:ext uri="{FF2B5EF4-FFF2-40B4-BE49-F238E27FC236}">
                <a16:creationId xmlns:a16="http://schemas.microsoft.com/office/drawing/2014/main" id="{0943908A-017F-4B3B-B07B-DCA0AA983B72}"/>
              </a:ext>
            </a:extLst>
          </p:cNvPr>
          <p:cNvSpPr txBox="1"/>
          <p:nvPr/>
        </p:nvSpPr>
        <p:spPr>
          <a:xfrm>
            <a:off x="2202024" y="3181739"/>
            <a:ext cx="4450703"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ALGORITHM</a:t>
            </a:r>
          </a:p>
        </p:txBody>
      </p:sp>
      <p:cxnSp>
        <p:nvCxnSpPr>
          <p:cNvPr id="5" name="Straight Connector 4">
            <a:extLst>
              <a:ext uri="{FF2B5EF4-FFF2-40B4-BE49-F238E27FC236}">
                <a16:creationId xmlns:a16="http://schemas.microsoft.com/office/drawing/2014/main" id="{1C2EF845-45B4-4896-8D17-4775A83EB7C3}"/>
              </a:ext>
            </a:extLst>
          </p:cNvPr>
          <p:cNvCxnSpPr/>
          <p:nvPr/>
        </p:nvCxnSpPr>
        <p:spPr>
          <a:xfrm>
            <a:off x="2301038" y="3688068"/>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8FF7EC20-CD1D-4895-9E37-08E5091C8835}"/>
              </a:ext>
            </a:extLst>
          </p:cNvPr>
          <p:cNvSpPr txBox="1"/>
          <p:nvPr/>
        </p:nvSpPr>
        <p:spPr>
          <a:xfrm>
            <a:off x="2301039" y="3881535"/>
            <a:ext cx="885837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The Arduino runs a simplified version of the C programming language, with some extensions for accessing the hardware. All Arduino instructions are one line. </a:t>
            </a:r>
          </a:p>
          <a:p>
            <a:pPr marL="285750" indent="-285750" algn="just">
              <a:buFont typeface="Arial" panose="020B0604020202020204" pitchFamily="34" charset="0"/>
              <a:buChar char="•"/>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The board can hold a program hundreds of lines long and has space for about 1,000 two-byte variables. </a:t>
            </a:r>
          </a:p>
          <a:p>
            <a:pPr marL="285750" indent="-285750" algn="just">
              <a:buFont typeface="Arial" panose="020B0604020202020204" pitchFamily="34" charset="0"/>
              <a:buChar char="•"/>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The Arduino executes programs at about 300,000 source code lines per sec. Programs are created in the Arduino development environment and then downloaded to the Arduino board. </a:t>
            </a:r>
          </a:p>
          <a:p>
            <a:pPr marL="285750" indent="-285750" algn="just">
              <a:buFont typeface="Arial" panose="020B0604020202020204" pitchFamily="34" charset="0"/>
              <a:buChar char="•"/>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Code must be entered in the proper syntax which means using valid command names and a valid grammar for each code line. </a:t>
            </a:r>
          </a:p>
        </p:txBody>
      </p:sp>
    </p:spTree>
    <p:extLst>
      <p:ext uri="{BB962C8B-B14F-4D97-AF65-F5344CB8AC3E}">
        <p14:creationId xmlns:p14="http://schemas.microsoft.com/office/powerpoint/2010/main" val="354181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C09BB-DBD2-4F11-A781-895CBD310A84}"/>
              </a:ext>
            </a:extLst>
          </p:cNvPr>
          <p:cNvSpPr txBox="1"/>
          <p:nvPr/>
        </p:nvSpPr>
        <p:spPr>
          <a:xfrm>
            <a:off x="2432956" y="680763"/>
            <a:ext cx="9342275" cy="5632311"/>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The compiler will catch and flag syntax errors. before download. Sometimes the error message can be cryptic and you have to do a bit of hunting because the actual error occurred before what was flagged. </a:t>
            </a:r>
          </a:p>
          <a:p>
            <a:pPr marL="285750" indent="-285750" algn="just">
              <a:buFont typeface="Arial" panose="020B0604020202020204" pitchFamily="34" charset="0"/>
              <a:buChar char="•"/>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Style refers to our own particular style for creating code and includes layout, conventions for using case, headers, and use of comments.</a:t>
            </a:r>
          </a:p>
          <a:p>
            <a:pPr marL="285750" indent="-285750" algn="just">
              <a:buFont typeface="Arial" panose="020B0604020202020204" pitchFamily="34" charset="0"/>
              <a:buChar char="•"/>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All code must follow correct syntax, but there are many different styles we can use.</a:t>
            </a:r>
          </a:p>
          <a:p>
            <a:pPr algn="just"/>
            <a:endParaRPr lang="en-US" sz="1800" b="0" i="0" u="none" strike="noStrike" baseline="0" dirty="0">
              <a:solidFill>
                <a:schemeClr val="bg1"/>
              </a:solidFill>
              <a:latin typeface="Times New Roman" panose="02020603050405020304" pitchFamily="18" charset="0"/>
              <a:cs typeface="Times New Roman" panose="02020603050405020304" pitchFamily="18" charset="0"/>
            </a:endParaRPr>
          </a:p>
          <a:p>
            <a:pPr algn="just"/>
            <a:r>
              <a:rPr lang="en-IN" sz="1800" b="0" i="0" u="none" strike="noStrike" baseline="0" dirty="0">
                <a:solidFill>
                  <a:schemeClr val="bg1"/>
                </a:solidFill>
                <a:latin typeface="Times New Roman" panose="02020603050405020304" pitchFamily="18" charset="0"/>
                <a:cs typeface="Times New Roman" panose="02020603050405020304" pitchFamily="18" charset="0"/>
              </a:rPr>
              <a:t>Here are some suggestions:</a:t>
            </a:r>
          </a:p>
          <a:p>
            <a:pPr algn="just"/>
            <a:endParaRPr lang="en-IN" sz="1800" b="0" i="0" u="none" strike="noStrike" baseline="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Starting every program with a comment header that has the program name and perhaps a brief description of what the program does.</a:t>
            </a:r>
          </a:p>
          <a:p>
            <a:pPr marL="285750" indent="-285750" algn="just">
              <a:buFont typeface="Wingdings" panose="05000000000000000000" pitchFamily="2" charset="2"/>
              <a:buChar char="q"/>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Using indentation to line things up. Function name and braces are in column one. Mark major sections or functions with a comment header line or two.</a:t>
            </a:r>
          </a:p>
          <a:p>
            <a:pPr marL="285750" indent="-285750" algn="just">
              <a:buFont typeface="Wingdings" panose="05000000000000000000" pitchFamily="2" charset="2"/>
              <a:buChar char="q"/>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Having just the right number of comments, not too few and not too many. Assume the reader knows the programming language so have the comment be instructive.</a:t>
            </a:r>
          </a:p>
          <a:p>
            <a:pPr algn="just"/>
            <a:endParaRPr lang="en-US" sz="1800" b="0" i="0" u="none" strike="noStrike" baseline="0" dirty="0">
              <a:solidFill>
                <a:schemeClr val="bg1"/>
              </a:solidFill>
              <a:latin typeface="Times New Roman" panose="02020603050405020304" pitchFamily="18" charset="0"/>
              <a:cs typeface="Times New Roman" panose="02020603050405020304" pitchFamily="18" charset="0"/>
            </a:endParaRPr>
          </a:p>
          <a:p>
            <a:pPr algn="just"/>
            <a:r>
              <a:rPr lang="en-US" sz="1800" b="0" i="0" u="none" strike="noStrike" baseline="0" dirty="0">
                <a:solidFill>
                  <a:schemeClr val="bg1"/>
                </a:solidFill>
                <a:latin typeface="Times New Roman" panose="02020603050405020304" pitchFamily="18" charset="0"/>
                <a:cs typeface="Times New Roman" panose="02020603050405020304" pitchFamily="18" charset="0"/>
              </a:rPr>
              <a:t>Here is an example of an instructive comment </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sz="1800" b="1" i="0" u="none" strike="noStrike" baseline="0" dirty="0" err="1">
                <a:solidFill>
                  <a:schemeClr val="bg1"/>
                </a:solidFill>
                <a:latin typeface="Times New Roman" panose="02020603050405020304" pitchFamily="18" charset="0"/>
                <a:cs typeface="Times New Roman" panose="02020603050405020304" pitchFamily="18" charset="0"/>
              </a:rPr>
              <a:t>digitalWrite</a:t>
            </a:r>
            <a:r>
              <a:rPr lang="en-US" sz="1800" b="1" i="0" u="none" strike="noStrike" baseline="0" dirty="0">
                <a:solidFill>
                  <a:schemeClr val="bg1"/>
                </a:solidFill>
                <a:latin typeface="Times New Roman" panose="02020603050405020304" pitchFamily="18" charset="0"/>
                <a:cs typeface="Times New Roman" panose="02020603050405020304" pitchFamily="18" charset="0"/>
              </a:rPr>
              <a:t>(4,HIGH) // turn on motor and here is a useless comment</a:t>
            </a:r>
          </a:p>
          <a:p>
            <a:pPr algn="just"/>
            <a:r>
              <a:rPr lang="en-US" sz="1800" b="1" i="0" u="none" strike="noStrike" baseline="0" dirty="0" err="1">
                <a:solidFill>
                  <a:schemeClr val="bg1"/>
                </a:solidFill>
                <a:latin typeface="Times New Roman" panose="02020603050405020304" pitchFamily="18" charset="0"/>
                <a:cs typeface="Times New Roman" panose="02020603050405020304" pitchFamily="18" charset="0"/>
              </a:rPr>
              <a:t>digitalWrite</a:t>
            </a:r>
            <a:r>
              <a:rPr lang="en-US" sz="1800" b="1" i="0" u="none" strike="noStrike" baseline="0" dirty="0">
                <a:solidFill>
                  <a:schemeClr val="bg1"/>
                </a:solidFill>
                <a:latin typeface="Times New Roman" panose="02020603050405020304" pitchFamily="18" charset="0"/>
                <a:cs typeface="Times New Roman" panose="02020603050405020304" pitchFamily="18" charset="0"/>
              </a:rPr>
              <a:t>(4,HIGH) // set pin 4 HIGH</a:t>
            </a:r>
            <a:r>
              <a:rPr lang="en-US" sz="1800" b="0" i="0" u="none" strike="noStrike" baseline="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05774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8F4C74-79DB-419A-A5A8-C462139F4588}"/>
              </a:ext>
            </a:extLst>
          </p:cNvPr>
          <p:cNvSpPr txBox="1"/>
          <p:nvPr/>
        </p:nvSpPr>
        <p:spPr>
          <a:xfrm>
            <a:off x="2397967" y="550506"/>
            <a:ext cx="8360229"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IMPLEMENTATION</a:t>
            </a:r>
          </a:p>
        </p:txBody>
      </p:sp>
      <p:cxnSp>
        <p:nvCxnSpPr>
          <p:cNvPr id="4" name="Straight Connector 3">
            <a:extLst>
              <a:ext uri="{FF2B5EF4-FFF2-40B4-BE49-F238E27FC236}">
                <a16:creationId xmlns:a16="http://schemas.microsoft.com/office/drawing/2014/main" id="{2F41942B-3DF0-4D37-949F-9D499B8F00BA}"/>
              </a:ext>
            </a:extLst>
          </p:cNvPr>
          <p:cNvCxnSpPr/>
          <p:nvPr/>
        </p:nvCxnSpPr>
        <p:spPr>
          <a:xfrm>
            <a:off x="2487650" y="1027560"/>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5" name="TextBox 4">
            <a:extLst>
              <a:ext uri="{FF2B5EF4-FFF2-40B4-BE49-F238E27FC236}">
                <a16:creationId xmlns:a16="http://schemas.microsoft.com/office/drawing/2014/main" id="{80866743-B3AE-4F9C-8880-F445768C1FB0}"/>
              </a:ext>
            </a:extLst>
          </p:cNvPr>
          <p:cNvSpPr txBox="1"/>
          <p:nvPr/>
        </p:nvSpPr>
        <p:spPr>
          <a:xfrm>
            <a:off x="2487650" y="1250302"/>
            <a:ext cx="9063648" cy="4708981"/>
          </a:xfrm>
          <a:prstGeom prst="rect">
            <a:avLst/>
          </a:prstGeom>
          <a:noFill/>
        </p:spPr>
        <p:txBody>
          <a:bodyPr wrap="square" rtlCol="0">
            <a:spAutoFit/>
          </a:bodyPr>
          <a:lstStyle/>
          <a:p>
            <a:pPr algn="just"/>
            <a:r>
              <a:rPr lang="en-IN" dirty="0">
                <a:solidFill>
                  <a:schemeClr val="bg1"/>
                </a:solidFill>
                <a:latin typeface="Times New Roman" panose="02020603050405020304" pitchFamily="18" charset="0"/>
                <a:cs typeface="Times New Roman" panose="02020603050405020304" pitchFamily="18" charset="0"/>
              </a:rPr>
              <a:t>We now try to explain the main steps of our assembly process:</a:t>
            </a:r>
          </a:p>
          <a:p>
            <a:pPr marL="342900" indent="-342900" algn="just">
              <a:buFont typeface="Wingdings" panose="05000000000000000000" pitchFamily="2" charset="2"/>
              <a:buChar char="v"/>
            </a:pPr>
            <a:r>
              <a:rPr lang="en-I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Fingers</a:t>
            </a:r>
          </a:p>
          <a:p>
            <a:pPr algn="just"/>
            <a:r>
              <a:rPr lang="en-IN" dirty="0">
                <a:solidFill>
                  <a:schemeClr val="bg1"/>
                </a:solidFill>
                <a:latin typeface="Times New Roman" panose="02020603050405020304" pitchFamily="18" charset="0"/>
                <a:cs typeface="Times New Roman" panose="02020603050405020304" pitchFamily="18" charset="0"/>
              </a:rPr>
              <a:t>The three components of each finger, as well as the connection between the proximal part and the metacarpal upper edge of the hand, are linking by clicking the spring in the printed holes on the edges of both parts;</a:t>
            </a:r>
          </a:p>
          <a:p>
            <a:pPr marL="342900" indent="-342900" algn="just">
              <a:buFont typeface="Wingdings" panose="05000000000000000000" pitchFamily="2" charset="2"/>
              <a:buChar char="v"/>
            </a:pPr>
            <a:r>
              <a:rPr lang="en-I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Handbreadth</a:t>
            </a:r>
          </a:p>
          <a:p>
            <a:pPr algn="just"/>
            <a:r>
              <a:rPr lang="en-IN" dirty="0">
                <a:solidFill>
                  <a:schemeClr val="bg1"/>
                </a:solidFill>
                <a:latin typeface="Times New Roman" panose="02020603050405020304" pitchFamily="18" charset="0"/>
                <a:cs typeface="Times New Roman" panose="02020603050405020304" pitchFamily="18" charset="0"/>
              </a:rPr>
              <a:t>All the parts which compose the base of the hand can be assembled by snap fitting mechanism provided by specific element present on each component; the fact that the handbreadth itself is made in two parts, makes the process of inserting the wires much easier.</a:t>
            </a:r>
          </a:p>
          <a:p>
            <a:pPr marL="342900" indent="-342900" algn="just">
              <a:buFont typeface="Wingdings" panose="05000000000000000000" pitchFamily="2" charset="2"/>
              <a:buChar char="v"/>
            </a:pPr>
            <a:r>
              <a:rPr lang="en-I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 base</a:t>
            </a:r>
          </a:p>
          <a:p>
            <a:pPr algn="just"/>
            <a:r>
              <a:rPr lang="en-IN" dirty="0">
                <a:solidFill>
                  <a:schemeClr val="bg1"/>
                </a:solidFill>
                <a:latin typeface="Times New Roman" panose="02020603050405020304" pitchFamily="18" charset="0"/>
                <a:cs typeface="Times New Roman" panose="02020603050405020304" pitchFamily="18" charset="0"/>
              </a:rPr>
              <a:t>The two part at the bottom of the hand, the fixed edge and the rotational joint, are just guided into each other, and such that the possibility of having a part slipping out of the other one will not take place.</a:t>
            </a:r>
          </a:p>
          <a:p>
            <a:pPr marL="342900" indent="-342900" algn="just">
              <a:buFont typeface="Wingdings" panose="05000000000000000000" pitchFamily="2" charset="2"/>
              <a:buChar char="v"/>
            </a:pPr>
            <a:r>
              <a:rPr lang="en-IN" sz="2000"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Wooden base</a:t>
            </a:r>
          </a:p>
          <a:p>
            <a:pPr algn="just"/>
            <a:r>
              <a:rPr lang="en-IN" sz="2000" dirty="0">
                <a:solidFill>
                  <a:schemeClr val="bg1"/>
                </a:solidFill>
                <a:latin typeface="Times New Roman" panose="02020603050405020304" pitchFamily="18" charset="0"/>
                <a:cs typeface="Times New Roman" panose="02020603050405020304" pitchFamily="18" charset="0"/>
              </a:rPr>
              <a:t>The base of the device consists of a wooden base on which the servomotor box and the robotic hand itself are fixed.</a:t>
            </a:r>
          </a:p>
        </p:txBody>
      </p:sp>
    </p:spTree>
    <p:extLst>
      <p:ext uri="{BB962C8B-B14F-4D97-AF65-F5344CB8AC3E}">
        <p14:creationId xmlns:p14="http://schemas.microsoft.com/office/powerpoint/2010/main" val="349269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671D1F-1BFA-4A90-B492-2CC5FCF111E4}"/>
              </a:ext>
            </a:extLst>
          </p:cNvPr>
          <p:cNvSpPr txBox="1"/>
          <p:nvPr/>
        </p:nvSpPr>
        <p:spPr>
          <a:xfrm>
            <a:off x="2351314" y="578498"/>
            <a:ext cx="9227976"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IMPLEMENTATION</a:t>
            </a:r>
          </a:p>
        </p:txBody>
      </p:sp>
      <p:cxnSp>
        <p:nvCxnSpPr>
          <p:cNvPr id="3" name="Straight Connector 2">
            <a:extLst>
              <a:ext uri="{FF2B5EF4-FFF2-40B4-BE49-F238E27FC236}">
                <a16:creationId xmlns:a16="http://schemas.microsoft.com/office/drawing/2014/main" id="{A15CE052-553C-4A10-BA16-F0F5DC8F3167}"/>
              </a:ext>
            </a:extLst>
          </p:cNvPr>
          <p:cNvCxnSpPr/>
          <p:nvPr/>
        </p:nvCxnSpPr>
        <p:spPr>
          <a:xfrm>
            <a:off x="2487650" y="1027560"/>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a:extLst>
              <a:ext uri="{FF2B5EF4-FFF2-40B4-BE49-F238E27FC236}">
                <a16:creationId xmlns:a16="http://schemas.microsoft.com/office/drawing/2014/main" id="{85902664-F844-4DEB-82A8-E1F61DCCBB4E}"/>
              </a:ext>
            </a:extLst>
          </p:cNvPr>
          <p:cNvSpPr txBox="1"/>
          <p:nvPr/>
        </p:nvSpPr>
        <p:spPr>
          <a:xfrm>
            <a:off x="2487650" y="1268963"/>
            <a:ext cx="9455534" cy="5201424"/>
          </a:xfrm>
          <a:prstGeom prst="rect">
            <a:avLst/>
          </a:prstGeom>
          <a:noFill/>
        </p:spPr>
        <p:txBody>
          <a:bodyPr wrap="square" rtlCol="0">
            <a:spAutoFit/>
          </a:bodyPr>
          <a:lstStyle/>
          <a:p>
            <a:r>
              <a:rPr lang="en-IN" sz="2000" b="1" i="0" u="none" strike="noStrike" baseline="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Download</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Following the instructions on the Getting Started section of the Arduino web site, </a:t>
            </a:r>
            <a:r>
              <a:rPr lang="en-US" sz="1800" b="0" i="0" u="none" strike="noStrike" baseline="0" dirty="0">
                <a:solidFill>
                  <a:schemeClr val="accent3">
                    <a:lumMod val="7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http://arduino.cc/en/Guide/HomePage</a:t>
            </a:r>
            <a:r>
              <a:rPr lang="en-US" sz="1800" b="0" i="0" u="none" strike="noStrike" baseline="0" dirty="0">
                <a:solidFill>
                  <a:schemeClr val="accent3">
                    <a:lumMod val="75000"/>
                  </a:schemeClr>
                </a:solidFill>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we at first downloaded the latest version of Arduino, </a:t>
            </a:r>
            <a:r>
              <a:rPr lang="en-US" sz="1800" b="0" i="0" u="none" strike="noStrike" baseline="0" dirty="0" err="1">
                <a:solidFill>
                  <a:srgbClr val="0000FF"/>
                </a:solidFill>
                <a:latin typeface="Times New Roman" panose="02020603050405020304" pitchFamily="18" charset="0"/>
                <a:cs typeface="Times New Roman" panose="02020603050405020304" pitchFamily="18" charset="0"/>
              </a:rPr>
              <a:t>arduino</a:t>
            </a:r>
            <a:r>
              <a:rPr lang="en-US" sz="1800" b="0" i="0" u="none" strike="noStrike" baseline="0" dirty="0">
                <a:solidFill>
                  <a:srgbClr val="0000FF"/>
                </a:solidFill>
                <a:latin typeface="Times New Roman" panose="02020603050405020304" pitchFamily="18" charset="0"/>
                <a:cs typeface="Times New Roman" panose="02020603050405020304" pitchFamily="18" charset="0"/>
              </a:rPr>
              <a:t>-</a:t>
            </a:r>
            <a:r>
              <a:rPr lang="en-IN" sz="1800" b="0" i="0" u="none" strike="noStrike" baseline="0" dirty="0">
                <a:solidFill>
                  <a:srgbClr val="0000FF"/>
                </a:solidFill>
                <a:latin typeface="Times New Roman" panose="02020603050405020304" pitchFamily="18" charset="0"/>
                <a:cs typeface="Times New Roman" panose="02020603050405020304" pitchFamily="18" charset="0"/>
              </a:rPr>
              <a:t>1.0.5- windows.</a:t>
            </a:r>
          </a:p>
          <a:p>
            <a:pPr algn="just"/>
            <a:endParaRPr lang="en-I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IN" sz="2000" b="1" i="0" u="none" strike="noStrike" baseline="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Installation</a:t>
            </a:r>
          </a:p>
          <a:p>
            <a:pPr algn="just"/>
            <a:r>
              <a:rPr lang="en-US" sz="1800" b="0" i="0" u="none" strike="noStrike" baseline="0" dirty="0">
                <a:solidFill>
                  <a:schemeClr val="bg1"/>
                </a:solidFill>
                <a:latin typeface="Times New Roman" panose="02020603050405020304" pitchFamily="18" charset="0"/>
                <a:cs typeface="Times New Roman" panose="02020603050405020304" pitchFamily="18" charset="0"/>
              </a:rPr>
              <a:t>Going all the way through the steps to where we saw the pin 13 LED blinking. This is the indication</a:t>
            </a:r>
          </a:p>
          <a:p>
            <a:pPr algn="just"/>
            <a:r>
              <a:rPr lang="en-US" sz="1800" b="0" i="0" u="none" strike="noStrike" baseline="0" dirty="0">
                <a:solidFill>
                  <a:schemeClr val="bg1"/>
                </a:solidFill>
                <a:latin typeface="Times New Roman" panose="02020603050405020304" pitchFamily="18" charset="0"/>
                <a:cs typeface="Times New Roman" panose="02020603050405020304" pitchFamily="18" charset="0"/>
              </a:rPr>
              <a:t>that we had all software and drivers successfully installed and could start exploring with our own </a:t>
            </a:r>
            <a:r>
              <a:rPr lang="en-IN" sz="1800" b="0" i="0" u="none" strike="noStrike" baseline="0" dirty="0">
                <a:solidFill>
                  <a:schemeClr val="bg1"/>
                </a:solidFill>
                <a:latin typeface="Times New Roman" panose="02020603050405020304" pitchFamily="18" charset="0"/>
                <a:cs typeface="Times New Roman" panose="02020603050405020304" pitchFamily="18" charset="0"/>
              </a:rPr>
              <a:t>programs.</a:t>
            </a:r>
          </a:p>
          <a:p>
            <a:pPr algn="just"/>
            <a:endParaRPr lang="en-IN" sz="1800" b="0" i="0" u="none" strike="noStrike" baseline="0" dirty="0">
              <a:solidFill>
                <a:schemeClr val="bg1"/>
              </a:solidFill>
              <a:latin typeface="Times New Roman" panose="02020603050405020304" pitchFamily="18" charset="0"/>
              <a:cs typeface="Times New Roman" panose="02020603050405020304" pitchFamily="18" charset="0"/>
            </a:endParaRPr>
          </a:p>
          <a:p>
            <a:pPr algn="just"/>
            <a:r>
              <a:rPr lang="en-IN" sz="2000" b="1" i="0" u="none" strike="noStrike" baseline="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Execution</a:t>
            </a:r>
          </a:p>
          <a:p>
            <a:pPr marL="285750" indent="-285750" algn="just">
              <a:buFont typeface="Wingdings" panose="05000000000000000000" pitchFamily="2" charset="2"/>
              <a:buChar char="q"/>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Connected our Arduino to the computer with the USB cable. We did not need the battery for that time. The green PWR LED will light. If there was already a program burned into the </a:t>
            </a:r>
            <a:r>
              <a:rPr lang="en-IN" sz="1800" b="0" i="0" u="none" strike="noStrike" baseline="0" dirty="0">
                <a:solidFill>
                  <a:schemeClr val="bg1"/>
                </a:solidFill>
                <a:latin typeface="Times New Roman" panose="02020603050405020304" pitchFamily="18" charset="0"/>
                <a:cs typeface="Times New Roman" panose="02020603050405020304" pitchFamily="18" charset="0"/>
              </a:rPr>
              <a:t>Arduino, it will run.</a:t>
            </a:r>
          </a:p>
          <a:p>
            <a:pPr marL="285750" indent="-285750" algn="just">
              <a:buFont typeface="Wingdings" panose="05000000000000000000" pitchFamily="2" charset="2"/>
              <a:buChar char="q"/>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Started the Arduino development environment. In Arduino-speak, programs are called “sketches”, but here we will just call them programs. Our window would look something like </a:t>
            </a:r>
            <a:r>
              <a:rPr lang="en-IN" sz="1800" b="0" i="0" u="none" strike="noStrike" baseline="0" dirty="0">
                <a:solidFill>
                  <a:schemeClr val="bg1"/>
                </a:solidFill>
                <a:latin typeface="Times New Roman" panose="02020603050405020304" pitchFamily="18" charset="0"/>
                <a:cs typeface="Times New Roman" panose="02020603050405020304" pitchFamily="18" charset="0"/>
              </a:rPr>
              <a:t>this.</a:t>
            </a:r>
          </a:p>
          <a:p>
            <a:pPr marL="285750" indent="-285750" algn="just">
              <a:buFont typeface="Wingdings" panose="05000000000000000000" pitchFamily="2" charset="2"/>
              <a:buChar char="q"/>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Then we clicked the Upload button or Ctrl-U to compile the program and load on the Arduino B</a:t>
            </a:r>
            <a:r>
              <a:rPr lang="en-IN" sz="1800" b="0" i="0" u="none" strike="noStrike" baseline="0" dirty="0">
                <a:solidFill>
                  <a:schemeClr val="bg1"/>
                </a:solidFill>
                <a:latin typeface="Times New Roman" panose="02020603050405020304" pitchFamily="18" charset="0"/>
                <a:cs typeface="Times New Roman" panose="02020603050405020304" pitchFamily="18" charset="0"/>
              </a:rPr>
              <a:t>board.</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563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6118C-4FE2-4C7A-B4BA-C989668E2D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3605" y="300990"/>
            <a:ext cx="8478174" cy="6256020"/>
          </a:xfrm>
          <a:prstGeom prst="rect">
            <a:avLst/>
          </a:prstGeom>
          <a:noFill/>
          <a:ln>
            <a:noFill/>
          </a:ln>
        </p:spPr>
      </p:pic>
    </p:spTree>
    <p:extLst>
      <p:ext uri="{BB962C8B-B14F-4D97-AF65-F5344CB8AC3E}">
        <p14:creationId xmlns:p14="http://schemas.microsoft.com/office/powerpoint/2010/main" val="142845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43776D-78FE-4829-8E8A-5B196D3CBC6C}"/>
              </a:ext>
            </a:extLst>
          </p:cNvPr>
          <p:cNvSpPr txBox="1"/>
          <p:nvPr/>
        </p:nvSpPr>
        <p:spPr>
          <a:xfrm>
            <a:off x="2369976" y="550506"/>
            <a:ext cx="9563877"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Final Steps : Wiring of the Total Circuit</a:t>
            </a:r>
          </a:p>
        </p:txBody>
      </p:sp>
      <p:cxnSp>
        <p:nvCxnSpPr>
          <p:cNvPr id="4" name="Straight Connector 3">
            <a:extLst>
              <a:ext uri="{FF2B5EF4-FFF2-40B4-BE49-F238E27FC236}">
                <a16:creationId xmlns:a16="http://schemas.microsoft.com/office/drawing/2014/main" id="{D858BD9C-A9E1-40E2-8381-094D62FB0579}"/>
              </a:ext>
            </a:extLst>
          </p:cNvPr>
          <p:cNvCxnSpPr/>
          <p:nvPr/>
        </p:nvCxnSpPr>
        <p:spPr>
          <a:xfrm>
            <a:off x="2487650" y="1027560"/>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5" name="TextBox 4">
            <a:extLst>
              <a:ext uri="{FF2B5EF4-FFF2-40B4-BE49-F238E27FC236}">
                <a16:creationId xmlns:a16="http://schemas.microsoft.com/office/drawing/2014/main" id="{86823524-4074-4427-9117-F782AA98D93A}"/>
              </a:ext>
            </a:extLst>
          </p:cNvPr>
          <p:cNvSpPr txBox="1"/>
          <p:nvPr/>
        </p:nvSpPr>
        <p:spPr>
          <a:xfrm>
            <a:off x="2161079" y="1074215"/>
            <a:ext cx="9334236" cy="646331"/>
          </a:xfrm>
          <a:prstGeom prst="rect">
            <a:avLst/>
          </a:prstGeom>
          <a:noFill/>
        </p:spPr>
        <p:txBody>
          <a:bodyPr wrap="square" rtlCol="0">
            <a:spAutoFit/>
          </a:bodyPr>
          <a:lstStyle/>
          <a:p>
            <a:pPr algn="just"/>
            <a:r>
              <a:rPr lang="en-US" sz="1800" b="0" i="0" u="none" strike="noStrike" baseline="0" dirty="0">
                <a:solidFill>
                  <a:schemeClr val="bg1"/>
                </a:solidFill>
                <a:latin typeface="Times New Roman" panose="02020603050405020304" pitchFamily="18" charset="0"/>
                <a:cs typeface="Times New Roman" panose="02020603050405020304" pitchFamily="18" charset="0"/>
              </a:rPr>
              <a:t>After completing all the steps mentioned above we assembled all the stationary circuits together to</a:t>
            </a:r>
          </a:p>
          <a:p>
            <a:pPr algn="just"/>
            <a:r>
              <a:rPr lang="en-US" sz="1800" b="0" i="0" u="none" strike="noStrike" baseline="0" dirty="0">
                <a:solidFill>
                  <a:schemeClr val="bg1"/>
                </a:solidFill>
                <a:latin typeface="Times New Roman" panose="02020603050405020304" pitchFamily="18" charset="0"/>
                <a:cs typeface="Times New Roman" panose="02020603050405020304" pitchFamily="18" charset="0"/>
              </a:rPr>
              <a:t>build the main circuit for execution. The main circuit diagram is given below:-</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6E9797B-CE71-4BCC-BBEF-D03295A89EBD}"/>
              </a:ext>
            </a:extLst>
          </p:cNvPr>
          <p:cNvPicPr/>
          <p:nvPr/>
        </p:nvPicPr>
        <p:blipFill rotWithShape="1">
          <a:blip r:embed="rId2">
            <a:extLst>
              <a:ext uri="{28A0092B-C50C-407E-A947-70E740481C1C}">
                <a14:useLocalDpi xmlns:a14="http://schemas.microsoft.com/office/drawing/2010/main" val="0"/>
              </a:ext>
            </a:extLst>
          </a:blip>
          <a:srcRect l="1774" b="8434"/>
          <a:stretch/>
        </p:blipFill>
        <p:spPr bwMode="auto">
          <a:xfrm>
            <a:off x="2369976" y="1785862"/>
            <a:ext cx="8858373" cy="48101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723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BF39B-2EDE-45EF-9EE2-09737A8CA310}"/>
              </a:ext>
            </a:extLst>
          </p:cNvPr>
          <p:cNvSpPr txBox="1"/>
          <p:nvPr/>
        </p:nvSpPr>
        <p:spPr>
          <a:xfrm>
            <a:off x="2351314" y="597159"/>
            <a:ext cx="9386596"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USED</a:t>
            </a:r>
          </a:p>
        </p:txBody>
      </p:sp>
      <p:cxnSp>
        <p:nvCxnSpPr>
          <p:cNvPr id="3" name="Straight Connector 2">
            <a:extLst>
              <a:ext uri="{FF2B5EF4-FFF2-40B4-BE49-F238E27FC236}">
                <a16:creationId xmlns:a16="http://schemas.microsoft.com/office/drawing/2014/main" id="{BA5FEFC7-9495-4DFD-ABB7-33C362B90145}"/>
              </a:ext>
            </a:extLst>
          </p:cNvPr>
          <p:cNvCxnSpPr/>
          <p:nvPr/>
        </p:nvCxnSpPr>
        <p:spPr>
          <a:xfrm>
            <a:off x="2487650" y="1027560"/>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a:extLst>
              <a:ext uri="{FF2B5EF4-FFF2-40B4-BE49-F238E27FC236}">
                <a16:creationId xmlns:a16="http://schemas.microsoft.com/office/drawing/2014/main" id="{AC3D58A3-7835-4054-91F8-CDD6456323F0}"/>
              </a:ext>
            </a:extLst>
          </p:cNvPr>
          <p:cNvSpPr txBox="1"/>
          <p:nvPr/>
        </p:nvSpPr>
        <p:spPr>
          <a:xfrm>
            <a:off x="2351314" y="1504614"/>
            <a:ext cx="8905028" cy="3139321"/>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Animatronics is a multidisciplinary technology used to create robotic systems than seem animate, such as such as robotic animals or plants. </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Embedded system</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Mechanical &amp; Electrical Machines control topics</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Mechatronics Technology</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Animatronics Technology</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Electronics and computer networking systems</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Animatronics Design and Fabrication</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Interdisciplinary Communication Skills</a:t>
            </a:r>
          </a:p>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8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05893-1AD0-4837-ABDF-A7185DFB674E}"/>
              </a:ext>
            </a:extLst>
          </p:cNvPr>
          <p:cNvSpPr txBox="1"/>
          <p:nvPr/>
        </p:nvSpPr>
        <p:spPr>
          <a:xfrm>
            <a:off x="2574523" y="363984"/>
            <a:ext cx="4447713" cy="477054"/>
          </a:xfrm>
          <a:prstGeom prst="rect">
            <a:avLst/>
          </a:prstGeom>
          <a:noFill/>
        </p:spPr>
        <p:txBody>
          <a:bodyPr wrap="square" rtlCol="0">
            <a:spAutoFit/>
          </a:bodyPr>
          <a:lstStyle/>
          <a:p>
            <a:pPr algn="ctr"/>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 OF PRESENTATION</a:t>
            </a:r>
          </a:p>
        </p:txBody>
      </p:sp>
      <p:cxnSp>
        <p:nvCxnSpPr>
          <p:cNvPr id="4" name="Straight Connector 3">
            <a:extLst>
              <a:ext uri="{FF2B5EF4-FFF2-40B4-BE49-F238E27FC236}">
                <a16:creationId xmlns:a16="http://schemas.microsoft.com/office/drawing/2014/main" id="{B7E9485B-6573-42E8-9850-529B1F91D1E3}"/>
              </a:ext>
            </a:extLst>
          </p:cNvPr>
          <p:cNvCxnSpPr/>
          <p:nvPr/>
        </p:nvCxnSpPr>
        <p:spPr>
          <a:xfrm>
            <a:off x="2814221" y="841038"/>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5" name="TextBox 4">
            <a:extLst>
              <a:ext uri="{FF2B5EF4-FFF2-40B4-BE49-F238E27FC236}">
                <a16:creationId xmlns:a16="http://schemas.microsoft.com/office/drawing/2014/main" id="{2E4CD3A2-5994-4155-9088-6709B92A6CB2}"/>
              </a:ext>
            </a:extLst>
          </p:cNvPr>
          <p:cNvSpPr txBox="1"/>
          <p:nvPr/>
        </p:nvSpPr>
        <p:spPr>
          <a:xfrm>
            <a:off x="2902998" y="1133426"/>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Objective</a:t>
            </a:r>
          </a:p>
        </p:txBody>
      </p:sp>
      <p:sp>
        <p:nvSpPr>
          <p:cNvPr id="23" name="TextBox 22">
            <a:extLst>
              <a:ext uri="{FF2B5EF4-FFF2-40B4-BE49-F238E27FC236}">
                <a16:creationId xmlns:a16="http://schemas.microsoft.com/office/drawing/2014/main" id="{2BDE6707-DD5F-4822-8677-FCE2DF20B45A}"/>
              </a:ext>
            </a:extLst>
          </p:cNvPr>
          <p:cNvSpPr txBox="1"/>
          <p:nvPr/>
        </p:nvSpPr>
        <p:spPr>
          <a:xfrm>
            <a:off x="2902998" y="1520513"/>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Introduction</a:t>
            </a:r>
          </a:p>
        </p:txBody>
      </p:sp>
      <p:sp>
        <p:nvSpPr>
          <p:cNvPr id="27" name="TextBox 26">
            <a:extLst>
              <a:ext uri="{FF2B5EF4-FFF2-40B4-BE49-F238E27FC236}">
                <a16:creationId xmlns:a16="http://schemas.microsoft.com/office/drawing/2014/main" id="{55B21F4D-3F5E-4651-8113-49715E3D6341}"/>
              </a:ext>
            </a:extLst>
          </p:cNvPr>
          <p:cNvSpPr txBox="1"/>
          <p:nvPr/>
        </p:nvSpPr>
        <p:spPr>
          <a:xfrm>
            <a:off x="2902998" y="1872090"/>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Components Used</a:t>
            </a:r>
          </a:p>
        </p:txBody>
      </p:sp>
      <p:sp>
        <p:nvSpPr>
          <p:cNvPr id="28" name="TextBox 27">
            <a:extLst>
              <a:ext uri="{FF2B5EF4-FFF2-40B4-BE49-F238E27FC236}">
                <a16:creationId xmlns:a16="http://schemas.microsoft.com/office/drawing/2014/main" id="{594512CF-3A43-4F90-A634-0A888E07251A}"/>
              </a:ext>
            </a:extLst>
          </p:cNvPr>
          <p:cNvSpPr txBox="1"/>
          <p:nvPr/>
        </p:nvSpPr>
        <p:spPr>
          <a:xfrm>
            <a:off x="2902998" y="3682590"/>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Final Steps : Wiring of the Total Circuit</a:t>
            </a:r>
          </a:p>
        </p:txBody>
      </p:sp>
      <p:sp>
        <p:nvSpPr>
          <p:cNvPr id="40" name="TextBox 39">
            <a:extLst>
              <a:ext uri="{FF2B5EF4-FFF2-40B4-BE49-F238E27FC236}">
                <a16:creationId xmlns:a16="http://schemas.microsoft.com/office/drawing/2014/main" id="{77EBE324-41B9-4392-98B4-FB270A8F29A5}"/>
              </a:ext>
            </a:extLst>
          </p:cNvPr>
          <p:cNvSpPr txBox="1"/>
          <p:nvPr/>
        </p:nvSpPr>
        <p:spPr>
          <a:xfrm>
            <a:off x="2902998" y="2610754"/>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System Algorithm</a:t>
            </a:r>
          </a:p>
        </p:txBody>
      </p:sp>
      <p:sp>
        <p:nvSpPr>
          <p:cNvPr id="42" name="TextBox 41">
            <a:extLst>
              <a:ext uri="{FF2B5EF4-FFF2-40B4-BE49-F238E27FC236}">
                <a16:creationId xmlns:a16="http://schemas.microsoft.com/office/drawing/2014/main" id="{B562E841-F3DB-4FF3-BDB7-E98CD181681E}"/>
              </a:ext>
            </a:extLst>
          </p:cNvPr>
          <p:cNvSpPr txBox="1"/>
          <p:nvPr/>
        </p:nvSpPr>
        <p:spPr>
          <a:xfrm>
            <a:off x="2902998" y="2929084"/>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Hardware Implementation</a:t>
            </a:r>
          </a:p>
        </p:txBody>
      </p:sp>
      <p:sp>
        <p:nvSpPr>
          <p:cNvPr id="43" name="TextBox 42">
            <a:extLst>
              <a:ext uri="{FF2B5EF4-FFF2-40B4-BE49-F238E27FC236}">
                <a16:creationId xmlns:a16="http://schemas.microsoft.com/office/drawing/2014/main" id="{A9FCC571-A24C-444D-97BD-0A325FE23B85}"/>
              </a:ext>
            </a:extLst>
          </p:cNvPr>
          <p:cNvSpPr txBox="1"/>
          <p:nvPr/>
        </p:nvSpPr>
        <p:spPr>
          <a:xfrm>
            <a:off x="2902998" y="3329083"/>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Software Implementation</a:t>
            </a:r>
          </a:p>
        </p:txBody>
      </p:sp>
      <p:sp>
        <p:nvSpPr>
          <p:cNvPr id="44" name="TextBox 43">
            <a:extLst>
              <a:ext uri="{FF2B5EF4-FFF2-40B4-BE49-F238E27FC236}">
                <a16:creationId xmlns:a16="http://schemas.microsoft.com/office/drawing/2014/main" id="{5C9C0D87-85CA-4762-9F09-E0423C4A0660}"/>
              </a:ext>
            </a:extLst>
          </p:cNvPr>
          <p:cNvSpPr txBox="1"/>
          <p:nvPr/>
        </p:nvSpPr>
        <p:spPr>
          <a:xfrm>
            <a:off x="2902998" y="3987279"/>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Technology Used</a:t>
            </a:r>
          </a:p>
        </p:txBody>
      </p:sp>
      <p:sp>
        <p:nvSpPr>
          <p:cNvPr id="45" name="TextBox 44">
            <a:extLst>
              <a:ext uri="{FF2B5EF4-FFF2-40B4-BE49-F238E27FC236}">
                <a16:creationId xmlns:a16="http://schemas.microsoft.com/office/drawing/2014/main" id="{70EED529-B142-4125-9169-B0B2E35A9022}"/>
              </a:ext>
            </a:extLst>
          </p:cNvPr>
          <p:cNvSpPr txBox="1"/>
          <p:nvPr/>
        </p:nvSpPr>
        <p:spPr>
          <a:xfrm>
            <a:off x="2902998" y="2266923"/>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Working of project</a:t>
            </a:r>
          </a:p>
        </p:txBody>
      </p:sp>
      <p:sp>
        <p:nvSpPr>
          <p:cNvPr id="46" name="TextBox 45">
            <a:extLst>
              <a:ext uri="{FF2B5EF4-FFF2-40B4-BE49-F238E27FC236}">
                <a16:creationId xmlns:a16="http://schemas.microsoft.com/office/drawing/2014/main" id="{CD95DC85-AEF5-49A7-9077-21938A00571D}"/>
              </a:ext>
            </a:extLst>
          </p:cNvPr>
          <p:cNvSpPr txBox="1"/>
          <p:nvPr/>
        </p:nvSpPr>
        <p:spPr>
          <a:xfrm>
            <a:off x="2902998" y="4305609"/>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Advantages </a:t>
            </a:r>
          </a:p>
        </p:txBody>
      </p:sp>
      <p:sp>
        <p:nvSpPr>
          <p:cNvPr id="47" name="TextBox 46">
            <a:extLst>
              <a:ext uri="{FF2B5EF4-FFF2-40B4-BE49-F238E27FC236}">
                <a16:creationId xmlns:a16="http://schemas.microsoft.com/office/drawing/2014/main" id="{ECB7D0F3-3DDC-4D7E-96F9-396220606FBD}"/>
              </a:ext>
            </a:extLst>
          </p:cNvPr>
          <p:cNvSpPr txBox="1"/>
          <p:nvPr/>
        </p:nvSpPr>
        <p:spPr>
          <a:xfrm>
            <a:off x="2902998" y="4645475"/>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Disadvantages</a:t>
            </a:r>
          </a:p>
        </p:txBody>
      </p:sp>
      <p:sp>
        <p:nvSpPr>
          <p:cNvPr id="48" name="TextBox 47">
            <a:extLst>
              <a:ext uri="{FF2B5EF4-FFF2-40B4-BE49-F238E27FC236}">
                <a16:creationId xmlns:a16="http://schemas.microsoft.com/office/drawing/2014/main" id="{EBB4C579-5020-4F2A-AFB3-8A5E3DC93059}"/>
              </a:ext>
            </a:extLst>
          </p:cNvPr>
          <p:cNvSpPr txBox="1"/>
          <p:nvPr/>
        </p:nvSpPr>
        <p:spPr>
          <a:xfrm>
            <a:off x="2902998" y="5041690"/>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Application</a:t>
            </a:r>
          </a:p>
        </p:txBody>
      </p:sp>
      <p:sp>
        <p:nvSpPr>
          <p:cNvPr id="49" name="TextBox 48">
            <a:extLst>
              <a:ext uri="{FF2B5EF4-FFF2-40B4-BE49-F238E27FC236}">
                <a16:creationId xmlns:a16="http://schemas.microsoft.com/office/drawing/2014/main" id="{A5F53FF0-657E-46DB-9898-2F0256147CBC}"/>
              </a:ext>
            </a:extLst>
          </p:cNvPr>
          <p:cNvSpPr txBox="1"/>
          <p:nvPr/>
        </p:nvSpPr>
        <p:spPr>
          <a:xfrm>
            <a:off x="2902998" y="5411022"/>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Future Scope</a:t>
            </a:r>
          </a:p>
        </p:txBody>
      </p:sp>
      <p:sp>
        <p:nvSpPr>
          <p:cNvPr id="50" name="TextBox 49">
            <a:extLst>
              <a:ext uri="{FF2B5EF4-FFF2-40B4-BE49-F238E27FC236}">
                <a16:creationId xmlns:a16="http://schemas.microsoft.com/office/drawing/2014/main" id="{B2F3115F-BAFC-41A4-ABF7-37F219C9F952}"/>
              </a:ext>
            </a:extLst>
          </p:cNvPr>
          <p:cNvSpPr txBox="1"/>
          <p:nvPr/>
        </p:nvSpPr>
        <p:spPr>
          <a:xfrm>
            <a:off x="2902998" y="5724574"/>
            <a:ext cx="60900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Question ???</a:t>
            </a:r>
          </a:p>
        </p:txBody>
      </p:sp>
    </p:spTree>
    <p:extLst>
      <p:ext uri="{BB962C8B-B14F-4D97-AF65-F5344CB8AC3E}">
        <p14:creationId xmlns:p14="http://schemas.microsoft.com/office/powerpoint/2010/main" val="2633409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870F13-2D94-432E-9627-38DE043F4035}"/>
              </a:ext>
            </a:extLst>
          </p:cNvPr>
          <p:cNvSpPr txBox="1"/>
          <p:nvPr/>
        </p:nvSpPr>
        <p:spPr>
          <a:xfrm>
            <a:off x="2416629" y="550506"/>
            <a:ext cx="8649477"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p>
        </p:txBody>
      </p:sp>
      <p:cxnSp>
        <p:nvCxnSpPr>
          <p:cNvPr id="3" name="Straight Connector 2">
            <a:extLst>
              <a:ext uri="{FF2B5EF4-FFF2-40B4-BE49-F238E27FC236}">
                <a16:creationId xmlns:a16="http://schemas.microsoft.com/office/drawing/2014/main" id="{D858CDC1-A567-4909-BC30-852D290D6CDC}"/>
              </a:ext>
            </a:extLst>
          </p:cNvPr>
          <p:cNvCxnSpPr/>
          <p:nvPr/>
        </p:nvCxnSpPr>
        <p:spPr>
          <a:xfrm>
            <a:off x="2487650" y="1027560"/>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a:extLst>
              <a:ext uri="{FF2B5EF4-FFF2-40B4-BE49-F238E27FC236}">
                <a16:creationId xmlns:a16="http://schemas.microsoft.com/office/drawing/2014/main" id="{03463E4E-B537-4DE5-8AE9-B59AFCBA8BAB}"/>
              </a:ext>
            </a:extLst>
          </p:cNvPr>
          <p:cNvSpPr txBox="1"/>
          <p:nvPr/>
        </p:nvSpPr>
        <p:spPr>
          <a:xfrm>
            <a:off x="2416629" y="1306286"/>
            <a:ext cx="8341567" cy="1200329"/>
          </a:xfrm>
          <a:prstGeom prst="rect">
            <a:avLst/>
          </a:prstGeom>
          <a:noFill/>
        </p:spPr>
        <p:txBody>
          <a:bodyPr wrap="square" rtlCol="0">
            <a:spAutoFit/>
          </a:bodyPr>
          <a:lstStyle/>
          <a:p>
            <a:pPr marL="285750" indent="-285750" algn="just">
              <a:buFont typeface="Courier New" panose="02070309020205020404" pitchFamily="49" charset="0"/>
              <a:buChar char="o"/>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Ease to handle in a simpler manner.</a:t>
            </a:r>
          </a:p>
          <a:p>
            <a:pPr marL="285750" indent="-285750" algn="just">
              <a:buFont typeface="Courier New" panose="02070309020205020404" pitchFamily="49" charset="0"/>
              <a:buChar char="o"/>
            </a:pPr>
            <a:r>
              <a:rPr lang="en-IN" sz="1800" b="0" i="0" u="none" strike="noStrike" baseline="0" dirty="0">
                <a:solidFill>
                  <a:schemeClr val="bg1"/>
                </a:solidFill>
                <a:latin typeface="Times New Roman" panose="02020603050405020304" pitchFamily="18" charset="0"/>
                <a:cs typeface="Times New Roman" panose="02020603050405020304" pitchFamily="18" charset="0"/>
              </a:rPr>
              <a:t>Requires less maintenance.</a:t>
            </a:r>
          </a:p>
          <a:p>
            <a:pPr marL="285750" indent="-285750" algn="just">
              <a:buFont typeface="Courier New" panose="02070309020205020404" pitchFamily="49" charset="0"/>
              <a:buChar char="o"/>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The technology doesn’t bring any unemployment issues as it only safeguards the employees either be the chemical industry or the physically challenged persons.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701B46-27AE-45FC-B9D0-A2C805269114}"/>
              </a:ext>
            </a:extLst>
          </p:cNvPr>
          <p:cNvSpPr txBox="1"/>
          <p:nvPr/>
        </p:nvSpPr>
        <p:spPr>
          <a:xfrm>
            <a:off x="2487650" y="2808514"/>
            <a:ext cx="5490023" cy="477054"/>
          </a:xfrm>
          <a:prstGeom prst="rect">
            <a:avLst/>
          </a:prstGeom>
          <a:noFill/>
        </p:spPr>
        <p:txBody>
          <a:bodyPr wrap="square" rtlCol="0">
            <a:spAutoFit/>
          </a:bodyPr>
          <a:lstStyle/>
          <a:p>
            <a:r>
              <a:rPr lang="en-IN" sz="2500" b="1" i="0" u="none" strike="noStrike" baseline="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Disadvantages</a:t>
            </a:r>
            <a:endPar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6814A70E-CCA3-4DFC-A7D6-6CAF015F36DC}"/>
              </a:ext>
            </a:extLst>
          </p:cNvPr>
          <p:cNvCxnSpPr/>
          <p:nvPr/>
        </p:nvCxnSpPr>
        <p:spPr>
          <a:xfrm>
            <a:off x="2582254" y="3285568"/>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A504985C-22A4-499B-BEE9-EA062E62AFEF}"/>
              </a:ext>
            </a:extLst>
          </p:cNvPr>
          <p:cNvSpPr txBox="1"/>
          <p:nvPr/>
        </p:nvSpPr>
        <p:spPr>
          <a:xfrm>
            <a:off x="2545378" y="3429000"/>
            <a:ext cx="8091973" cy="369332"/>
          </a:xfrm>
          <a:prstGeom prst="rect">
            <a:avLst/>
          </a:prstGeom>
          <a:noFill/>
        </p:spPr>
        <p:txBody>
          <a:bodyPr wrap="square">
            <a:spAutoFit/>
          </a:bodyPr>
          <a:lstStyle/>
          <a:p>
            <a:pPr algn="just"/>
            <a:r>
              <a:rPr lang="en-US" sz="1800" b="0" i="0" u="none" strike="noStrike" baseline="0" dirty="0">
                <a:solidFill>
                  <a:schemeClr val="bg1"/>
                </a:solidFill>
                <a:latin typeface="Times New Roman" panose="02020603050405020304" pitchFamily="18" charset="0"/>
                <a:cs typeface="Times New Roman" panose="02020603050405020304" pitchFamily="18" charset="0"/>
              </a:rPr>
              <a:t>Good knowledge is required by the worker who is working on the animatronic hand.</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33C070-34A0-47E5-90E2-5D4B8FDF0C69}"/>
              </a:ext>
            </a:extLst>
          </p:cNvPr>
          <p:cNvSpPr txBox="1"/>
          <p:nvPr/>
        </p:nvSpPr>
        <p:spPr>
          <a:xfrm>
            <a:off x="2545378" y="4058816"/>
            <a:ext cx="7613780"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p>
        </p:txBody>
      </p:sp>
      <p:cxnSp>
        <p:nvCxnSpPr>
          <p:cNvPr id="10" name="Straight Connector 9">
            <a:extLst>
              <a:ext uri="{FF2B5EF4-FFF2-40B4-BE49-F238E27FC236}">
                <a16:creationId xmlns:a16="http://schemas.microsoft.com/office/drawing/2014/main" id="{850875D6-B644-4B25-99D6-25B1F0D802D7}"/>
              </a:ext>
            </a:extLst>
          </p:cNvPr>
          <p:cNvCxnSpPr/>
          <p:nvPr/>
        </p:nvCxnSpPr>
        <p:spPr>
          <a:xfrm>
            <a:off x="2608495" y="4535870"/>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BE6DF6A4-6245-4D3C-A614-D797AEA7E76C}"/>
              </a:ext>
            </a:extLst>
          </p:cNvPr>
          <p:cNvSpPr txBox="1"/>
          <p:nvPr/>
        </p:nvSpPr>
        <p:spPr>
          <a:xfrm>
            <a:off x="2582254" y="4777693"/>
            <a:ext cx="9232052" cy="1754326"/>
          </a:xfrm>
          <a:prstGeom prst="rect">
            <a:avLst/>
          </a:prstGeom>
          <a:noFill/>
        </p:spPr>
        <p:txBody>
          <a:bodyPr wrap="square">
            <a:spAutoFit/>
          </a:bodyPr>
          <a:lstStyle/>
          <a:p>
            <a:pPr algn="l"/>
            <a:r>
              <a:rPr lang="en-US" sz="1800" b="0" i="0" u="none" strike="noStrike" baseline="0" dirty="0">
                <a:solidFill>
                  <a:schemeClr val="bg1"/>
                </a:solidFill>
                <a:latin typeface="Times New Roman" panose="02020603050405020304" pitchFamily="18" charset="0"/>
                <a:cs typeface="Times New Roman" panose="02020603050405020304" pitchFamily="18" charset="0"/>
              </a:rPr>
              <a:t>The application of animatronic hands are numerous. They are listed below.</a:t>
            </a:r>
          </a:p>
          <a:p>
            <a:pPr algn="l"/>
            <a:r>
              <a:rPr lang="en-US" sz="1800" b="0" i="0" u="none" strike="noStrike" baseline="0" dirty="0">
                <a:solidFill>
                  <a:schemeClr val="bg1"/>
                </a:solidFill>
                <a:latin typeface="Times New Roman" panose="02020603050405020304" pitchFamily="18" charset="0"/>
                <a:cs typeface="Times New Roman" panose="02020603050405020304" pitchFamily="18" charset="0"/>
              </a:rPr>
              <a:t> Extra hand in chemical fields so that the skin diseases are avoided.</a:t>
            </a:r>
          </a:p>
          <a:p>
            <a:pPr algn="l"/>
            <a:r>
              <a:rPr lang="en-US" sz="1800" b="0" i="0" u="none" strike="noStrike" baseline="0" dirty="0">
                <a:solidFill>
                  <a:schemeClr val="bg1"/>
                </a:solidFill>
                <a:latin typeface="Times New Roman" panose="02020603050405020304" pitchFamily="18" charset="0"/>
                <a:cs typeface="Times New Roman" panose="02020603050405020304" pitchFamily="18" charset="0"/>
              </a:rPr>
              <a:t> Physically challenged people use it as an extra alternative hand.</a:t>
            </a:r>
          </a:p>
          <a:p>
            <a:pPr algn="l"/>
            <a:r>
              <a:rPr lang="en-US" sz="1800" b="0" i="0" u="none" strike="noStrike" baseline="0" dirty="0">
                <a:solidFill>
                  <a:schemeClr val="bg1"/>
                </a:solidFill>
                <a:latin typeface="Times New Roman" panose="02020603050405020304" pitchFamily="18" charset="0"/>
                <a:cs typeface="Times New Roman" panose="02020603050405020304" pitchFamily="18" charset="0"/>
              </a:rPr>
              <a:t> Two hands for the same operation can be utilized with this animatronic hand.</a:t>
            </a:r>
          </a:p>
          <a:p>
            <a:pPr algn="l"/>
            <a:r>
              <a:rPr lang="en-US" sz="1800" b="0" i="0" u="none" strike="noStrike" baseline="0" dirty="0">
                <a:solidFill>
                  <a:schemeClr val="bg1"/>
                </a:solidFill>
                <a:latin typeface="Times New Roman" panose="02020603050405020304" pitchFamily="18" charset="0"/>
                <a:cs typeface="Times New Roman" panose="02020603050405020304" pitchFamily="18" charset="0"/>
              </a:rPr>
              <a:t> Its applications in space for repair of space station are useful.</a:t>
            </a:r>
          </a:p>
          <a:p>
            <a:pPr algn="just"/>
            <a:r>
              <a:rPr lang="en-US" sz="1800" b="0" i="0" u="none" strike="noStrike" baseline="0" dirty="0">
                <a:solidFill>
                  <a:schemeClr val="bg1"/>
                </a:solidFill>
                <a:latin typeface="Times New Roman" panose="02020603050405020304" pitchFamily="18" charset="0"/>
                <a:cs typeface="Times New Roman" panose="02020603050405020304" pitchFamily="18" charset="0"/>
              </a:rPr>
              <a:t> Diffusion of bombs with these animatronic hands are preferred where there is high risk of lives.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777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FC6FF-30D9-47B6-B916-F3509D035852}"/>
              </a:ext>
            </a:extLst>
          </p:cNvPr>
          <p:cNvSpPr txBox="1"/>
          <p:nvPr/>
        </p:nvSpPr>
        <p:spPr>
          <a:xfrm>
            <a:off x="2472612" y="522514"/>
            <a:ext cx="6568751"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p>
        </p:txBody>
      </p:sp>
      <p:sp>
        <p:nvSpPr>
          <p:cNvPr id="5" name="TextBox 4">
            <a:extLst>
              <a:ext uri="{FF2B5EF4-FFF2-40B4-BE49-F238E27FC236}">
                <a16:creationId xmlns:a16="http://schemas.microsoft.com/office/drawing/2014/main" id="{3E9159C3-01F9-4F14-92A7-5EBCFA465322}"/>
              </a:ext>
            </a:extLst>
          </p:cNvPr>
          <p:cNvSpPr txBox="1"/>
          <p:nvPr/>
        </p:nvSpPr>
        <p:spPr>
          <a:xfrm>
            <a:off x="2472612" y="1203849"/>
            <a:ext cx="8950389" cy="646331"/>
          </a:xfrm>
          <a:prstGeom prst="rect">
            <a:avLst/>
          </a:prstGeom>
          <a:noFill/>
        </p:spPr>
        <p:txBody>
          <a:bodyPr wrap="square">
            <a:spAutoFit/>
          </a:bodyPr>
          <a:lstStyle/>
          <a:p>
            <a:pPr algn="just"/>
            <a:r>
              <a:rPr lang="en-US" sz="1800" b="0" i="0" u="none" strike="noStrike" baseline="0" dirty="0">
                <a:solidFill>
                  <a:schemeClr val="bg1"/>
                </a:solidFill>
                <a:latin typeface="Times New Roman" panose="02020603050405020304" pitchFamily="18" charset="0"/>
                <a:cs typeface="Times New Roman" panose="02020603050405020304" pitchFamily="18" charset="0"/>
              </a:rPr>
              <a:t>Digital camera can be places on the animatronic hands. It will record the motion of the hand if a robotic hand is at a distance which can bring many insights to the data.</a:t>
            </a:r>
            <a:endParaRPr lang="en-IN" dirty="0">
              <a:solidFill>
                <a:schemeClr val="bg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14ADB6C-71DA-4DCD-A092-10A2B5AD1544}"/>
              </a:ext>
            </a:extLst>
          </p:cNvPr>
          <p:cNvCxnSpPr/>
          <p:nvPr/>
        </p:nvCxnSpPr>
        <p:spPr>
          <a:xfrm>
            <a:off x="2561842" y="999568"/>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2" name="TextBox 1">
            <a:extLst>
              <a:ext uri="{FF2B5EF4-FFF2-40B4-BE49-F238E27FC236}">
                <a16:creationId xmlns:a16="http://schemas.microsoft.com/office/drawing/2014/main" id="{3D7C18CA-51DA-4129-BD68-F7311A4F071F}"/>
              </a:ext>
            </a:extLst>
          </p:cNvPr>
          <p:cNvSpPr txBox="1"/>
          <p:nvPr/>
        </p:nvSpPr>
        <p:spPr>
          <a:xfrm>
            <a:off x="2561842" y="2317072"/>
            <a:ext cx="5122416"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cxnSp>
        <p:nvCxnSpPr>
          <p:cNvPr id="7" name="Straight Connector 6">
            <a:extLst>
              <a:ext uri="{FF2B5EF4-FFF2-40B4-BE49-F238E27FC236}">
                <a16:creationId xmlns:a16="http://schemas.microsoft.com/office/drawing/2014/main" id="{B1176A00-26DE-4B12-9344-C918864D9A3C}"/>
              </a:ext>
            </a:extLst>
          </p:cNvPr>
          <p:cNvCxnSpPr/>
          <p:nvPr/>
        </p:nvCxnSpPr>
        <p:spPr>
          <a:xfrm>
            <a:off x="2561842" y="2765153"/>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a:extLst>
              <a:ext uri="{FF2B5EF4-FFF2-40B4-BE49-F238E27FC236}">
                <a16:creationId xmlns:a16="http://schemas.microsoft.com/office/drawing/2014/main" id="{1B08948B-14F3-4224-BC9A-D507F4B7F856}"/>
              </a:ext>
            </a:extLst>
          </p:cNvPr>
          <p:cNvSpPr txBox="1"/>
          <p:nvPr/>
        </p:nvSpPr>
        <p:spPr>
          <a:xfrm>
            <a:off x="2561842" y="3019380"/>
            <a:ext cx="8950389" cy="2951064"/>
          </a:xfrm>
          <a:prstGeom prst="rect">
            <a:avLst/>
          </a:prstGeom>
          <a:noFill/>
        </p:spPr>
        <p:txBody>
          <a:bodyPr wrap="square" rtlCol="0">
            <a:spAutoFit/>
          </a:bodyPr>
          <a:lstStyle/>
          <a:p>
            <a:pPr marL="285750" indent="-285750" algn="just">
              <a:lnSpc>
                <a:spcPct val="150000"/>
              </a:lnSpc>
              <a:spcAft>
                <a:spcPts val="0"/>
              </a:spcAft>
              <a:buFont typeface="Wingdings" panose="05000000000000000000" pitchFamily="2" charset="2"/>
              <a:buChar char="v"/>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are glad that we chose to completing this project on the Arduino. It was our first real coding experience on this platform, and we can say that compared to writing C++, writing Wiring libraries for Arduino makes for a much more fun and Productive experience </a:t>
            </a:r>
          </a:p>
          <a:p>
            <a:pPr marL="285750" indent="-285750" algn="just">
              <a:lnSpc>
                <a:spcPct val="150000"/>
              </a:lnSpc>
              <a:spcAft>
                <a:spcPts val="0"/>
              </a:spcAft>
              <a:buFont typeface="Wingdings" panose="05000000000000000000" pitchFamily="2" charset="2"/>
              <a:buChar char="v"/>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are grateful that our time on the C++ taught us a lot about what is happening behind the scenes, but quit honestly it is nice to not have to worry about it so much. </a:t>
            </a:r>
          </a:p>
          <a:p>
            <a:pPr marL="285750" indent="-285750" algn="just">
              <a:lnSpc>
                <a:spcPct val="150000"/>
              </a:lnSpc>
              <a:spcAft>
                <a:spcPts val="0"/>
              </a:spcAft>
              <a:buFont typeface="Wingdings" panose="05000000000000000000" pitchFamily="2" charset="2"/>
              <a:buChar char="v"/>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One thing we learned from this project is that servos and flex sensors in positioning, timing and environmental texture can lead to all sorts of undesirable readings.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2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C18CA-51DA-4129-BD68-F7311A4F071F}"/>
              </a:ext>
            </a:extLst>
          </p:cNvPr>
          <p:cNvSpPr txBox="1"/>
          <p:nvPr/>
        </p:nvSpPr>
        <p:spPr>
          <a:xfrm>
            <a:off x="2561842" y="461639"/>
            <a:ext cx="5122416"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(cont’d)</a:t>
            </a:r>
          </a:p>
        </p:txBody>
      </p:sp>
      <p:cxnSp>
        <p:nvCxnSpPr>
          <p:cNvPr id="7" name="Straight Connector 6">
            <a:extLst>
              <a:ext uri="{FF2B5EF4-FFF2-40B4-BE49-F238E27FC236}">
                <a16:creationId xmlns:a16="http://schemas.microsoft.com/office/drawing/2014/main" id="{B1176A00-26DE-4B12-9344-C918864D9A3C}"/>
              </a:ext>
            </a:extLst>
          </p:cNvPr>
          <p:cNvCxnSpPr/>
          <p:nvPr/>
        </p:nvCxnSpPr>
        <p:spPr>
          <a:xfrm>
            <a:off x="2659496" y="934013"/>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a:extLst>
              <a:ext uri="{FF2B5EF4-FFF2-40B4-BE49-F238E27FC236}">
                <a16:creationId xmlns:a16="http://schemas.microsoft.com/office/drawing/2014/main" id="{1B08948B-14F3-4224-BC9A-D507F4B7F856}"/>
              </a:ext>
            </a:extLst>
          </p:cNvPr>
          <p:cNvSpPr txBox="1"/>
          <p:nvPr/>
        </p:nvSpPr>
        <p:spPr>
          <a:xfrm>
            <a:off x="2561842" y="1125420"/>
            <a:ext cx="8950389" cy="4903522"/>
          </a:xfrm>
          <a:prstGeom prst="rect">
            <a:avLst/>
          </a:prstGeom>
          <a:noFill/>
        </p:spPr>
        <p:txBody>
          <a:bodyPr wrap="square" rtlCol="0">
            <a:spAutoFit/>
          </a:bodyPr>
          <a:lstStyle/>
          <a:p>
            <a:pPr marL="285750" indent="-285750" algn="just">
              <a:lnSpc>
                <a:spcPct val="107000"/>
              </a:lnSpc>
              <a:spcAft>
                <a:spcPts val="0"/>
              </a:spcAft>
              <a:buFont typeface="Wingdings" panose="05000000000000000000" pitchFamily="2" charset="2"/>
              <a:buChar char="v"/>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were a bit disappointed with the performance of the SG90 servos in this particular use case, It required a lot of the fine-tuning to get readings accurate as the servo rotated. As stated previously, another area I need to look into is battery power. </a:t>
            </a:r>
          </a:p>
          <a:p>
            <a:pPr marL="285750" indent="-285750" algn="just">
              <a:lnSpc>
                <a:spcPct val="107000"/>
              </a:lnSpc>
              <a:spcAft>
                <a:spcPts val="0"/>
              </a:spcAft>
              <a:buFont typeface="Wingdings" panose="05000000000000000000" pitchFamily="2" charset="2"/>
              <a:buChar char="v"/>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project is a poor use case for a 11.1V battery. A better long- term portable power supply would include a higher efficiency in the output. That’s why we also used a PC for the long-term power supply. Although the Animatronic hand did not operate with no errors, it is a great success overall. </a:t>
            </a:r>
          </a:p>
          <a:p>
            <a:pPr marL="285750" indent="-285750" algn="just">
              <a:lnSpc>
                <a:spcPct val="107000"/>
              </a:lnSpc>
              <a:spcAft>
                <a:spcPts val="0"/>
              </a:spcAft>
              <a:buFont typeface="Wingdings" panose="05000000000000000000" pitchFamily="2" charset="2"/>
              <a:buChar char="v"/>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Animatronic hand met all safety restrictions, easy to operate and energy efficient. This types of animatronic hand can be used for various purposes. The Animatronic Hand can be implemented in all the sectors where human interaction is needed, like-Handling of the explosive objects, performing various sophisticated operational jobs in the medical sectors, Industrial manufacturing etc. With more time and resources put for things like motors and base design we can carry a much larger payload and have a sturdier platform to carry things in. Much of this project could be used or improved upon by future EEE students.</a:t>
            </a:r>
          </a:p>
          <a:p>
            <a:pPr algn="just">
              <a:lnSpc>
                <a:spcPct val="107000"/>
              </a:lnSpc>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50000"/>
              </a:lnSpc>
              <a:spcAft>
                <a:spcPts val="0"/>
              </a:spcAft>
              <a:buFont typeface="Wingdings" panose="05000000000000000000" pitchFamily="2" charset="2"/>
              <a:buChar char="v"/>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14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7954B7-BCD5-4B27-863B-A2EEAA195280}"/>
              </a:ext>
            </a:extLst>
          </p:cNvPr>
          <p:cNvSpPr/>
          <p:nvPr/>
        </p:nvSpPr>
        <p:spPr>
          <a:xfrm>
            <a:off x="4258990" y="1269163"/>
            <a:ext cx="367401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p>
        </p:txBody>
      </p:sp>
      <p:sp>
        <p:nvSpPr>
          <p:cNvPr id="3" name="Rectangle 2">
            <a:extLst>
              <a:ext uri="{FF2B5EF4-FFF2-40B4-BE49-F238E27FC236}">
                <a16:creationId xmlns:a16="http://schemas.microsoft.com/office/drawing/2014/main" id="{7947F440-68C2-4CE4-8218-6940FA5785F3}"/>
              </a:ext>
            </a:extLst>
          </p:cNvPr>
          <p:cNvSpPr/>
          <p:nvPr/>
        </p:nvSpPr>
        <p:spPr>
          <a:xfrm>
            <a:off x="5233405" y="3410539"/>
            <a:ext cx="396454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Question ???</a:t>
            </a:r>
          </a:p>
        </p:txBody>
      </p:sp>
    </p:spTree>
    <p:extLst>
      <p:ext uri="{BB962C8B-B14F-4D97-AF65-F5344CB8AC3E}">
        <p14:creationId xmlns:p14="http://schemas.microsoft.com/office/powerpoint/2010/main" val="372254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6B4B71-632A-45EA-BB03-ED050B7AFAE8}"/>
              </a:ext>
            </a:extLst>
          </p:cNvPr>
          <p:cNvSpPr txBox="1"/>
          <p:nvPr/>
        </p:nvSpPr>
        <p:spPr>
          <a:xfrm>
            <a:off x="2743200" y="328474"/>
            <a:ext cx="2034531" cy="477054"/>
          </a:xfrm>
          <a:prstGeom prst="rect">
            <a:avLst/>
          </a:prstGeom>
          <a:noFill/>
        </p:spPr>
        <p:txBody>
          <a:bodyPr wrap="non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cxnSp>
        <p:nvCxnSpPr>
          <p:cNvPr id="20" name="Straight Connector 19">
            <a:extLst>
              <a:ext uri="{FF2B5EF4-FFF2-40B4-BE49-F238E27FC236}">
                <a16:creationId xmlns:a16="http://schemas.microsoft.com/office/drawing/2014/main" id="{5B910F51-9A79-43BA-A2FE-B2D6B6BB663F}"/>
              </a:ext>
            </a:extLst>
          </p:cNvPr>
          <p:cNvCxnSpPr/>
          <p:nvPr/>
        </p:nvCxnSpPr>
        <p:spPr>
          <a:xfrm>
            <a:off x="2814221" y="841038"/>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3" name="TextBox 2">
            <a:extLst>
              <a:ext uri="{FF2B5EF4-FFF2-40B4-BE49-F238E27FC236}">
                <a16:creationId xmlns:a16="http://schemas.microsoft.com/office/drawing/2014/main" id="{BFECC1DF-3405-4EA9-AA10-4053FDEA815D}"/>
              </a:ext>
            </a:extLst>
          </p:cNvPr>
          <p:cNvSpPr txBox="1"/>
          <p:nvPr/>
        </p:nvSpPr>
        <p:spPr>
          <a:xfrm flipH="1">
            <a:off x="2743200" y="1189608"/>
            <a:ext cx="8220722" cy="646331"/>
          </a:xfrm>
          <a:prstGeom prst="rect">
            <a:avLst/>
          </a:prstGeom>
          <a:noFill/>
        </p:spPr>
        <p:txBody>
          <a:bodyPr wrap="square" rtlCol="0">
            <a:spAutoFit/>
          </a:bodyPr>
          <a:lstStyle/>
          <a:p>
            <a:pPr marL="28800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objective of this project is to design a robotic hand controlled by a human, in order to obviate human intervention in certain deleterious applications.</a:t>
            </a:r>
          </a:p>
        </p:txBody>
      </p:sp>
      <p:sp>
        <p:nvSpPr>
          <p:cNvPr id="4" name="TextBox 3">
            <a:extLst>
              <a:ext uri="{FF2B5EF4-FFF2-40B4-BE49-F238E27FC236}">
                <a16:creationId xmlns:a16="http://schemas.microsoft.com/office/drawing/2014/main" id="{BC67E62F-1A10-433F-A20B-71B256EB7277}"/>
              </a:ext>
            </a:extLst>
          </p:cNvPr>
          <p:cNvSpPr txBox="1"/>
          <p:nvPr/>
        </p:nvSpPr>
        <p:spPr>
          <a:xfrm>
            <a:off x="2814221" y="1896853"/>
            <a:ext cx="8149701"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Animatronic Hand is a mechanical hand that is controlled with the help of an Arduino board. </a:t>
            </a:r>
          </a:p>
        </p:txBody>
      </p:sp>
      <p:sp>
        <p:nvSpPr>
          <p:cNvPr id="27" name="TextBox 26">
            <a:extLst>
              <a:ext uri="{FF2B5EF4-FFF2-40B4-BE49-F238E27FC236}">
                <a16:creationId xmlns:a16="http://schemas.microsoft.com/office/drawing/2014/main" id="{73D45B82-9218-44F7-AFFB-B6AAF7C70AC6}"/>
              </a:ext>
            </a:extLst>
          </p:cNvPr>
          <p:cNvSpPr txBox="1"/>
          <p:nvPr/>
        </p:nvSpPr>
        <p:spPr>
          <a:xfrm>
            <a:off x="2814220" y="2604098"/>
            <a:ext cx="8149701" cy="923330"/>
          </a:xfrm>
          <a:prstGeom prst="rect">
            <a:avLst/>
          </a:prstGeom>
          <a:noFill/>
        </p:spPr>
        <p:txBody>
          <a:bodyPr wrap="square">
            <a:spAutoFit/>
          </a:bodyPr>
          <a:lstStyle/>
          <a:p>
            <a:pPr marL="28800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goal of the project is to design a useful and fully functional real-world system that efficiently translates the hand gesture into the movement of the fibber glass made hand. </a:t>
            </a:r>
          </a:p>
        </p:txBody>
      </p:sp>
      <p:sp>
        <p:nvSpPr>
          <p:cNvPr id="29" name="TextBox 28">
            <a:extLst>
              <a:ext uri="{FF2B5EF4-FFF2-40B4-BE49-F238E27FC236}">
                <a16:creationId xmlns:a16="http://schemas.microsoft.com/office/drawing/2014/main" id="{EFB78DB2-6644-48A5-A332-FBB1821B4D0B}"/>
              </a:ext>
            </a:extLst>
          </p:cNvPr>
          <p:cNvSpPr txBox="1"/>
          <p:nvPr/>
        </p:nvSpPr>
        <p:spPr>
          <a:xfrm>
            <a:off x="2814220" y="3588342"/>
            <a:ext cx="8149701"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This could be also further enhanced in various applications such as robotics, automation system etc. This project is based on the technology to help the deaf community.  </a:t>
            </a:r>
          </a:p>
        </p:txBody>
      </p:sp>
      <p:sp>
        <p:nvSpPr>
          <p:cNvPr id="31" name="TextBox 30">
            <a:extLst>
              <a:ext uri="{FF2B5EF4-FFF2-40B4-BE49-F238E27FC236}">
                <a16:creationId xmlns:a16="http://schemas.microsoft.com/office/drawing/2014/main" id="{DE25F972-16A9-47C4-BF94-E4DB59C30A9F}"/>
              </a:ext>
            </a:extLst>
          </p:cNvPr>
          <p:cNvSpPr txBox="1"/>
          <p:nvPr/>
        </p:nvSpPr>
        <p:spPr>
          <a:xfrm>
            <a:off x="2814220" y="4572586"/>
            <a:ext cx="8149701"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We have design the hand which moves, forward, backword, left, right and stop based on the gesture of the user. The movement of the robotic hand is done by servo motor.</a:t>
            </a:r>
          </a:p>
        </p:txBody>
      </p:sp>
    </p:spTree>
    <p:extLst>
      <p:ext uri="{BB962C8B-B14F-4D97-AF65-F5344CB8AC3E}">
        <p14:creationId xmlns:p14="http://schemas.microsoft.com/office/powerpoint/2010/main" val="249118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45098-F4CB-43AE-807C-4536F711C88D}"/>
              </a:ext>
            </a:extLst>
          </p:cNvPr>
          <p:cNvSpPr txBox="1"/>
          <p:nvPr/>
        </p:nvSpPr>
        <p:spPr>
          <a:xfrm>
            <a:off x="2784628" y="397277"/>
            <a:ext cx="3959441"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cxnSp>
        <p:nvCxnSpPr>
          <p:cNvPr id="20" name="Straight Connector 19">
            <a:extLst>
              <a:ext uri="{FF2B5EF4-FFF2-40B4-BE49-F238E27FC236}">
                <a16:creationId xmlns:a16="http://schemas.microsoft.com/office/drawing/2014/main" id="{0103CA7B-5A76-48E7-A13A-71AAAAB619DB}"/>
              </a:ext>
            </a:extLst>
          </p:cNvPr>
          <p:cNvCxnSpPr/>
          <p:nvPr/>
        </p:nvCxnSpPr>
        <p:spPr>
          <a:xfrm>
            <a:off x="2814221" y="841038"/>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3" name="TextBox 2">
            <a:extLst>
              <a:ext uri="{FF2B5EF4-FFF2-40B4-BE49-F238E27FC236}">
                <a16:creationId xmlns:a16="http://schemas.microsoft.com/office/drawing/2014/main" id="{72F8859E-5957-439D-9052-B4BD9E47C4E7}"/>
              </a:ext>
            </a:extLst>
          </p:cNvPr>
          <p:cNvSpPr txBox="1"/>
          <p:nvPr/>
        </p:nvSpPr>
        <p:spPr>
          <a:xfrm>
            <a:off x="2574525" y="1159482"/>
            <a:ext cx="8593584" cy="3693319"/>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Human gestures are undoubtedly natural. They may often prove more efficient and powerful as compared to various other modes of interaction.</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gesture are communicative, meaningful body motion- i.e. physical movement of the fingers, hands, arms, head, face, or body with the objective to convey information or interact with the environment.</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 our work gesture recognition has been proposed to understand the action of a hand.</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user wears a glove with flex sensor the gesture made by user is sensed by flex sensor and is given at the microcontroller. This occurs at the transmitter end.</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microcontroller processes these signals &amp; encodes it. These signals are transmitted to the receiver end. </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At the receiver end, the received signal is decoded in the required form and makes the motor run. </a:t>
            </a:r>
          </a:p>
          <a:p>
            <a:pPr marL="285750" indent="-285750" algn="just">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780BF7D-EA0B-4A7C-AC21-97044DAECBCF}"/>
              </a:ext>
            </a:extLst>
          </p:cNvPr>
          <p:cNvSpPr/>
          <p:nvPr/>
        </p:nvSpPr>
        <p:spPr>
          <a:xfrm>
            <a:off x="2911876" y="5144611"/>
            <a:ext cx="1686757" cy="967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b="1" dirty="0">
                <a:solidFill>
                  <a:schemeClr val="bg1"/>
                </a:solidFill>
                <a:latin typeface="Times New Roman" panose="02020603050405020304" pitchFamily="18" charset="0"/>
                <a:cs typeface="Times New Roman" panose="02020603050405020304" pitchFamily="18" charset="0"/>
              </a:rPr>
              <a:t>Flex Sensor</a:t>
            </a:r>
          </a:p>
        </p:txBody>
      </p:sp>
      <p:sp>
        <p:nvSpPr>
          <p:cNvPr id="7" name="Rectangle 6">
            <a:extLst>
              <a:ext uri="{FF2B5EF4-FFF2-40B4-BE49-F238E27FC236}">
                <a16:creationId xmlns:a16="http://schemas.microsoft.com/office/drawing/2014/main" id="{3A3CBD94-C5F5-4BC7-991C-F6FEA06FBCBB}"/>
              </a:ext>
            </a:extLst>
          </p:cNvPr>
          <p:cNvSpPr/>
          <p:nvPr/>
        </p:nvSpPr>
        <p:spPr>
          <a:xfrm>
            <a:off x="5755690" y="5140173"/>
            <a:ext cx="1976759" cy="967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Times New Roman" panose="02020603050405020304" pitchFamily="18" charset="0"/>
                <a:cs typeface="Times New Roman" panose="02020603050405020304" pitchFamily="18" charset="0"/>
              </a:rPr>
              <a:t>Microcontroller</a:t>
            </a:r>
          </a:p>
        </p:txBody>
      </p:sp>
      <p:sp>
        <p:nvSpPr>
          <p:cNvPr id="8" name="Rectangle 7">
            <a:extLst>
              <a:ext uri="{FF2B5EF4-FFF2-40B4-BE49-F238E27FC236}">
                <a16:creationId xmlns:a16="http://schemas.microsoft.com/office/drawing/2014/main" id="{6A580F76-2695-44CB-B563-D64C9EE7C5FF}"/>
              </a:ext>
            </a:extLst>
          </p:cNvPr>
          <p:cNvSpPr/>
          <p:nvPr/>
        </p:nvSpPr>
        <p:spPr>
          <a:xfrm>
            <a:off x="8960526" y="5137952"/>
            <a:ext cx="2024108" cy="967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latin typeface="Times New Roman" panose="02020603050405020304" pitchFamily="18" charset="0"/>
                <a:cs typeface="Times New Roman" panose="02020603050405020304" pitchFamily="18" charset="0"/>
              </a:rPr>
              <a:t>Servo Motor</a:t>
            </a:r>
          </a:p>
        </p:txBody>
      </p:sp>
      <p:sp>
        <p:nvSpPr>
          <p:cNvPr id="11" name="Arrow: Right 10">
            <a:extLst>
              <a:ext uri="{FF2B5EF4-FFF2-40B4-BE49-F238E27FC236}">
                <a16:creationId xmlns:a16="http://schemas.microsoft.com/office/drawing/2014/main" id="{6F80423D-220C-453D-B94A-704B4B34DBAB}"/>
              </a:ext>
            </a:extLst>
          </p:cNvPr>
          <p:cNvSpPr/>
          <p:nvPr/>
        </p:nvSpPr>
        <p:spPr>
          <a:xfrm>
            <a:off x="4675573" y="5446451"/>
            <a:ext cx="1003177" cy="3639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36DE8191-9283-4FDD-8E55-5AAEAA9AAFF7}"/>
              </a:ext>
            </a:extLst>
          </p:cNvPr>
          <p:cNvSpPr/>
          <p:nvPr/>
        </p:nvSpPr>
        <p:spPr>
          <a:xfrm>
            <a:off x="7803469" y="5433134"/>
            <a:ext cx="1086037" cy="37730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0619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0BA07-1540-49D8-BA3E-FDA4A8FACCFB}"/>
              </a:ext>
            </a:extLst>
          </p:cNvPr>
          <p:cNvSpPr txBox="1"/>
          <p:nvPr/>
        </p:nvSpPr>
        <p:spPr>
          <a:xfrm>
            <a:off x="2725445" y="363984"/>
            <a:ext cx="6525087"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 USED</a:t>
            </a:r>
          </a:p>
        </p:txBody>
      </p:sp>
      <p:cxnSp>
        <p:nvCxnSpPr>
          <p:cNvPr id="23" name="Straight Connector 22">
            <a:extLst>
              <a:ext uri="{FF2B5EF4-FFF2-40B4-BE49-F238E27FC236}">
                <a16:creationId xmlns:a16="http://schemas.microsoft.com/office/drawing/2014/main" id="{9761E108-9EC5-488F-8E5F-F93B0EC1C24C}"/>
              </a:ext>
            </a:extLst>
          </p:cNvPr>
          <p:cNvCxnSpPr/>
          <p:nvPr/>
        </p:nvCxnSpPr>
        <p:spPr>
          <a:xfrm>
            <a:off x="2814221" y="841038"/>
            <a:ext cx="8149701"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29" name="Table 30">
            <a:extLst>
              <a:ext uri="{FF2B5EF4-FFF2-40B4-BE49-F238E27FC236}">
                <a16:creationId xmlns:a16="http://schemas.microsoft.com/office/drawing/2014/main" id="{1FCD7DAD-3C47-4F4E-906D-1C06F1D03C58}"/>
              </a:ext>
            </a:extLst>
          </p:cNvPr>
          <p:cNvGraphicFramePr>
            <a:graphicFrameLocks noGrp="1"/>
          </p:cNvGraphicFramePr>
          <p:nvPr>
            <p:extLst>
              <p:ext uri="{D42A27DB-BD31-4B8C-83A1-F6EECF244321}">
                <p14:modId xmlns:p14="http://schemas.microsoft.com/office/powerpoint/2010/main" val="4192553887"/>
              </p:ext>
            </p:extLst>
          </p:nvPr>
        </p:nvGraphicFramePr>
        <p:xfrm>
          <a:off x="2576495" y="1012629"/>
          <a:ext cx="8625152" cy="5359400"/>
        </p:xfrm>
        <a:graphic>
          <a:graphicData uri="http://schemas.openxmlformats.org/drawingml/2006/table">
            <a:tbl>
              <a:tblPr firstRow="1" bandRow="1">
                <a:tableStyleId>{5C22544A-7EE6-4342-B048-85BDC9FD1C3A}</a:tableStyleId>
              </a:tblPr>
              <a:tblGrid>
                <a:gridCol w="1230051">
                  <a:extLst>
                    <a:ext uri="{9D8B030D-6E8A-4147-A177-3AD203B41FA5}">
                      <a16:colId xmlns:a16="http://schemas.microsoft.com/office/drawing/2014/main" val="3526012072"/>
                    </a:ext>
                  </a:extLst>
                </a:gridCol>
                <a:gridCol w="3082525">
                  <a:extLst>
                    <a:ext uri="{9D8B030D-6E8A-4147-A177-3AD203B41FA5}">
                      <a16:colId xmlns:a16="http://schemas.microsoft.com/office/drawing/2014/main" val="2245942422"/>
                    </a:ext>
                  </a:extLst>
                </a:gridCol>
                <a:gridCol w="2989801">
                  <a:extLst>
                    <a:ext uri="{9D8B030D-6E8A-4147-A177-3AD203B41FA5}">
                      <a16:colId xmlns:a16="http://schemas.microsoft.com/office/drawing/2014/main" val="1715882272"/>
                    </a:ext>
                  </a:extLst>
                </a:gridCol>
                <a:gridCol w="1322775">
                  <a:extLst>
                    <a:ext uri="{9D8B030D-6E8A-4147-A177-3AD203B41FA5}">
                      <a16:colId xmlns:a16="http://schemas.microsoft.com/office/drawing/2014/main" val="1383911832"/>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Sr. No.</a:t>
                      </a:r>
                    </a:p>
                  </a:txBody>
                  <a:tcPr/>
                </a:tc>
                <a:tc>
                  <a:txBody>
                    <a:bodyPr/>
                    <a:lstStyle/>
                    <a:p>
                      <a:pPr algn="ctr"/>
                      <a:r>
                        <a:rPr lang="en-IN" dirty="0">
                          <a:latin typeface="Times New Roman" panose="02020603050405020304" pitchFamily="18" charset="0"/>
                          <a:cs typeface="Times New Roman" panose="02020603050405020304" pitchFamily="18" charset="0"/>
                        </a:rPr>
                        <a:t>Components</a:t>
                      </a:r>
                    </a:p>
                  </a:txBody>
                  <a:tcPr/>
                </a:tc>
                <a:tc>
                  <a:txBody>
                    <a:bodyPr/>
                    <a:lstStyle/>
                    <a:p>
                      <a:pPr algn="ctr"/>
                      <a:r>
                        <a:rPr lang="en-IN" dirty="0">
                          <a:latin typeface="Times New Roman" panose="02020603050405020304" pitchFamily="18" charset="0"/>
                          <a:cs typeface="Times New Roman" panose="02020603050405020304" pitchFamily="18" charset="0"/>
                        </a:rPr>
                        <a:t>Specification</a:t>
                      </a:r>
                    </a:p>
                  </a:txBody>
                  <a:tcPr/>
                </a:tc>
                <a:tc>
                  <a:txBody>
                    <a:bodyPr/>
                    <a:lstStyle/>
                    <a:p>
                      <a:pPr algn="ctr"/>
                      <a:r>
                        <a:rPr lang="en-IN" dirty="0">
                          <a:latin typeface="Times New Roman" panose="02020603050405020304" pitchFamily="18" charset="0"/>
                          <a:cs typeface="Times New Roman" panose="02020603050405020304" pitchFamily="18" charset="0"/>
                        </a:rPr>
                        <a:t>Quantity</a:t>
                      </a:r>
                    </a:p>
                  </a:txBody>
                  <a:tcPr/>
                </a:tc>
                <a:extLst>
                  <a:ext uri="{0D108BD9-81ED-4DB2-BD59-A6C34878D82A}">
                    <a16:rowId xmlns:a16="http://schemas.microsoft.com/office/drawing/2014/main" val="48693762"/>
                  </a:ext>
                </a:extLst>
              </a:tr>
              <a:tr h="370840">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ARDUINO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MEGA 2560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915812728"/>
                  </a:ext>
                </a:extLst>
              </a:tr>
              <a:tr h="370840">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SERVO MOTOR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SG90 (2.5K)</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4194296396"/>
                  </a:ext>
                </a:extLst>
              </a:tr>
              <a:tr h="370840">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SERVO MOTOR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MIG996R (10K)</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504494896"/>
                  </a:ext>
                </a:extLst>
              </a:tr>
              <a:tr h="370840">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SERVO MOTOR</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SMS4315 (14K TORQUE)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33283314"/>
                  </a:ext>
                </a:extLst>
              </a:tr>
              <a:tr h="370840">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BREAD BOARD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SOLDER LESS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448697408"/>
                  </a:ext>
                </a:extLst>
              </a:tr>
              <a:tr h="370840">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JUMPER WIRE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MALE, FEMALE, MALE  - FEMALE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2675881670"/>
                  </a:ext>
                </a:extLst>
              </a:tr>
              <a:tr h="370840">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FLEX SENSOR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4.5”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42621974"/>
                  </a:ext>
                </a:extLst>
              </a:tr>
              <a:tr h="370840">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BATTERY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11.1V</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763422642"/>
                  </a:ext>
                </a:extLst>
              </a:tr>
              <a:tr h="370840">
                <a:tc>
                  <a:txBody>
                    <a:bodyPr/>
                    <a:lstStyle/>
                    <a:p>
                      <a:pPr algn="ctr"/>
                      <a:r>
                        <a:rPr lang="en-IN" dirty="0">
                          <a:latin typeface="Times New Roman" panose="02020603050405020304" pitchFamily="18" charset="0"/>
                          <a:cs typeface="Times New Roman" panose="02020603050405020304" pitchFamily="18" charset="0"/>
                        </a:rPr>
                        <a:t>9.</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BATTERY CHARGER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438863318"/>
                  </a:ext>
                </a:extLst>
              </a:tr>
              <a:tr h="370840">
                <a:tc>
                  <a:txBody>
                    <a:bodyPr/>
                    <a:lstStyle/>
                    <a:p>
                      <a:pPr algn="ctr"/>
                      <a:r>
                        <a:rPr lang="en-IN" dirty="0">
                          <a:latin typeface="Times New Roman" panose="02020603050405020304" pitchFamily="18" charset="0"/>
                          <a:cs typeface="Times New Roman" panose="02020603050405020304" pitchFamily="18" charset="0"/>
                        </a:rPr>
                        <a:t>10.</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CHARGER CONNECTING</a:t>
                      </a:r>
                    </a:p>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CABLE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483854563"/>
                  </a:ext>
                </a:extLst>
              </a:tr>
              <a:tr h="370840">
                <a:tc>
                  <a:txBody>
                    <a:bodyPr/>
                    <a:lstStyle/>
                    <a:p>
                      <a:pPr algn="ctr"/>
                      <a:r>
                        <a:rPr lang="en-IN" dirty="0">
                          <a:latin typeface="Times New Roman" panose="02020603050405020304" pitchFamily="18" charset="0"/>
                          <a:cs typeface="Times New Roman" panose="02020603050405020304" pitchFamily="18" charset="0"/>
                        </a:rPr>
                        <a:t>11.</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POWER IC</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3876243064"/>
                  </a:ext>
                </a:extLst>
              </a:tr>
              <a:tr h="370840">
                <a:tc>
                  <a:txBody>
                    <a:bodyPr/>
                    <a:lstStyle/>
                    <a:p>
                      <a:pPr algn="ctr"/>
                      <a:r>
                        <a:rPr lang="en-IN" dirty="0">
                          <a:latin typeface="Times New Roman" panose="02020603050405020304" pitchFamily="18" charset="0"/>
                          <a:cs typeface="Times New Roman" panose="02020603050405020304" pitchFamily="18" charset="0"/>
                        </a:rPr>
                        <a:t>12.</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PCB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4082646737"/>
                  </a:ext>
                </a:extLst>
              </a:tr>
            </a:tbl>
          </a:graphicData>
        </a:graphic>
      </p:graphicFrame>
    </p:spTree>
    <p:extLst>
      <p:ext uri="{BB962C8B-B14F-4D97-AF65-F5344CB8AC3E}">
        <p14:creationId xmlns:p14="http://schemas.microsoft.com/office/powerpoint/2010/main" val="173337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071DFC9-788A-4740-B330-33D89972B920}"/>
              </a:ext>
            </a:extLst>
          </p:cNvPr>
          <p:cNvGraphicFramePr>
            <a:graphicFrameLocks noGrp="1"/>
          </p:cNvGraphicFramePr>
          <p:nvPr>
            <p:extLst>
              <p:ext uri="{D42A27DB-BD31-4B8C-83A1-F6EECF244321}">
                <p14:modId xmlns:p14="http://schemas.microsoft.com/office/powerpoint/2010/main" val="2854581229"/>
              </p:ext>
            </p:extLst>
          </p:nvPr>
        </p:nvGraphicFramePr>
        <p:xfrm>
          <a:off x="2635682" y="488847"/>
          <a:ext cx="8128000" cy="4023360"/>
        </p:xfrm>
        <a:graphic>
          <a:graphicData uri="http://schemas.openxmlformats.org/drawingml/2006/table">
            <a:tbl>
              <a:tblPr firstRow="1" bandRow="1">
                <a:tableStyleId>{5C22544A-7EE6-4342-B048-85BDC9FD1C3A}</a:tableStyleId>
              </a:tblPr>
              <a:tblGrid>
                <a:gridCol w="1234982">
                  <a:extLst>
                    <a:ext uri="{9D8B030D-6E8A-4147-A177-3AD203B41FA5}">
                      <a16:colId xmlns:a16="http://schemas.microsoft.com/office/drawing/2014/main" val="2832649380"/>
                    </a:ext>
                  </a:extLst>
                </a:gridCol>
                <a:gridCol w="3089429">
                  <a:extLst>
                    <a:ext uri="{9D8B030D-6E8A-4147-A177-3AD203B41FA5}">
                      <a16:colId xmlns:a16="http://schemas.microsoft.com/office/drawing/2014/main" val="1222748953"/>
                    </a:ext>
                  </a:extLst>
                </a:gridCol>
                <a:gridCol w="1771589">
                  <a:extLst>
                    <a:ext uri="{9D8B030D-6E8A-4147-A177-3AD203B41FA5}">
                      <a16:colId xmlns:a16="http://schemas.microsoft.com/office/drawing/2014/main" val="3995488206"/>
                    </a:ext>
                  </a:extLst>
                </a:gridCol>
                <a:gridCol w="2032000">
                  <a:extLst>
                    <a:ext uri="{9D8B030D-6E8A-4147-A177-3AD203B41FA5}">
                      <a16:colId xmlns:a16="http://schemas.microsoft.com/office/drawing/2014/main" val="503427719"/>
                    </a:ext>
                  </a:extLst>
                </a:gridCol>
              </a:tblGrid>
              <a:tr h="339720">
                <a:tc>
                  <a:txBody>
                    <a:bodyPr/>
                    <a:lstStyle/>
                    <a:p>
                      <a:pPr algn="ctr"/>
                      <a:r>
                        <a:rPr lang="en-IN" dirty="0">
                          <a:latin typeface="Times New Roman" panose="02020603050405020304" pitchFamily="18" charset="0"/>
                          <a:cs typeface="Times New Roman" panose="02020603050405020304" pitchFamily="18" charset="0"/>
                        </a:rPr>
                        <a:t>Sr. No.</a:t>
                      </a:r>
                    </a:p>
                  </a:txBody>
                  <a:tcPr/>
                </a:tc>
                <a:tc>
                  <a:txBody>
                    <a:bodyPr/>
                    <a:lstStyle/>
                    <a:p>
                      <a:pPr algn="ctr"/>
                      <a:r>
                        <a:rPr lang="en-IN" dirty="0">
                          <a:latin typeface="Times New Roman" panose="02020603050405020304" pitchFamily="18" charset="0"/>
                          <a:cs typeface="Times New Roman" panose="02020603050405020304" pitchFamily="18" charset="0"/>
                        </a:rPr>
                        <a:t>Components</a:t>
                      </a:r>
                    </a:p>
                  </a:txBody>
                  <a:tcPr/>
                </a:tc>
                <a:tc>
                  <a:txBody>
                    <a:bodyPr/>
                    <a:lstStyle/>
                    <a:p>
                      <a:pPr algn="ctr"/>
                      <a:r>
                        <a:rPr lang="en-IN" dirty="0">
                          <a:latin typeface="Times New Roman" panose="02020603050405020304" pitchFamily="18" charset="0"/>
                          <a:cs typeface="Times New Roman" panose="02020603050405020304" pitchFamily="18" charset="0"/>
                        </a:rPr>
                        <a:t>Specification</a:t>
                      </a:r>
                    </a:p>
                  </a:txBody>
                  <a:tcPr/>
                </a:tc>
                <a:tc>
                  <a:txBody>
                    <a:bodyPr/>
                    <a:lstStyle/>
                    <a:p>
                      <a:pPr algn="ctr"/>
                      <a:r>
                        <a:rPr lang="en-IN" dirty="0">
                          <a:latin typeface="Times New Roman" panose="02020603050405020304" pitchFamily="18" charset="0"/>
                          <a:cs typeface="Times New Roman" panose="02020603050405020304" pitchFamily="18" charset="0"/>
                        </a:rPr>
                        <a:t>Quantity</a:t>
                      </a:r>
                    </a:p>
                  </a:txBody>
                  <a:tcPr/>
                </a:tc>
                <a:extLst>
                  <a:ext uri="{0D108BD9-81ED-4DB2-BD59-A6C34878D82A}">
                    <a16:rowId xmlns:a16="http://schemas.microsoft.com/office/drawing/2014/main" val="3374801944"/>
                  </a:ext>
                </a:extLst>
              </a:tr>
              <a:tr h="339720">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RESISTORS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10K, 100K</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893088089"/>
                  </a:ext>
                </a:extLst>
              </a:tr>
              <a:tr h="339720">
                <a:tc>
                  <a:txBody>
                    <a:bodyPr/>
                    <a:lstStyle/>
                    <a:p>
                      <a:pPr algn="ctr"/>
                      <a:r>
                        <a:rPr lang="en-IN" dirty="0">
                          <a:latin typeface="Times New Roman" panose="02020603050405020304" pitchFamily="18" charset="0"/>
                          <a:cs typeface="Times New Roman" panose="02020603050405020304" pitchFamily="18" charset="0"/>
                        </a:rPr>
                        <a:t>14</a:t>
                      </a:r>
                    </a:p>
                  </a:txBody>
                  <a:tcPr/>
                </a:tc>
                <a:tc>
                  <a:txBody>
                    <a:bodyPr/>
                    <a:lstStyle/>
                    <a:p>
                      <a:pPr algn="ctr"/>
                      <a:r>
                        <a:rPr lang="en-IN" dirty="0">
                          <a:latin typeface="Times New Roman" panose="02020603050405020304" pitchFamily="18" charset="0"/>
                          <a:cs typeface="Times New Roman" panose="02020603050405020304" pitchFamily="18" charset="0"/>
                        </a:rPr>
                        <a:t>POT</a:t>
                      </a: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666796942"/>
                  </a:ext>
                </a:extLst>
              </a:tr>
              <a:tr h="339720">
                <a:tc>
                  <a:txBody>
                    <a:bodyPr/>
                    <a:lstStyle/>
                    <a:p>
                      <a:pPr algn="ctr"/>
                      <a:r>
                        <a:rPr lang="en-IN" dirty="0">
                          <a:latin typeface="Times New Roman" panose="02020603050405020304" pitchFamily="18" charset="0"/>
                          <a:cs typeface="Times New Roman" panose="02020603050405020304" pitchFamily="18" charset="0"/>
                        </a:rPr>
                        <a:t>15</a:t>
                      </a:r>
                    </a:p>
                  </a:txBody>
                  <a:tcPr/>
                </a:tc>
                <a:tc>
                  <a:txBody>
                    <a:bodyPr/>
                    <a:lstStyle/>
                    <a:p>
                      <a:pPr algn="ctr"/>
                      <a:r>
                        <a:rPr lang="en-IN" dirty="0">
                          <a:latin typeface="Times New Roman" panose="02020603050405020304" pitchFamily="18" charset="0"/>
                          <a:cs typeface="Times New Roman" panose="02020603050405020304" pitchFamily="18" charset="0"/>
                        </a:rPr>
                        <a:t>STRING</a:t>
                      </a: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722385189"/>
                  </a:ext>
                </a:extLst>
              </a:tr>
              <a:tr h="339720">
                <a:tc>
                  <a:txBody>
                    <a:bodyPr/>
                    <a:lstStyle/>
                    <a:p>
                      <a:pPr algn="ctr"/>
                      <a:r>
                        <a:rPr lang="en-IN" dirty="0">
                          <a:latin typeface="Times New Roman" panose="02020603050405020304" pitchFamily="18" charset="0"/>
                          <a:cs typeface="Times New Roman" panose="02020603050405020304" pitchFamily="18" charset="0"/>
                        </a:rPr>
                        <a:t>16</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NEEDLE &amp; THREAD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480050537"/>
                  </a:ext>
                </a:extLst>
              </a:tr>
              <a:tr h="339720">
                <a:tc>
                  <a:txBody>
                    <a:bodyPr/>
                    <a:lstStyle/>
                    <a:p>
                      <a:pPr algn="ctr"/>
                      <a:r>
                        <a:rPr lang="en-IN" dirty="0">
                          <a:latin typeface="Times New Roman" panose="02020603050405020304" pitchFamily="18" charset="0"/>
                          <a:cs typeface="Times New Roman" panose="02020603050405020304" pitchFamily="18" charset="0"/>
                        </a:rPr>
                        <a:t>17</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SUPER GLUE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484727708"/>
                  </a:ext>
                </a:extLst>
              </a:tr>
              <a:tr h="339720">
                <a:tc>
                  <a:txBody>
                    <a:bodyPr/>
                    <a:lstStyle/>
                    <a:p>
                      <a:pPr algn="ctr"/>
                      <a:r>
                        <a:rPr lang="en-IN" dirty="0">
                          <a:latin typeface="Times New Roman" panose="02020603050405020304" pitchFamily="18" charset="0"/>
                          <a:cs typeface="Times New Roman" panose="02020603050405020304" pitchFamily="18" charset="0"/>
                        </a:rPr>
                        <a:t>18</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POWER DRILL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048604416"/>
                  </a:ext>
                </a:extLst>
              </a:tr>
              <a:tr h="339720">
                <a:tc>
                  <a:txBody>
                    <a:bodyPr/>
                    <a:lstStyle/>
                    <a:p>
                      <a:pPr algn="ctr"/>
                      <a:r>
                        <a:rPr lang="en-IN" dirty="0">
                          <a:latin typeface="Times New Roman" panose="02020603050405020304" pitchFamily="18" charset="0"/>
                          <a:cs typeface="Times New Roman" panose="02020603050405020304" pitchFamily="18" charset="0"/>
                        </a:rPr>
                        <a:t>19</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SPRING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072245919"/>
                  </a:ext>
                </a:extLst>
              </a:tr>
              <a:tr h="339720">
                <a:tc>
                  <a:txBody>
                    <a:bodyPr/>
                    <a:lstStyle/>
                    <a:p>
                      <a:pPr algn="ctr"/>
                      <a:r>
                        <a:rPr lang="en-IN" dirty="0">
                          <a:latin typeface="Times New Roman" panose="02020603050405020304" pitchFamily="18" charset="0"/>
                          <a:cs typeface="Times New Roman" panose="02020603050405020304" pitchFamily="18" charset="0"/>
                        </a:rPr>
                        <a:t>20</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RIGHT HAND GLOVE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917918974"/>
                  </a:ext>
                </a:extLst>
              </a:tr>
              <a:tr h="339720">
                <a:tc>
                  <a:txBody>
                    <a:bodyPr/>
                    <a:lstStyle/>
                    <a:p>
                      <a:pPr algn="ctr"/>
                      <a:r>
                        <a:rPr lang="en-IN" dirty="0">
                          <a:latin typeface="Times New Roman" panose="02020603050405020304" pitchFamily="18" charset="0"/>
                          <a:cs typeface="Times New Roman" panose="02020603050405020304" pitchFamily="18" charset="0"/>
                        </a:rPr>
                        <a:t>21</a:t>
                      </a:r>
                    </a:p>
                  </a:txBody>
                  <a:tcPr/>
                </a:tc>
                <a:tc>
                  <a:txBody>
                    <a:bodyPr/>
                    <a:lstStyle/>
                    <a:p>
                      <a:pPr algn="ctr"/>
                      <a:r>
                        <a:rPr lang="en-IN" dirty="0">
                          <a:latin typeface="Times New Roman" panose="02020603050405020304" pitchFamily="18" charset="0"/>
                          <a:cs typeface="Times New Roman" panose="02020603050405020304" pitchFamily="18" charset="0"/>
                        </a:rPr>
                        <a:t>WOOD</a:t>
                      </a: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3835446066"/>
                  </a:ext>
                </a:extLst>
              </a:tr>
              <a:tr h="339720">
                <a:tc>
                  <a:txBody>
                    <a:bodyPr/>
                    <a:lstStyle/>
                    <a:p>
                      <a:pPr algn="ctr"/>
                      <a:r>
                        <a:rPr lang="en-IN" dirty="0">
                          <a:latin typeface="Times New Roman" panose="02020603050405020304" pitchFamily="18" charset="0"/>
                          <a:cs typeface="Times New Roman" panose="02020603050405020304" pitchFamily="18" charset="0"/>
                        </a:rPr>
                        <a:t>22</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PLASTIC HUIS PIPES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N/A</a:t>
                      </a:r>
                    </a:p>
                  </a:txBody>
                  <a:tcPr/>
                </a:tc>
                <a:tc>
                  <a:txBody>
                    <a:bodyPr/>
                    <a:lstStyle/>
                    <a:p>
                      <a:pPr algn="ctr"/>
                      <a:r>
                        <a:rPr lang="en-IN"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075560609"/>
                  </a:ext>
                </a:extLst>
              </a:tr>
            </a:tbl>
          </a:graphicData>
        </a:graphic>
      </p:graphicFrame>
    </p:spTree>
    <p:extLst>
      <p:ext uri="{BB962C8B-B14F-4D97-AF65-F5344CB8AC3E}">
        <p14:creationId xmlns:p14="http://schemas.microsoft.com/office/powerpoint/2010/main" val="206957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8A31B-3B4F-4806-A456-048A2632D48D}"/>
              </a:ext>
            </a:extLst>
          </p:cNvPr>
          <p:cNvSpPr txBox="1"/>
          <p:nvPr/>
        </p:nvSpPr>
        <p:spPr>
          <a:xfrm>
            <a:off x="2814221" y="363984"/>
            <a:ext cx="7249886" cy="477054"/>
          </a:xfrm>
          <a:prstGeom prst="rect">
            <a:avLst/>
          </a:prstGeom>
          <a:noFill/>
        </p:spPr>
        <p:txBody>
          <a:bodyPr wrap="square" rtlCol="0">
            <a:spAutoFit/>
          </a:bodyPr>
          <a:lstStyle/>
          <a:p>
            <a:r>
              <a:rPr lang="en-IN" sz="25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WORKING OF PROJECT</a:t>
            </a:r>
          </a:p>
        </p:txBody>
      </p:sp>
      <p:cxnSp>
        <p:nvCxnSpPr>
          <p:cNvPr id="3" name="Straight Connector 2">
            <a:extLst>
              <a:ext uri="{FF2B5EF4-FFF2-40B4-BE49-F238E27FC236}">
                <a16:creationId xmlns:a16="http://schemas.microsoft.com/office/drawing/2014/main" id="{754D8BCD-B407-465D-BD8C-F3CA8602781A}"/>
              </a:ext>
            </a:extLst>
          </p:cNvPr>
          <p:cNvCxnSpPr/>
          <p:nvPr/>
        </p:nvCxnSpPr>
        <p:spPr>
          <a:xfrm>
            <a:off x="2814221" y="841038"/>
            <a:ext cx="8149701" cy="0"/>
          </a:xfrm>
          <a:prstGeom prst="line">
            <a:avLst/>
          </a:prstGeom>
        </p:spPr>
        <p:style>
          <a:lnRef idx="3">
            <a:schemeClr val="accent4"/>
          </a:lnRef>
          <a:fillRef idx="0">
            <a:schemeClr val="accent4"/>
          </a:fillRef>
          <a:effectRef idx="2">
            <a:schemeClr val="accent4"/>
          </a:effectRef>
          <a:fontRef idx="minor">
            <a:schemeClr val="tx1"/>
          </a:fontRef>
        </p:style>
      </p:cxnSp>
      <p:sp>
        <p:nvSpPr>
          <p:cNvPr id="4" name="TextBox 3">
            <a:extLst>
              <a:ext uri="{FF2B5EF4-FFF2-40B4-BE49-F238E27FC236}">
                <a16:creationId xmlns:a16="http://schemas.microsoft.com/office/drawing/2014/main" id="{7F733D36-60D3-46EB-812A-C4C16A308588}"/>
              </a:ext>
            </a:extLst>
          </p:cNvPr>
          <p:cNvSpPr txBox="1"/>
          <p:nvPr/>
        </p:nvSpPr>
        <p:spPr>
          <a:xfrm>
            <a:off x="2481943" y="1063690"/>
            <a:ext cx="9153330" cy="147732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Our animatronic hand has five degree of freedom, one per each finger, each finger composed of three piece, in order to reproduce the human anatomy as much as possible: in fact every finger has a proximal.</a:t>
            </a: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fingers components are linked to each other and to the rest of the hand by the use of two spring, so that lateral movement are avoided. </a:t>
            </a:r>
          </a:p>
        </p:txBody>
      </p:sp>
      <p:pic>
        <p:nvPicPr>
          <p:cNvPr id="6" name="Picture 5">
            <a:extLst>
              <a:ext uri="{FF2B5EF4-FFF2-40B4-BE49-F238E27FC236}">
                <a16:creationId xmlns:a16="http://schemas.microsoft.com/office/drawing/2014/main" id="{C01B7AED-6D68-4A5C-8F08-3519AFAB7373}"/>
              </a:ext>
            </a:extLst>
          </p:cNvPr>
          <p:cNvPicPr>
            <a:picLocks noChangeAspect="1"/>
          </p:cNvPicPr>
          <p:nvPr/>
        </p:nvPicPr>
        <p:blipFill>
          <a:blip r:embed="rId2"/>
          <a:stretch>
            <a:fillRect/>
          </a:stretch>
        </p:blipFill>
        <p:spPr>
          <a:xfrm>
            <a:off x="2481943" y="2763669"/>
            <a:ext cx="5840963" cy="3747815"/>
          </a:xfrm>
          <a:prstGeom prst="rect">
            <a:avLst/>
          </a:prstGeom>
        </p:spPr>
      </p:pic>
      <p:pic>
        <p:nvPicPr>
          <p:cNvPr id="8" name="Picture 7">
            <a:extLst>
              <a:ext uri="{FF2B5EF4-FFF2-40B4-BE49-F238E27FC236}">
                <a16:creationId xmlns:a16="http://schemas.microsoft.com/office/drawing/2014/main" id="{15F85B1F-6828-4F4F-8657-8403364B0530}"/>
              </a:ext>
            </a:extLst>
          </p:cNvPr>
          <p:cNvPicPr>
            <a:picLocks noChangeAspect="1"/>
          </p:cNvPicPr>
          <p:nvPr/>
        </p:nvPicPr>
        <p:blipFill>
          <a:blip r:embed="rId3"/>
          <a:stretch>
            <a:fillRect/>
          </a:stretch>
        </p:blipFill>
        <p:spPr>
          <a:xfrm>
            <a:off x="8479278" y="2763669"/>
            <a:ext cx="2624151" cy="3747814"/>
          </a:xfrm>
          <a:prstGeom prst="rect">
            <a:avLst/>
          </a:prstGeom>
        </p:spPr>
      </p:pic>
    </p:spTree>
    <p:extLst>
      <p:ext uri="{BB962C8B-B14F-4D97-AF65-F5344CB8AC3E}">
        <p14:creationId xmlns:p14="http://schemas.microsoft.com/office/powerpoint/2010/main" val="281760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E2A4DA-2A44-406B-96B9-35712E4CFB85}"/>
              </a:ext>
            </a:extLst>
          </p:cNvPr>
          <p:cNvPicPr>
            <a:picLocks noChangeAspect="1"/>
          </p:cNvPicPr>
          <p:nvPr/>
        </p:nvPicPr>
        <p:blipFill rotWithShape="1">
          <a:blip r:embed="rId2"/>
          <a:srcRect l="1953"/>
          <a:stretch/>
        </p:blipFill>
        <p:spPr>
          <a:xfrm>
            <a:off x="503854" y="175580"/>
            <a:ext cx="6223518" cy="6506839"/>
          </a:xfrm>
          <a:prstGeom prst="rect">
            <a:avLst/>
          </a:prstGeom>
        </p:spPr>
      </p:pic>
      <p:pic>
        <p:nvPicPr>
          <p:cNvPr id="5" name="Picture 4">
            <a:extLst>
              <a:ext uri="{FF2B5EF4-FFF2-40B4-BE49-F238E27FC236}">
                <a16:creationId xmlns:a16="http://schemas.microsoft.com/office/drawing/2014/main" id="{F12FD3A2-2A64-40D0-9077-38C325918FB3}"/>
              </a:ext>
            </a:extLst>
          </p:cNvPr>
          <p:cNvPicPr>
            <a:picLocks noChangeAspect="1"/>
          </p:cNvPicPr>
          <p:nvPr/>
        </p:nvPicPr>
        <p:blipFill rotWithShape="1">
          <a:blip r:embed="rId3"/>
          <a:srcRect l="6293" b="13629"/>
          <a:stretch/>
        </p:blipFill>
        <p:spPr>
          <a:xfrm>
            <a:off x="6802016" y="175580"/>
            <a:ext cx="5153607" cy="6506839"/>
          </a:xfrm>
          <a:prstGeom prst="rect">
            <a:avLst/>
          </a:prstGeom>
        </p:spPr>
      </p:pic>
    </p:spTree>
    <p:extLst>
      <p:ext uri="{BB962C8B-B14F-4D97-AF65-F5344CB8AC3E}">
        <p14:creationId xmlns:p14="http://schemas.microsoft.com/office/powerpoint/2010/main" val="12131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6531-B266-48FD-84D7-33C216BEDB81}"/>
              </a:ext>
            </a:extLst>
          </p:cNvPr>
          <p:cNvSpPr txBox="1"/>
          <p:nvPr/>
        </p:nvSpPr>
        <p:spPr>
          <a:xfrm>
            <a:off x="2369976" y="643812"/>
            <a:ext cx="9395926" cy="1508105"/>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working principle of this animatronic hand consists in having a fishing rod’s wire going through each finger and the main part of the hand, which is then connected to the horn of a servo motor; so we have an actuation system made of five servo motors attached on a wooden plate. </a:t>
            </a:r>
          </a:p>
          <a:p>
            <a:pPr marL="285750" indent="-285750" algn="just">
              <a:buFont typeface="Arial" panose="020B0604020202020204" pitchFamily="34" charset="0"/>
              <a:buChar char="•"/>
            </a:pPr>
            <a:r>
              <a:rPr lang="en-I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Servo motor</a:t>
            </a:r>
          </a:p>
          <a:p>
            <a:pPr algn="just"/>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41E0808-69AA-4425-8EF5-48CB0C30684A}"/>
              </a:ext>
            </a:extLst>
          </p:cNvPr>
          <p:cNvPicPr>
            <a:picLocks noChangeAspect="1"/>
          </p:cNvPicPr>
          <p:nvPr/>
        </p:nvPicPr>
        <p:blipFill>
          <a:blip r:embed="rId2"/>
          <a:stretch>
            <a:fillRect/>
          </a:stretch>
        </p:blipFill>
        <p:spPr>
          <a:xfrm>
            <a:off x="2696546" y="1903444"/>
            <a:ext cx="3638939" cy="4040156"/>
          </a:xfrm>
          <a:prstGeom prst="rect">
            <a:avLst/>
          </a:prstGeom>
          <a:solidFill>
            <a:schemeClr val="accent1">
              <a:alpha val="0"/>
            </a:schemeClr>
          </a:solidFill>
        </p:spPr>
      </p:pic>
      <p:sp>
        <p:nvSpPr>
          <p:cNvPr id="7" name="TextBox 6">
            <a:extLst>
              <a:ext uri="{FF2B5EF4-FFF2-40B4-BE49-F238E27FC236}">
                <a16:creationId xmlns:a16="http://schemas.microsoft.com/office/drawing/2014/main" id="{F7171880-A6F1-4397-8370-602EB21B2F5D}"/>
              </a:ext>
            </a:extLst>
          </p:cNvPr>
          <p:cNvSpPr txBox="1"/>
          <p:nvPr/>
        </p:nvSpPr>
        <p:spPr>
          <a:xfrm>
            <a:off x="3677817" y="6060299"/>
            <a:ext cx="1371600" cy="307777"/>
          </a:xfrm>
          <a:prstGeom prst="rect">
            <a:avLst/>
          </a:prstGeom>
          <a:noFill/>
        </p:spPr>
        <p:txBody>
          <a:bodyPr wrap="square" rtlCol="0">
            <a:spAutoFit/>
          </a:bodyPr>
          <a:lstStyle/>
          <a:p>
            <a:pPr algn="ctr"/>
            <a:r>
              <a:rPr lang="en-IN" sz="1400" dirty="0">
                <a:solidFill>
                  <a:schemeClr val="bg1"/>
                </a:solidFill>
                <a:latin typeface="Times New Roman" panose="02020603050405020304" pitchFamily="18" charset="0"/>
                <a:cs typeface="Times New Roman" panose="02020603050405020304" pitchFamily="18" charset="0"/>
              </a:rPr>
              <a:t>Servo SG90</a:t>
            </a:r>
          </a:p>
        </p:txBody>
      </p:sp>
      <p:pic>
        <p:nvPicPr>
          <p:cNvPr id="10" name="Picture 9">
            <a:extLst>
              <a:ext uri="{FF2B5EF4-FFF2-40B4-BE49-F238E27FC236}">
                <a16:creationId xmlns:a16="http://schemas.microsoft.com/office/drawing/2014/main" id="{B7D7129A-833F-4380-A708-DB463FB50A37}"/>
              </a:ext>
            </a:extLst>
          </p:cNvPr>
          <p:cNvPicPr>
            <a:picLocks noChangeAspect="1"/>
          </p:cNvPicPr>
          <p:nvPr/>
        </p:nvPicPr>
        <p:blipFill>
          <a:blip r:embed="rId3"/>
          <a:stretch>
            <a:fillRect/>
          </a:stretch>
        </p:blipFill>
        <p:spPr>
          <a:xfrm>
            <a:off x="7067939" y="1807288"/>
            <a:ext cx="4534678" cy="4136312"/>
          </a:xfrm>
          <a:prstGeom prst="rect">
            <a:avLst/>
          </a:prstGeom>
        </p:spPr>
      </p:pic>
      <p:sp>
        <p:nvSpPr>
          <p:cNvPr id="11" name="TextBox 10">
            <a:extLst>
              <a:ext uri="{FF2B5EF4-FFF2-40B4-BE49-F238E27FC236}">
                <a16:creationId xmlns:a16="http://schemas.microsoft.com/office/drawing/2014/main" id="{F417107B-146D-428B-9065-5BC0E3B75191}"/>
              </a:ext>
            </a:extLst>
          </p:cNvPr>
          <p:cNvSpPr txBox="1"/>
          <p:nvPr/>
        </p:nvSpPr>
        <p:spPr>
          <a:xfrm>
            <a:off x="7585788" y="6060299"/>
            <a:ext cx="3237722" cy="307777"/>
          </a:xfrm>
          <a:prstGeom prst="rect">
            <a:avLst/>
          </a:prstGeom>
          <a:noFill/>
        </p:spPr>
        <p:txBody>
          <a:bodyPr wrap="square" rtlCol="0">
            <a:spAutoFit/>
          </a:bodyPr>
          <a:lstStyle/>
          <a:p>
            <a:pPr algn="ctr"/>
            <a:r>
              <a:rPr lang="en-IN" sz="1400" dirty="0">
                <a:solidFill>
                  <a:schemeClr val="bg1"/>
                </a:solidFill>
                <a:latin typeface="Times New Roman" panose="02020603050405020304" pitchFamily="18" charset="0"/>
                <a:cs typeface="Times New Roman" panose="02020603050405020304" pitchFamily="18" charset="0"/>
              </a:rPr>
              <a:t>Servo MG996R</a:t>
            </a:r>
          </a:p>
        </p:txBody>
      </p:sp>
    </p:spTree>
    <p:extLst>
      <p:ext uri="{BB962C8B-B14F-4D97-AF65-F5344CB8AC3E}">
        <p14:creationId xmlns:p14="http://schemas.microsoft.com/office/powerpoint/2010/main" val="1472439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421</TotalTime>
  <Words>2137</Words>
  <Application>Microsoft Office PowerPoint</Application>
  <PresentationFormat>Widescreen</PresentationFormat>
  <Paragraphs>242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Courier New</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Pratap Singh</dc:creator>
  <cp:lastModifiedBy>Siddhant Pratap Singh</cp:lastModifiedBy>
  <cp:revision>83</cp:revision>
  <dcterms:created xsi:type="dcterms:W3CDTF">2020-10-01T04:08:25Z</dcterms:created>
  <dcterms:modified xsi:type="dcterms:W3CDTF">2020-10-05T06:32:05Z</dcterms:modified>
</cp:coreProperties>
</file>