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4/23/2019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dncontribute.geeksforgeeks.org/wp-content/uploads/TicTacToe2-1.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AF2A-234D-4489-BA71-5E9C09268FC1}"/>
              </a:ext>
            </a:extLst>
          </p:cNvPr>
          <p:cNvSpPr>
            <a:spLocks noGrp="1"/>
          </p:cNvSpPr>
          <p:nvPr>
            <p:ph type="ctrTitle"/>
          </p:nvPr>
        </p:nvSpPr>
        <p:spPr/>
        <p:txBody>
          <a:bodyPr>
            <a:normAutofit/>
          </a:bodyPr>
          <a:lstStyle/>
          <a:p>
            <a:r>
              <a:rPr lang="en-IN" sz="7200" dirty="0"/>
              <a:t>TIC</a:t>
            </a:r>
            <a:r>
              <a:rPr lang="en-IN" sz="5400" dirty="0"/>
              <a:t>–</a:t>
            </a:r>
            <a:r>
              <a:rPr lang="en-IN" sz="7200" dirty="0"/>
              <a:t>TAC</a:t>
            </a:r>
            <a:r>
              <a:rPr lang="en-IN" sz="5400" dirty="0"/>
              <a:t>–</a:t>
            </a:r>
            <a:r>
              <a:rPr lang="en-IN" sz="7200" dirty="0"/>
              <a:t>TOE using AI</a:t>
            </a:r>
          </a:p>
        </p:txBody>
      </p:sp>
      <p:sp>
        <p:nvSpPr>
          <p:cNvPr id="3" name="Subtitle 2">
            <a:extLst>
              <a:ext uri="{FF2B5EF4-FFF2-40B4-BE49-F238E27FC236}">
                <a16:creationId xmlns:a16="http://schemas.microsoft.com/office/drawing/2014/main" id="{B085F407-C7C5-45F1-AFB3-0BA168E56AFE}"/>
              </a:ext>
            </a:extLst>
          </p:cNvPr>
          <p:cNvSpPr>
            <a:spLocks noGrp="1"/>
          </p:cNvSpPr>
          <p:nvPr>
            <p:ph type="subTitle" idx="1"/>
          </p:nvPr>
        </p:nvSpPr>
        <p:spPr/>
        <p:txBody>
          <a:bodyPr/>
          <a:lstStyle/>
          <a:p>
            <a:pPr algn="r"/>
            <a:r>
              <a:rPr lang="en-IN" dirty="0"/>
              <a:t>Group 5</a:t>
            </a:r>
          </a:p>
        </p:txBody>
      </p:sp>
    </p:spTree>
    <p:extLst>
      <p:ext uri="{BB962C8B-B14F-4D97-AF65-F5344CB8AC3E}">
        <p14:creationId xmlns:p14="http://schemas.microsoft.com/office/powerpoint/2010/main" val="7047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5275-FE11-4239-BA54-A8D5069953D2}"/>
              </a:ext>
            </a:extLst>
          </p:cNvPr>
          <p:cNvSpPr>
            <a:spLocks noGrp="1"/>
          </p:cNvSpPr>
          <p:nvPr>
            <p:ph type="title"/>
          </p:nvPr>
        </p:nvSpPr>
        <p:spPr/>
        <p:txBody>
          <a:bodyPr/>
          <a:lstStyle/>
          <a:p>
            <a:r>
              <a:rPr lang="en-IN" dirty="0"/>
              <a:t>MINIMAX ALGO</a:t>
            </a:r>
          </a:p>
        </p:txBody>
      </p:sp>
      <p:sp>
        <p:nvSpPr>
          <p:cNvPr id="3" name="Content Placeholder 2">
            <a:extLst>
              <a:ext uri="{FF2B5EF4-FFF2-40B4-BE49-F238E27FC236}">
                <a16:creationId xmlns:a16="http://schemas.microsoft.com/office/drawing/2014/main" id="{039B5C98-BFDC-4879-A6B5-E7151F87CF7A}"/>
              </a:ext>
            </a:extLst>
          </p:cNvPr>
          <p:cNvSpPr>
            <a:spLocks noGrp="1"/>
          </p:cNvSpPr>
          <p:nvPr>
            <p:ph idx="1"/>
          </p:nvPr>
        </p:nvSpPr>
        <p:spPr/>
        <p:txBody>
          <a:bodyPr/>
          <a:lstStyle/>
          <a:p>
            <a:pPr algn="just"/>
            <a:r>
              <a:rPr lang="en-US" sz="3200" dirty="0">
                <a:solidFill>
                  <a:schemeClr val="tx1"/>
                </a:solidFill>
              </a:rPr>
              <a:t>Minimax is a kind of backtracking algorithm that is used in decision making and game theory to find the optimal move for a player, assuming that your opponent also plays optimally. It is widely used in two player turn-based games such as Tic-Tac-Toe, Backgammon, Mancala, Chess, etc.</a:t>
            </a:r>
          </a:p>
          <a:p>
            <a:endParaRPr lang="en-IN" dirty="0"/>
          </a:p>
        </p:txBody>
      </p:sp>
    </p:spTree>
    <p:extLst>
      <p:ext uri="{BB962C8B-B14F-4D97-AF65-F5344CB8AC3E}">
        <p14:creationId xmlns:p14="http://schemas.microsoft.com/office/powerpoint/2010/main" val="184392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A76C-CBA8-4A57-8009-D1B74C18A80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826D0E0-DDB8-4BA6-9B25-4FE9592D58C3}"/>
              </a:ext>
            </a:extLst>
          </p:cNvPr>
          <p:cNvSpPr>
            <a:spLocks noGrp="1"/>
          </p:cNvSpPr>
          <p:nvPr>
            <p:ph idx="1"/>
          </p:nvPr>
        </p:nvSpPr>
        <p:spPr>
          <a:xfrm>
            <a:off x="1084851" y="1863490"/>
            <a:ext cx="10058400" cy="4023360"/>
          </a:xfrm>
        </p:spPr>
        <p:txBody>
          <a:bodyPr>
            <a:normAutofit/>
          </a:bodyPr>
          <a:lstStyle/>
          <a:p>
            <a:pPr fontAlgn="base">
              <a:buFont typeface="Courier New" panose="02070309020205020404" pitchFamily="49" charset="0"/>
              <a:buChar char="o"/>
            </a:pPr>
            <a:r>
              <a:rPr lang="en-US" sz="2400"/>
              <a:t>In minimax, </a:t>
            </a:r>
            <a:r>
              <a:rPr lang="en-US" sz="2400" dirty="0"/>
              <a:t>the two players are called maximizer and minimizer. The maximizer tries to get the highest score possible while the minimizer tries to do the opposite and get the lowest score possible.</a:t>
            </a:r>
          </a:p>
          <a:p>
            <a:pPr fontAlgn="base">
              <a:buFont typeface="Courier New" panose="02070309020205020404" pitchFamily="49" charset="0"/>
              <a:buChar char="o"/>
            </a:pPr>
            <a:r>
              <a:rPr lang="en-US" sz="2400" dirty="0"/>
              <a:t>Every board state has a value associated with it. In a given state if the maximizer has upper hand then, the score of the board will tend to be some positive value. If the minimizer has the upper hand in that board state then it will tend to be some negative value. The values of the board are calculated by some heuristics which are unique for every type of game.</a:t>
            </a:r>
          </a:p>
          <a:p>
            <a:endParaRPr lang="en-IN" sz="2400" dirty="0"/>
          </a:p>
        </p:txBody>
      </p:sp>
    </p:spTree>
    <p:extLst>
      <p:ext uri="{BB962C8B-B14F-4D97-AF65-F5344CB8AC3E}">
        <p14:creationId xmlns:p14="http://schemas.microsoft.com/office/powerpoint/2010/main" val="307214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604C-1387-4150-82FE-D8AB959D0DDC}"/>
              </a:ext>
            </a:extLst>
          </p:cNvPr>
          <p:cNvSpPr>
            <a:spLocks noGrp="1"/>
          </p:cNvSpPr>
          <p:nvPr>
            <p:ph type="title"/>
          </p:nvPr>
        </p:nvSpPr>
        <p:spPr/>
        <p:txBody>
          <a:bodyPr/>
          <a:lstStyle/>
          <a:p>
            <a:r>
              <a:rPr lang="en-IN" dirty="0"/>
              <a:t>EVALUATION FUNCTION</a:t>
            </a:r>
          </a:p>
        </p:txBody>
      </p:sp>
      <p:sp>
        <p:nvSpPr>
          <p:cNvPr id="3" name="Content Placeholder 2">
            <a:extLst>
              <a:ext uri="{FF2B5EF4-FFF2-40B4-BE49-F238E27FC236}">
                <a16:creationId xmlns:a16="http://schemas.microsoft.com/office/drawing/2014/main" id="{292FDE2D-C551-43ED-A88F-83047D4A626E}"/>
              </a:ext>
            </a:extLst>
          </p:cNvPr>
          <p:cNvSpPr>
            <a:spLocks noGrp="1"/>
          </p:cNvSpPr>
          <p:nvPr>
            <p:ph idx="1"/>
          </p:nvPr>
        </p:nvSpPr>
        <p:spPr/>
        <p:txBody>
          <a:bodyPr>
            <a:normAutofit/>
          </a:bodyPr>
          <a:lstStyle/>
          <a:p>
            <a:pPr algn="just" fontAlgn="base">
              <a:buFont typeface="Courier New" panose="02070309020205020404" pitchFamily="49" charset="0"/>
              <a:buChar char="o"/>
            </a:pPr>
            <a:r>
              <a:rPr lang="en-US" sz="2600" dirty="0"/>
              <a:t>We need to implement a function that calculates the value of the board depending on the placement of pieces on the board. This function is often known as Evaluation Function. It is sometimes also called Heuristic Function. </a:t>
            </a:r>
          </a:p>
          <a:p>
            <a:pPr algn="just" fontAlgn="base">
              <a:buFont typeface="Courier New" panose="02070309020205020404" pitchFamily="49" charset="0"/>
              <a:buChar char="o"/>
            </a:pPr>
            <a:r>
              <a:rPr lang="en-US" sz="2600" dirty="0"/>
              <a:t>The idea behind the evaluation function is to give a high value for a board if </a:t>
            </a:r>
            <a:r>
              <a:rPr lang="en-US" sz="2600" b="1" dirty="0"/>
              <a:t>maximizer</a:t>
            </a:r>
            <a:r>
              <a:rPr lang="en-US" sz="2600" dirty="0"/>
              <a:t>‘s turn or a low value for the board if </a:t>
            </a:r>
            <a:r>
              <a:rPr lang="en-US" sz="2600" b="1" dirty="0"/>
              <a:t>minimizer</a:t>
            </a:r>
            <a:r>
              <a:rPr lang="en-US" sz="2600" dirty="0"/>
              <a:t>‘s turn.</a:t>
            </a:r>
          </a:p>
          <a:p>
            <a:pPr marL="0" indent="0" algn="just" fontAlgn="base">
              <a:buNone/>
            </a:pPr>
            <a:br>
              <a:rPr lang="en-US" sz="2600" dirty="0"/>
            </a:br>
            <a:br>
              <a:rPr lang="en-US" sz="2600" dirty="0">
                <a:hlinkClick r:id="rId2"/>
              </a:rPr>
            </a:br>
            <a:endParaRPr lang="en-US" sz="2600" dirty="0"/>
          </a:p>
        </p:txBody>
      </p:sp>
    </p:spTree>
    <p:extLst>
      <p:ext uri="{BB962C8B-B14F-4D97-AF65-F5344CB8AC3E}">
        <p14:creationId xmlns:p14="http://schemas.microsoft.com/office/powerpoint/2010/main" val="55562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8BE2-C373-4D25-832D-49FFC9459030}"/>
              </a:ext>
            </a:extLst>
          </p:cNvPr>
          <p:cNvSpPr>
            <a:spLocks noGrp="1"/>
          </p:cNvSpPr>
          <p:nvPr>
            <p:ph type="title"/>
          </p:nvPr>
        </p:nvSpPr>
        <p:spPr/>
        <p:txBody>
          <a:bodyPr/>
          <a:lstStyle/>
          <a:p>
            <a:r>
              <a:rPr lang="en-IN" dirty="0"/>
              <a:t>BUILDING THE </a:t>
            </a:r>
            <a:r>
              <a:rPr lang="en-IN" dirty="0" err="1"/>
              <a:t>evAL</a:t>
            </a:r>
            <a:r>
              <a:rPr lang="en-IN" dirty="0"/>
              <a:t> FUNCTION</a:t>
            </a:r>
          </a:p>
        </p:txBody>
      </p:sp>
      <p:sp>
        <p:nvSpPr>
          <p:cNvPr id="3" name="Content Placeholder 2">
            <a:extLst>
              <a:ext uri="{FF2B5EF4-FFF2-40B4-BE49-F238E27FC236}">
                <a16:creationId xmlns:a16="http://schemas.microsoft.com/office/drawing/2014/main" id="{DFF69D2E-BEDD-4B3F-8D12-1AD0208DAB3B}"/>
              </a:ext>
            </a:extLst>
          </p:cNvPr>
          <p:cNvSpPr>
            <a:spLocks noGrp="1"/>
          </p:cNvSpPr>
          <p:nvPr>
            <p:ph idx="1"/>
          </p:nvPr>
        </p:nvSpPr>
        <p:spPr/>
        <p:txBody>
          <a:bodyPr>
            <a:normAutofit/>
          </a:bodyPr>
          <a:lstStyle/>
          <a:p>
            <a:pPr>
              <a:buFont typeface="Courier New" panose="02070309020205020404" pitchFamily="49" charset="0"/>
              <a:buChar char="o"/>
            </a:pPr>
            <a:r>
              <a:rPr lang="en-US" sz="2600" dirty="0"/>
              <a:t>If X wins on the board we give it a positive value of +10.</a:t>
            </a:r>
          </a:p>
          <a:p>
            <a:pPr>
              <a:buFont typeface="Courier New" panose="02070309020205020404" pitchFamily="49" charset="0"/>
              <a:buChar char="o"/>
            </a:pPr>
            <a:r>
              <a:rPr lang="en-US" sz="2600" dirty="0"/>
              <a:t>If O wins on the board we give it a negative value of -10.</a:t>
            </a:r>
          </a:p>
          <a:p>
            <a:pPr>
              <a:buFont typeface="Courier New" panose="02070309020205020404" pitchFamily="49" charset="0"/>
              <a:buChar char="o"/>
            </a:pPr>
            <a:r>
              <a:rPr lang="en-US" sz="2600" dirty="0"/>
              <a:t>If no one has won or the game results in a draw then we give a value of +0.</a:t>
            </a:r>
            <a:endParaRPr lang="en-IN" sz="2600" dirty="0"/>
          </a:p>
        </p:txBody>
      </p:sp>
    </p:spTree>
    <p:extLst>
      <p:ext uri="{BB962C8B-B14F-4D97-AF65-F5344CB8AC3E}">
        <p14:creationId xmlns:p14="http://schemas.microsoft.com/office/powerpoint/2010/main" val="64024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5B9E-2C29-4CFB-80E8-6D4C768B6044}"/>
              </a:ext>
            </a:extLst>
          </p:cNvPr>
          <p:cNvSpPr>
            <a:spLocks noGrp="1"/>
          </p:cNvSpPr>
          <p:nvPr>
            <p:ph type="title"/>
          </p:nvPr>
        </p:nvSpPr>
        <p:spPr/>
        <p:txBody>
          <a:bodyPr/>
          <a:lstStyle/>
          <a:p>
            <a:r>
              <a:rPr lang="en-IN" dirty="0"/>
              <a:t>MINIMAX FUNCTION</a:t>
            </a:r>
          </a:p>
        </p:txBody>
      </p:sp>
      <p:sp>
        <p:nvSpPr>
          <p:cNvPr id="3" name="Content Placeholder 2">
            <a:extLst>
              <a:ext uri="{FF2B5EF4-FFF2-40B4-BE49-F238E27FC236}">
                <a16:creationId xmlns:a16="http://schemas.microsoft.com/office/drawing/2014/main" id="{2AEAEC31-1957-4CF6-A2F4-7AF8702022B3}"/>
              </a:ext>
            </a:extLst>
          </p:cNvPr>
          <p:cNvSpPr>
            <a:spLocks noGrp="1"/>
          </p:cNvSpPr>
          <p:nvPr>
            <p:ph idx="1"/>
          </p:nvPr>
        </p:nvSpPr>
        <p:spPr/>
        <p:txBody>
          <a:bodyPr>
            <a:normAutofit/>
          </a:bodyPr>
          <a:lstStyle/>
          <a:p>
            <a:pPr marL="457200" indent="-457200">
              <a:buFont typeface="+mj-lt"/>
              <a:buAutoNum type="arabicPeriod"/>
            </a:pPr>
            <a:r>
              <a:rPr lang="en-IN" sz="2400" dirty="0"/>
              <a:t>The </a:t>
            </a:r>
            <a:r>
              <a:rPr lang="en-IN" sz="2400" dirty="0" err="1"/>
              <a:t>maximizer's</a:t>
            </a:r>
            <a:r>
              <a:rPr lang="en-IN" sz="2400" dirty="0"/>
              <a:t> move:	</a:t>
            </a:r>
          </a:p>
          <a:p>
            <a:pPr lvl="1">
              <a:buFont typeface="Courier New" panose="02070309020205020404" pitchFamily="49" charset="0"/>
              <a:buChar char="o"/>
            </a:pPr>
            <a:r>
              <a:rPr lang="en-IN" sz="2000" dirty="0"/>
              <a:t>If the cell is empty, the ai makes the move and then calls the minimax function (of the minimizer) and then picks the maximum value.</a:t>
            </a:r>
          </a:p>
          <a:p>
            <a:pPr marL="457200" indent="-457200">
              <a:buFont typeface="+mj-lt"/>
              <a:buAutoNum type="arabicPeriod"/>
            </a:pPr>
            <a:r>
              <a:rPr lang="en-IN" sz="2400" dirty="0"/>
              <a:t>The minimizer’s move:</a:t>
            </a:r>
          </a:p>
          <a:p>
            <a:pPr marL="749808" lvl="1" indent="-457200">
              <a:buFont typeface="Courier New" panose="02070309020205020404" pitchFamily="49" charset="0"/>
              <a:buChar char="o"/>
            </a:pPr>
            <a:r>
              <a:rPr lang="en-IN" sz="2000" dirty="0"/>
              <a:t>It does the same, but now calls the minimax function (of the </a:t>
            </a:r>
            <a:r>
              <a:rPr lang="en-IN" sz="2000" dirty="0" err="1"/>
              <a:t>maximizer</a:t>
            </a:r>
            <a:r>
              <a:rPr lang="en-IN" sz="2000" dirty="0"/>
              <a:t>) and picks the minimum value.</a:t>
            </a:r>
          </a:p>
        </p:txBody>
      </p:sp>
    </p:spTree>
    <p:extLst>
      <p:ext uri="{BB962C8B-B14F-4D97-AF65-F5344CB8AC3E}">
        <p14:creationId xmlns:p14="http://schemas.microsoft.com/office/powerpoint/2010/main" val="397355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108704BA-E73A-4760-849A-DBCC8F584917}"/>
              </a:ext>
            </a:extLst>
          </p:cNvPr>
          <p:cNvPicPr>
            <a:picLocks noChangeAspect="1"/>
          </p:cNvPicPr>
          <p:nvPr/>
        </p:nvPicPr>
        <p:blipFill>
          <a:blip r:embed="rId2"/>
          <a:stretch>
            <a:fillRect/>
          </a:stretch>
        </p:blipFill>
        <p:spPr>
          <a:xfrm>
            <a:off x="2050742" y="597306"/>
            <a:ext cx="7781613" cy="5450323"/>
          </a:xfrm>
          <a:prstGeom prst="rect">
            <a:avLst/>
          </a:prstGeom>
        </p:spPr>
      </p:pic>
    </p:spTree>
    <p:extLst>
      <p:ext uri="{BB962C8B-B14F-4D97-AF65-F5344CB8AC3E}">
        <p14:creationId xmlns:p14="http://schemas.microsoft.com/office/powerpoint/2010/main" val="421991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4536-4629-4B81-9308-71CCBD50BEC8}"/>
              </a:ext>
            </a:extLst>
          </p:cNvPr>
          <p:cNvSpPr>
            <a:spLocks noGrp="1"/>
          </p:cNvSpPr>
          <p:nvPr>
            <p:ph type="title"/>
          </p:nvPr>
        </p:nvSpPr>
        <p:spPr/>
        <p:txBody>
          <a:bodyPr/>
          <a:lstStyle/>
          <a:p>
            <a:r>
              <a:rPr lang="en-IN" dirty="0" err="1"/>
              <a:t>findBestMove</a:t>
            </a:r>
            <a:r>
              <a:rPr lang="en-IN" dirty="0"/>
              <a:t> FUNCTION</a:t>
            </a:r>
          </a:p>
        </p:txBody>
      </p:sp>
      <p:sp>
        <p:nvSpPr>
          <p:cNvPr id="3" name="Content Placeholder 2">
            <a:extLst>
              <a:ext uri="{FF2B5EF4-FFF2-40B4-BE49-F238E27FC236}">
                <a16:creationId xmlns:a16="http://schemas.microsoft.com/office/drawing/2014/main" id="{181DFF05-4040-408B-880A-F9768B82E785}"/>
              </a:ext>
            </a:extLst>
          </p:cNvPr>
          <p:cNvSpPr>
            <a:spLocks noGrp="1"/>
          </p:cNvSpPr>
          <p:nvPr>
            <p:ph idx="1"/>
          </p:nvPr>
        </p:nvSpPr>
        <p:spPr/>
        <p:txBody>
          <a:bodyPr>
            <a:normAutofit/>
          </a:bodyPr>
          <a:lstStyle/>
          <a:p>
            <a:pPr>
              <a:buFont typeface="Courier New" panose="02070309020205020404" pitchFamily="49" charset="0"/>
              <a:buChar char="o"/>
            </a:pPr>
            <a:r>
              <a:rPr lang="en-IN" sz="2400" dirty="0"/>
              <a:t>Finds an empty cell</a:t>
            </a:r>
          </a:p>
          <a:p>
            <a:pPr>
              <a:buFont typeface="Courier New" panose="02070309020205020404" pitchFamily="49" charset="0"/>
              <a:buChar char="o"/>
            </a:pPr>
            <a:r>
              <a:rPr lang="en-IN" sz="2400" dirty="0"/>
              <a:t>Makes the move</a:t>
            </a:r>
          </a:p>
          <a:p>
            <a:pPr>
              <a:buFont typeface="Courier New" panose="02070309020205020404" pitchFamily="49" charset="0"/>
              <a:buChar char="o"/>
            </a:pPr>
            <a:r>
              <a:rPr lang="en-IN" sz="2400" dirty="0"/>
              <a:t>Calls minimax function on this state and finds and returns the best possible move which is a structure containing the indices of the move to be made</a:t>
            </a:r>
          </a:p>
          <a:p>
            <a:pPr>
              <a:buFont typeface="Courier New" panose="02070309020205020404" pitchFamily="49" charset="0"/>
              <a:buChar char="o"/>
            </a:pPr>
            <a:endParaRPr lang="en-IN" sz="2400" dirty="0"/>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15417234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0</TotalTime>
  <Words>159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Courier New</vt:lpstr>
      <vt:lpstr>Retrospect</vt:lpstr>
      <vt:lpstr>TIC–TAC–TOE using AI</vt:lpstr>
      <vt:lpstr>MINIMAX ALGO</vt:lpstr>
      <vt:lpstr>PowerPoint Presentation</vt:lpstr>
      <vt:lpstr>EVALUATION FUNCTION</vt:lpstr>
      <vt:lpstr>BUILDING THE evAL FUNCTION</vt:lpstr>
      <vt:lpstr>MINIMAX FUNCTION</vt:lpstr>
      <vt:lpstr>PowerPoint Presentation</vt:lpstr>
      <vt:lpstr>findBestMove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using AI</dc:title>
  <dc:creator>Siddhant Rao</dc:creator>
  <cp:lastModifiedBy>Siddhant Rao</cp:lastModifiedBy>
  <cp:revision>9</cp:revision>
  <dcterms:created xsi:type="dcterms:W3CDTF">2019-04-23T11:13:00Z</dcterms:created>
  <dcterms:modified xsi:type="dcterms:W3CDTF">2019-04-23T11:36:56Z</dcterms:modified>
</cp:coreProperties>
</file>