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Broadcasting technique is the main aspect of CAN Bus.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CANH and CANL work?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 do we need CANH and CANL ?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standard implements four types of frames: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frame: a frame containing node data for transmission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frame: a frame requesting the transmission of a specific identifier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frame: a frame transmitted by any node detecting an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 frame: a frame to inject a delay between data and/or remote framee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https://en.wikipedia.org/wiki/CAN_bus#Frames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starts here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Arbitration in canbus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authentication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2540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required to make sure that the message has been sent from a trusted node.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attack resistance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Re-sending a previously sent message should lead to the message being discarded by all its receivers.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use the same key for authenticating a group of messages.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compatibility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3700" marR="76200" rtl="0">
              <a:lnSpc>
                <a:spcPct val="122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supporting authentication can co-exist with old nodes not supporting authentication.</a:t>
            </a:r>
            <a:endParaRPr/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injection-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network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trffic visible to all controllers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controller can send any message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diag-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firmware upload, modifying variables, provide access to  protected services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access key brute-force</a:t>
            </a:r>
            <a:endParaRPr/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computation - RSA,AES</a:t>
            </a:r>
            <a:endParaRPr/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Data Problem - random data sent to controllers will decrypt to generate random command which will cause byzantine behaviour of the device.</a:t>
            </a:r>
            <a:endParaRPr/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9.png"/><Relationship Id="rId13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THE CAN BUS</a:t>
            </a:r>
            <a:endParaRPr b="0" i="0" sz="4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454" y="1302238"/>
            <a:ext cx="5457000" cy="3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200" y="1096172"/>
            <a:ext cx="5793581" cy="358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28650" y="275755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for CAN in Automotive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526030" y="1898523"/>
            <a:ext cx="3915900" cy="215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859346" y="1465706"/>
            <a:ext cx="13149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</a:t>
            </a:r>
            <a:endParaRPr b="1" sz="1800"/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500-1000 [Kbit/s]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-Engine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-Brakes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381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-Gearbox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774847" y="1465706"/>
            <a:ext cx="18630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Speed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25-125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[Kbit/s]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-Central locking system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-Air conditioning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76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-Lights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28650" y="136053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stations (Nodes)</a:t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1659445" y="1126365"/>
            <a:ext cx="51486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3 to 40 nodes per bus</a:t>
            </a:r>
            <a:endParaRPr sz="1100"/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limit for node number defined in CAN specification.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nodes depends on capabilities of CAN transceivers.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47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load usually gets higher with more nodes.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plug-in / plug-out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800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/ disconnect nodes while the bus is up and running.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38045" y="3218116"/>
            <a:ext cx="273000" cy="342900"/>
          </a:xfrm>
          <a:custGeom>
            <a:pathLst>
              <a:path extrusionOk="0" h="120000" w="120000">
                <a:moveTo>
                  <a:pt x="67560" y="80000"/>
                </a:moveTo>
                <a:lnTo>
                  <a:pt x="0" y="80000"/>
                </a:lnTo>
                <a:lnTo>
                  <a:pt x="29361" y="120000"/>
                </a:lnTo>
                <a:lnTo>
                  <a:pt x="67560" y="80000"/>
                </a:lnTo>
                <a:close/>
              </a:path>
              <a:path extrusionOk="0" h="120000" w="120000">
                <a:moveTo>
                  <a:pt x="119832" y="0"/>
                </a:moveTo>
                <a:lnTo>
                  <a:pt x="92523" y="0"/>
                </a:lnTo>
                <a:lnTo>
                  <a:pt x="81826" y="1165"/>
                </a:lnTo>
                <a:lnTo>
                  <a:pt x="61694" y="10088"/>
                </a:lnTo>
                <a:lnTo>
                  <a:pt x="52502" y="17580"/>
                </a:lnTo>
                <a:lnTo>
                  <a:pt x="44054" y="26913"/>
                </a:lnTo>
                <a:lnTo>
                  <a:pt x="36469" y="37955"/>
                </a:lnTo>
                <a:lnTo>
                  <a:pt x="29868" y="50572"/>
                </a:lnTo>
                <a:lnTo>
                  <a:pt x="24373" y="64632"/>
                </a:lnTo>
                <a:lnTo>
                  <a:pt x="20104" y="80000"/>
                </a:lnTo>
                <a:lnTo>
                  <a:pt x="47455" y="80000"/>
                </a:lnTo>
                <a:lnTo>
                  <a:pt x="51723" y="64632"/>
                </a:lnTo>
                <a:lnTo>
                  <a:pt x="57214" y="50572"/>
                </a:lnTo>
                <a:lnTo>
                  <a:pt x="63809" y="37955"/>
                </a:lnTo>
                <a:lnTo>
                  <a:pt x="71387" y="26913"/>
                </a:lnTo>
                <a:lnTo>
                  <a:pt x="79829" y="17580"/>
                </a:lnTo>
                <a:lnTo>
                  <a:pt x="89014" y="10088"/>
                </a:lnTo>
                <a:lnTo>
                  <a:pt x="109136" y="1165"/>
                </a:lnTo>
                <a:lnTo>
                  <a:pt x="11983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179505" y="3218116"/>
            <a:ext cx="205500" cy="342900"/>
          </a:xfrm>
          <a:custGeom>
            <a:pathLst>
              <a:path extrusionOk="0" h="120000" w="120000">
                <a:moveTo>
                  <a:pt x="18110" y="0"/>
                </a:moveTo>
                <a:lnTo>
                  <a:pt x="13569" y="118"/>
                </a:lnTo>
                <a:lnTo>
                  <a:pt x="9034" y="474"/>
                </a:lnTo>
                <a:lnTo>
                  <a:pt x="4509" y="1068"/>
                </a:lnTo>
                <a:lnTo>
                  <a:pt x="0" y="1899"/>
                </a:lnTo>
                <a:lnTo>
                  <a:pt x="12881" y="5671"/>
                </a:lnTo>
                <a:lnTo>
                  <a:pt x="25005" y="11256"/>
                </a:lnTo>
                <a:lnTo>
                  <a:pt x="46586" y="27306"/>
                </a:lnTo>
                <a:lnTo>
                  <a:pt x="55845" y="37491"/>
                </a:lnTo>
                <a:lnTo>
                  <a:pt x="63951" y="48928"/>
                </a:lnTo>
                <a:lnTo>
                  <a:pt x="70804" y="61478"/>
                </a:lnTo>
                <a:lnTo>
                  <a:pt x="76307" y="75001"/>
                </a:lnTo>
                <a:lnTo>
                  <a:pt x="80360" y="89355"/>
                </a:lnTo>
                <a:lnTo>
                  <a:pt x="82865" y="104401"/>
                </a:lnTo>
                <a:lnTo>
                  <a:pt x="83722" y="120000"/>
                </a:lnTo>
                <a:lnTo>
                  <a:pt x="120000" y="120000"/>
                </a:lnTo>
                <a:lnTo>
                  <a:pt x="119069" y="103718"/>
                </a:lnTo>
                <a:lnTo>
                  <a:pt x="116360" y="88101"/>
                </a:lnTo>
                <a:lnTo>
                  <a:pt x="111993" y="73293"/>
                </a:lnTo>
                <a:lnTo>
                  <a:pt x="106090" y="59437"/>
                </a:lnTo>
                <a:lnTo>
                  <a:pt x="98771" y="46674"/>
                </a:lnTo>
                <a:lnTo>
                  <a:pt x="90159" y="35149"/>
                </a:lnTo>
                <a:lnTo>
                  <a:pt x="80374" y="25005"/>
                </a:lnTo>
                <a:lnTo>
                  <a:pt x="69538" y="16385"/>
                </a:lnTo>
                <a:lnTo>
                  <a:pt x="45199" y="4286"/>
                </a:lnTo>
                <a:lnTo>
                  <a:pt x="31937" y="1095"/>
                </a:lnTo>
                <a:lnTo>
                  <a:pt x="18110" y="0"/>
                </a:lnTo>
                <a:close/>
              </a:path>
            </a:pathLst>
          </a:custGeom>
          <a:solidFill>
            <a:srgbClr val="CD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938045" y="3218116"/>
            <a:ext cx="447300" cy="342900"/>
          </a:xfrm>
          <a:custGeom>
            <a:pathLst>
              <a:path extrusionOk="0" h="120000" w="120000">
                <a:moveTo>
                  <a:pt x="64792" y="1899"/>
                </a:moveTo>
                <a:lnTo>
                  <a:pt x="76296" y="11256"/>
                </a:lnTo>
                <a:lnTo>
                  <a:pt x="86225" y="27306"/>
                </a:lnTo>
                <a:lnTo>
                  <a:pt x="90484" y="37491"/>
                </a:lnTo>
                <a:lnTo>
                  <a:pt x="94213" y="48928"/>
                </a:lnTo>
                <a:lnTo>
                  <a:pt x="97367" y="61478"/>
                </a:lnTo>
                <a:lnTo>
                  <a:pt x="99898" y="75001"/>
                </a:lnTo>
                <a:lnTo>
                  <a:pt x="101763" y="89355"/>
                </a:lnTo>
                <a:lnTo>
                  <a:pt x="102915" y="104401"/>
                </a:lnTo>
                <a:lnTo>
                  <a:pt x="103309" y="120000"/>
                </a:lnTo>
                <a:lnTo>
                  <a:pt x="120000" y="120000"/>
                </a:lnTo>
                <a:lnTo>
                  <a:pt x="119571" y="103718"/>
                </a:lnTo>
                <a:lnTo>
                  <a:pt x="118325" y="88101"/>
                </a:lnTo>
                <a:lnTo>
                  <a:pt x="116316" y="73293"/>
                </a:lnTo>
                <a:lnTo>
                  <a:pt x="113600" y="59437"/>
                </a:lnTo>
                <a:lnTo>
                  <a:pt x="110233" y="46674"/>
                </a:lnTo>
                <a:lnTo>
                  <a:pt x="106271" y="35149"/>
                </a:lnTo>
                <a:lnTo>
                  <a:pt x="101769" y="25005"/>
                </a:lnTo>
                <a:lnTo>
                  <a:pt x="96784" y="16385"/>
                </a:lnTo>
                <a:lnTo>
                  <a:pt x="85586" y="4286"/>
                </a:lnTo>
                <a:lnTo>
                  <a:pt x="73124" y="0"/>
                </a:lnTo>
                <a:lnTo>
                  <a:pt x="56460" y="0"/>
                </a:lnTo>
                <a:lnTo>
                  <a:pt x="43636" y="4572"/>
                </a:lnTo>
                <a:lnTo>
                  <a:pt x="32038" y="17580"/>
                </a:lnTo>
                <a:lnTo>
                  <a:pt x="26882" y="26913"/>
                </a:lnTo>
                <a:lnTo>
                  <a:pt x="22254" y="37955"/>
                </a:lnTo>
                <a:lnTo>
                  <a:pt x="18226" y="50572"/>
                </a:lnTo>
                <a:lnTo>
                  <a:pt x="14873" y="64632"/>
                </a:lnTo>
                <a:lnTo>
                  <a:pt x="12268" y="80000"/>
                </a:lnTo>
                <a:lnTo>
                  <a:pt x="0" y="80000"/>
                </a:lnTo>
                <a:lnTo>
                  <a:pt x="17916" y="120000"/>
                </a:lnTo>
                <a:lnTo>
                  <a:pt x="41226" y="80000"/>
                </a:lnTo>
                <a:lnTo>
                  <a:pt x="28958" y="80000"/>
                </a:lnTo>
                <a:lnTo>
                  <a:pt x="31562" y="64632"/>
                </a:lnTo>
                <a:lnTo>
                  <a:pt x="34913" y="50572"/>
                </a:lnTo>
                <a:lnTo>
                  <a:pt x="38937" y="37955"/>
                </a:lnTo>
                <a:lnTo>
                  <a:pt x="43562" y="26913"/>
                </a:lnTo>
                <a:lnTo>
                  <a:pt x="48713" y="17580"/>
                </a:lnTo>
                <a:lnTo>
                  <a:pt x="54318" y="10088"/>
                </a:lnTo>
                <a:lnTo>
                  <a:pt x="66597" y="1165"/>
                </a:lnTo>
                <a:lnTo>
                  <a:pt x="73124" y="0"/>
                </a:lnTo>
              </a:path>
            </a:pathLst>
          </a:custGeom>
          <a:noFill/>
          <a:ln cap="flat" cmpd="sng" w="1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213223" y="3946778"/>
            <a:ext cx="7992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66013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66013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733287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408676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408676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481828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28751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28751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360670" y="3713607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52754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52754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5601842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577100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77100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844158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5325237" y="3903344"/>
            <a:ext cx="19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5382387" y="3903344"/>
            <a:ext cx="18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49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364098" y="3921633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362955" y="3865625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335523" y="39153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376766" y="38772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3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376482" y="3915727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337619" y="3876103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33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931033" y="3218116"/>
            <a:ext cx="273000" cy="342900"/>
          </a:xfrm>
          <a:custGeom>
            <a:pathLst>
              <a:path extrusionOk="0" h="120000" w="120000">
                <a:moveTo>
                  <a:pt x="119832" y="80000"/>
                </a:moveTo>
                <a:lnTo>
                  <a:pt x="52272" y="80000"/>
                </a:lnTo>
                <a:lnTo>
                  <a:pt x="90471" y="120000"/>
                </a:lnTo>
                <a:lnTo>
                  <a:pt x="119832" y="80000"/>
                </a:lnTo>
                <a:close/>
              </a:path>
              <a:path extrusionOk="0" h="120000" w="120000">
                <a:moveTo>
                  <a:pt x="27308" y="0"/>
                </a:moveTo>
                <a:lnTo>
                  <a:pt x="0" y="0"/>
                </a:lnTo>
                <a:lnTo>
                  <a:pt x="10696" y="1165"/>
                </a:lnTo>
                <a:lnTo>
                  <a:pt x="21008" y="4572"/>
                </a:lnTo>
                <a:lnTo>
                  <a:pt x="40003" y="17580"/>
                </a:lnTo>
                <a:lnTo>
                  <a:pt x="48445" y="26913"/>
                </a:lnTo>
                <a:lnTo>
                  <a:pt x="56023" y="37955"/>
                </a:lnTo>
                <a:lnTo>
                  <a:pt x="62617" y="50572"/>
                </a:lnTo>
                <a:lnTo>
                  <a:pt x="68109" y="64632"/>
                </a:lnTo>
                <a:lnTo>
                  <a:pt x="72376" y="80000"/>
                </a:lnTo>
                <a:lnTo>
                  <a:pt x="99727" y="80000"/>
                </a:lnTo>
                <a:lnTo>
                  <a:pt x="95458" y="64632"/>
                </a:lnTo>
                <a:lnTo>
                  <a:pt x="89963" y="50572"/>
                </a:lnTo>
                <a:lnTo>
                  <a:pt x="83363" y="37955"/>
                </a:lnTo>
                <a:lnTo>
                  <a:pt x="75778" y="26913"/>
                </a:lnTo>
                <a:lnTo>
                  <a:pt x="67329" y="17580"/>
                </a:lnTo>
                <a:lnTo>
                  <a:pt x="58137" y="10088"/>
                </a:lnTo>
                <a:lnTo>
                  <a:pt x="38006" y="1165"/>
                </a:lnTo>
                <a:lnTo>
                  <a:pt x="27308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756345" y="3218116"/>
            <a:ext cx="205500" cy="342900"/>
          </a:xfrm>
          <a:custGeom>
            <a:pathLst>
              <a:path extrusionOk="0" h="120000" w="120000">
                <a:moveTo>
                  <a:pt x="101888" y="0"/>
                </a:moveTo>
                <a:lnTo>
                  <a:pt x="74800" y="4286"/>
                </a:lnTo>
                <a:lnTo>
                  <a:pt x="50460" y="16385"/>
                </a:lnTo>
                <a:lnTo>
                  <a:pt x="39624" y="25005"/>
                </a:lnTo>
                <a:lnTo>
                  <a:pt x="29839" y="35149"/>
                </a:lnTo>
                <a:lnTo>
                  <a:pt x="21227" y="46674"/>
                </a:lnTo>
                <a:lnTo>
                  <a:pt x="13909" y="59437"/>
                </a:lnTo>
                <a:lnTo>
                  <a:pt x="8005" y="73293"/>
                </a:lnTo>
                <a:lnTo>
                  <a:pt x="3639" y="88101"/>
                </a:lnTo>
                <a:lnTo>
                  <a:pt x="930" y="103718"/>
                </a:lnTo>
                <a:lnTo>
                  <a:pt x="0" y="120000"/>
                </a:lnTo>
                <a:lnTo>
                  <a:pt x="36277" y="120000"/>
                </a:lnTo>
                <a:lnTo>
                  <a:pt x="37134" y="104401"/>
                </a:lnTo>
                <a:lnTo>
                  <a:pt x="39638" y="89355"/>
                </a:lnTo>
                <a:lnTo>
                  <a:pt x="43692" y="75001"/>
                </a:lnTo>
                <a:lnTo>
                  <a:pt x="49194" y="61478"/>
                </a:lnTo>
                <a:lnTo>
                  <a:pt x="56048" y="48928"/>
                </a:lnTo>
                <a:lnTo>
                  <a:pt x="64154" y="37491"/>
                </a:lnTo>
                <a:lnTo>
                  <a:pt x="73412" y="27306"/>
                </a:lnTo>
                <a:lnTo>
                  <a:pt x="83725" y="18515"/>
                </a:lnTo>
                <a:lnTo>
                  <a:pt x="107118" y="5671"/>
                </a:lnTo>
                <a:lnTo>
                  <a:pt x="120000" y="1899"/>
                </a:lnTo>
                <a:lnTo>
                  <a:pt x="115490" y="1068"/>
                </a:lnTo>
                <a:lnTo>
                  <a:pt x="110965" y="474"/>
                </a:lnTo>
                <a:lnTo>
                  <a:pt x="106429" y="118"/>
                </a:lnTo>
                <a:lnTo>
                  <a:pt x="101888" y="0"/>
                </a:lnTo>
                <a:close/>
              </a:path>
            </a:pathLst>
          </a:custGeom>
          <a:solidFill>
            <a:srgbClr val="75A7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2756345" y="3218116"/>
            <a:ext cx="447300" cy="342900"/>
          </a:xfrm>
          <a:custGeom>
            <a:pathLst>
              <a:path extrusionOk="0" h="120000" w="120000">
                <a:moveTo>
                  <a:pt x="55207" y="1899"/>
                </a:moveTo>
                <a:lnTo>
                  <a:pt x="43703" y="11256"/>
                </a:lnTo>
                <a:lnTo>
                  <a:pt x="33774" y="27306"/>
                </a:lnTo>
                <a:lnTo>
                  <a:pt x="29515" y="37491"/>
                </a:lnTo>
                <a:lnTo>
                  <a:pt x="25785" y="48928"/>
                </a:lnTo>
                <a:lnTo>
                  <a:pt x="22632" y="61478"/>
                </a:lnTo>
                <a:lnTo>
                  <a:pt x="20101" y="75001"/>
                </a:lnTo>
                <a:lnTo>
                  <a:pt x="18236" y="89355"/>
                </a:lnTo>
                <a:lnTo>
                  <a:pt x="17084" y="104401"/>
                </a:lnTo>
                <a:lnTo>
                  <a:pt x="16690" y="120000"/>
                </a:lnTo>
                <a:lnTo>
                  <a:pt x="0" y="120000"/>
                </a:lnTo>
                <a:lnTo>
                  <a:pt x="427" y="103718"/>
                </a:lnTo>
                <a:lnTo>
                  <a:pt x="1674" y="88101"/>
                </a:lnTo>
                <a:lnTo>
                  <a:pt x="3683" y="73293"/>
                </a:lnTo>
                <a:lnTo>
                  <a:pt x="6399" y="59437"/>
                </a:lnTo>
                <a:lnTo>
                  <a:pt x="9766" y="46674"/>
                </a:lnTo>
                <a:lnTo>
                  <a:pt x="13728" y="35149"/>
                </a:lnTo>
                <a:lnTo>
                  <a:pt x="18229" y="25005"/>
                </a:lnTo>
                <a:lnTo>
                  <a:pt x="23215" y="16385"/>
                </a:lnTo>
                <a:lnTo>
                  <a:pt x="34413" y="4286"/>
                </a:lnTo>
                <a:lnTo>
                  <a:pt x="46875" y="0"/>
                </a:lnTo>
                <a:lnTo>
                  <a:pt x="63540" y="0"/>
                </a:lnTo>
                <a:lnTo>
                  <a:pt x="76363" y="4572"/>
                </a:lnTo>
                <a:lnTo>
                  <a:pt x="87961" y="17580"/>
                </a:lnTo>
                <a:lnTo>
                  <a:pt x="93117" y="26913"/>
                </a:lnTo>
                <a:lnTo>
                  <a:pt x="97745" y="37955"/>
                </a:lnTo>
                <a:lnTo>
                  <a:pt x="101773" y="50572"/>
                </a:lnTo>
                <a:lnTo>
                  <a:pt x="105126" y="64632"/>
                </a:lnTo>
                <a:lnTo>
                  <a:pt x="107731" y="80000"/>
                </a:lnTo>
                <a:lnTo>
                  <a:pt x="120000" y="80000"/>
                </a:lnTo>
                <a:lnTo>
                  <a:pt x="102083" y="120000"/>
                </a:lnTo>
                <a:lnTo>
                  <a:pt x="78773" y="80000"/>
                </a:lnTo>
                <a:lnTo>
                  <a:pt x="91041" y="80000"/>
                </a:lnTo>
                <a:lnTo>
                  <a:pt x="88437" y="64632"/>
                </a:lnTo>
                <a:lnTo>
                  <a:pt x="85086" y="50572"/>
                </a:lnTo>
                <a:lnTo>
                  <a:pt x="81062" y="37955"/>
                </a:lnTo>
                <a:lnTo>
                  <a:pt x="76437" y="26913"/>
                </a:lnTo>
                <a:lnTo>
                  <a:pt x="71286" y="17580"/>
                </a:lnTo>
                <a:lnTo>
                  <a:pt x="65681" y="10088"/>
                </a:lnTo>
                <a:lnTo>
                  <a:pt x="53402" y="1165"/>
                </a:lnTo>
                <a:lnTo>
                  <a:pt x="46875" y="0"/>
                </a:lnTo>
              </a:path>
            </a:pathLst>
          </a:custGeom>
          <a:noFill/>
          <a:ln cap="flat" cmpd="sng" w="198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984373" y="3946778"/>
            <a:ext cx="7992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1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43128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431285" y="4091940"/>
            <a:ext cx="1455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1" y="120000"/>
                </a:lnTo>
                <a:lnTo>
                  <a:pt x="119921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504438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179825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179825" y="4091940"/>
            <a:ext cx="146700" cy="9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688" y="120000"/>
                </a:lnTo>
                <a:lnTo>
                  <a:pt x="11968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252977" y="3946778"/>
            <a:ext cx="0" cy="14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2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05866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058667" y="3617594"/>
            <a:ext cx="1443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762" y="119762"/>
                </a:lnTo>
                <a:lnTo>
                  <a:pt x="119762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131819" y="3713607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29869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298698" y="3704463"/>
            <a:ext cx="1476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845" y="119762"/>
                </a:lnTo>
                <a:lnTo>
                  <a:pt x="119845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372992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54215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542157" y="3704463"/>
            <a:ext cx="145500" cy="96300"/>
          </a:xfrm>
          <a:custGeom>
            <a:pathLst>
              <a:path extrusionOk="0" h="120000" w="120000">
                <a:moveTo>
                  <a:pt x="0" y="119762"/>
                </a:moveTo>
                <a:lnTo>
                  <a:pt x="119921" y="119762"/>
                </a:lnTo>
                <a:lnTo>
                  <a:pt x="119921" y="0"/>
                </a:lnTo>
                <a:lnTo>
                  <a:pt x="0" y="0"/>
                </a:lnTo>
                <a:lnTo>
                  <a:pt x="0" y="11976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615308" y="3800475"/>
            <a:ext cx="0" cy="146700"/>
          </a:xfrm>
          <a:custGeom>
            <a:pathLst>
              <a:path extrusionOk="0" h="120000" w="120000">
                <a:moveTo>
                  <a:pt x="0" y="119688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096386" y="3903344"/>
            <a:ext cx="19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414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153536" y="3903344"/>
            <a:ext cx="18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158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135249" y="3921633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134106" y="3865625"/>
            <a:ext cx="0" cy="18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815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106674" y="39153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9172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147916" y="3877246"/>
            <a:ext cx="13800" cy="12900"/>
          </a:xfrm>
          <a:custGeom>
            <a:pathLst>
              <a:path extrusionOk="0" h="120000" w="120000">
                <a:moveTo>
                  <a:pt x="0" y="119111"/>
                </a:moveTo>
                <a:lnTo>
                  <a:pt x="118351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3147631" y="3915727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1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08770" y="3876103"/>
            <a:ext cx="12900" cy="1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326" y="11752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33536"/>
            <a:ext cx="6096000" cy="28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1308106" y="419100"/>
            <a:ext cx="6652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Overview of Working of CAN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898" y="1128712"/>
            <a:ext cx="6096000" cy="31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2916378" y="399232"/>
            <a:ext cx="3311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CANH and CANL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6931151" y="2235708"/>
            <a:ext cx="549600" cy="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2314575" y="2228850"/>
            <a:ext cx="539700" cy="24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929508" y="2229992"/>
            <a:ext cx="7584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929508" y="2229992"/>
            <a:ext cx="7584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39" y="120000"/>
                </a:lnTo>
                <a:lnTo>
                  <a:pt x="11993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894200" y="2229992"/>
            <a:ext cx="2760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894200" y="2229992"/>
            <a:ext cx="2760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875" y="120000"/>
                </a:lnTo>
                <a:lnTo>
                  <a:pt x="119875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274914" y="2283619"/>
            <a:ext cx="6519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0..64 Bit Data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254942" y="2283619"/>
            <a:ext cx="5361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15-bit CRC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991159" y="2271713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396965" y="2283619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863787" y="2238756"/>
            <a:ext cx="633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862643" y="2373153"/>
            <a:ext cx="600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170807" y="2229992"/>
            <a:ext cx="1862100" cy="240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53333" y="120000"/>
                </a:lnTo>
                <a:lnTo>
                  <a:pt x="53333" y="0"/>
                </a:lnTo>
                <a:lnTo>
                  <a:pt x="0" y="0"/>
                </a:lnTo>
                <a:lnTo>
                  <a:pt x="119987" y="0"/>
                </a:lnTo>
                <a:lnTo>
                  <a:pt x="119987" y="120000"/>
                </a:lnTo>
                <a:lnTo>
                  <a:pt x="53333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099048" y="2229992"/>
            <a:ext cx="897300" cy="239100"/>
          </a:xfrm>
          <a:custGeom>
            <a:pathLst>
              <a:path extrusionOk="0" h="120000" w="120000">
                <a:moveTo>
                  <a:pt x="0" y="119904"/>
                </a:moveTo>
                <a:lnTo>
                  <a:pt x="9171" y="119904"/>
                </a:lnTo>
                <a:lnTo>
                  <a:pt x="9171" y="0"/>
                </a:lnTo>
                <a:lnTo>
                  <a:pt x="18420" y="0"/>
                </a:lnTo>
                <a:lnTo>
                  <a:pt x="18420" y="119904"/>
                </a:lnTo>
                <a:lnTo>
                  <a:pt x="18420" y="0"/>
                </a:lnTo>
                <a:lnTo>
                  <a:pt x="83082" y="0"/>
                </a:lnTo>
                <a:lnTo>
                  <a:pt x="83082" y="119904"/>
                </a:lnTo>
                <a:lnTo>
                  <a:pt x="83082" y="0"/>
                </a:lnTo>
                <a:lnTo>
                  <a:pt x="110751" y="0"/>
                </a:lnTo>
                <a:lnTo>
                  <a:pt x="110751" y="119904"/>
                </a:lnTo>
                <a:lnTo>
                  <a:pt x="110751" y="0"/>
                </a:lnTo>
                <a:lnTo>
                  <a:pt x="119999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995160" y="2229992"/>
            <a:ext cx="485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032753" y="2229992"/>
            <a:ext cx="6990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08" y="0"/>
                </a:lnTo>
                <a:lnTo>
                  <a:pt x="119508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3690175" y="2373153"/>
            <a:ext cx="131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690175" y="2238756"/>
            <a:ext cx="1986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 I  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2862643" y="2283619"/>
            <a:ext cx="12807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Identifier 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D  0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037136" y="2238756"/>
            <a:ext cx="2019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037136" y="2373153"/>
            <a:ext cx="1911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037136" y="2272855"/>
            <a:ext cx="8832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934652" y="2052256"/>
            <a:ext cx="827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64674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64674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930080" y="2024825"/>
            <a:ext cx="108600" cy="58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30080" y="2024825"/>
            <a:ext cx="108600" cy="58500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758755" y="2052256"/>
            <a:ext cx="4128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16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057078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057078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755326" y="2024825"/>
            <a:ext cx="110100" cy="58500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7"/>
                </a:lnTo>
                <a:lnTo>
                  <a:pt x="119687" y="119414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755326" y="2024825"/>
            <a:ext cx="110100" cy="58500"/>
          </a:xfrm>
          <a:custGeom>
            <a:pathLst>
              <a:path extrusionOk="0" h="120000" w="120000">
                <a:moveTo>
                  <a:pt x="119687" y="119414"/>
                </a:moveTo>
                <a:lnTo>
                  <a:pt x="0" y="59707"/>
                </a:lnTo>
                <a:lnTo>
                  <a:pt x="119687" y="0"/>
                </a:lnTo>
                <a:lnTo>
                  <a:pt x="11968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171378" y="2052256"/>
            <a:ext cx="827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2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888039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7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888039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7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167949" y="2024825"/>
            <a:ext cx="111000" cy="58500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167949" y="2024825"/>
            <a:ext cx="111000" cy="58500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998911" y="2052256"/>
            <a:ext cx="1104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98989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989891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003482" y="2024825"/>
            <a:ext cx="111000" cy="58500"/>
          </a:xfrm>
          <a:custGeom>
            <a:pathLst>
              <a:path extrusionOk="0" h="120000" w="120000">
                <a:moveTo>
                  <a:pt x="119897" y="0"/>
                </a:moveTo>
                <a:lnTo>
                  <a:pt x="0" y="59707"/>
                </a:lnTo>
                <a:lnTo>
                  <a:pt x="119897" y="119414"/>
                </a:lnTo>
                <a:lnTo>
                  <a:pt x="119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003482" y="2024825"/>
            <a:ext cx="111000" cy="58500"/>
          </a:xfrm>
          <a:custGeom>
            <a:pathLst>
              <a:path extrusionOk="0" h="120000" w="120000">
                <a:moveTo>
                  <a:pt x="119897" y="119414"/>
                </a:moveTo>
                <a:lnTo>
                  <a:pt x="0" y="59707"/>
                </a:lnTo>
                <a:lnTo>
                  <a:pt x="119897" y="0"/>
                </a:lnTo>
                <a:lnTo>
                  <a:pt x="119897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244779" y="2052256"/>
            <a:ext cx="4725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03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605968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688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605968" y="2024825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8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241352" y="2024825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7"/>
                </a:lnTo>
                <a:lnTo>
                  <a:pt x="119688" y="119414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241352" y="2024825"/>
            <a:ext cx="110100" cy="58500"/>
          </a:xfrm>
          <a:custGeom>
            <a:pathLst>
              <a:path extrusionOk="0" h="120000" w="120000">
                <a:moveTo>
                  <a:pt x="119688" y="119414"/>
                </a:moveTo>
                <a:lnTo>
                  <a:pt x="0" y="59707"/>
                </a:lnTo>
                <a:lnTo>
                  <a:pt x="119688" y="0"/>
                </a:lnTo>
                <a:lnTo>
                  <a:pt x="119688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930579" y="2052256"/>
            <a:ext cx="4815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28" y="9600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931723" y="2024825"/>
            <a:ext cx="108600" cy="5850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59707"/>
                </a:lnTo>
                <a:lnTo>
                  <a:pt x="120000" y="119414"/>
                </a:lnTo>
                <a:lnTo>
                  <a:pt x="12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6931723" y="2024825"/>
            <a:ext cx="108600" cy="58500"/>
          </a:xfrm>
          <a:custGeom>
            <a:pathLst>
              <a:path extrusionOk="0" h="120000" w="120000">
                <a:moveTo>
                  <a:pt x="120000" y="119414"/>
                </a:moveTo>
                <a:lnTo>
                  <a:pt x="0" y="59707"/>
                </a:lnTo>
                <a:lnTo>
                  <a:pt x="120000" y="0"/>
                </a:lnTo>
                <a:lnTo>
                  <a:pt x="120000" y="119414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3817429" y="1698307"/>
            <a:ext cx="19398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	Data Field	CRC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6381463" y="1904238"/>
            <a:ext cx="206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026782" y="1698307"/>
            <a:ext cx="329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926080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169664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754755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5000625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6102476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6238494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718553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927723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862072" y="1647062"/>
            <a:ext cx="0" cy="571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2748343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4"/>
                </a:lnTo>
                <a:lnTo>
                  <a:pt x="119896" y="5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748343" y="2024825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7"/>
                </a:lnTo>
                <a:lnTo>
                  <a:pt x="0" y="11941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323147" y="2052256"/>
            <a:ext cx="42690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6075807" y="1801367"/>
            <a:ext cx="543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097523" y="1698307"/>
            <a:ext cx="8376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	Inter-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6693217" y="1801367"/>
            <a:ext cx="263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430303" y="1698307"/>
            <a:ext cx="12291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	Arbitration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178558" y="2468880"/>
            <a:ext cx="648300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178558" y="2229992"/>
            <a:ext cx="1086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754600" y="2159222"/>
            <a:ext cx="42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764887" y="2402014"/>
            <a:ext cx="409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754755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824477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670173" y="2470023"/>
            <a:ext cx="243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1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321433" y="2226563"/>
            <a:ext cx="539700" cy="96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860928" y="2229992"/>
            <a:ext cx="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860928" y="2470023"/>
            <a:ext cx="8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824477" y="2229992"/>
            <a:ext cx="8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578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070598" y="4277106"/>
            <a:ext cx="411600" cy="24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319146" y="4278249"/>
            <a:ext cx="539700" cy="245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169914" y="4272533"/>
            <a:ext cx="1241400" cy="24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674" y="0"/>
                </a:lnTo>
                <a:lnTo>
                  <a:pt x="6674" y="120000"/>
                </a:lnTo>
                <a:lnTo>
                  <a:pt x="13348" y="120000"/>
                </a:lnTo>
                <a:lnTo>
                  <a:pt x="13348" y="0"/>
                </a:lnTo>
                <a:lnTo>
                  <a:pt x="20023" y="0"/>
                </a:lnTo>
                <a:lnTo>
                  <a:pt x="20023" y="120000"/>
                </a:lnTo>
                <a:lnTo>
                  <a:pt x="20023" y="0"/>
                </a:lnTo>
                <a:lnTo>
                  <a:pt x="66688" y="0"/>
                </a:lnTo>
                <a:lnTo>
                  <a:pt x="66688" y="120000"/>
                </a:lnTo>
                <a:lnTo>
                  <a:pt x="66688" y="0"/>
                </a:lnTo>
                <a:lnTo>
                  <a:pt x="86655" y="0"/>
                </a:lnTo>
                <a:lnTo>
                  <a:pt x="86655" y="120000"/>
                </a:lnTo>
                <a:lnTo>
                  <a:pt x="86655" y="0"/>
                </a:lnTo>
                <a:lnTo>
                  <a:pt x="11997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946082" y="4097084"/>
            <a:ext cx="15387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7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424713" y="3744943"/>
            <a:ext cx="591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Arbitration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396965" y="4328922"/>
            <a:ext cx="397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2863787" y="4284040"/>
            <a:ext cx="633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2862643" y="4328922"/>
            <a:ext cx="7725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11-bit Base 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2862643" y="4418685"/>
            <a:ext cx="600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690175" y="4284040"/>
            <a:ext cx="1191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690175" y="4418685"/>
            <a:ext cx="131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2936938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936938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322575" y="4270248"/>
            <a:ext cx="539700" cy="9600"/>
          </a:xfrm>
          <a:custGeom>
            <a:pathLst>
              <a:path extrusionOk="0" h="120000" w="120000">
                <a:moveTo>
                  <a:pt x="0" y="115199"/>
                </a:moveTo>
                <a:lnTo>
                  <a:pt x="119978" y="115199"/>
                </a:lnTo>
                <a:lnTo>
                  <a:pt x="119978" y="0"/>
                </a:lnTo>
                <a:lnTo>
                  <a:pt x="0" y="0"/>
                </a:lnTo>
                <a:lnTo>
                  <a:pt x="0" y="115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93408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85407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740342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740342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323147" y="4097084"/>
            <a:ext cx="426900" cy="0"/>
          </a:xfrm>
          <a:custGeom>
            <a:pathLst>
              <a:path extrusionOk="0" h="120000" w="120000">
                <a:moveTo>
                  <a:pt x="119892" y="0"/>
                </a:moveTo>
                <a:lnTo>
                  <a:pt x="0" y="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2430303" y="3743800"/>
            <a:ext cx="329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2178558" y="4517135"/>
            <a:ext cx="648300" cy="0"/>
          </a:xfrm>
          <a:custGeom>
            <a:pathLst>
              <a:path extrusionOk="0" h="120000" w="120000">
                <a:moveTo>
                  <a:pt x="1199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178558" y="4274819"/>
            <a:ext cx="1086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754600" y="4204487"/>
            <a:ext cx="420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recessive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764887" y="4447489"/>
            <a:ext cx="409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854071" y="4272533"/>
            <a:ext cx="0" cy="24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2854071" y="4518278"/>
            <a:ext cx="8367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2932938" y="4272533"/>
            <a:ext cx="0" cy="24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816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69074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759326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825621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825621" y="4518278"/>
            <a:ext cx="23478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447413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51370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581143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649724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17105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905755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5599557" y="4272533"/>
            <a:ext cx="0" cy="251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2930651" y="4274819"/>
            <a:ext cx="15225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448842" y="4418685"/>
            <a:ext cx="672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4448842" y="4284040"/>
            <a:ext cx="1875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r  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6170676" y="4284040"/>
            <a:ext cx="2052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A 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3691508" y="4328922"/>
            <a:ext cx="37899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D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18-bit Ext. Id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1  0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  0..64 Bit Data  15-bit CRC </a:t>
            </a:r>
            <a:r>
              <a:rPr baseline="3000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 E 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7-bit EOF IFS  Bus Idle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6170676" y="4418685"/>
            <a:ext cx="194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K L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372350" y="4272533"/>
            <a:ext cx="108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01121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401121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517707" y="4069651"/>
            <a:ext cx="110100" cy="58500"/>
          </a:xfrm>
          <a:custGeom>
            <a:pathLst>
              <a:path extrusionOk="0" h="120000" w="120000">
                <a:moveTo>
                  <a:pt x="119687" y="0"/>
                </a:moveTo>
                <a:lnTo>
                  <a:pt x="0" y="59708"/>
                </a:lnTo>
                <a:lnTo>
                  <a:pt x="119687" y="119416"/>
                </a:lnTo>
                <a:lnTo>
                  <a:pt x="1196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517707" y="4069651"/>
            <a:ext cx="110100" cy="58500"/>
          </a:xfrm>
          <a:custGeom>
            <a:pathLst>
              <a:path extrusionOk="0" h="120000" w="120000">
                <a:moveTo>
                  <a:pt x="119687" y="119416"/>
                </a:moveTo>
                <a:lnTo>
                  <a:pt x="0" y="59708"/>
                </a:lnTo>
                <a:lnTo>
                  <a:pt x="119687" y="0"/>
                </a:lnTo>
                <a:lnTo>
                  <a:pt x="119687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513707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539424" y="4097084"/>
            <a:ext cx="3591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6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792027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792027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908613" y="4069651"/>
            <a:ext cx="111000" cy="58500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4908613" y="4069651"/>
            <a:ext cx="111000" cy="58500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4561808" y="3743800"/>
            <a:ext cx="296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4908042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916614" y="4097084"/>
            <a:ext cx="666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484686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484686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600129" y="4069651"/>
            <a:ext cx="111000" cy="58500"/>
          </a:xfrm>
          <a:custGeom>
            <a:pathLst>
              <a:path extrusionOk="0" h="120000" w="120000">
                <a:moveTo>
                  <a:pt x="119896" y="0"/>
                </a:moveTo>
                <a:lnTo>
                  <a:pt x="0" y="59708"/>
                </a:lnTo>
                <a:lnTo>
                  <a:pt x="119896" y="119416"/>
                </a:lnTo>
                <a:lnTo>
                  <a:pt x="1198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600129" y="4069651"/>
            <a:ext cx="111000" cy="58500"/>
          </a:xfrm>
          <a:custGeom>
            <a:pathLst>
              <a:path extrusionOk="0" h="120000" w="120000">
                <a:moveTo>
                  <a:pt x="119896" y="119416"/>
                </a:moveTo>
                <a:lnTo>
                  <a:pt x="0" y="59708"/>
                </a:lnTo>
                <a:lnTo>
                  <a:pt x="119896" y="0"/>
                </a:lnTo>
                <a:lnTo>
                  <a:pt x="119896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043011" y="3743800"/>
            <a:ext cx="410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98414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624132" y="4097084"/>
            <a:ext cx="5901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124765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896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124765" y="4069651"/>
            <a:ext cx="1110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896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6384227" y="4097084"/>
            <a:ext cx="4734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51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745414" y="4069651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416"/>
                </a:lnTo>
                <a:lnTo>
                  <a:pt x="119689" y="597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745414" y="4069651"/>
            <a:ext cx="110100" cy="58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689" y="59708"/>
                </a:lnTo>
                <a:lnTo>
                  <a:pt x="0" y="1194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380797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380797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068884" y="4097084"/>
            <a:ext cx="411600" cy="1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050"/>
                </a:lnTo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7070027" y="4069651"/>
            <a:ext cx="110100" cy="58500"/>
          </a:xfrm>
          <a:custGeom>
            <a:pathLst>
              <a:path extrusionOk="0" h="120000" w="120000">
                <a:moveTo>
                  <a:pt x="119688" y="0"/>
                </a:moveTo>
                <a:lnTo>
                  <a:pt x="0" y="59708"/>
                </a:lnTo>
                <a:lnTo>
                  <a:pt x="119688" y="119416"/>
                </a:lnTo>
                <a:lnTo>
                  <a:pt x="119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7070027" y="4069651"/>
            <a:ext cx="110100" cy="58500"/>
          </a:xfrm>
          <a:custGeom>
            <a:pathLst>
              <a:path extrusionOk="0" h="120000" w="120000">
                <a:moveTo>
                  <a:pt x="119688" y="119416"/>
                </a:moveTo>
                <a:lnTo>
                  <a:pt x="0" y="59708"/>
                </a:lnTo>
                <a:lnTo>
                  <a:pt x="119688" y="0"/>
                </a:lnTo>
                <a:lnTo>
                  <a:pt x="119688" y="119416"/>
                </a:lnTo>
                <a:close/>
              </a:path>
            </a:pathLst>
          </a:custGeom>
          <a:noFill/>
          <a:ln cap="flat" cmpd="sng" w="13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712332" y="3743800"/>
            <a:ext cx="4152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CRC 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6520624" y="3949540"/>
            <a:ext cx="206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6237351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77939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6859142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067169" y="3691890"/>
            <a:ext cx="0" cy="5715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6236780" y="3743800"/>
            <a:ext cx="5211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	End of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6215063" y="3846671"/>
            <a:ext cx="5424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  Frame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853713" y="3743800"/>
            <a:ext cx="5928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  Bus Idle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6831997" y="3846671"/>
            <a:ext cx="263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 Space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510277" y="4272533"/>
            <a:ext cx="17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628650" y="1341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Frames : Format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3023097" y="1118068"/>
            <a:ext cx="339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Format ( CAN 2.0A ): 11-bit identifier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3023097" y="2997797"/>
            <a:ext cx="341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Format ( CAN 2.0B ): 29-bit identifier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82" y="1719262"/>
            <a:ext cx="7521300" cy="27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/>
        </p:nvSpPr>
        <p:spPr>
          <a:xfrm>
            <a:off x="1059404" y="660400"/>
            <a:ext cx="6743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of bits on CANH and CANL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876300"/>
            <a:ext cx="7086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1713075" y="190500"/>
            <a:ext cx="5726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Arbitration in CAN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Exploit CAN BUS ?</a:t>
            </a:r>
            <a:endParaRPr/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1: Prevent ECUs from being compromised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2: Protect  the  vehicle’s  internal  network  against  a compromised ECU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Level 3: Detect the compromise of an  ECU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Message Authentication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Replay Attack Resistance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Backward Compatibility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Small Communication Overhead a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nd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minimum re-formatting of  messages.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63500" rtl="0" algn="just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Light computation and low memory consumption.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easy to Exploit</a:t>
            </a: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Bus ?</a:t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CAN frame has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authentication field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15900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There is no authentication performed on the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sender and receiver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of a particular frame.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field size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CAN frame is only 8 bytes long, making it difficult to add large-key security measures.</a:t>
            </a:r>
            <a:endParaRPr/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not always have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power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necessary to perform cryptographic functions</a:t>
            </a:r>
            <a:endParaRPr/>
          </a:p>
          <a:p>
            <a:pPr indent="-209550" lvl="0" marL="215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Besides, 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is 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poorly designed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91075" y="5175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Submitted Under the Guidance of Dr. S.G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Bhirud by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Rushabh Patel (131070005)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Siddhant Shah (131070010)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Abhijit Gupta (131070014)</a:t>
            </a:r>
            <a:endParaRPr/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Mehul Jain (1310700</a:t>
            </a:r>
            <a:r>
              <a:rPr lang="en"/>
              <a:t>51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</a:t>
            </a:r>
            <a:endParaRPr/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Denial of Service (DoS)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Replay Attack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Injection/Diagnostics Attack</a:t>
            </a: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of Attacks</a:t>
            </a:r>
            <a:endParaRPr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Two ways</a:t>
            </a:r>
            <a:endParaRPr/>
          </a:p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Encryption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Symmetric Key (Shared Key)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easily implemented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easily decrypted due to small data size </a:t>
            </a:r>
            <a:endParaRPr/>
          </a:p>
          <a:p>
            <a:pPr indent="0" lvl="0" marL="3429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Asymmetric Key (Public-Private Key)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secure</a:t>
            </a:r>
            <a:endParaRPr/>
          </a:p>
          <a:p>
            <a:pPr indent="-279400" lvl="1" marL="6858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heavy computation</a:t>
            </a:r>
            <a:endParaRPr/>
          </a:p>
          <a:p>
            <a:pPr indent="0" lvl="0" marL="3429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Random Data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Scheme</a:t>
            </a:r>
            <a:endParaRPr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Authentication through </a:t>
            </a:r>
            <a:r>
              <a:rPr b="1" lang="en"/>
              <a:t>Random Keys</a:t>
            </a:r>
            <a:endParaRPr b="1"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One </a:t>
            </a:r>
            <a:r>
              <a:rPr b="1" lang="en"/>
              <a:t>Master </a:t>
            </a:r>
            <a:r>
              <a:rPr lang="en"/>
              <a:t>Controller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Every authorized device will have a variable named </a:t>
            </a:r>
            <a:r>
              <a:rPr b="1" lang="en"/>
              <a:t>‘nonce’</a:t>
            </a:r>
            <a:endParaRPr b="1"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nounce acts as a shared key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During initialization only authorized devices are connected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The master node broadcasts a </a:t>
            </a:r>
            <a:r>
              <a:rPr b="1" lang="en" sz="2700"/>
              <a:t>setup data frame</a:t>
            </a:r>
            <a:r>
              <a:rPr lang="en" sz="2700"/>
              <a:t> containing a randomly generated</a:t>
            </a:r>
            <a:r>
              <a:rPr b="1" lang="en" sz="2700"/>
              <a:t> nonce</a:t>
            </a:r>
            <a:endParaRPr b="1"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336550" lvl="0" marL="342900" rtl="0">
              <a:spcBef>
                <a:spcPts val="800"/>
              </a:spcBef>
              <a:spcAft>
                <a:spcPts val="0"/>
              </a:spcAft>
              <a:buSzPts val="2700"/>
              <a:buChar char="•"/>
            </a:pPr>
            <a:r>
              <a:rPr lang="en" sz="2700"/>
              <a:t>This nonce is received and stored by all the devices connected to the CAN bus</a:t>
            </a:r>
            <a:endParaRPr sz="27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sending device will create an HMAC of the data along with the nonce as the key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This HMAC would be attached to the data frame and broadcasted onto the CAN bus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receiving device will authenticate the data in the same way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If the data frame is verified, the command is executed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Key ‘nonce’</a:t>
            </a:r>
            <a:endParaRPr/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nonce in a controller increases by 1 whenever an authenticated message is received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 the architecture of CAN bus uses a broadcasting technique, the nonce of all the authorized devices remains synchronized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55" y="3103580"/>
            <a:ext cx="7604099" cy="138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Due to the use of HMAC, concrete authentication technique can be implemented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As the HMAC is structured to create a small-sized output, the latency might not be much</a:t>
            </a:r>
            <a:endParaRPr/>
          </a:p>
          <a:p>
            <a:pPr indent="-298450" lvl="0" marL="3429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use of varying nonce, replay attack can be prevented as replay of frames would result in a mismatch of hashed nonce.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Corruption of  a single ECU will lead to complete reinitialization.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Technical support and addition of a new ECU for the vehicle would require a complete system setup.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91" y="1369219"/>
            <a:ext cx="7327224" cy="32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228525" y="518875"/>
            <a:ext cx="8520600" cy="9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1662875"/>
            <a:ext cx="85206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 and Importance of 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Frames of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Working of Arbitration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Types of Attacks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Prevention of Attack in CAN Bus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Plans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143000" y="532926"/>
            <a:ext cx="6858000" cy="7452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736500" y="1449200"/>
            <a:ext cx="7264500" cy="315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based on attacking , prevention and detection of CAN Bus.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Lack of security in the protocol of one of the most upcoming technologies - automated cars - motivated us to undertake this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Developing an authentication scheme that would add a logical layer of security over the protocol without affecting the timeliness of the messages would be our ultimate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an extended domain, we will also be detecting intrusion using deep neural networks.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273844"/>
            <a:ext cx="7886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CAN Bus ?</a:t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352449"/>
            <a:ext cx="78867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bus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allow microcontrollers and devices to communicate direc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tly 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other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esigned for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 electrical wiring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automobiles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/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used in many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everyday products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/>
          </a:p>
          <a:p>
            <a:pPr indent="-2095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replaces the traditional architecture of wiring with a new architecture consisting of only </a:t>
            </a: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bus</a:t>
            </a:r>
            <a:r>
              <a:rPr b="0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CAN bus.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162115" y="453839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28650" y="273844"/>
            <a:ext cx="7886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CAN Bus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90747" y="2231136"/>
            <a:ext cx="1762500" cy="153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846194" y="2507741"/>
            <a:ext cx="1449300" cy="1065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738752" y="2264283"/>
            <a:ext cx="1666800" cy="1441500"/>
          </a:xfrm>
          <a:custGeom>
            <a:pathLst>
              <a:path extrusionOk="0" h="120000" w="120000">
                <a:moveTo>
                  <a:pt x="90329" y="0"/>
                </a:moveTo>
                <a:lnTo>
                  <a:pt x="29643" y="0"/>
                </a:lnTo>
                <a:lnTo>
                  <a:pt x="0" y="59988"/>
                </a:lnTo>
                <a:lnTo>
                  <a:pt x="29643" y="119976"/>
                </a:lnTo>
                <a:lnTo>
                  <a:pt x="90329" y="119976"/>
                </a:lnTo>
                <a:lnTo>
                  <a:pt x="119972" y="59988"/>
                </a:lnTo>
                <a:lnTo>
                  <a:pt x="9032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738752" y="2264283"/>
            <a:ext cx="1666800" cy="1441500"/>
          </a:xfrm>
          <a:custGeom>
            <a:pathLst>
              <a:path extrusionOk="0" h="120000" w="120000">
                <a:moveTo>
                  <a:pt x="0" y="59988"/>
                </a:moveTo>
                <a:lnTo>
                  <a:pt x="29643" y="0"/>
                </a:lnTo>
                <a:lnTo>
                  <a:pt x="90329" y="0"/>
                </a:lnTo>
                <a:lnTo>
                  <a:pt x="119972" y="59988"/>
                </a:lnTo>
                <a:lnTo>
                  <a:pt x="90329" y="119976"/>
                </a:lnTo>
                <a:lnTo>
                  <a:pt x="29643" y="119976"/>
                </a:lnTo>
                <a:lnTo>
                  <a:pt x="0" y="59988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161282" y="2656808"/>
            <a:ext cx="8229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239637" y="2736341"/>
            <a:ext cx="629700" cy="541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847338" y="923543"/>
            <a:ext cx="1455000" cy="1269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128516" y="1178433"/>
            <a:ext cx="927000" cy="789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891915" y="953262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262818" y="1266863"/>
            <a:ext cx="6252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" lvl="0" marL="50800" marR="0" rtl="0" algn="just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Railways,  Ships &amp;  Marine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283713" y="2713482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096637" y="1647062"/>
            <a:ext cx="1461900" cy="1275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0085" y="1993391"/>
            <a:ext cx="1168200" cy="612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144642" y="1680209"/>
            <a:ext cx="1365900" cy="11811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144642" y="1680209"/>
            <a:ext cx="1365900" cy="11811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394102" y="2086450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" lvl="0" marL="381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Construction  Equipments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265550" y="4406265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096637" y="3074669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292089" y="3422141"/>
            <a:ext cx="1103100" cy="612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144642" y="3107816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144642" y="3107816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426401" y="3515194"/>
            <a:ext cx="927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Medical  Equipments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239512" y="4408550"/>
            <a:ext cx="628500" cy="542100"/>
          </a:xfrm>
          <a:custGeom>
            <a:pathLst>
              <a:path extrusionOk="0" h="120000" w="120000">
                <a:moveTo>
                  <a:pt x="90108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8" y="119957"/>
                </a:lnTo>
                <a:lnTo>
                  <a:pt x="120000" y="59978"/>
                </a:lnTo>
                <a:lnTo>
                  <a:pt x="90108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43908" y="3802760"/>
            <a:ext cx="1461900" cy="1275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037075" y="4149090"/>
            <a:ext cx="1074300" cy="6126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891915" y="3835908"/>
            <a:ext cx="1365900" cy="1181100"/>
          </a:xfrm>
          <a:custGeom>
            <a:pathLst>
              <a:path extrusionOk="0" h="120000" w="120000">
                <a:moveTo>
                  <a:pt x="90359" y="0"/>
                </a:moveTo>
                <a:lnTo>
                  <a:pt x="29640" y="0"/>
                </a:lnTo>
                <a:lnTo>
                  <a:pt x="0" y="59980"/>
                </a:lnTo>
                <a:lnTo>
                  <a:pt x="29640" y="119961"/>
                </a:lnTo>
                <a:lnTo>
                  <a:pt x="90359" y="119961"/>
                </a:lnTo>
                <a:lnTo>
                  <a:pt x="119999" y="59980"/>
                </a:lnTo>
                <a:lnTo>
                  <a:pt x="90359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891915" y="3835908"/>
            <a:ext cx="1365900" cy="1181100"/>
          </a:xfrm>
          <a:custGeom>
            <a:pathLst>
              <a:path extrusionOk="0" h="120000" w="120000">
                <a:moveTo>
                  <a:pt x="0" y="59980"/>
                </a:moveTo>
                <a:lnTo>
                  <a:pt x="29640" y="0"/>
                </a:lnTo>
                <a:lnTo>
                  <a:pt x="90359" y="0"/>
                </a:lnTo>
                <a:lnTo>
                  <a:pt x="119999" y="59980"/>
                </a:lnTo>
                <a:lnTo>
                  <a:pt x="90359" y="119961"/>
                </a:lnTo>
                <a:lnTo>
                  <a:pt x="29640" y="119961"/>
                </a:lnTo>
                <a:lnTo>
                  <a:pt x="0" y="5998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171388" y="4242825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762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Industrial  Automation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280409" y="1011554"/>
            <a:ext cx="628500" cy="542100"/>
          </a:xfrm>
          <a:custGeom>
            <a:pathLst>
              <a:path extrusionOk="0" h="120000" w="120000">
                <a:moveTo>
                  <a:pt x="90109" y="0"/>
                </a:moveTo>
                <a:lnTo>
                  <a:pt x="29890" y="0"/>
                </a:lnTo>
                <a:lnTo>
                  <a:pt x="0" y="59978"/>
                </a:lnTo>
                <a:lnTo>
                  <a:pt x="29890" y="119957"/>
                </a:lnTo>
                <a:lnTo>
                  <a:pt x="90109" y="119957"/>
                </a:lnTo>
                <a:lnTo>
                  <a:pt x="120000" y="59978"/>
                </a:lnTo>
                <a:lnTo>
                  <a:pt x="90109" y="0"/>
                </a:lnTo>
                <a:close/>
              </a:path>
            </a:pathLst>
          </a:custGeom>
          <a:solidFill>
            <a:srgbClr val="D2D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585466" y="3075813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778633" y="3423284"/>
            <a:ext cx="1074300" cy="611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633472" y="3108959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633472" y="3108959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912945" y="3516056"/>
            <a:ext cx="866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0" lvl="0" marL="12700" marR="0" rtl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Building  Automation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85466" y="1644776"/>
            <a:ext cx="1461900" cy="127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633472" y="1677924"/>
            <a:ext cx="1365900" cy="1182300"/>
          </a:xfrm>
          <a:custGeom>
            <a:pathLst>
              <a:path extrusionOk="0" h="120000" w="120000">
                <a:moveTo>
                  <a:pt x="90334" y="0"/>
                </a:moveTo>
                <a:lnTo>
                  <a:pt x="29665" y="0"/>
                </a:lnTo>
                <a:lnTo>
                  <a:pt x="0" y="59990"/>
                </a:lnTo>
                <a:lnTo>
                  <a:pt x="29665" y="119980"/>
                </a:lnTo>
                <a:lnTo>
                  <a:pt x="90334" y="119980"/>
                </a:lnTo>
                <a:lnTo>
                  <a:pt x="119999" y="59990"/>
                </a:lnTo>
                <a:lnTo>
                  <a:pt x="90334" y="0"/>
                </a:lnTo>
                <a:close/>
              </a:path>
            </a:pathLst>
          </a:custGeom>
          <a:solidFill>
            <a:srgbClr val="00A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633472" y="1677924"/>
            <a:ext cx="1365900" cy="1182300"/>
          </a:xfrm>
          <a:custGeom>
            <a:pathLst>
              <a:path extrusionOk="0" h="120000" w="120000">
                <a:moveTo>
                  <a:pt x="0" y="59990"/>
                </a:moveTo>
                <a:lnTo>
                  <a:pt x="29665" y="0"/>
                </a:lnTo>
                <a:lnTo>
                  <a:pt x="90334" y="0"/>
                </a:lnTo>
                <a:lnTo>
                  <a:pt x="119999" y="59990"/>
                </a:lnTo>
                <a:lnTo>
                  <a:pt x="90334" y="119980"/>
                </a:lnTo>
                <a:lnTo>
                  <a:pt x="29665" y="119980"/>
                </a:lnTo>
                <a:lnTo>
                  <a:pt x="0" y="59990"/>
                </a:lnTo>
                <a:close/>
              </a:path>
            </a:pathLst>
          </a:custGeom>
          <a:noFill/>
          <a:ln cap="flat" cmpd="sng" w="9525">
            <a:solidFill>
              <a:srgbClr val="00A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917507" y="2153602"/>
            <a:ext cx="798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Automotive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238369" y="1054989"/>
            <a:ext cx="628500" cy="541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45740"/>
            <a:ext cx="5400000" cy="3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038864" y="324000"/>
            <a:ext cx="5078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worked before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Bus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04" y="1484528"/>
            <a:ext cx="5400000" cy="3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422027" y="330298"/>
            <a:ext cx="5927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 after CAN Bus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28650" y="161453"/>
            <a:ext cx="788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6325">
            <a:noAutofit/>
          </a:bodyPr>
          <a:lstStyle/>
          <a:p>
            <a:pPr indent="0" lvl="0" marL="193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CAN Bus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320415" y="1069847"/>
            <a:ext cx="2464200" cy="64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3485588" y="1144331"/>
            <a:ext cx="223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68295" y="2550033"/>
            <a:ext cx="8610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47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849499" y="2705481"/>
            <a:ext cx="1566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849499" y="2705481"/>
            <a:ext cx="1566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927" y="119671"/>
                </a:lnTo>
                <a:lnTo>
                  <a:pt x="119927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928366" y="2550033"/>
            <a:ext cx="0" cy="15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578608" y="2705481"/>
            <a:ext cx="1581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578608" y="2705481"/>
            <a:ext cx="158100" cy="104400"/>
          </a:xfrm>
          <a:custGeom>
            <a:pathLst>
              <a:path extrusionOk="0" h="120000" w="120000">
                <a:moveTo>
                  <a:pt x="0" y="119671"/>
                </a:moveTo>
                <a:lnTo>
                  <a:pt x="119710" y="119671"/>
                </a:lnTo>
                <a:lnTo>
                  <a:pt x="119710" y="0"/>
                </a:lnTo>
                <a:lnTo>
                  <a:pt x="0" y="0"/>
                </a:lnTo>
                <a:lnTo>
                  <a:pt x="0" y="11967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657475" y="2550033"/>
            <a:ext cx="0" cy="155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79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447163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47163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526030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706624" y="2287142"/>
            <a:ext cx="1590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706624" y="2287142"/>
            <a:ext cx="1590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856" y="119672"/>
                </a:lnTo>
                <a:lnTo>
                  <a:pt x="119856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785491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2969514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969514" y="2287142"/>
            <a:ext cx="1557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79" y="119672"/>
                </a:lnTo>
                <a:lnTo>
                  <a:pt x="119779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048381" y="2391155"/>
            <a:ext cx="0" cy="159000"/>
          </a:xfrm>
          <a:custGeom>
            <a:pathLst>
              <a:path extrusionOk="0" h="120000" w="120000">
                <a:moveTo>
                  <a:pt x="0" y="119856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76868" y="1665064"/>
            <a:ext cx="845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CAN Bus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772150" y="2183129"/>
            <a:ext cx="457200" cy="285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816726" y="2544317"/>
            <a:ext cx="185100" cy="27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38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879592" y="2498598"/>
            <a:ext cx="708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816726" y="2544317"/>
            <a:ext cx="648300" cy="278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2" y="119835"/>
                </a:lnTo>
              </a:path>
            </a:pathLst>
          </a:custGeom>
          <a:noFill/>
          <a:ln cap="flat" cmpd="sng" w="12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67044" y="2867786"/>
            <a:ext cx="305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62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001892" y="2544317"/>
            <a:ext cx="649500" cy="27810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929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001892" y="2172842"/>
            <a:ext cx="278100" cy="741900"/>
          </a:xfrm>
          <a:custGeom>
            <a:pathLst>
              <a:path extrusionOk="0" h="120000" w="120000">
                <a:moveTo>
                  <a:pt x="0" y="119969"/>
                </a:moveTo>
                <a:lnTo>
                  <a:pt x="119835" y="0"/>
                </a:lnTo>
              </a:path>
            </a:pathLst>
          </a:custGeom>
          <a:noFill/>
          <a:ln cap="flat" cmpd="sng" w="12175">
            <a:solidFill>
              <a:srgbClr val="EC7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188201" y="2172842"/>
            <a:ext cx="276600" cy="649500"/>
          </a:xfrm>
          <a:custGeom>
            <a:pathLst>
              <a:path extrusionOk="0" h="120000" w="120000">
                <a:moveTo>
                  <a:pt x="119959" y="119929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464807" y="2544317"/>
            <a:ext cx="186600" cy="278100"/>
          </a:xfrm>
          <a:custGeom>
            <a:pathLst>
              <a:path extrusionOk="0" h="120000" w="120000">
                <a:moveTo>
                  <a:pt x="0" y="119835"/>
                </a:moveTo>
                <a:lnTo>
                  <a:pt x="119754" y="0"/>
                </a:lnTo>
              </a:path>
            </a:pathLst>
          </a:custGeom>
          <a:noFill/>
          <a:ln cap="flat" cmpd="sng" w="12175">
            <a:solidFill>
              <a:srgbClr val="5B9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188201" y="2172842"/>
            <a:ext cx="462900" cy="279000"/>
          </a:xfrm>
          <a:custGeom>
            <a:pathLst>
              <a:path extrusionOk="0" h="120000" w="120000">
                <a:moveTo>
                  <a:pt x="119999" y="119917"/>
                </a:moveTo>
                <a:lnTo>
                  <a:pt x="0" y="0"/>
                </a:lnTo>
              </a:path>
            </a:pathLst>
          </a:custGeom>
          <a:noFill/>
          <a:ln cap="flat" cmpd="sng" w="12175">
            <a:solidFill>
              <a:srgbClr val="CC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372225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372225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909310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909310" y="2822066"/>
            <a:ext cx="158100" cy="104400"/>
          </a:xfrm>
          <a:custGeom>
            <a:pathLst>
              <a:path extrusionOk="0" h="120000" w="120000">
                <a:moveTo>
                  <a:pt x="0" y="119672"/>
                </a:moveTo>
                <a:lnTo>
                  <a:pt x="119710" y="119672"/>
                </a:lnTo>
                <a:lnTo>
                  <a:pt x="119710" y="0"/>
                </a:lnTo>
                <a:lnTo>
                  <a:pt x="0" y="0"/>
                </a:lnTo>
                <a:lnTo>
                  <a:pt x="0" y="119672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723001" y="2451734"/>
            <a:ext cx="1566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723001" y="2451734"/>
            <a:ext cx="1566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27" y="120000"/>
                </a:lnTo>
                <a:lnTo>
                  <a:pt x="119927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156198" y="2172842"/>
            <a:ext cx="159000" cy="105300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156198" y="2172842"/>
            <a:ext cx="159000" cy="105300"/>
          </a:xfrm>
          <a:custGeom>
            <a:pathLst>
              <a:path extrusionOk="0" h="120000" w="120000">
                <a:moveTo>
                  <a:pt x="0" y="119891"/>
                </a:moveTo>
                <a:lnTo>
                  <a:pt x="119855" y="119891"/>
                </a:lnTo>
                <a:lnTo>
                  <a:pt x="119855" y="0"/>
                </a:lnTo>
                <a:lnTo>
                  <a:pt x="0" y="0"/>
                </a:lnTo>
                <a:lnTo>
                  <a:pt x="0" y="11989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588251" y="2451734"/>
            <a:ext cx="1557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88251" y="2451734"/>
            <a:ext cx="155700" cy="1029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779" y="120000"/>
                </a:lnTo>
                <a:lnTo>
                  <a:pt x="119779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661088" y="1665064"/>
            <a:ext cx="1194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conventional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ACEC"/>
                </a:solidFill>
                <a:latin typeface="Arial"/>
                <a:ea typeface="Arial"/>
                <a:cs typeface="Arial"/>
                <a:sym typeface="Arial"/>
              </a:rPr>
              <a:t>cabling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293869" y="1831562"/>
            <a:ext cx="501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2052446" y="3406712"/>
            <a:ext cx="1406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wires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connections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weight</a:t>
            </a:r>
            <a:endParaRPr sz="1100"/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EMI problems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552194" y="3152393"/>
            <a:ext cx="6070500" cy="2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543621" y="3155251"/>
            <a:ext cx="60579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289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611931" y="3319838"/>
            <a:ext cx="2433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30480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space requirements  Easier addition of new nodes  Lower assembly costs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transmission reliability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0480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