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Broadcasting technique is the main aspect of CAN Bus.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CANH and CANL work?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frame structure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standard implements four types of frames: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frame: a frame containing node data for transmission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frame: a frame requesting the transmission of a specific identifier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frame: a frame transmitted by any node detecting an error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Overload frame: a frame to inject a delay between data and/or remote framee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https://en.wikipedia.org/wiki/CAN_bus#Frames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starts here 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Arbitration in canbus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Shape 50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5.png"/><Relationship Id="rId13" Type="http://schemas.openxmlformats.org/officeDocument/2006/relationships/image" Target="../media/image15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9" Type="http://schemas.openxmlformats.org/officeDocument/2006/relationships/image" Target="../media/image12.png"/><Relationship Id="rId1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YEAR PROJECT PRESENTATION </a:t>
            </a:r>
            <a:endParaRPr b="1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Members - 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Rushabh Patel (131070005)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Siddhant Shah (131070010)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Abhijit Gupta (131070014)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Mehul Jain (1310700xx)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838200" y="215271"/>
            <a:ext cx="10515600" cy="981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01750">
            <a:noAutofit/>
          </a:bodyPr>
          <a:lstStyle/>
          <a:p>
            <a:pPr indent="-1904" lvl="0" marL="25800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CAN Bus</a:t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4427220" y="1426463"/>
            <a:ext cx="3285744" cy="8564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4647438" y="1525778"/>
            <a:ext cx="2820670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of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3157727" y="3400044"/>
            <a:ext cx="114808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47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3799332" y="3607308"/>
            <a:ext cx="208915" cy="139065"/>
          </a:xfrm>
          <a:custGeom>
            <a:pathLst>
              <a:path extrusionOk="0" h="120000" w="120000">
                <a:moveTo>
                  <a:pt x="0" y="119671"/>
                </a:moveTo>
                <a:lnTo>
                  <a:pt x="119927" y="119671"/>
                </a:lnTo>
                <a:lnTo>
                  <a:pt x="119927" y="0"/>
                </a:lnTo>
                <a:lnTo>
                  <a:pt x="0" y="0"/>
                </a:lnTo>
                <a:lnTo>
                  <a:pt x="0" y="1196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3799332" y="3607308"/>
            <a:ext cx="208915" cy="139065"/>
          </a:xfrm>
          <a:custGeom>
            <a:pathLst>
              <a:path extrusionOk="0" h="120000" w="120000">
                <a:moveTo>
                  <a:pt x="0" y="119671"/>
                </a:moveTo>
                <a:lnTo>
                  <a:pt x="119927" y="119671"/>
                </a:lnTo>
                <a:lnTo>
                  <a:pt x="119927" y="0"/>
                </a:lnTo>
                <a:lnTo>
                  <a:pt x="0" y="0"/>
                </a:lnTo>
                <a:lnTo>
                  <a:pt x="0" y="119671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3904488" y="3400044"/>
            <a:ext cx="0" cy="207645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779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3438144" y="3607308"/>
            <a:ext cx="210820" cy="139065"/>
          </a:xfrm>
          <a:custGeom>
            <a:pathLst>
              <a:path extrusionOk="0" h="120000" w="120000">
                <a:moveTo>
                  <a:pt x="0" y="119671"/>
                </a:moveTo>
                <a:lnTo>
                  <a:pt x="119710" y="119671"/>
                </a:lnTo>
                <a:lnTo>
                  <a:pt x="119710" y="0"/>
                </a:lnTo>
                <a:lnTo>
                  <a:pt x="0" y="0"/>
                </a:lnTo>
                <a:lnTo>
                  <a:pt x="0" y="1196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3438144" y="3607308"/>
            <a:ext cx="210820" cy="139065"/>
          </a:xfrm>
          <a:custGeom>
            <a:pathLst>
              <a:path extrusionOk="0" h="120000" w="120000">
                <a:moveTo>
                  <a:pt x="0" y="119671"/>
                </a:moveTo>
                <a:lnTo>
                  <a:pt x="119710" y="119671"/>
                </a:lnTo>
                <a:lnTo>
                  <a:pt x="119710" y="0"/>
                </a:lnTo>
                <a:lnTo>
                  <a:pt x="0" y="0"/>
                </a:lnTo>
                <a:lnTo>
                  <a:pt x="0" y="119671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3543300" y="3400044"/>
            <a:ext cx="0" cy="207645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779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3262884" y="3049523"/>
            <a:ext cx="207645" cy="139065"/>
          </a:xfrm>
          <a:custGeom>
            <a:pathLst>
              <a:path extrusionOk="0" h="120000" w="120000">
                <a:moveTo>
                  <a:pt x="0" y="119672"/>
                </a:moveTo>
                <a:lnTo>
                  <a:pt x="119779" y="119672"/>
                </a:lnTo>
                <a:lnTo>
                  <a:pt x="119779" y="0"/>
                </a:lnTo>
                <a:lnTo>
                  <a:pt x="0" y="0"/>
                </a:lnTo>
                <a:lnTo>
                  <a:pt x="0" y="1196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3262884" y="3049523"/>
            <a:ext cx="207645" cy="139065"/>
          </a:xfrm>
          <a:custGeom>
            <a:pathLst>
              <a:path extrusionOk="0" h="120000" w="120000">
                <a:moveTo>
                  <a:pt x="0" y="119672"/>
                </a:moveTo>
                <a:lnTo>
                  <a:pt x="119779" y="119672"/>
                </a:lnTo>
                <a:lnTo>
                  <a:pt x="119779" y="0"/>
                </a:lnTo>
                <a:lnTo>
                  <a:pt x="0" y="0"/>
                </a:lnTo>
                <a:lnTo>
                  <a:pt x="0" y="11967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3368040" y="3188207"/>
            <a:ext cx="0" cy="212090"/>
          </a:xfrm>
          <a:custGeom>
            <a:pathLst>
              <a:path extrusionOk="0" h="120000" w="120000">
                <a:moveTo>
                  <a:pt x="0" y="119856"/>
                </a:move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3608832" y="3049523"/>
            <a:ext cx="212090" cy="139065"/>
          </a:xfrm>
          <a:custGeom>
            <a:pathLst>
              <a:path extrusionOk="0" h="120000" w="120000">
                <a:moveTo>
                  <a:pt x="0" y="119672"/>
                </a:moveTo>
                <a:lnTo>
                  <a:pt x="119856" y="119672"/>
                </a:lnTo>
                <a:lnTo>
                  <a:pt x="119856" y="0"/>
                </a:lnTo>
                <a:lnTo>
                  <a:pt x="0" y="0"/>
                </a:lnTo>
                <a:lnTo>
                  <a:pt x="0" y="1196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3608832" y="3049523"/>
            <a:ext cx="212090" cy="139065"/>
          </a:xfrm>
          <a:custGeom>
            <a:pathLst>
              <a:path extrusionOk="0" h="120000" w="120000">
                <a:moveTo>
                  <a:pt x="0" y="119672"/>
                </a:moveTo>
                <a:lnTo>
                  <a:pt x="119856" y="119672"/>
                </a:lnTo>
                <a:lnTo>
                  <a:pt x="119856" y="0"/>
                </a:lnTo>
                <a:lnTo>
                  <a:pt x="0" y="0"/>
                </a:lnTo>
                <a:lnTo>
                  <a:pt x="0" y="11967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3713988" y="3188207"/>
            <a:ext cx="0" cy="212090"/>
          </a:xfrm>
          <a:custGeom>
            <a:pathLst>
              <a:path extrusionOk="0" h="120000" w="120000">
                <a:moveTo>
                  <a:pt x="0" y="119856"/>
                </a:move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3959352" y="3049523"/>
            <a:ext cx="207645" cy="139065"/>
          </a:xfrm>
          <a:custGeom>
            <a:pathLst>
              <a:path extrusionOk="0" h="120000" w="120000">
                <a:moveTo>
                  <a:pt x="0" y="119672"/>
                </a:moveTo>
                <a:lnTo>
                  <a:pt x="119779" y="119672"/>
                </a:lnTo>
                <a:lnTo>
                  <a:pt x="119779" y="0"/>
                </a:lnTo>
                <a:lnTo>
                  <a:pt x="0" y="0"/>
                </a:lnTo>
                <a:lnTo>
                  <a:pt x="0" y="1196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3959352" y="3049523"/>
            <a:ext cx="207645" cy="139065"/>
          </a:xfrm>
          <a:custGeom>
            <a:pathLst>
              <a:path extrusionOk="0" h="120000" w="120000">
                <a:moveTo>
                  <a:pt x="0" y="119672"/>
                </a:moveTo>
                <a:lnTo>
                  <a:pt x="119779" y="119672"/>
                </a:lnTo>
                <a:lnTo>
                  <a:pt x="119779" y="0"/>
                </a:lnTo>
                <a:lnTo>
                  <a:pt x="0" y="0"/>
                </a:lnTo>
                <a:lnTo>
                  <a:pt x="0" y="11967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4064508" y="3188207"/>
            <a:ext cx="0" cy="212090"/>
          </a:xfrm>
          <a:custGeom>
            <a:pathLst>
              <a:path extrusionOk="0" h="120000" w="120000">
                <a:moveTo>
                  <a:pt x="0" y="119856"/>
                </a:move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3169157" y="2220086"/>
            <a:ext cx="1127760" cy="315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ACEC"/>
                </a:solidFill>
                <a:latin typeface="Arial"/>
                <a:ea typeface="Arial"/>
                <a:cs typeface="Arial"/>
                <a:sym typeface="Arial"/>
              </a:rPr>
              <a:t>CAN Bus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7696200" y="2910839"/>
            <a:ext cx="609600" cy="3810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0"/>
                </a:lnTo>
              </a:path>
            </a:pathLst>
          </a:custGeom>
          <a:noFill/>
          <a:ln cap="flat" cmpd="sng" w="121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7755635" y="3392423"/>
            <a:ext cx="247015" cy="3708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38" y="119835"/>
                </a:lnTo>
              </a:path>
            </a:pathLst>
          </a:custGeom>
          <a:noFill/>
          <a:ln cap="flat" cmpd="sng" w="121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7839456" y="3331464"/>
            <a:ext cx="94488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121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7755635" y="3392423"/>
            <a:ext cx="864235" cy="3708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82" y="119835"/>
                </a:lnTo>
              </a:path>
            </a:pathLst>
          </a:custGeom>
          <a:noFill/>
          <a:ln cap="flat" cmpd="sng" w="121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8089392" y="3823715"/>
            <a:ext cx="407034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62" y="0"/>
                </a:lnTo>
              </a:path>
            </a:pathLst>
          </a:custGeom>
          <a:noFill/>
          <a:ln cap="flat" cmpd="sng" w="12175">
            <a:solidFill>
              <a:srgbClr val="EC7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8002523" y="3392423"/>
            <a:ext cx="866140" cy="370840"/>
          </a:xfrm>
          <a:custGeom>
            <a:pathLst>
              <a:path extrusionOk="0" h="120000" w="120000">
                <a:moveTo>
                  <a:pt x="0" y="119835"/>
                </a:moveTo>
                <a:lnTo>
                  <a:pt x="119929" y="0"/>
                </a:lnTo>
              </a:path>
            </a:pathLst>
          </a:custGeom>
          <a:noFill/>
          <a:ln cap="flat" cmpd="sng" w="12175">
            <a:solidFill>
              <a:srgbClr val="EC7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8002523" y="2897123"/>
            <a:ext cx="370840" cy="989330"/>
          </a:xfrm>
          <a:custGeom>
            <a:pathLst>
              <a:path extrusionOk="0" h="120000" w="120000">
                <a:moveTo>
                  <a:pt x="0" y="119969"/>
                </a:moveTo>
                <a:lnTo>
                  <a:pt x="119835" y="0"/>
                </a:lnTo>
              </a:path>
            </a:pathLst>
          </a:custGeom>
          <a:noFill/>
          <a:ln cap="flat" cmpd="sng" w="12175">
            <a:solidFill>
              <a:srgbClr val="EC7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8250935" y="2897123"/>
            <a:ext cx="368935" cy="866140"/>
          </a:xfrm>
          <a:custGeom>
            <a:pathLst>
              <a:path extrusionOk="0" h="120000" w="120000">
                <a:moveTo>
                  <a:pt x="119959" y="119929"/>
                </a:move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5B9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8619743" y="3392423"/>
            <a:ext cx="248920" cy="370840"/>
          </a:xfrm>
          <a:custGeom>
            <a:pathLst>
              <a:path extrusionOk="0" h="120000" w="120000">
                <a:moveTo>
                  <a:pt x="0" y="119835"/>
                </a:moveTo>
                <a:lnTo>
                  <a:pt x="119754" y="0"/>
                </a:lnTo>
              </a:path>
            </a:pathLst>
          </a:custGeom>
          <a:noFill/>
          <a:ln cap="flat" cmpd="sng" w="12175">
            <a:solidFill>
              <a:srgbClr val="5B9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8250935" y="2897123"/>
            <a:ext cx="617220" cy="372110"/>
          </a:xfrm>
          <a:custGeom>
            <a:pathLst>
              <a:path extrusionOk="0" h="120000" w="120000">
                <a:moveTo>
                  <a:pt x="119999" y="119917"/>
                </a:move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CC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8496300" y="3762755"/>
            <a:ext cx="210820" cy="139065"/>
          </a:xfrm>
          <a:custGeom>
            <a:pathLst>
              <a:path extrusionOk="0" h="120000" w="120000">
                <a:moveTo>
                  <a:pt x="0" y="119672"/>
                </a:moveTo>
                <a:lnTo>
                  <a:pt x="119710" y="119672"/>
                </a:lnTo>
                <a:lnTo>
                  <a:pt x="119710" y="0"/>
                </a:lnTo>
                <a:lnTo>
                  <a:pt x="0" y="0"/>
                </a:lnTo>
                <a:lnTo>
                  <a:pt x="0" y="1196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8496300" y="3762755"/>
            <a:ext cx="210820" cy="139065"/>
          </a:xfrm>
          <a:custGeom>
            <a:pathLst>
              <a:path extrusionOk="0" h="120000" w="120000">
                <a:moveTo>
                  <a:pt x="0" y="119672"/>
                </a:moveTo>
                <a:lnTo>
                  <a:pt x="119710" y="119672"/>
                </a:lnTo>
                <a:lnTo>
                  <a:pt x="119710" y="0"/>
                </a:lnTo>
                <a:lnTo>
                  <a:pt x="0" y="0"/>
                </a:lnTo>
                <a:lnTo>
                  <a:pt x="0" y="11967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7879080" y="3762755"/>
            <a:ext cx="210820" cy="139065"/>
          </a:xfrm>
          <a:custGeom>
            <a:pathLst>
              <a:path extrusionOk="0" h="120000" w="120000">
                <a:moveTo>
                  <a:pt x="0" y="119672"/>
                </a:moveTo>
                <a:lnTo>
                  <a:pt x="119710" y="119672"/>
                </a:lnTo>
                <a:lnTo>
                  <a:pt x="119710" y="0"/>
                </a:lnTo>
                <a:lnTo>
                  <a:pt x="0" y="0"/>
                </a:lnTo>
                <a:lnTo>
                  <a:pt x="0" y="1196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7879080" y="3762755"/>
            <a:ext cx="210820" cy="139065"/>
          </a:xfrm>
          <a:custGeom>
            <a:pathLst>
              <a:path extrusionOk="0" h="120000" w="120000">
                <a:moveTo>
                  <a:pt x="0" y="119672"/>
                </a:moveTo>
                <a:lnTo>
                  <a:pt x="119710" y="119672"/>
                </a:lnTo>
                <a:lnTo>
                  <a:pt x="119710" y="0"/>
                </a:lnTo>
                <a:lnTo>
                  <a:pt x="0" y="0"/>
                </a:lnTo>
                <a:lnTo>
                  <a:pt x="0" y="11967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7630668" y="3268979"/>
            <a:ext cx="208915" cy="13716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27" y="120000"/>
                </a:lnTo>
                <a:lnTo>
                  <a:pt x="119927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7630668" y="3268979"/>
            <a:ext cx="208915" cy="13716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27" y="120000"/>
                </a:lnTo>
                <a:lnTo>
                  <a:pt x="119927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8208264" y="2897123"/>
            <a:ext cx="212090" cy="140335"/>
          </a:xfrm>
          <a:custGeom>
            <a:pathLst>
              <a:path extrusionOk="0" h="120000" w="120000">
                <a:moveTo>
                  <a:pt x="0" y="119891"/>
                </a:moveTo>
                <a:lnTo>
                  <a:pt x="119855" y="119891"/>
                </a:lnTo>
                <a:lnTo>
                  <a:pt x="119855" y="0"/>
                </a:lnTo>
                <a:lnTo>
                  <a:pt x="0" y="0"/>
                </a:lnTo>
                <a:lnTo>
                  <a:pt x="0" y="1198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8208264" y="2897123"/>
            <a:ext cx="212090" cy="140335"/>
          </a:xfrm>
          <a:custGeom>
            <a:pathLst>
              <a:path extrusionOk="0" h="120000" w="120000">
                <a:moveTo>
                  <a:pt x="0" y="119891"/>
                </a:moveTo>
                <a:lnTo>
                  <a:pt x="119855" y="119891"/>
                </a:lnTo>
                <a:lnTo>
                  <a:pt x="119855" y="0"/>
                </a:lnTo>
                <a:lnTo>
                  <a:pt x="0" y="0"/>
                </a:lnTo>
                <a:lnTo>
                  <a:pt x="0" y="119891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8784335" y="3268979"/>
            <a:ext cx="207645" cy="13716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779" y="120000"/>
                </a:lnTo>
                <a:lnTo>
                  <a:pt x="119779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8784335" y="3268979"/>
            <a:ext cx="207645" cy="13716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779" y="120000"/>
                </a:lnTo>
                <a:lnTo>
                  <a:pt x="119779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7548118" y="2220086"/>
            <a:ext cx="1592580" cy="589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ACEC"/>
                </a:solidFill>
                <a:latin typeface="Arial"/>
                <a:ea typeface="Arial"/>
                <a:cs typeface="Arial"/>
                <a:sym typeface="Arial"/>
              </a:rPr>
              <a:t>conventional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ACEC"/>
                </a:solidFill>
                <a:latin typeface="Arial"/>
                <a:ea typeface="Arial"/>
                <a:cs typeface="Arial"/>
                <a:sym typeface="Arial"/>
              </a:rPr>
              <a:t>cabling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5725159" y="2442083"/>
            <a:ext cx="668020" cy="3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2736595" y="4542282"/>
            <a:ext cx="1875155" cy="14542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wires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0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connections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weight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EMI problems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2069592" y="4203191"/>
            <a:ext cx="8093964" cy="3200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2058161" y="4207002"/>
            <a:ext cx="80772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289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7482585" y="4426458"/>
            <a:ext cx="3244215" cy="16223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412115" rt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space requirements  Easier addition of new nodes  Lower assembly costs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Increased transmission reliability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Shape 2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0" y="1644648"/>
            <a:ext cx="812800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/>
        </p:nvSpPr>
        <p:spPr>
          <a:xfrm>
            <a:off x="1744142" y="558800"/>
            <a:ext cx="886999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Brief Overview of Working of CAN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0531" y="1504949"/>
            <a:ext cx="8128000" cy="42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/>
        </p:nvSpPr>
        <p:spPr>
          <a:xfrm>
            <a:off x="3888504" y="532309"/>
            <a:ext cx="441499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CANH and CANL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838200" y="435404"/>
            <a:ext cx="10515600" cy="981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01750">
            <a:noAutofit/>
          </a:bodyPr>
          <a:lstStyle/>
          <a:p>
            <a:pPr indent="-4445" lvl="0" marL="43605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Frames</a:t>
            </a: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x="2686811" y="1827276"/>
            <a:ext cx="3084830" cy="1854835"/>
          </a:xfrm>
          <a:prstGeom prst="rect">
            <a:avLst/>
          </a:prstGeom>
          <a:solidFill>
            <a:srgbClr val="00ACEC"/>
          </a:solidFill>
          <a:ln>
            <a:noFill/>
          </a:ln>
        </p:spPr>
        <p:txBody>
          <a:bodyPr anchorCtr="0" anchor="t" bIns="0" lIns="0" spcFirstLastPara="1" rIns="0" wrap="square" tIns="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29" lvl="0" marL="3543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Frame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6420611" y="1827276"/>
            <a:ext cx="3084830" cy="1854835"/>
          </a:xfrm>
          <a:prstGeom prst="rect">
            <a:avLst/>
          </a:prstGeom>
          <a:solidFill>
            <a:srgbClr val="00ACEC"/>
          </a:solidFill>
          <a:ln>
            <a:noFill/>
          </a:ln>
        </p:spPr>
        <p:txBody>
          <a:bodyPr anchorCtr="0" anchor="t" bIns="0" lIns="0" spcFirstLastPara="1" rIns="0" wrap="square" tIns="283825">
            <a:noAutofit/>
          </a:bodyPr>
          <a:lstStyle/>
          <a:p>
            <a:pPr indent="-635" lvl="0" marL="635" marR="0" rtl="0" algn="ctr">
              <a:lnSpc>
                <a:spcPct val="1148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Remote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" lvl="0" marL="1905" marR="0" rtl="0" algn="ctr">
              <a:lnSpc>
                <a:spcPct val="1148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Frame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2686811" y="4326635"/>
            <a:ext cx="3084830" cy="1854835"/>
          </a:xfrm>
          <a:prstGeom prst="rect">
            <a:avLst/>
          </a:prstGeom>
          <a:solidFill>
            <a:srgbClr val="00ACEC"/>
          </a:solidFill>
          <a:ln>
            <a:noFill/>
          </a:ln>
        </p:spPr>
        <p:txBody>
          <a:bodyPr anchorCtr="0" anchor="t" bIns="0" lIns="0" spcFirstLastPara="1" rIns="0" wrap="square" tIns="283825">
            <a:noAutofit/>
          </a:bodyPr>
          <a:lstStyle/>
          <a:p>
            <a:pPr indent="-1905" lvl="0" marL="1905" marR="0" rtl="0" algn="ctr">
              <a:lnSpc>
                <a:spcPct val="1148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Overload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48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Frame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6420611" y="4326635"/>
            <a:ext cx="3084830" cy="1854835"/>
          </a:xfrm>
          <a:prstGeom prst="rect">
            <a:avLst/>
          </a:prstGeom>
          <a:solidFill>
            <a:srgbClr val="00ACEC"/>
          </a:solidFill>
          <a:ln>
            <a:noFill/>
          </a:ln>
        </p:spPr>
        <p:txBody>
          <a:bodyPr anchorCtr="0" anchor="t" bIns="0" lIns="0" spcFirstLastPara="1" rIns="0" wrap="square" tIns="1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59" lvl="0" marL="314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Error Frame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9241535" y="2980944"/>
            <a:ext cx="733044" cy="3215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3086100" y="2971800"/>
            <a:ext cx="719327" cy="32003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3906011" y="2973323"/>
            <a:ext cx="1010919" cy="32004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39" y="120000"/>
                </a:lnTo>
                <a:lnTo>
                  <a:pt x="119939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3906011" y="2973323"/>
            <a:ext cx="1010919" cy="32004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39" y="120000"/>
                </a:lnTo>
                <a:lnTo>
                  <a:pt x="119939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5192267" y="2973323"/>
            <a:ext cx="367665" cy="32004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875" y="120000"/>
                </a:lnTo>
                <a:lnTo>
                  <a:pt x="119875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5192267" y="2973323"/>
            <a:ext cx="367665" cy="32004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875" y="120000"/>
                </a:lnTo>
                <a:lnTo>
                  <a:pt x="119875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5699886" y="3044825"/>
            <a:ext cx="869315" cy="1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0..64 Bit Data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7006590" y="3044825"/>
            <a:ext cx="715010" cy="1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15-bit CRC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9321545" y="3028950"/>
            <a:ext cx="530225" cy="1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Idle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3195954" y="3044825"/>
            <a:ext cx="530225" cy="1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Idle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3818382" y="2985008"/>
            <a:ext cx="8445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3816858" y="3164204"/>
            <a:ext cx="8001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5561076" y="2973323"/>
            <a:ext cx="2482850" cy="32004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53333" y="120000"/>
                </a:lnTo>
                <a:lnTo>
                  <a:pt x="53333" y="0"/>
                </a:lnTo>
                <a:lnTo>
                  <a:pt x="0" y="0"/>
                </a:lnTo>
                <a:lnTo>
                  <a:pt x="119987" y="0"/>
                </a:lnTo>
                <a:lnTo>
                  <a:pt x="119987" y="120000"/>
                </a:lnTo>
                <a:lnTo>
                  <a:pt x="53333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8132064" y="2973323"/>
            <a:ext cx="1196340" cy="318770"/>
          </a:xfrm>
          <a:custGeom>
            <a:pathLst>
              <a:path extrusionOk="0" h="120000" w="120000">
                <a:moveTo>
                  <a:pt x="0" y="119904"/>
                </a:moveTo>
                <a:lnTo>
                  <a:pt x="9171" y="119904"/>
                </a:lnTo>
                <a:lnTo>
                  <a:pt x="9171" y="0"/>
                </a:lnTo>
                <a:lnTo>
                  <a:pt x="18420" y="0"/>
                </a:lnTo>
                <a:lnTo>
                  <a:pt x="18420" y="119904"/>
                </a:lnTo>
                <a:lnTo>
                  <a:pt x="18420" y="0"/>
                </a:lnTo>
                <a:lnTo>
                  <a:pt x="83082" y="0"/>
                </a:lnTo>
                <a:lnTo>
                  <a:pt x="83082" y="119904"/>
                </a:lnTo>
                <a:lnTo>
                  <a:pt x="83082" y="0"/>
                </a:lnTo>
                <a:lnTo>
                  <a:pt x="110751" y="0"/>
                </a:lnTo>
                <a:lnTo>
                  <a:pt x="110751" y="119904"/>
                </a:lnTo>
                <a:lnTo>
                  <a:pt x="110751" y="0"/>
                </a:lnTo>
                <a:lnTo>
                  <a:pt x="119999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9326880" y="2973323"/>
            <a:ext cx="647700" cy="190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96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8043671" y="2973323"/>
            <a:ext cx="93345" cy="3200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508" y="0"/>
                </a:lnTo>
                <a:lnTo>
                  <a:pt x="119508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4920234" y="3164204"/>
            <a:ext cx="17526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E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4920234" y="2985008"/>
            <a:ext cx="26479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 I  r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3816858" y="3044825"/>
            <a:ext cx="1707514" cy="1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11-bit Identifier  </a:t>
            </a:r>
            <a:r>
              <a:rPr baseline="30000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D  0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DLC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8049514" y="2985008"/>
            <a:ext cx="2692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A D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8049514" y="3164204"/>
            <a:ext cx="25463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K L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8049514" y="3030473"/>
            <a:ext cx="1177925" cy="1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C E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7-bit EOF IFS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3912870" y="2736342"/>
            <a:ext cx="1103630" cy="190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72" y="9600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4862321" y="2699766"/>
            <a:ext cx="146685" cy="78105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4"/>
                </a:lnTo>
                <a:lnTo>
                  <a:pt x="119687" y="597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4862321" y="2699766"/>
            <a:ext cx="146685" cy="7810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687" y="59707"/>
                </a:lnTo>
                <a:lnTo>
                  <a:pt x="0" y="11941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3906773" y="2699766"/>
            <a:ext cx="144780" cy="7810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59707"/>
                </a:lnTo>
                <a:lnTo>
                  <a:pt x="120000" y="119414"/>
                </a:lnTo>
                <a:lnTo>
                  <a:pt x="120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3906773" y="2699766"/>
            <a:ext cx="144780" cy="78105"/>
          </a:xfrm>
          <a:custGeom>
            <a:pathLst>
              <a:path extrusionOk="0" h="120000" w="120000">
                <a:moveTo>
                  <a:pt x="120000" y="119414"/>
                </a:moveTo>
                <a:lnTo>
                  <a:pt x="0" y="59707"/>
                </a:lnTo>
                <a:lnTo>
                  <a:pt x="120000" y="0"/>
                </a:lnTo>
                <a:lnTo>
                  <a:pt x="120000" y="119414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5011673" y="2736342"/>
            <a:ext cx="550545" cy="190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16" y="9600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5409438" y="2699766"/>
            <a:ext cx="147955" cy="78105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4"/>
                </a:lnTo>
                <a:lnTo>
                  <a:pt x="119896" y="597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5409438" y="2699766"/>
            <a:ext cx="147955" cy="7810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896" y="59707"/>
                </a:lnTo>
                <a:lnTo>
                  <a:pt x="0" y="11941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5007102" y="2699766"/>
            <a:ext cx="146685" cy="78105"/>
          </a:xfrm>
          <a:custGeom>
            <a:pathLst>
              <a:path extrusionOk="0" h="120000" w="120000">
                <a:moveTo>
                  <a:pt x="119687" y="0"/>
                </a:moveTo>
                <a:lnTo>
                  <a:pt x="0" y="59707"/>
                </a:lnTo>
                <a:lnTo>
                  <a:pt x="119687" y="119414"/>
                </a:lnTo>
                <a:lnTo>
                  <a:pt x="11968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5007102" y="2699766"/>
            <a:ext cx="146685" cy="78105"/>
          </a:xfrm>
          <a:custGeom>
            <a:pathLst>
              <a:path extrusionOk="0" h="120000" w="120000">
                <a:moveTo>
                  <a:pt x="119687" y="119414"/>
                </a:moveTo>
                <a:lnTo>
                  <a:pt x="0" y="59707"/>
                </a:lnTo>
                <a:lnTo>
                  <a:pt x="119687" y="0"/>
                </a:lnTo>
                <a:lnTo>
                  <a:pt x="119687" y="119414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5561838" y="2736342"/>
            <a:ext cx="1103630" cy="190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72" y="9600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6517385" y="2699766"/>
            <a:ext cx="147955" cy="78105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4"/>
                </a:lnTo>
                <a:lnTo>
                  <a:pt x="119897" y="597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6517385" y="2699766"/>
            <a:ext cx="147955" cy="7810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897" y="59707"/>
                </a:lnTo>
                <a:lnTo>
                  <a:pt x="0" y="11941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5557265" y="2699766"/>
            <a:ext cx="147955" cy="78105"/>
          </a:xfrm>
          <a:custGeom>
            <a:pathLst>
              <a:path extrusionOk="0" h="120000" w="120000">
                <a:moveTo>
                  <a:pt x="119897" y="0"/>
                </a:moveTo>
                <a:lnTo>
                  <a:pt x="0" y="59707"/>
                </a:lnTo>
                <a:lnTo>
                  <a:pt x="119897" y="119414"/>
                </a:lnTo>
                <a:lnTo>
                  <a:pt x="11989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5557265" y="2699766"/>
            <a:ext cx="147955" cy="78105"/>
          </a:xfrm>
          <a:custGeom>
            <a:pathLst>
              <a:path extrusionOk="0" h="120000" w="120000">
                <a:moveTo>
                  <a:pt x="119897" y="119414"/>
                </a:moveTo>
                <a:lnTo>
                  <a:pt x="0" y="59707"/>
                </a:lnTo>
                <a:lnTo>
                  <a:pt x="119897" y="0"/>
                </a:lnTo>
                <a:lnTo>
                  <a:pt x="119897" y="119414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6665214" y="2736342"/>
            <a:ext cx="1472565" cy="190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68" y="9600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7986521" y="2699766"/>
            <a:ext cx="146685" cy="78105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4"/>
                </a:lnTo>
                <a:lnTo>
                  <a:pt x="119688" y="597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7986521" y="2699766"/>
            <a:ext cx="146685" cy="7810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688" y="59707"/>
                </a:lnTo>
                <a:lnTo>
                  <a:pt x="0" y="11941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6671309" y="2699766"/>
            <a:ext cx="147955" cy="78105"/>
          </a:xfrm>
          <a:custGeom>
            <a:pathLst>
              <a:path extrusionOk="0" h="120000" w="120000">
                <a:moveTo>
                  <a:pt x="119897" y="0"/>
                </a:moveTo>
                <a:lnTo>
                  <a:pt x="0" y="59707"/>
                </a:lnTo>
                <a:lnTo>
                  <a:pt x="119897" y="119414"/>
                </a:lnTo>
                <a:lnTo>
                  <a:pt x="11989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6671309" y="2699766"/>
            <a:ext cx="147955" cy="78105"/>
          </a:xfrm>
          <a:custGeom>
            <a:pathLst>
              <a:path extrusionOk="0" h="120000" w="120000">
                <a:moveTo>
                  <a:pt x="119897" y="119414"/>
                </a:moveTo>
                <a:lnTo>
                  <a:pt x="0" y="59707"/>
                </a:lnTo>
                <a:lnTo>
                  <a:pt x="119897" y="0"/>
                </a:lnTo>
                <a:lnTo>
                  <a:pt x="119897" y="119414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8326373" y="2736342"/>
            <a:ext cx="629920" cy="190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03" y="9600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8807957" y="2699766"/>
            <a:ext cx="146685" cy="78105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4"/>
                </a:lnTo>
                <a:lnTo>
                  <a:pt x="119688" y="597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8807957" y="2699766"/>
            <a:ext cx="146685" cy="7810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688" y="59707"/>
                </a:lnTo>
                <a:lnTo>
                  <a:pt x="0" y="11941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8321802" y="2699766"/>
            <a:ext cx="146685" cy="78105"/>
          </a:xfrm>
          <a:custGeom>
            <a:pathLst>
              <a:path extrusionOk="0" h="120000" w="120000">
                <a:moveTo>
                  <a:pt x="119688" y="0"/>
                </a:moveTo>
                <a:lnTo>
                  <a:pt x="0" y="59707"/>
                </a:lnTo>
                <a:lnTo>
                  <a:pt x="119688" y="119414"/>
                </a:lnTo>
                <a:lnTo>
                  <a:pt x="1196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8321802" y="2699766"/>
            <a:ext cx="146685" cy="78105"/>
          </a:xfrm>
          <a:custGeom>
            <a:pathLst>
              <a:path extrusionOk="0" h="120000" w="120000">
                <a:moveTo>
                  <a:pt x="119688" y="119414"/>
                </a:moveTo>
                <a:lnTo>
                  <a:pt x="0" y="59707"/>
                </a:lnTo>
                <a:lnTo>
                  <a:pt x="119688" y="0"/>
                </a:lnTo>
                <a:lnTo>
                  <a:pt x="119688" y="119414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9240773" y="2736342"/>
            <a:ext cx="641985" cy="190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28" y="9600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9242297" y="2699766"/>
            <a:ext cx="144780" cy="7810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59707"/>
                </a:lnTo>
                <a:lnTo>
                  <a:pt x="120000" y="119414"/>
                </a:lnTo>
                <a:lnTo>
                  <a:pt x="120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9242297" y="2699766"/>
            <a:ext cx="144780" cy="78105"/>
          </a:xfrm>
          <a:custGeom>
            <a:pathLst>
              <a:path extrusionOk="0" h="120000" w="120000">
                <a:moveTo>
                  <a:pt x="120000" y="119414"/>
                </a:moveTo>
                <a:lnTo>
                  <a:pt x="0" y="59707"/>
                </a:lnTo>
                <a:lnTo>
                  <a:pt x="120000" y="0"/>
                </a:lnTo>
                <a:lnTo>
                  <a:pt x="120000" y="119414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5089905" y="2264409"/>
            <a:ext cx="2586355" cy="286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	Data Field	CRC Field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" lvl="0" marL="736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8508618" y="2538984"/>
            <a:ext cx="274955" cy="149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9369043" y="2264409"/>
            <a:ext cx="439420" cy="149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Idle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3901440" y="2196083"/>
            <a:ext cx="0" cy="7620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5559552" y="2196083"/>
            <a:ext cx="0" cy="7620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5006340" y="2196083"/>
            <a:ext cx="0" cy="7620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6667500" y="2196083"/>
            <a:ext cx="0" cy="7620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8136635" y="2196083"/>
            <a:ext cx="0" cy="7620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8317992" y="2196083"/>
            <a:ext cx="0" cy="7620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8958071" y="2196083"/>
            <a:ext cx="0" cy="7620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9236964" y="2196083"/>
            <a:ext cx="0" cy="7620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3816096" y="2196083"/>
            <a:ext cx="0" cy="7620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3664458" y="2699766"/>
            <a:ext cx="147955" cy="78105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4"/>
                </a:lnTo>
                <a:lnTo>
                  <a:pt x="119896" y="597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3664458" y="2699766"/>
            <a:ext cx="147955" cy="7810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896" y="59707"/>
                </a:lnTo>
                <a:lnTo>
                  <a:pt x="0" y="11941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3097529" y="2736342"/>
            <a:ext cx="568960" cy="0"/>
          </a:xfrm>
          <a:custGeom>
            <a:pathLst>
              <a:path extrusionOk="0" h="120000" w="120000">
                <a:moveTo>
                  <a:pt x="119892" y="0"/>
                </a:moveTo>
                <a:lnTo>
                  <a:pt x="0" y="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8101076" y="2401823"/>
            <a:ext cx="723900" cy="149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   Frame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8130031" y="2264409"/>
            <a:ext cx="1116965" cy="149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	End of	Inter-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8924290" y="2401823"/>
            <a:ext cx="351155" cy="286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  Space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3240404" y="2264409"/>
            <a:ext cx="1638935" cy="149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Idle	Arbitration Field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2904744" y="3291840"/>
            <a:ext cx="864235" cy="0"/>
          </a:xfrm>
          <a:custGeom>
            <a:pathLst>
              <a:path extrusionOk="0" h="120000" w="120000">
                <a:moveTo>
                  <a:pt x="119982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2904744" y="2973323"/>
            <a:ext cx="144780" cy="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2339467" y="2878963"/>
            <a:ext cx="560070" cy="16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recessive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2353182" y="3202685"/>
            <a:ext cx="546735" cy="16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dominant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5006340" y="2973323"/>
            <a:ext cx="0" cy="32004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5099303" y="2973323"/>
            <a:ext cx="0" cy="32004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4893564" y="3293364"/>
            <a:ext cx="32512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812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3095244" y="2968751"/>
            <a:ext cx="719455" cy="12700"/>
          </a:xfrm>
          <a:custGeom>
            <a:pathLst>
              <a:path extrusionOk="0" h="120000" w="120000">
                <a:moveTo>
                  <a:pt x="0" y="115199"/>
                </a:moveTo>
                <a:lnTo>
                  <a:pt x="119978" y="115199"/>
                </a:lnTo>
                <a:lnTo>
                  <a:pt x="119978" y="0"/>
                </a:lnTo>
                <a:lnTo>
                  <a:pt x="0" y="0"/>
                </a:lnTo>
                <a:lnTo>
                  <a:pt x="0" y="1151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3814571" y="2973323"/>
            <a:ext cx="0" cy="32004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3814571" y="3293364"/>
            <a:ext cx="108585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577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5099303" y="2973323"/>
            <a:ext cx="108585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578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9427464" y="5702808"/>
            <a:ext cx="548640" cy="32156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3092195" y="5704332"/>
            <a:ext cx="719328" cy="32765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8226552" y="5696711"/>
            <a:ext cx="1655445" cy="320040"/>
          </a:xfrm>
          <a:custGeom>
            <a:pathLst>
              <a:path extrusionOk="0" h="120000" w="120000">
                <a:moveTo>
                  <a:pt x="0" y="0"/>
                </a:moveTo>
                <a:lnTo>
                  <a:pt x="6674" y="0"/>
                </a:lnTo>
                <a:lnTo>
                  <a:pt x="6674" y="120000"/>
                </a:lnTo>
                <a:lnTo>
                  <a:pt x="13348" y="120000"/>
                </a:lnTo>
                <a:lnTo>
                  <a:pt x="13348" y="0"/>
                </a:lnTo>
                <a:lnTo>
                  <a:pt x="20023" y="0"/>
                </a:lnTo>
                <a:lnTo>
                  <a:pt x="20023" y="120000"/>
                </a:lnTo>
                <a:lnTo>
                  <a:pt x="20023" y="0"/>
                </a:lnTo>
                <a:lnTo>
                  <a:pt x="66688" y="0"/>
                </a:lnTo>
                <a:lnTo>
                  <a:pt x="66688" y="120000"/>
                </a:lnTo>
                <a:lnTo>
                  <a:pt x="66688" y="0"/>
                </a:lnTo>
                <a:lnTo>
                  <a:pt x="86655" y="0"/>
                </a:lnTo>
                <a:lnTo>
                  <a:pt x="86655" y="120000"/>
                </a:lnTo>
                <a:lnTo>
                  <a:pt x="86655" y="0"/>
                </a:lnTo>
                <a:lnTo>
                  <a:pt x="119972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3928109" y="5462778"/>
            <a:ext cx="2051685" cy="190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77" y="9605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 txBox="1"/>
          <p:nvPr/>
        </p:nvSpPr>
        <p:spPr>
          <a:xfrm>
            <a:off x="4566284" y="4993258"/>
            <a:ext cx="788035" cy="149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Arbitration field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3195954" y="5771896"/>
            <a:ext cx="530225" cy="1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Idle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3818382" y="5712053"/>
            <a:ext cx="8445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3816858" y="5771896"/>
            <a:ext cx="1029969" cy="1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11-bit Base Id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3816858" y="5891580"/>
            <a:ext cx="8001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4920234" y="5712053"/>
            <a:ext cx="15875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I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4920234" y="5891580"/>
            <a:ext cx="17526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E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3915917" y="5426202"/>
            <a:ext cx="146685" cy="78105"/>
          </a:xfrm>
          <a:custGeom>
            <a:pathLst>
              <a:path extrusionOk="0" h="120000" w="120000">
                <a:moveTo>
                  <a:pt x="119688" y="0"/>
                </a:moveTo>
                <a:lnTo>
                  <a:pt x="0" y="59708"/>
                </a:lnTo>
                <a:lnTo>
                  <a:pt x="119688" y="119416"/>
                </a:lnTo>
                <a:lnTo>
                  <a:pt x="1196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3915917" y="5426202"/>
            <a:ext cx="146685" cy="78105"/>
          </a:xfrm>
          <a:custGeom>
            <a:pathLst>
              <a:path extrusionOk="0" h="120000" w="120000">
                <a:moveTo>
                  <a:pt x="119688" y="119416"/>
                </a:moveTo>
                <a:lnTo>
                  <a:pt x="0" y="59708"/>
                </a:lnTo>
                <a:lnTo>
                  <a:pt x="119688" y="0"/>
                </a:lnTo>
                <a:lnTo>
                  <a:pt x="119688" y="119416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3096767" y="5693664"/>
            <a:ext cx="719455" cy="12700"/>
          </a:xfrm>
          <a:custGeom>
            <a:pathLst>
              <a:path extrusionOk="0" h="120000" w="120000">
                <a:moveTo>
                  <a:pt x="0" y="115199"/>
                </a:moveTo>
                <a:lnTo>
                  <a:pt x="119978" y="115199"/>
                </a:lnTo>
                <a:lnTo>
                  <a:pt x="119978" y="0"/>
                </a:lnTo>
                <a:lnTo>
                  <a:pt x="0" y="0"/>
                </a:lnTo>
                <a:lnTo>
                  <a:pt x="0" y="1151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3912108" y="4922520"/>
            <a:ext cx="0" cy="7620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3805428" y="4922520"/>
            <a:ext cx="0" cy="7620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3653790" y="5426202"/>
            <a:ext cx="147955" cy="78105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6"/>
                </a:lnTo>
                <a:lnTo>
                  <a:pt x="119896" y="597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3653790" y="5426202"/>
            <a:ext cx="147955" cy="7810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896" y="59708"/>
                </a:lnTo>
                <a:lnTo>
                  <a:pt x="0" y="11941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3097529" y="5462778"/>
            <a:ext cx="568960" cy="0"/>
          </a:xfrm>
          <a:custGeom>
            <a:pathLst>
              <a:path extrusionOk="0" h="120000" w="120000">
                <a:moveTo>
                  <a:pt x="119892" y="0"/>
                </a:moveTo>
                <a:lnTo>
                  <a:pt x="0" y="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3240404" y="4991734"/>
            <a:ext cx="439420" cy="149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Idle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2904744" y="6022847"/>
            <a:ext cx="864235" cy="0"/>
          </a:xfrm>
          <a:custGeom>
            <a:pathLst>
              <a:path extrusionOk="0" h="120000" w="120000">
                <a:moveTo>
                  <a:pt x="119982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2904744" y="5699759"/>
            <a:ext cx="144780" cy="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Shape 416"/>
          <p:cNvSpPr txBox="1"/>
          <p:nvPr/>
        </p:nvSpPr>
        <p:spPr>
          <a:xfrm>
            <a:off x="2339467" y="5605983"/>
            <a:ext cx="560070" cy="16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recessive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Shape 417"/>
          <p:cNvSpPr txBox="1"/>
          <p:nvPr/>
        </p:nvSpPr>
        <p:spPr>
          <a:xfrm>
            <a:off x="2353182" y="5929985"/>
            <a:ext cx="546735" cy="16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dominant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3805428" y="5696711"/>
            <a:ext cx="0" cy="33274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816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3805428" y="6024371"/>
            <a:ext cx="1115695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86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3910584" y="5696711"/>
            <a:ext cx="0" cy="33274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816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4920996" y="5696711"/>
            <a:ext cx="0" cy="33528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5012435" y="5696711"/>
            <a:ext cx="0" cy="33528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5100828" y="5696711"/>
            <a:ext cx="0" cy="33528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5100828" y="6024371"/>
            <a:ext cx="313055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5929884" y="5696711"/>
            <a:ext cx="0" cy="33528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6018276" y="5696711"/>
            <a:ext cx="0" cy="33528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6108191" y="5696711"/>
            <a:ext cx="0" cy="33528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6199632" y="5696711"/>
            <a:ext cx="0" cy="33528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8228076" y="5696711"/>
            <a:ext cx="0" cy="33528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6541007" y="5696711"/>
            <a:ext cx="0" cy="33528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7466076" y="5696711"/>
            <a:ext cx="0" cy="33528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3907535" y="5699759"/>
            <a:ext cx="2030095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2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5931789" y="5891580"/>
            <a:ext cx="8953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5931789" y="5712053"/>
            <a:ext cx="25019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r  r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 txBox="1"/>
          <p:nvPr/>
        </p:nvSpPr>
        <p:spPr>
          <a:xfrm>
            <a:off x="8227568" y="5712053"/>
            <a:ext cx="27368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A D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4922011" y="5771896"/>
            <a:ext cx="5053330" cy="1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D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18-bit Ext. Id </a:t>
            </a:r>
            <a:r>
              <a:rPr baseline="30000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 1  0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DLC  0..64 Bit Data  15-bit CRC </a:t>
            </a:r>
            <a:r>
              <a:rPr baseline="30000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C E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7-bit EOF IFS  Bus Idle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8227568" y="5891580"/>
            <a:ext cx="259079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K L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9829800" y="5696711"/>
            <a:ext cx="144780" cy="190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9605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5868161" y="5426202"/>
            <a:ext cx="147955" cy="78105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6"/>
                </a:lnTo>
                <a:lnTo>
                  <a:pt x="119896" y="597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5868161" y="5426202"/>
            <a:ext cx="147955" cy="7810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896" y="59708"/>
                </a:lnTo>
                <a:lnTo>
                  <a:pt x="0" y="11941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6023609" y="5426202"/>
            <a:ext cx="146685" cy="78105"/>
          </a:xfrm>
          <a:custGeom>
            <a:pathLst>
              <a:path extrusionOk="0" h="120000" w="120000">
                <a:moveTo>
                  <a:pt x="119687" y="0"/>
                </a:moveTo>
                <a:lnTo>
                  <a:pt x="0" y="59708"/>
                </a:lnTo>
                <a:lnTo>
                  <a:pt x="119687" y="119416"/>
                </a:lnTo>
                <a:lnTo>
                  <a:pt x="11968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6023609" y="5426202"/>
            <a:ext cx="146685" cy="78105"/>
          </a:xfrm>
          <a:custGeom>
            <a:pathLst>
              <a:path extrusionOk="0" h="120000" w="120000">
                <a:moveTo>
                  <a:pt x="119687" y="119416"/>
                </a:moveTo>
                <a:lnTo>
                  <a:pt x="0" y="59708"/>
                </a:lnTo>
                <a:lnTo>
                  <a:pt x="119687" y="0"/>
                </a:lnTo>
                <a:lnTo>
                  <a:pt x="119687" y="119416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6018276" y="4922520"/>
            <a:ext cx="0" cy="7620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6052565" y="5462778"/>
            <a:ext cx="478790" cy="190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36" y="9605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6389370" y="5426202"/>
            <a:ext cx="147955" cy="78105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6"/>
                </a:lnTo>
                <a:lnTo>
                  <a:pt x="119896" y="597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6389370" y="5426202"/>
            <a:ext cx="147955" cy="7810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896" y="59708"/>
                </a:lnTo>
                <a:lnTo>
                  <a:pt x="0" y="11941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6544818" y="5426202"/>
            <a:ext cx="147955" cy="78105"/>
          </a:xfrm>
          <a:custGeom>
            <a:pathLst>
              <a:path extrusionOk="0" h="120000" w="120000">
                <a:moveTo>
                  <a:pt x="119896" y="0"/>
                </a:moveTo>
                <a:lnTo>
                  <a:pt x="0" y="59708"/>
                </a:lnTo>
                <a:lnTo>
                  <a:pt x="119896" y="119416"/>
                </a:lnTo>
                <a:lnTo>
                  <a:pt x="11989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6544818" y="5426202"/>
            <a:ext cx="147955" cy="78105"/>
          </a:xfrm>
          <a:custGeom>
            <a:pathLst>
              <a:path extrusionOk="0" h="120000" w="120000">
                <a:moveTo>
                  <a:pt x="119896" y="119416"/>
                </a:moveTo>
                <a:lnTo>
                  <a:pt x="0" y="59708"/>
                </a:lnTo>
                <a:lnTo>
                  <a:pt x="119896" y="0"/>
                </a:lnTo>
                <a:lnTo>
                  <a:pt x="119896" y="119416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 txBox="1"/>
          <p:nvPr/>
        </p:nvSpPr>
        <p:spPr>
          <a:xfrm>
            <a:off x="6082410" y="4991734"/>
            <a:ext cx="394970" cy="286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0960" lvl="0" marL="7366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 Field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6544056" y="4922520"/>
            <a:ext cx="0" cy="7620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6555485" y="5462778"/>
            <a:ext cx="889000" cy="190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31" y="9605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7312914" y="5426202"/>
            <a:ext cx="147955" cy="78105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6"/>
                </a:lnTo>
                <a:lnTo>
                  <a:pt x="119896" y="597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7312914" y="5426202"/>
            <a:ext cx="147955" cy="7810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896" y="59708"/>
                </a:lnTo>
                <a:lnTo>
                  <a:pt x="0" y="11941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7466838" y="5426202"/>
            <a:ext cx="147955" cy="78105"/>
          </a:xfrm>
          <a:custGeom>
            <a:pathLst>
              <a:path extrusionOk="0" h="120000" w="120000">
                <a:moveTo>
                  <a:pt x="119896" y="0"/>
                </a:moveTo>
                <a:lnTo>
                  <a:pt x="0" y="59708"/>
                </a:lnTo>
                <a:lnTo>
                  <a:pt x="119896" y="119416"/>
                </a:lnTo>
                <a:lnTo>
                  <a:pt x="11989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7466838" y="5426202"/>
            <a:ext cx="147955" cy="78105"/>
          </a:xfrm>
          <a:custGeom>
            <a:pathLst>
              <a:path extrusionOk="0" h="120000" w="120000">
                <a:moveTo>
                  <a:pt x="119896" y="119416"/>
                </a:moveTo>
                <a:lnTo>
                  <a:pt x="0" y="59708"/>
                </a:lnTo>
                <a:lnTo>
                  <a:pt x="119896" y="0"/>
                </a:lnTo>
                <a:lnTo>
                  <a:pt x="119896" y="119416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6724015" y="4991734"/>
            <a:ext cx="547370" cy="149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Field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7464552" y="4922520"/>
            <a:ext cx="0" cy="7620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7498842" y="5462778"/>
            <a:ext cx="786765" cy="190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41" y="9605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8166354" y="5426202"/>
            <a:ext cx="147955" cy="78105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6"/>
                </a:lnTo>
                <a:lnTo>
                  <a:pt x="119896" y="597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8166354" y="5426202"/>
            <a:ext cx="147955" cy="7810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896" y="59708"/>
                </a:lnTo>
                <a:lnTo>
                  <a:pt x="0" y="11941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8512302" y="5462778"/>
            <a:ext cx="631190" cy="190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51" y="9605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8993885" y="5426202"/>
            <a:ext cx="146685" cy="78105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6"/>
                </a:lnTo>
                <a:lnTo>
                  <a:pt x="119689" y="597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8993885" y="5426202"/>
            <a:ext cx="146685" cy="7810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689" y="59708"/>
                </a:lnTo>
                <a:lnTo>
                  <a:pt x="0" y="11941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8507730" y="5426202"/>
            <a:ext cx="146685" cy="78105"/>
          </a:xfrm>
          <a:custGeom>
            <a:pathLst>
              <a:path extrusionOk="0" h="120000" w="120000">
                <a:moveTo>
                  <a:pt x="119688" y="0"/>
                </a:moveTo>
                <a:lnTo>
                  <a:pt x="0" y="59708"/>
                </a:lnTo>
                <a:lnTo>
                  <a:pt x="119688" y="119416"/>
                </a:lnTo>
                <a:lnTo>
                  <a:pt x="1196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8507730" y="5426202"/>
            <a:ext cx="146685" cy="78105"/>
          </a:xfrm>
          <a:custGeom>
            <a:pathLst>
              <a:path extrusionOk="0" h="120000" w="120000">
                <a:moveTo>
                  <a:pt x="119688" y="119416"/>
                </a:moveTo>
                <a:lnTo>
                  <a:pt x="0" y="59708"/>
                </a:lnTo>
                <a:lnTo>
                  <a:pt x="119688" y="0"/>
                </a:lnTo>
                <a:lnTo>
                  <a:pt x="119688" y="119416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9425178" y="5462778"/>
            <a:ext cx="548640" cy="190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9605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9426702" y="5426202"/>
            <a:ext cx="146685" cy="78105"/>
          </a:xfrm>
          <a:custGeom>
            <a:pathLst>
              <a:path extrusionOk="0" h="120000" w="120000">
                <a:moveTo>
                  <a:pt x="119688" y="0"/>
                </a:moveTo>
                <a:lnTo>
                  <a:pt x="0" y="59708"/>
                </a:lnTo>
                <a:lnTo>
                  <a:pt x="119688" y="119416"/>
                </a:lnTo>
                <a:lnTo>
                  <a:pt x="1196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9426702" y="5426202"/>
            <a:ext cx="146685" cy="78105"/>
          </a:xfrm>
          <a:custGeom>
            <a:pathLst>
              <a:path extrusionOk="0" h="120000" w="120000">
                <a:moveTo>
                  <a:pt x="119688" y="119416"/>
                </a:moveTo>
                <a:lnTo>
                  <a:pt x="0" y="59708"/>
                </a:lnTo>
                <a:lnTo>
                  <a:pt x="119688" y="0"/>
                </a:lnTo>
                <a:lnTo>
                  <a:pt x="119688" y="119416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7616443" y="4991734"/>
            <a:ext cx="553720" cy="149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CRC Field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 txBox="1"/>
          <p:nvPr/>
        </p:nvSpPr>
        <p:spPr>
          <a:xfrm>
            <a:off x="8694166" y="5266054"/>
            <a:ext cx="274955" cy="149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8316468" y="4922520"/>
            <a:ext cx="0" cy="7620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8503919" y="4922520"/>
            <a:ext cx="0" cy="7620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9145523" y="4922520"/>
            <a:ext cx="0" cy="7620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9422892" y="4922520"/>
            <a:ext cx="0" cy="7620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8315706" y="4991734"/>
            <a:ext cx="694690" cy="149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	End of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Shape 476"/>
          <p:cNvSpPr txBox="1"/>
          <p:nvPr/>
        </p:nvSpPr>
        <p:spPr>
          <a:xfrm>
            <a:off x="8286750" y="5128895"/>
            <a:ext cx="723265" cy="149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   Frame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9138284" y="4991734"/>
            <a:ext cx="790575" cy="149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Inter-  Bus Idle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 txBox="1"/>
          <p:nvPr/>
        </p:nvSpPr>
        <p:spPr>
          <a:xfrm>
            <a:off x="9109329" y="5128895"/>
            <a:ext cx="351155" cy="286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  Space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6013703" y="5696711"/>
            <a:ext cx="230886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Shape 480"/>
          <p:cNvSpPr txBox="1"/>
          <p:nvPr>
            <p:ph type="title"/>
          </p:nvPr>
        </p:nvSpPr>
        <p:spPr>
          <a:xfrm>
            <a:off x="838200" y="1788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Frames : Format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4030796" y="1490757"/>
            <a:ext cx="4522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Format ( CAN 2.0A ): 11-bit identifier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4030796" y="3997063"/>
            <a:ext cx="45534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Extended Format ( CAN 2.0B ): 29-bit identifier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Shape 4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176" y="2292349"/>
            <a:ext cx="10028524" cy="3668183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Shape 489"/>
          <p:cNvSpPr txBox="1"/>
          <p:nvPr/>
        </p:nvSpPr>
        <p:spPr>
          <a:xfrm>
            <a:off x="1412539" y="880533"/>
            <a:ext cx="899156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Encoding of bits on CANH and CANL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is Security needed in CAN Bus ?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CAN frame has no authentication field, enabling malicious nodes to send spurious commands to the motor controller and the like.</a:t>
            </a:r>
            <a:endParaRPr/>
          </a:p>
          <a:p>
            <a:pPr indent="-285750" lvl="0" marL="2857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field in a CAN frame is only 8 bytes long, making it difficult to add large-key security measures.</a:t>
            </a:r>
            <a:endParaRPr/>
          </a:p>
          <a:p>
            <a:pPr indent="-285750" lvl="0" marL="2857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ECUs do not always have the computational power necessary to perform cryptographic functions</a:t>
            </a:r>
            <a:endParaRPr/>
          </a:p>
          <a:p>
            <a:pPr indent="-285750" lvl="0" marL="2857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no authentication performed on the sender and receiver of a particular frame.</a:t>
            </a:r>
            <a:endParaRPr/>
          </a:p>
          <a:p>
            <a:pPr indent="-285750" lvl="0" marL="2857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flaws do not necessarily mean that CAN is poorly designed; again, it was intended to be a simple protocol that would work in isolation. </a:t>
            </a:r>
            <a:endParaRPr/>
          </a:p>
          <a:p>
            <a:pPr indent="-285750" lvl="0" marL="2857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do mean, however, that it will be difficult to add authentication while still keeping within the parameters of the protocol.</a:t>
            </a:r>
            <a:endParaRPr/>
          </a:p>
          <a:p>
            <a:pPr indent="-64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Shape 5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2267" y="1168400"/>
            <a:ext cx="9448800" cy="4555067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Shape 503"/>
          <p:cNvSpPr txBox="1"/>
          <p:nvPr/>
        </p:nvSpPr>
        <p:spPr>
          <a:xfrm>
            <a:off x="2284099" y="254000"/>
            <a:ext cx="728513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of Arbitration in CAN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1524000" y="1122363"/>
            <a:ext cx="91440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EXPLOITING THE CAN BUS</a:t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7939" y="1736318"/>
            <a:ext cx="7276121" cy="423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838200" y="365126"/>
            <a:ext cx="10515600" cy="791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CAN Bus ?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838200" y="1396440"/>
            <a:ext cx="10515600" cy="4780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vehicle bus standard designed to allow microcontrollers and devices to communicate with each other in applications without a host computer.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message-based protocol, designed originally for multiplex electrical wiring within automobiles, but is also used in many other contexts.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is a network used in many every-day products consisting of multiple microcontrollers that need to communicate with each other.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referred to as CANbus or CAN bus.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replaces the traditional architecture of wiring with a  anew architecture consisting of only one bus, the CAN bus.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8216153" y="60511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838200" y="365126"/>
            <a:ext cx="10515600" cy="774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of CAN Bus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4920996" y="2974848"/>
            <a:ext cx="2350007" cy="20482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5128259" y="3343655"/>
            <a:ext cx="1932432" cy="142036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4985003" y="3019044"/>
            <a:ext cx="2222500" cy="1922145"/>
          </a:xfrm>
          <a:custGeom>
            <a:pathLst>
              <a:path extrusionOk="0" h="120000" w="120000">
                <a:moveTo>
                  <a:pt x="90329" y="0"/>
                </a:moveTo>
                <a:lnTo>
                  <a:pt x="29643" y="0"/>
                </a:lnTo>
                <a:lnTo>
                  <a:pt x="0" y="59988"/>
                </a:lnTo>
                <a:lnTo>
                  <a:pt x="29643" y="119976"/>
                </a:lnTo>
                <a:lnTo>
                  <a:pt x="90329" y="119976"/>
                </a:lnTo>
                <a:lnTo>
                  <a:pt x="119972" y="59988"/>
                </a:lnTo>
                <a:lnTo>
                  <a:pt x="90329" y="0"/>
                </a:lnTo>
                <a:close/>
              </a:path>
            </a:pathLst>
          </a:custGeom>
          <a:solidFill>
            <a:srgbClr val="00ACE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4985003" y="3019044"/>
            <a:ext cx="2222500" cy="1922145"/>
          </a:xfrm>
          <a:custGeom>
            <a:pathLst>
              <a:path extrusionOk="0" h="120000" w="120000">
                <a:moveTo>
                  <a:pt x="0" y="59988"/>
                </a:moveTo>
                <a:lnTo>
                  <a:pt x="29643" y="0"/>
                </a:lnTo>
                <a:lnTo>
                  <a:pt x="90329" y="0"/>
                </a:lnTo>
                <a:lnTo>
                  <a:pt x="119972" y="59988"/>
                </a:lnTo>
                <a:lnTo>
                  <a:pt x="90329" y="119976"/>
                </a:lnTo>
                <a:lnTo>
                  <a:pt x="29643" y="119976"/>
                </a:lnTo>
                <a:lnTo>
                  <a:pt x="0" y="59988"/>
                </a:lnTo>
                <a:close/>
              </a:path>
            </a:pathLst>
          </a:custGeom>
          <a:noFill/>
          <a:ln cap="flat" cmpd="sng" w="9525">
            <a:solidFill>
              <a:srgbClr val="00A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5548376" y="3542410"/>
            <a:ext cx="1097280" cy="775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8319516" y="3648455"/>
            <a:ext cx="839724" cy="72237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5129784" y="1231391"/>
            <a:ext cx="1940052" cy="169316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5504688" y="1571244"/>
            <a:ext cx="1235964" cy="105308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5189220" y="1271016"/>
            <a:ext cx="1821180" cy="1576070"/>
          </a:xfrm>
          <a:custGeom>
            <a:pathLst>
              <a:path extrusionOk="0" h="120000" w="120000">
                <a:moveTo>
                  <a:pt x="90334" y="0"/>
                </a:moveTo>
                <a:lnTo>
                  <a:pt x="29665" y="0"/>
                </a:lnTo>
                <a:lnTo>
                  <a:pt x="0" y="59990"/>
                </a:lnTo>
                <a:lnTo>
                  <a:pt x="29665" y="119980"/>
                </a:lnTo>
                <a:lnTo>
                  <a:pt x="90334" y="119980"/>
                </a:lnTo>
                <a:lnTo>
                  <a:pt x="119999" y="59990"/>
                </a:lnTo>
                <a:lnTo>
                  <a:pt x="90334" y="0"/>
                </a:lnTo>
                <a:close/>
              </a:path>
            </a:pathLst>
          </a:custGeom>
          <a:solidFill>
            <a:srgbClr val="00ACE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5683758" y="1689150"/>
            <a:ext cx="833755" cy="734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4135" lvl="0" marL="64135" marR="5080" rtl="0" algn="just">
              <a:lnSpc>
                <a:spcPct val="9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Railways,  Ships &amp;  Marine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3044951" y="3617976"/>
            <a:ext cx="838200" cy="722630"/>
          </a:xfrm>
          <a:custGeom>
            <a:pathLst>
              <a:path extrusionOk="0" h="120000" w="120000">
                <a:moveTo>
                  <a:pt x="90109" y="0"/>
                </a:moveTo>
                <a:lnTo>
                  <a:pt x="29890" y="0"/>
                </a:lnTo>
                <a:lnTo>
                  <a:pt x="0" y="59978"/>
                </a:lnTo>
                <a:lnTo>
                  <a:pt x="29890" y="119957"/>
                </a:lnTo>
                <a:lnTo>
                  <a:pt x="90109" y="119957"/>
                </a:lnTo>
                <a:lnTo>
                  <a:pt x="120000" y="59978"/>
                </a:lnTo>
                <a:lnTo>
                  <a:pt x="90109" y="0"/>
                </a:lnTo>
                <a:close/>
              </a:path>
            </a:pathLst>
          </a:custGeom>
          <a:solidFill>
            <a:srgbClr val="D2D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6795516" y="2196083"/>
            <a:ext cx="1949196" cy="170078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7013447" y="2657855"/>
            <a:ext cx="1557527" cy="816863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6859523" y="2240279"/>
            <a:ext cx="1821180" cy="1574800"/>
          </a:xfrm>
          <a:custGeom>
            <a:pathLst>
              <a:path extrusionOk="0" h="120000" w="120000">
                <a:moveTo>
                  <a:pt x="90359" y="0"/>
                </a:moveTo>
                <a:lnTo>
                  <a:pt x="29640" y="0"/>
                </a:lnTo>
                <a:lnTo>
                  <a:pt x="0" y="59980"/>
                </a:lnTo>
                <a:lnTo>
                  <a:pt x="29640" y="119961"/>
                </a:lnTo>
                <a:lnTo>
                  <a:pt x="90359" y="119961"/>
                </a:lnTo>
                <a:lnTo>
                  <a:pt x="119999" y="59980"/>
                </a:lnTo>
                <a:lnTo>
                  <a:pt x="90359" y="0"/>
                </a:lnTo>
                <a:close/>
              </a:path>
            </a:pathLst>
          </a:custGeom>
          <a:solidFill>
            <a:srgbClr val="00ACE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6859523" y="2240279"/>
            <a:ext cx="1821180" cy="1574800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29640" y="0"/>
                </a:lnTo>
                <a:lnTo>
                  <a:pt x="90359" y="0"/>
                </a:lnTo>
                <a:lnTo>
                  <a:pt x="119999" y="59980"/>
                </a:lnTo>
                <a:lnTo>
                  <a:pt x="90359" y="119961"/>
                </a:lnTo>
                <a:lnTo>
                  <a:pt x="29640" y="119961"/>
                </a:lnTo>
                <a:lnTo>
                  <a:pt x="0" y="59980"/>
                </a:lnTo>
                <a:close/>
              </a:path>
            </a:pathLst>
          </a:custGeom>
          <a:noFill/>
          <a:ln cap="flat" cmpd="sng" w="9525">
            <a:solidFill>
              <a:srgbClr val="00A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7192136" y="2781934"/>
            <a:ext cx="1155065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5244" lvl="0" marL="55244" marR="5080" rtl="0" algn="l">
              <a:lnSpc>
                <a:spcPct val="109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Construction  Equipments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4354067" y="5875020"/>
            <a:ext cx="838200" cy="722630"/>
          </a:xfrm>
          <a:custGeom>
            <a:pathLst>
              <a:path extrusionOk="0" h="120000" w="120000">
                <a:moveTo>
                  <a:pt x="90109" y="0"/>
                </a:moveTo>
                <a:lnTo>
                  <a:pt x="29890" y="0"/>
                </a:lnTo>
                <a:lnTo>
                  <a:pt x="0" y="59978"/>
                </a:lnTo>
                <a:lnTo>
                  <a:pt x="29890" y="119957"/>
                </a:lnTo>
                <a:lnTo>
                  <a:pt x="90109" y="119957"/>
                </a:lnTo>
                <a:lnTo>
                  <a:pt x="120000" y="59978"/>
                </a:lnTo>
                <a:lnTo>
                  <a:pt x="90109" y="0"/>
                </a:lnTo>
                <a:close/>
              </a:path>
            </a:pathLst>
          </a:custGeom>
          <a:solidFill>
            <a:srgbClr val="D2D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6795516" y="4099559"/>
            <a:ext cx="1949196" cy="170230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7056119" y="4562855"/>
            <a:ext cx="1470659" cy="816863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6859523" y="4143755"/>
            <a:ext cx="1821180" cy="1576070"/>
          </a:xfrm>
          <a:custGeom>
            <a:pathLst>
              <a:path extrusionOk="0" h="120000" w="120000">
                <a:moveTo>
                  <a:pt x="90334" y="0"/>
                </a:moveTo>
                <a:lnTo>
                  <a:pt x="29665" y="0"/>
                </a:lnTo>
                <a:lnTo>
                  <a:pt x="0" y="59990"/>
                </a:lnTo>
                <a:lnTo>
                  <a:pt x="29665" y="119980"/>
                </a:lnTo>
                <a:lnTo>
                  <a:pt x="90334" y="119980"/>
                </a:lnTo>
                <a:lnTo>
                  <a:pt x="119999" y="59990"/>
                </a:lnTo>
                <a:lnTo>
                  <a:pt x="90334" y="0"/>
                </a:lnTo>
                <a:close/>
              </a:path>
            </a:pathLst>
          </a:custGeom>
          <a:solidFill>
            <a:srgbClr val="00ACE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6859523" y="4143755"/>
            <a:ext cx="1821180" cy="1576070"/>
          </a:xfrm>
          <a:custGeom>
            <a:pathLst>
              <a:path extrusionOk="0" h="120000" w="120000">
                <a:moveTo>
                  <a:pt x="0" y="59990"/>
                </a:moveTo>
                <a:lnTo>
                  <a:pt x="29665" y="0"/>
                </a:lnTo>
                <a:lnTo>
                  <a:pt x="90334" y="0"/>
                </a:lnTo>
                <a:lnTo>
                  <a:pt x="119999" y="59990"/>
                </a:lnTo>
                <a:lnTo>
                  <a:pt x="90334" y="119980"/>
                </a:lnTo>
                <a:lnTo>
                  <a:pt x="29665" y="119980"/>
                </a:lnTo>
                <a:lnTo>
                  <a:pt x="0" y="59990"/>
                </a:lnTo>
                <a:close/>
              </a:path>
            </a:pathLst>
          </a:custGeom>
          <a:noFill/>
          <a:ln cap="flat" cmpd="sng" w="9525">
            <a:solidFill>
              <a:srgbClr val="00A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7235190" y="4686934"/>
            <a:ext cx="1069975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65100" lvl="0" marL="12700" marR="5080" rtl="0" algn="l">
              <a:lnSpc>
                <a:spcPct val="109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Medical  Equipments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6986016" y="5878067"/>
            <a:ext cx="838200" cy="722630"/>
          </a:xfrm>
          <a:custGeom>
            <a:pathLst>
              <a:path extrusionOk="0" h="120000" w="120000">
                <a:moveTo>
                  <a:pt x="90108" y="0"/>
                </a:moveTo>
                <a:lnTo>
                  <a:pt x="29890" y="0"/>
                </a:lnTo>
                <a:lnTo>
                  <a:pt x="0" y="59978"/>
                </a:lnTo>
                <a:lnTo>
                  <a:pt x="29890" y="119957"/>
                </a:lnTo>
                <a:lnTo>
                  <a:pt x="90108" y="119957"/>
                </a:lnTo>
                <a:lnTo>
                  <a:pt x="120000" y="59978"/>
                </a:lnTo>
                <a:lnTo>
                  <a:pt x="90108" y="0"/>
                </a:lnTo>
                <a:close/>
              </a:path>
            </a:pathLst>
          </a:custGeom>
          <a:solidFill>
            <a:srgbClr val="D2D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5125211" y="5070347"/>
            <a:ext cx="1949195" cy="170078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5382767" y="5532120"/>
            <a:ext cx="1432560" cy="816863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5189220" y="5114544"/>
            <a:ext cx="1821180" cy="1574800"/>
          </a:xfrm>
          <a:custGeom>
            <a:pathLst>
              <a:path extrusionOk="0" h="120000" w="120000">
                <a:moveTo>
                  <a:pt x="90359" y="0"/>
                </a:moveTo>
                <a:lnTo>
                  <a:pt x="29640" y="0"/>
                </a:lnTo>
                <a:lnTo>
                  <a:pt x="0" y="59980"/>
                </a:lnTo>
                <a:lnTo>
                  <a:pt x="29640" y="119961"/>
                </a:lnTo>
                <a:lnTo>
                  <a:pt x="90359" y="119961"/>
                </a:lnTo>
                <a:lnTo>
                  <a:pt x="119999" y="59980"/>
                </a:lnTo>
                <a:lnTo>
                  <a:pt x="90359" y="0"/>
                </a:lnTo>
                <a:close/>
              </a:path>
            </a:pathLst>
          </a:custGeom>
          <a:solidFill>
            <a:srgbClr val="00ACE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5189220" y="5114544"/>
            <a:ext cx="1821180" cy="1574800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29640" y="0"/>
                </a:lnTo>
                <a:lnTo>
                  <a:pt x="90359" y="0"/>
                </a:lnTo>
                <a:lnTo>
                  <a:pt x="119999" y="59980"/>
                </a:lnTo>
                <a:lnTo>
                  <a:pt x="90359" y="119961"/>
                </a:lnTo>
                <a:lnTo>
                  <a:pt x="29640" y="119961"/>
                </a:lnTo>
                <a:lnTo>
                  <a:pt x="0" y="59980"/>
                </a:lnTo>
                <a:close/>
              </a:path>
            </a:pathLst>
          </a:custGeom>
          <a:noFill/>
          <a:ln cap="flat" cmpd="sng" w="9525">
            <a:solidFill>
              <a:srgbClr val="00A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5561838" y="5657088"/>
            <a:ext cx="1076325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01600" lvl="0" marL="12700" marR="5080" rtl="0" algn="l">
              <a:lnSpc>
                <a:spcPct val="109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Industrial  Automation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4373879" y="1348739"/>
            <a:ext cx="838200" cy="722630"/>
          </a:xfrm>
          <a:custGeom>
            <a:pathLst>
              <a:path extrusionOk="0" h="120000" w="120000">
                <a:moveTo>
                  <a:pt x="90109" y="0"/>
                </a:moveTo>
                <a:lnTo>
                  <a:pt x="29890" y="0"/>
                </a:lnTo>
                <a:lnTo>
                  <a:pt x="0" y="59978"/>
                </a:lnTo>
                <a:lnTo>
                  <a:pt x="29890" y="119957"/>
                </a:lnTo>
                <a:lnTo>
                  <a:pt x="90109" y="119957"/>
                </a:lnTo>
                <a:lnTo>
                  <a:pt x="120000" y="59978"/>
                </a:lnTo>
                <a:lnTo>
                  <a:pt x="90109" y="0"/>
                </a:lnTo>
                <a:close/>
              </a:path>
            </a:pathLst>
          </a:custGeom>
          <a:solidFill>
            <a:srgbClr val="D2D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3447288" y="4101084"/>
            <a:ext cx="1949195" cy="170230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704844" y="4564379"/>
            <a:ext cx="1432560" cy="81534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3511296" y="4145279"/>
            <a:ext cx="1821180" cy="1576070"/>
          </a:xfrm>
          <a:custGeom>
            <a:pathLst>
              <a:path extrusionOk="0" h="120000" w="120000">
                <a:moveTo>
                  <a:pt x="90334" y="0"/>
                </a:moveTo>
                <a:lnTo>
                  <a:pt x="29665" y="0"/>
                </a:lnTo>
                <a:lnTo>
                  <a:pt x="0" y="59990"/>
                </a:lnTo>
                <a:lnTo>
                  <a:pt x="29665" y="119980"/>
                </a:lnTo>
                <a:lnTo>
                  <a:pt x="90334" y="119980"/>
                </a:lnTo>
                <a:lnTo>
                  <a:pt x="119999" y="59990"/>
                </a:lnTo>
                <a:lnTo>
                  <a:pt x="90334" y="0"/>
                </a:lnTo>
                <a:close/>
              </a:path>
            </a:pathLst>
          </a:custGeom>
          <a:solidFill>
            <a:srgbClr val="00ACE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511296" y="4145279"/>
            <a:ext cx="1821180" cy="1576070"/>
          </a:xfrm>
          <a:custGeom>
            <a:pathLst>
              <a:path extrusionOk="0" h="120000" w="120000">
                <a:moveTo>
                  <a:pt x="0" y="59990"/>
                </a:moveTo>
                <a:lnTo>
                  <a:pt x="29665" y="0"/>
                </a:lnTo>
                <a:lnTo>
                  <a:pt x="90334" y="0"/>
                </a:lnTo>
                <a:lnTo>
                  <a:pt x="119999" y="59990"/>
                </a:lnTo>
                <a:lnTo>
                  <a:pt x="90334" y="119980"/>
                </a:lnTo>
                <a:lnTo>
                  <a:pt x="29665" y="119980"/>
                </a:lnTo>
                <a:lnTo>
                  <a:pt x="0" y="59990"/>
                </a:lnTo>
                <a:close/>
              </a:path>
            </a:pathLst>
          </a:custGeom>
          <a:noFill/>
          <a:ln cap="flat" cmpd="sng" w="9525">
            <a:solidFill>
              <a:srgbClr val="00A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3883914" y="4688078"/>
            <a:ext cx="107696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65100" lvl="0" marL="12700" marR="5080" rtl="0" algn="l">
              <a:lnSpc>
                <a:spcPct val="109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Building  Automation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3447288" y="2193035"/>
            <a:ext cx="1949195" cy="170230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3511296" y="2237232"/>
            <a:ext cx="1821180" cy="1576070"/>
          </a:xfrm>
          <a:custGeom>
            <a:pathLst>
              <a:path extrusionOk="0" h="120000" w="120000">
                <a:moveTo>
                  <a:pt x="90334" y="0"/>
                </a:moveTo>
                <a:lnTo>
                  <a:pt x="29665" y="0"/>
                </a:lnTo>
                <a:lnTo>
                  <a:pt x="0" y="59990"/>
                </a:lnTo>
                <a:lnTo>
                  <a:pt x="29665" y="119980"/>
                </a:lnTo>
                <a:lnTo>
                  <a:pt x="90334" y="119980"/>
                </a:lnTo>
                <a:lnTo>
                  <a:pt x="119999" y="59990"/>
                </a:lnTo>
                <a:lnTo>
                  <a:pt x="90334" y="0"/>
                </a:lnTo>
                <a:close/>
              </a:path>
            </a:pathLst>
          </a:custGeom>
          <a:solidFill>
            <a:srgbClr val="00ACE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3511296" y="2237232"/>
            <a:ext cx="1821180" cy="1576070"/>
          </a:xfrm>
          <a:custGeom>
            <a:pathLst>
              <a:path extrusionOk="0" h="120000" w="120000">
                <a:moveTo>
                  <a:pt x="0" y="59990"/>
                </a:moveTo>
                <a:lnTo>
                  <a:pt x="29665" y="0"/>
                </a:lnTo>
                <a:lnTo>
                  <a:pt x="90334" y="0"/>
                </a:lnTo>
                <a:lnTo>
                  <a:pt x="119999" y="59990"/>
                </a:lnTo>
                <a:lnTo>
                  <a:pt x="90334" y="119980"/>
                </a:lnTo>
                <a:lnTo>
                  <a:pt x="29665" y="119980"/>
                </a:lnTo>
                <a:lnTo>
                  <a:pt x="0" y="59990"/>
                </a:lnTo>
                <a:close/>
              </a:path>
            </a:pathLst>
          </a:custGeom>
          <a:noFill/>
          <a:ln cap="flat" cmpd="sng" w="9525">
            <a:solidFill>
              <a:srgbClr val="00A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3890009" y="2871470"/>
            <a:ext cx="1064895" cy="283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Automotive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6984492" y="1406652"/>
            <a:ext cx="838200" cy="722376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1927654"/>
            <a:ext cx="7200000" cy="437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2718486" y="432000"/>
            <a:ext cx="677150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it worked before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Bus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472" y="1979371"/>
            <a:ext cx="7200000" cy="427286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1896036" y="440398"/>
            <a:ext cx="79028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it works after CAN Bus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38200" y="367673"/>
            <a:ext cx="10515600" cy="981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01750">
            <a:noAutofit/>
          </a:bodyPr>
          <a:lstStyle/>
          <a:p>
            <a:pPr indent="-8255" lvl="0" marL="15449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for CAN in Automotive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3368040" y="2531364"/>
            <a:ext cx="5221223" cy="28773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145795" y="1954275"/>
            <a:ext cx="1753235" cy="22211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Speed</a:t>
            </a:r>
            <a:endParaRPr/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500-1000 [Kbit/s]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" lvl="0" marL="4699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-Engine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" lvl="0" marL="46990" marR="0" rtl="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-Brakes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" lvl="0" marL="46990" marR="0" rtl="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-Gearbox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9033129" y="1954275"/>
            <a:ext cx="2484120" cy="2085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34" lvl="0" marL="20383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Speed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25-125 [Kbit/s]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4" lvl="0" marL="99695" marR="0" rtl="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-Central locking system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4" lvl="0" marL="99695" marR="0" rtl="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-Air conditioning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4" lvl="0" marL="99695" marR="0" rtl="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-Lights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0" y="897467"/>
            <a:ext cx="9685867" cy="4995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38200" y="181404"/>
            <a:ext cx="10515600" cy="981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0175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stations (Nodes)</a:t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2212594" y="1501820"/>
            <a:ext cx="6864984" cy="24293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1" lvl="0" marL="2984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 3 to 40 nodes per bus</a:t>
            </a:r>
            <a:endParaRPr/>
          </a:p>
          <a:p>
            <a:pPr indent="-285750" lvl="0" marL="1060450" marR="5080" rtl="0" algn="l">
              <a:lnSpc>
                <a:spcPct val="104700"/>
              </a:lnSpc>
              <a:spcBef>
                <a:spcPts val="7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limit for node number defined in CAN specification.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1060450" marR="5080" rtl="0" algn="l">
              <a:lnSpc>
                <a:spcPct val="104700"/>
              </a:lnSpc>
              <a:spcBef>
                <a:spcPts val="7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nodes depends on capabilities of CAN transceivers.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1060450" marR="5080" rtl="0" algn="l">
              <a:lnSpc>
                <a:spcPct val="104700"/>
              </a:lnSpc>
              <a:spcBef>
                <a:spcPts val="7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load usually gets higher with more nodes.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1" lvl="0" marL="298451" marR="0" rtl="0" algn="l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Hot plug-in / plug-out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1060450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 / disconnect nodes while the bus is up and running.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6584060" y="4290821"/>
            <a:ext cx="363855" cy="457200"/>
          </a:xfrm>
          <a:custGeom>
            <a:pathLst>
              <a:path extrusionOk="0" h="120000" w="120000">
                <a:moveTo>
                  <a:pt x="67560" y="80000"/>
                </a:moveTo>
                <a:lnTo>
                  <a:pt x="0" y="80000"/>
                </a:lnTo>
                <a:lnTo>
                  <a:pt x="29361" y="120000"/>
                </a:lnTo>
                <a:lnTo>
                  <a:pt x="67560" y="80000"/>
                </a:lnTo>
                <a:close/>
              </a:path>
              <a:path extrusionOk="0" h="120000" w="120000">
                <a:moveTo>
                  <a:pt x="119832" y="0"/>
                </a:moveTo>
                <a:lnTo>
                  <a:pt x="92523" y="0"/>
                </a:lnTo>
                <a:lnTo>
                  <a:pt x="81826" y="1165"/>
                </a:lnTo>
                <a:lnTo>
                  <a:pt x="61694" y="10088"/>
                </a:lnTo>
                <a:lnTo>
                  <a:pt x="52502" y="17580"/>
                </a:lnTo>
                <a:lnTo>
                  <a:pt x="44054" y="26913"/>
                </a:lnTo>
                <a:lnTo>
                  <a:pt x="36469" y="37955"/>
                </a:lnTo>
                <a:lnTo>
                  <a:pt x="29868" y="50572"/>
                </a:lnTo>
                <a:lnTo>
                  <a:pt x="24373" y="64632"/>
                </a:lnTo>
                <a:lnTo>
                  <a:pt x="20104" y="80000"/>
                </a:lnTo>
                <a:lnTo>
                  <a:pt x="47455" y="80000"/>
                </a:lnTo>
                <a:lnTo>
                  <a:pt x="51723" y="64632"/>
                </a:lnTo>
                <a:lnTo>
                  <a:pt x="57214" y="50572"/>
                </a:lnTo>
                <a:lnTo>
                  <a:pt x="63809" y="37955"/>
                </a:lnTo>
                <a:lnTo>
                  <a:pt x="71387" y="26913"/>
                </a:lnTo>
                <a:lnTo>
                  <a:pt x="79829" y="17580"/>
                </a:lnTo>
                <a:lnTo>
                  <a:pt x="89014" y="10088"/>
                </a:lnTo>
                <a:lnTo>
                  <a:pt x="109136" y="1165"/>
                </a:lnTo>
                <a:lnTo>
                  <a:pt x="11983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6906006" y="4290821"/>
            <a:ext cx="274320" cy="457200"/>
          </a:xfrm>
          <a:custGeom>
            <a:pathLst>
              <a:path extrusionOk="0" h="120000" w="120000">
                <a:moveTo>
                  <a:pt x="18110" y="0"/>
                </a:moveTo>
                <a:lnTo>
                  <a:pt x="13569" y="118"/>
                </a:lnTo>
                <a:lnTo>
                  <a:pt x="9034" y="474"/>
                </a:lnTo>
                <a:lnTo>
                  <a:pt x="4509" y="1068"/>
                </a:lnTo>
                <a:lnTo>
                  <a:pt x="0" y="1899"/>
                </a:lnTo>
                <a:lnTo>
                  <a:pt x="12881" y="5671"/>
                </a:lnTo>
                <a:lnTo>
                  <a:pt x="25005" y="11256"/>
                </a:lnTo>
                <a:lnTo>
                  <a:pt x="46586" y="27306"/>
                </a:lnTo>
                <a:lnTo>
                  <a:pt x="55845" y="37491"/>
                </a:lnTo>
                <a:lnTo>
                  <a:pt x="63951" y="48928"/>
                </a:lnTo>
                <a:lnTo>
                  <a:pt x="70804" y="61478"/>
                </a:lnTo>
                <a:lnTo>
                  <a:pt x="76307" y="75001"/>
                </a:lnTo>
                <a:lnTo>
                  <a:pt x="80360" y="89355"/>
                </a:lnTo>
                <a:lnTo>
                  <a:pt x="82865" y="104401"/>
                </a:lnTo>
                <a:lnTo>
                  <a:pt x="83722" y="120000"/>
                </a:lnTo>
                <a:lnTo>
                  <a:pt x="120000" y="120000"/>
                </a:lnTo>
                <a:lnTo>
                  <a:pt x="119069" y="103718"/>
                </a:lnTo>
                <a:lnTo>
                  <a:pt x="116360" y="88101"/>
                </a:lnTo>
                <a:lnTo>
                  <a:pt x="111993" y="73293"/>
                </a:lnTo>
                <a:lnTo>
                  <a:pt x="106090" y="59437"/>
                </a:lnTo>
                <a:lnTo>
                  <a:pt x="98771" y="46674"/>
                </a:lnTo>
                <a:lnTo>
                  <a:pt x="90159" y="35149"/>
                </a:lnTo>
                <a:lnTo>
                  <a:pt x="80374" y="25005"/>
                </a:lnTo>
                <a:lnTo>
                  <a:pt x="69538" y="16385"/>
                </a:lnTo>
                <a:lnTo>
                  <a:pt x="45199" y="4286"/>
                </a:lnTo>
                <a:lnTo>
                  <a:pt x="31937" y="1095"/>
                </a:lnTo>
                <a:lnTo>
                  <a:pt x="18110" y="0"/>
                </a:lnTo>
                <a:close/>
              </a:path>
            </a:pathLst>
          </a:custGeom>
          <a:solidFill>
            <a:srgbClr val="CD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6584060" y="4290821"/>
            <a:ext cx="596265" cy="457200"/>
          </a:xfrm>
          <a:custGeom>
            <a:pathLst>
              <a:path extrusionOk="0" h="120000" w="120000">
                <a:moveTo>
                  <a:pt x="64792" y="1899"/>
                </a:moveTo>
                <a:lnTo>
                  <a:pt x="76296" y="11256"/>
                </a:lnTo>
                <a:lnTo>
                  <a:pt x="86225" y="27306"/>
                </a:lnTo>
                <a:lnTo>
                  <a:pt x="90484" y="37491"/>
                </a:lnTo>
                <a:lnTo>
                  <a:pt x="94213" y="48928"/>
                </a:lnTo>
                <a:lnTo>
                  <a:pt x="97367" y="61478"/>
                </a:lnTo>
                <a:lnTo>
                  <a:pt x="99898" y="75001"/>
                </a:lnTo>
                <a:lnTo>
                  <a:pt x="101763" y="89355"/>
                </a:lnTo>
                <a:lnTo>
                  <a:pt x="102915" y="104401"/>
                </a:lnTo>
                <a:lnTo>
                  <a:pt x="103309" y="120000"/>
                </a:lnTo>
                <a:lnTo>
                  <a:pt x="120000" y="120000"/>
                </a:lnTo>
                <a:lnTo>
                  <a:pt x="119571" y="103718"/>
                </a:lnTo>
                <a:lnTo>
                  <a:pt x="118325" y="88101"/>
                </a:lnTo>
                <a:lnTo>
                  <a:pt x="116316" y="73293"/>
                </a:lnTo>
                <a:lnTo>
                  <a:pt x="113600" y="59437"/>
                </a:lnTo>
                <a:lnTo>
                  <a:pt x="110233" y="46674"/>
                </a:lnTo>
                <a:lnTo>
                  <a:pt x="106271" y="35149"/>
                </a:lnTo>
                <a:lnTo>
                  <a:pt x="101769" y="25005"/>
                </a:lnTo>
                <a:lnTo>
                  <a:pt x="96784" y="16385"/>
                </a:lnTo>
                <a:lnTo>
                  <a:pt x="85586" y="4286"/>
                </a:lnTo>
                <a:lnTo>
                  <a:pt x="73124" y="0"/>
                </a:lnTo>
                <a:lnTo>
                  <a:pt x="56460" y="0"/>
                </a:lnTo>
                <a:lnTo>
                  <a:pt x="43636" y="4572"/>
                </a:lnTo>
                <a:lnTo>
                  <a:pt x="32038" y="17580"/>
                </a:lnTo>
                <a:lnTo>
                  <a:pt x="26882" y="26913"/>
                </a:lnTo>
                <a:lnTo>
                  <a:pt x="22254" y="37955"/>
                </a:lnTo>
                <a:lnTo>
                  <a:pt x="18226" y="50572"/>
                </a:lnTo>
                <a:lnTo>
                  <a:pt x="14873" y="64632"/>
                </a:lnTo>
                <a:lnTo>
                  <a:pt x="12268" y="80000"/>
                </a:lnTo>
                <a:lnTo>
                  <a:pt x="0" y="80000"/>
                </a:lnTo>
                <a:lnTo>
                  <a:pt x="17916" y="120000"/>
                </a:lnTo>
                <a:lnTo>
                  <a:pt x="41226" y="80000"/>
                </a:lnTo>
                <a:lnTo>
                  <a:pt x="28958" y="80000"/>
                </a:lnTo>
                <a:lnTo>
                  <a:pt x="31562" y="64632"/>
                </a:lnTo>
                <a:lnTo>
                  <a:pt x="34913" y="50572"/>
                </a:lnTo>
                <a:lnTo>
                  <a:pt x="38937" y="37955"/>
                </a:lnTo>
                <a:lnTo>
                  <a:pt x="43562" y="26913"/>
                </a:lnTo>
                <a:lnTo>
                  <a:pt x="48713" y="17580"/>
                </a:lnTo>
                <a:lnTo>
                  <a:pt x="54318" y="10088"/>
                </a:lnTo>
                <a:lnTo>
                  <a:pt x="66597" y="1165"/>
                </a:lnTo>
                <a:lnTo>
                  <a:pt x="73124" y="0"/>
                </a:lnTo>
              </a:path>
            </a:pathLst>
          </a:custGeom>
          <a:noFill/>
          <a:ln cap="flat" cmpd="sng" w="19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6950964" y="5262371"/>
            <a:ext cx="106553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71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546847" y="5455920"/>
            <a:ext cx="193675" cy="12953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21" y="120000"/>
                </a:lnTo>
                <a:lnTo>
                  <a:pt x="119921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7546847" y="5455920"/>
            <a:ext cx="193675" cy="12953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21" y="120000"/>
                </a:lnTo>
                <a:lnTo>
                  <a:pt x="119921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7644383" y="5262371"/>
            <a:ext cx="0" cy="193675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2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7211568" y="5455920"/>
            <a:ext cx="195580" cy="12953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688" y="120000"/>
                </a:lnTo>
                <a:lnTo>
                  <a:pt x="119688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7211568" y="5455920"/>
            <a:ext cx="195580" cy="12953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688" y="120000"/>
                </a:lnTo>
                <a:lnTo>
                  <a:pt x="119688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7309104" y="5262371"/>
            <a:ext cx="0" cy="193675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2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7050023" y="4823459"/>
            <a:ext cx="192405" cy="12827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762" y="119762"/>
                </a:lnTo>
                <a:lnTo>
                  <a:pt x="119762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7050023" y="4823459"/>
            <a:ext cx="192405" cy="12827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762" y="119762"/>
                </a:lnTo>
                <a:lnTo>
                  <a:pt x="119762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7147559" y="4951476"/>
            <a:ext cx="0" cy="195580"/>
          </a:xfrm>
          <a:custGeom>
            <a:pathLst>
              <a:path extrusionOk="0" h="120000" w="120000">
                <a:moveTo>
                  <a:pt x="0" y="119688"/>
                </a:move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7370064" y="4939284"/>
            <a:ext cx="196850" cy="12827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845" y="119762"/>
                </a:lnTo>
                <a:lnTo>
                  <a:pt x="119845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7370064" y="4939284"/>
            <a:ext cx="196850" cy="12827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845" y="119762"/>
                </a:lnTo>
                <a:lnTo>
                  <a:pt x="119845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7469123" y="5067300"/>
            <a:ext cx="0" cy="195580"/>
          </a:xfrm>
          <a:custGeom>
            <a:pathLst>
              <a:path extrusionOk="0" h="120000" w="120000">
                <a:moveTo>
                  <a:pt x="0" y="119688"/>
                </a:move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7694676" y="4939284"/>
            <a:ext cx="193675" cy="12827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921" y="119762"/>
                </a:lnTo>
                <a:lnTo>
                  <a:pt x="119921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7694676" y="4939284"/>
            <a:ext cx="193675" cy="12827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921" y="119762"/>
                </a:lnTo>
                <a:lnTo>
                  <a:pt x="119921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7792211" y="5067300"/>
            <a:ext cx="0" cy="195580"/>
          </a:xfrm>
          <a:custGeom>
            <a:pathLst>
              <a:path extrusionOk="0" h="120000" w="120000">
                <a:moveTo>
                  <a:pt x="0" y="119688"/>
                </a:move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7100316" y="5204459"/>
            <a:ext cx="26034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414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7176516" y="5204459"/>
            <a:ext cx="24765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8149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7152131" y="5228844"/>
            <a:ext cx="0" cy="24765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8153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7150607" y="5154167"/>
            <a:ext cx="0" cy="24765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8153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7114031" y="5220461"/>
            <a:ext cx="18415" cy="17145"/>
          </a:xfrm>
          <a:custGeom>
            <a:pathLst>
              <a:path extrusionOk="0" h="120000" w="120000">
                <a:moveTo>
                  <a:pt x="0" y="119111"/>
                </a:moveTo>
                <a:lnTo>
                  <a:pt x="119172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7169022" y="5169661"/>
            <a:ext cx="18415" cy="17145"/>
          </a:xfrm>
          <a:custGeom>
            <a:pathLst>
              <a:path extrusionOk="0" h="120000" w="120000">
                <a:moveTo>
                  <a:pt x="0" y="119111"/>
                </a:moveTo>
                <a:lnTo>
                  <a:pt x="118338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7168642" y="5220970"/>
            <a:ext cx="17145" cy="1841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7326" y="117517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7116826" y="5168138"/>
            <a:ext cx="17145" cy="1841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7333" y="117523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3908044" y="4290821"/>
            <a:ext cx="363855" cy="457200"/>
          </a:xfrm>
          <a:custGeom>
            <a:pathLst>
              <a:path extrusionOk="0" h="120000" w="120000">
                <a:moveTo>
                  <a:pt x="119832" y="80000"/>
                </a:moveTo>
                <a:lnTo>
                  <a:pt x="52272" y="80000"/>
                </a:lnTo>
                <a:lnTo>
                  <a:pt x="90471" y="120000"/>
                </a:lnTo>
                <a:lnTo>
                  <a:pt x="119832" y="80000"/>
                </a:lnTo>
                <a:close/>
              </a:path>
              <a:path extrusionOk="0" h="120000" w="120000">
                <a:moveTo>
                  <a:pt x="27308" y="0"/>
                </a:moveTo>
                <a:lnTo>
                  <a:pt x="0" y="0"/>
                </a:lnTo>
                <a:lnTo>
                  <a:pt x="10696" y="1165"/>
                </a:lnTo>
                <a:lnTo>
                  <a:pt x="21008" y="4572"/>
                </a:lnTo>
                <a:lnTo>
                  <a:pt x="40003" y="17580"/>
                </a:lnTo>
                <a:lnTo>
                  <a:pt x="48445" y="26913"/>
                </a:lnTo>
                <a:lnTo>
                  <a:pt x="56023" y="37955"/>
                </a:lnTo>
                <a:lnTo>
                  <a:pt x="62617" y="50572"/>
                </a:lnTo>
                <a:lnTo>
                  <a:pt x="68109" y="64632"/>
                </a:lnTo>
                <a:lnTo>
                  <a:pt x="72376" y="80000"/>
                </a:lnTo>
                <a:lnTo>
                  <a:pt x="99727" y="80000"/>
                </a:lnTo>
                <a:lnTo>
                  <a:pt x="95458" y="64632"/>
                </a:lnTo>
                <a:lnTo>
                  <a:pt x="89963" y="50572"/>
                </a:lnTo>
                <a:lnTo>
                  <a:pt x="83363" y="37955"/>
                </a:lnTo>
                <a:lnTo>
                  <a:pt x="75778" y="26913"/>
                </a:lnTo>
                <a:lnTo>
                  <a:pt x="67329" y="17580"/>
                </a:lnTo>
                <a:lnTo>
                  <a:pt x="58137" y="10088"/>
                </a:lnTo>
                <a:lnTo>
                  <a:pt x="38006" y="1165"/>
                </a:lnTo>
                <a:lnTo>
                  <a:pt x="27308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3675126" y="4290821"/>
            <a:ext cx="274320" cy="457200"/>
          </a:xfrm>
          <a:custGeom>
            <a:pathLst>
              <a:path extrusionOk="0" h="120000" w="120000">
                <a:moveTo>
                  <a:pt x="101888" y="0"/>
                </a:moveTo>
                <a:lnTo>
                  <a:pt x="74800" y="4286"/>
                </a:lnTo>
                <a:lnTo>
                  <a:pt x="50460" y="16385"/>
                </a:lnTo>
                <a:lnTo>
                  <a:pt x="39624" y="25005"/>
                </a:lnTo>
                <a:lnTo>
                  <a:pt x="29839" y="35149"/>
                </a:lnTo>
                <a:lnTo>
                  <a:pt x="21227" y="46674"/>
                </a:lnTo>
                <a:lnTo>
                  <a:pt x="13909" y="59437"/>
                </a:lnTo>
                <a:lnTo>
                  <a:pt x="8005" y="73293"/>
                </a:lnTo>
                <a:lnTo>
                  <a:pt x="3639" y="88101"/>
                </a:lnTo>
                <a:lnTo>
                  <a:pt x="930" y="103718"/>
                </a:lnTo>
                <a:lnTo>
                  <a:pt x="0" y="120000"/>
                </a:lnTo>
                <a:lnTo>
                  <a:pt x="36277" y="120000"/>
                </a:lnTo>
                <a:lnTo>
                  <a:pt x="37134" y="104401"/>
                </a:lnTo>
                <a:lnTo>
                  <a:pt x="39638" y="89355"/>
                </a:lnTo>
                <a:lnTo>
                  <a:pt x="43692" y="75001"/>
                </a:lnTo>
                <a:lnTo>
                  <a:pt x="49194" y="61478"/>
                </a:lnTo>
                <a:lnTo>
                  <a:pt x="56048" y="48928"/>
                </a:lnTo>
                <a:lnTo>
                  <a:pt x="64154" y="37491"/>
                </a:lnTo>
                <a:lnTo>
                  <a:pt x="73412" y="27306"/>
                </a:lnTo>
                <a:lnTo>
                  <a:pt x="83725" y="18515"/>
                </a:lnTo>
                <a:lnTo>
                  <a:pt x="107118" y="5671"/>
                </a:lnTo>
                <a:lnTo>
                  <a:pt x="120000" y="1899"/>
                </a:lnTo>
                <a:lnTo>
                  <a:pt x="115490" y="1068"/>
                </a:lnTo>
                <a:lnTo>
                  <a:pt x="110965" y="474"/>
                </a:lnTo>
                <a:lnTo>
                  <a:pt x="106429" y="118"/>
                </a:lnTo>
                <a:lnTo>
                  <a:pt x="101888" y="0"/>
                </a:lnTo>
                <a:close/>
              </a:path>
            </a:pathLst>
          </a:custGeom>
          <a:solidFill>
            <a:srgbClr val="75A7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3675126" y="4290821"/>
            <a:ext cx="596265" cy="457200"/>
          </a:xfrm>
          <a:custGeom>
            <a:pathLst>
              <a:path extrusionOk="0" h="120000" w="120000">
                <a:moveTo>
                  <a:pt x="55207" y="1899"/>
                </a:moveTo>
                <a:lnTo>
                  <a:pt x="43703" y="11256"/>
                </a:lnTo>
                <a:lnTo>
                  <a:pt x="33774" y="27306"/>
                </a:lnTo>
                <a:lnTo>
                  <a:pt x="29515" y="37491"/>
                </a:lnTo>
                <a:lnTo>
                  <a:pt x="25785" y="48928"/>
                </a:lnTo>
                <a:lnTo>
                  <a:pt x="22632" y="61478"/>
                </a:lnTo>
                <a:lnTo>
                  <a:pt x="20101" y="75001"/>
                </a:lnTo>
                <a:lnTo>
                  <a:pt x="18236" y="89355"/>
                </a:lnTo>
                <a:lnTo>
                  <a:pt x="17084" y="104401"/>
                </a:lnTo>
                <a:lnTo>
                  <a:pt x="16690" y="120000"/>
                </a:lnTo>
                <a:lnTo>
                  <a:pt x="0" y="120000"/>
                </a:lnTo>
                <a:lnTo>
                  <a:pt x="427" y="103718"/>
                </a:lnTo>
                <a:lnTo>
                  <a:pt x="1674" y="88101"/>
                </a:lnTo>
                <a:lnTo>
                  <a:pt x="3683" y="73293"/>
                </a:lnTo>
                <a:lnTo>
                  <a:pt x="6399" y="59437"/>
                </a:lnTo>
                <a:lnTo>
                  <a:pt x="9766" y="46674"/>
                </a:lnTo>
                <a:lnTo>
                  <a:pt x="13728" y="35149"/>
                </a:lnTo>
                <a:lnTo>
                  <a:pt x="18229" y="25005"/>
                </a:lnTo>
                <a:lnTo>
                  <a:pt x="23215" y="16385"/>
                </a:lnTo>
                <a:lnTo>
                  <a:pt x="34413" y="4286"/>
                </a:lnTo>
                <a:lnTo>
                  <a:pt x="46875" y="0"/>
                </a:lnTo>
                <a:lnTo>
                  <a:pt x="63540" y="0"/>
                </a:lnTo>
                <a:lnTo>
                  <a:pt x="76363" y="4572"/>
                </a:lnTo>
                <a:lnTo>
                  <a:pt x="87961" y="17580"/>
                </a:lnTo>
                <a:lnTo>
                  <a:pt x="93117" y="26913"/>
                </a:lnTo>
                <a:lnTo>
                  <a:pt x="97745" y="37955"/>
                </a:lnTo>
                <a:lnTo>
                  <a:pt x="101773" y="50572"/>
                </a:lnTo>
                <a:lnTo>
                  <a:pt x="105126" y="64632"/>
                </a:lnTo>
                <a:lnTo>
                  <a:pt x="107731" y="80000"/>
                </a:lnTo>
                <a:lnTo>
                  <a:pt x="120000" y="80000"/>
                </a:lnTo>
                <a:lnTo>
                  <a:pt x="102083" y="120000"/>
                </a:lnTo>
                <a:lnTo>
                  <a:pt x="78773" y="80000"/>
                </a:lnTo>
                <a:lnTo>
                  <a:pt x="91041" y="80000"/>
                </a:lnTo>
                <a:lnTo>
                  <a:pt x="88437" y="64632"/>
                </a:lnTo>
                <a:lnTo>
                  <a:pt x="85086" y="50572"/>
                </a:lnTo>
                <a:lnTo>
                  <a:pt x="81062" y="37955"/>
                </a:lnTo>
                <a:lnTo>
                  <a:pt x="76437" y="26913"/>
                </a:lnTo>
                <a:lnTo>
                  <a:pt x="71286" y="17580"/>
                </a:lnTo>
                <a:lnTo>
                  <a:pt x="65681" y="10088"/>
                </a:lnTo>
                <a:lnTo>
                  <a:pt x="53402" y="1165"/>
                </a:lnTo>
                <a:lnTo>
                  <a:pt x="46875" y="0"/>
                </a:lnTo>
              </a:path>
            </a:pathLst>
          </a:custGeom>
          <a:noFill/>
          <a:ln cap="flat" cmpd="sng" w="198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3979164" y="5262371"/>
            <a:ext cx="106553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71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4575047" y="5455920"/>
            <a:ext cx="193675" cy="12953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21" y="120000"/>
                </a:lnTo>
                <a:lnTo>
                  <a:pt x="119921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4575047" y="5455920"/>
            <a:ext cx="193675" cy="12953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21" y="120000"/>
                </a:lnTo>
                <a:lnTo>
                  <a:pt x="119921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4672584" y="5262371"/>
            <a:ext cx="0" cy="193675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2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4239767" y="5455920"/>
            <a:ext cx="195580" cy="12953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688" y="120000"/>
                </a:lnTo>
                <a:lnTo>
                  <a:pt x="119688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4239767" y="5455920"/>
            <a:ext cx="195580" cy="12953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688" y="120000"/>
                </a:lnTo>
                <a:lnTo>
                  <a:pt x="119688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4337303" y="5262371"/>
            <a:ext cx="0" cy="193675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2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078223" y="4823459"/>
            <a:ext cx="192405" cy="12827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762" y="119762"/>
                </a:lnTo>
                <a:lnTo>
                  <a:pt x="119762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4078223" y="4823459"/>
            <a:ext cx="192405" cy="12827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762" y="119762"/>
                </a:lnTo>
                <a:lnTo>
                  <a:pt x="119762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4175759" y="4951476"/>
            <a:ext cx="0" cy="195580"/>
          </a:xfrm>
          <a:custGeom>
            <a:pathLst>
              <a:path extrusionOk="0" h="120000" w="120000">
                <a:moveTo>
                  <a:pt x="0" y="119688"/>
                </a:move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4398264" y="4939284"/>
            <a:ext cx="196850" cy="12827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845" y="119762"/>
                </a:lnTo>
                <a:lnTo>
                  <a:pt x="119845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4398264" y="4939284"/>
            <a:ext cx="196850" cy="12827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845" y="119762"/>
                </a:lnTo>
                <a:lnTo>
                  <a:pt x="119845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4497323" y="5067300"/>
            <a:ext cx="0" cy="195580"/>
          </a:xfrm>
          <a:custGeom>
            <a:pathLst>
              <a:path extrusionOk="0" h="120000" w="120000">
                <a:moveTo>
                  <a:pt x="0" y="119688"/>
                </a:move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4722876" y="4939284"/>
            <a:ext cx="193675" cy="12827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921" y="119762"/>
                </a:lnTo>
                <a:lnTo>
                  <a:pt x="119921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4722876" y="4939284"/>
            <a:ext cx="193675" cy="12827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921" y="119762"/>
                </a:lnTo>
                <a:lnTo>
                  <a:pt x="119921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4820411" y="5067300"/>
            <a:ext cx="0" cy="195580"/>
          </a:xfrm>
          <a:custGeom>
            <a:pathLst>
              <a:path extrusionOk="0" h="120000" w="120000">
                <a:moveTo>
                  <a:pt x="0" y="119688"/>
                </a:move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4128515" y="5204459"/>
            <a:ext cx="26034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414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4204715" y="5204459"/>
            <a:ext cx="24765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8158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4180332" y="5228844"/>
            <a:ext cx="0" cy="24765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8153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4178808" y="5154167"/>
            <a:ext cx="0" cy="24765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8153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4142232" y="5220461"/>
            <a:ext cx="18415" cy="17145"/>
          </a:xfrm>
          <a:custGeom>
            <a:pathLst>
              <a:path extrusionOk="0" h="120000" w="120000">
                <a:moveTo>
                  <a:pt x="0" y="119111"/>
                </a:moveTo>
                <a:lnTo>
                  <a:pt x="119172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4197222" y="5169661"/>
            <a:ext cx="18415" cy="17145"/>
          </a:xfrm>
          <a:custGeom>
            <a:pathLst>
              <a:path extrusionOk="0" h="120000" w="120000">
                <a:moveTo>
                  <a:pt x="0" y="119111"/>
                </a:moveTo>
                <a:lnTo>
                  <a:pt x="118351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4196841" y="5220970"/>
            <a:ext cx="17145" cy="1841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7326" y="117517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4145026" y="5168138"/>
            <a:ext cx="17145" cy="1841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7326" y="117523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