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4896428/figure/pone.0155781.g007/"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learning mechanism of the proposed DNN structure to classify a normal packet and an attack packet is explained</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Figure shows an input layer, multiple hidden layers, and an output layer</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feature vector is inputted to the input nodes of the structure. Each node in </a:t>
            </a:r>
            <a:r>
              <a:rPr lang="en" sz="1200" u="sng">
                <a:solidFill>
                  <a:srgbClr val="642A8F"/>
                </a:solidFill>
                <a:highlight>
                  <a:srgbClr val="FFFFFF"/>
                </a:highlight>
                <a:latin typeface="Times New Roman"/>
                <a:ea typeface="Times New Roman"/>
                <a:cs typeface="Times New Roman"/>
                <a:sym typeface="Times New Roman"/>
                <a:hlinkClick r:id="rId2"/>
              </a:rPr>
              <a:t>Fig</a:t>
            </a:r>
            <a:r>
              <a:rPr lang="en" sz="1200">
                <a:solidFill>
                  <a:schemeClr val="dk1"/>
                </a:solidFill>
                <a:highlight>
                  <a:srgbClr val="FFFFFF"/>
                </a:highlight>
                <a:latin typeface="Times New Roman"/>
                <a:ea typeface="Times New Roman"/>
                <a:cs typeface="Times New Roman"/>
                <a:sym typeface="Times New Roman"/>
              </a:rPr>
              <a:t> computes an output with an activation function using rectified linear unit (ReLU), and the linear combinations of the outputs are linked to the next hidden layers.</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where </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is the depth of the neural network, </a:t>
            </a:r>
            <a:r>
              <a:rPr i="1" lang="en" sz="1200">
                <a:solidFill>
                  <a:schemeClr val="dk1"/>
                </a:solidFill>
                <a:highlight>
                  <a:srgbClr val="FFFFFF"/>
                </a:highlight>
                <a:latin typeface="Times New Roman"/>
                <a:ea typeface="Times New Roman"/>
                <a:cs typeface="Times New Roman"/>
                <a:sym typeface="Times New Roman"/>
              </a:rPr>
              <a:t>M</a:t>
            </a:r>
            <a:r>
              <a:rPr i="1" lang="en" sz="950">
                <a:solidFill>
                  <a:schemeClr val="dk1"/>
                </a:solidFill>
                <a:highlight>
                  <a:srgbClr val="FFFFFF"/>
                </a:highlight>
                <a:latin typeface="Times New Roman"/>
                <a:ea typeface="Times New Roman"/>
                <a:cs typeface="Times New Roman"/>
                <a:sym typeface="Times New Roman"/>
              </a:rPr>
              <a:t>l</a:t>
            </a:r>
            <a:r>
              <a:rPr lang="en" sz="1200">
                <a:solidFill>
                  <a:schemeClr val="dk1"/>
                </a:solidFill>
                <a:highlight>
                  <a:srgbClr val="FFFFFF"/>
                </a:highlight>
                <a:latin typeface="Times New Roman"/>
                <a:ea typeface="Times New Roman"/>
                <a:cs typeface="Times New Roman"/>
                <a:sym typeface="Times New Roman"/>
              </a:rPr>
              <a:t> is the number of the nodes in the </a:t>
            </a:r>
            <a:r>
              <a:rPr i="1" lang="en" sz="1200">
                <a:solidFill>
                  <a:schemeClr val="dk1"/>
                </a:solidFill>
                <a:highlight>
                  <a:srgbClr val="FFFFFF"/>
                </a:highlight>
                <a:latin typeface="Times New Roman"/>
                <a:ea typeface="Times New Roman"/>
                <a:cs typeface="Times New Roman"/>
                <a:sym typeface="Times New Roman"/>
              </a:rPr>
              <a:t>l</a:t>
            </a:r>
            <a:r>
              <a:rPr lang="en" sz="1200">
                <a:solidFill>
                  <a:schemeClr val="dk1"/>
                </a:solidFill>
                <a:highlight>
                  <a:srgbClr val="FFFFFF"/>
                </a:highlight>
                <a:latin typeface="Times New Roman"/>
                <a:ea typeface="Times New Roman"/>
                <a:cs typeface="Times New Roman"/>
                <a:sym typeface="Times New Roman"/>
              </a:rPr>
              <a:t>-th layer, and </a:t>
            </a:r>
            <a:r>
              <a:rPr lang="en" sz="1200">
                <a:solidFill>
                  <a:srgbClr val="888888"/>
                </a:solidFill>
                <a:highlight>
                  <a:srgbClr val="FFFFFF"/>
                </a:highlight>
                <a:latin typeface="Times New Roman"/>
                <a:ea typeface="Times New Roman"/>
                <a:cs typeface="Times New Roman"/>
                <a:sym typeface="Times New Roman"/>
              </a:rPr>
              <a:t>wjin∈w</a:t>
            </a:r>
            <a:r>
              <a:rPr lang="en" sz="1200">
                <a:solidFill>
                  <a:schemeClr val="dk1"/>
                </a:solidFill>
                <a:highlight>
                  <a:srgbClr val="FFFFFF"/>
                </a:highlight>
                <a:latin typeface="Times New Roman"/>
                <a:ea typeface="Times New Roman"/>
                <a:cs typeface="Times New Roman"/>
                <a:sym typeface="Times New Roman"/>
              </a:rPr>
              <a:t> is the weight of the edges between a node </a:t>
            </a:r>
            <a:r>
              <a:rPr i="1" lang="en" sz="1200">
                <a:solidFill>
                  <a:schemeClr val="dk1"/>
                </a:solidFill>
                <a:highlight>
                  <a:srgbClr val="FFFFFF"/>
                </a:highlight>
                <a:latin typeface="Times New Roman"/>
                <a:ea typeface="Times New Roman"/>
                <a:cs typeface="Times New Roman"/>
                <a:sym typeface="Times New Roman"/>
              </a:rPr>
              <a:t>i</a:t>
            </a:r>
            <a:r>
              <a:rPr lang="en" sz="1200">
                <a:solidFill>
                  <a:schemeClr val="dk1"/>
                </a:solidFill>
                <a:highlight>
                  <a:srgbClr val="FFFFFF"/>
                </a:highlight>
                <a:latin typeface="Times New Roman"/>
                <a:ea typeface="Times New Roman"/>
                <a:cs typeface="Times New Roman"/>
                <a:sym typeface="Times New Roman"/>
              </a:rPr>
              <a:t> in the layer </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− 1 and a node </a:t>
            </a:r>
            <a:r>
              <a:rPr i="1" lang="en" sz="1200">
                <a:solidFill>
                  <a:schemeClr val="dk1"/>
                </a:solidFill>
                <a:highlight>
                  <a:srgbClr val="FFFFFF"/>
                </a:highlight>
                <a:latin typeface="Times New Roman"/>
                <a:ea typeface="Times New Roman"/>
                <a:cs typeface="Times New Roman"/>
                <a:sym typeface="Times New Roman"/>
              </a:rPr>
              <a:t>j</a:t>
            </a:r>
            <a:r>
              <a:rPr lang="en" sz="1200">
                <a:solidFill>
                  <a:schemeClr val="dk1"/>
                </a:solidFill>
                <a:highlight>
                  <a:srgbClr val="FFFFFF"/>
                </a:highlight>
                <a:latin typeface="Times New Roman"/>
                <a:ea typeface="Times New Roman"/>
                <a:cs typeface="Times New Roman"/>
                <a:sym typeface="Times New Roman"/>
              </a:rPr>
              <a:t> in the layer </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We want to obtain the optimal parameter set </a:t>
            </a:r>
            <a:r>
              <a:rPr b="1" lang="en" sz="1200">
                <a:solidFill>
                  <a:schemeClr val="dk1"/>
                </a:solidFill>
                <a:highlight>
                  <a:srgbClr val="FFFFFF"/>
                </a:highlight>
                <a:latin typeface="Times New Roman"/>
                <a:ea typeface="Times New Roman"/>
                <a:cs typeface="Times New Roman"/>
                <a:sym typeface="Times New Roman"/>
              </a:rPr>
              <a:t>w</a:t>
            </a:r>
            <a:r>
              <a:rPr lang="en" sz="1200">
                <a:solidFill>
                  <a:schemeClr val="dk1"/>
                </a:solidFill>
                <a:highlight>
                  <a:srgbClr val="FFFFFF"/>
                </a:highlight>
                <a:latin typeface="Times New Roman"/>
                <a:ea typeface="Times New Roman"/>
                <a:cs typeface="Times New Roman"/>
                <a:sym typeface="Times New Roman"/>
              </a:rPr>
              <a:t>* to achieve the minimization of the objective function using backpropagation algorithm.</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In the back propagation algorithm the weight vectors are updated from the top layer to the bottom layer by using the stochastic gradient method.</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class of a testing CAN packet is predicted in the detection phase. The output is computed with the trained weight parameters and the feature set extracted from the testing CAN packet as in the training. The classifier provides the logistic value 0 or 1, telling if the sample is normal packet or the attack packet, respectively.</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There can be a number of attack scenarios considered in an ECU, and the weight vectors can be trained fitted to each scenario. The mode information is used for identifying the scenario in the proposed method, so that the appropriate training set can be applied. For this, template matching is developed in the proposed method. The template comprising the mode information refers to the information along with the training samples used for the specific scenario. Figure shows an example of the template matching where the template is colored with yellow. As shown, if the template is matched between in the training sample and in the CAN packet to be tested, the detector uses the corresponding trained parameters obtained from the value information.</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An unsupervised machine learning technique such as a self-organized feature map (SOM) for network intrusion detection is proposed instead of  frequency-based encoding method  which is used for a packet feature in ANN and SVM.</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Figure shows a common architecture of the IDS based on machine learning. The IDS includes various modules for gathering and analyzing a large amount of data packets. Typically, the monitoring module detects a type of an incoming packet after feature extraction. The profiling module contains the features trained off-line. If the monitoring module identifies a new attack type, the profiling module may update the database of the profiling module for upcoming packets.</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a:t>
            </a:r>
            <a:r>
              <a:rPr lang="en" sz="1200">
                <a:solidFill>
                  <a:schemeClr val="dk1"/>
                </a:solidFill>
                <a:highlight>
                  <a:srgbClr val="FFFFFF"/>
                </a:highlight>
                <a:latin typeface="Times New Roman"/>
                <a:ea typeface="Times New Roman"/>
                <a:cs typeface="Times New Roman"/>
                <a:sym typeface="Times New Roman"/>
              </a:rPr>
              <a:t>discriminative deep architecture, due to usage of backpropagation there arises problem of vanishing gradient problem thus causing a extremely slow convergent speed.</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To prevent the problem, the generative deep architecture characterizing the correlation of the observed data and the associated classes is used for initializing parameters of the discriminative architecture called the unsupervised pre-training scheme.</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In this top-down manner, the weight vector </a:t>
            </a:r>
            <a:r>
              <a:rPr i="1" lang="en" sz="1200">
                <a:solidFill>
                  <a:schemeClr val="dk1"/>
                </a:solidFill>
                <a:highlight>
                  <a:srgbClr val="FFFFFF"/>
                </a:highlight>
                <a:latin typeface="Times New Roman"/>
                <a:ea typeface="Times New Roman"/>
                <a:cs typeface="Times New Roman"/>
                <a:sym typeface="Times New Roman"/>
              </a:rPr>
              <a:t>w</a:t>
            </a:r>
            <a:r>
              <a:rPr i="1" lang="en" sz="95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is generated to form the visible data vector </a:t>
            </a:r>
            <a:r>
              <a:rPr i="1" lang="en" sz="12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 and the set of </a:t>
            </a:r>
            <a:r>
              <a:rPr i="1" lang="en" sz="1200">
                <a:solidFill>
                  <a:schemeClr val="dk1"/>
                </a:solidFill>
                <a:highlight>
                  <a:srgbClr val="FFFFFF"/>
                </a:highlight>
                <a:latin typeface="Times New Roman"/>
                <a:ea typeface="Times New Roman"/>
                <a:cs typeface="Times New Roman"/>
                <a:sym typeface="Times New Roman"/>
              </a:rPr>
              <a:t>w</a:t>
            </a:r>
            <a:r>
              <a:rPr i="1" lang="en" sz="95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is used for initializing the parameters of the proposed classifiers later.</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Using DBN after getting the weights, we apply them in DNN to get the desired binary output.</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Our IDS design consists of two main phases, </a:t>
            </a:r>
            <a:r>
              <a:rPr i="1" lang="en" sz="1200">
                <a:solidFill>
                  <a:schemeClr val="dk1"/>
                </a:solidFill>
                <a:highlight>
                  <a:srgbClr val="FFFFFF"/>
                </a:highlight>
                <a:latin typeface="Times New Roman"/>
                <a:ea typeface="Times New Roman"/>
                <a:cs typeface="Times New Roman"/>
                <a:sym typeface="Times New Roman"/>
              </a:rPr>
              <a:t>i.e</a:t>
            </a:r>
            <a:r>
              <a:rPr lang="en" sz="1200">
                <a:solidFill>
                  <a:schemeClr val="dk1"/>
                </a:solidFill>
                <a:highlight>
                  <a:srgbClr val="FFFFFF"/>
                </a:highlight>
                <a:latin typeface="Times New Roman"/>
                <a:ea typeface="Times New Roman"/>
                <a:cs typeface="Times New Roman"/>
                <a:sym typeface="Times New Roman"/>
              </a:rPr>
              <a:t>., the training phase and the detection phase as in the conventional machine-learning based IDS</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training phase is performed off-line as the training is time-consuming. In the training phase a CAN packet is processed to extract a feature that represents a statistical behavior of the network</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where </a:t>
            </a:r>
            <a:r>
              <a:rPr i="1" lang="en" sz="1200">
                <a:solidFill>
                  <a:schemeClr val="dk1"/>
                </a:solidFill>
                <a:highlight>
                  <a:srgbClr val="FFFFFF"/>
                </a:highlight>
                <a:latin typeface="Times New Roman"/>
                <a:ea typeface="Times New Roman"/>
                <a:cs typeface="Times New Roman"/>
                <a:sym typeface="Times New Roman"/>
              </a:rPr>
              <a:t>P</a:t>
            </a:r>
            <a:r>
              <a:rPr lang="en" sz="1200">
                <a:solidFill>
                  <a:schemeClr val="dk1"/>
                </a:solidFill>
                <a:highlight>
                  <a:srgbClr val="FFFFFF"/>
                </a:highlight>
                <a:latin typeface="Times New Roman"/>
                <a:ea typeface="Times New Roman"/>
                <a:cs typeface="Times New Roman"/>
                <a:sym typeface="Times New Roman"/>
              </a:rPr>
              <a:t>(</a:t>
            </a:r>
            <a:r>
              <a:rPr i="1" lang="en" sz="1200">
                <a:solidFill>
                  <a:schemeClr val="dk1"/>
                </a:solidFill>
                <a:highlight>
                  <a:srgbClr val="FFFFFF"/>
                </a:highlight>
                <a:latin typeface="Times New Roman"/>
                <a:ea typeface="Times New Roman"/>
                <a:cs typeface="Times New Roman"/>
                <a:sym typeface="Times New Roman"/>
              </a:rPr>
              <a:t>b</a:t>
            </a:r>
            <a:r>
              <a:rPr i="1" lang="en" sz="950">
                <a:solidFill>
                  <a:schemeClr val="dk1"/>
                </a:solidFill>
                <a:highlight>
                  <a:srgbClr val="FFFFFF"/>
                </a:highlight>
                <a:latin typeface="Times New Roman"/>
                <a:ea typeface="Times New Roman"/>
                <a:cs typeface="Times New Roman"/>
                <a:sym typeface="Times New Roman"/>
              </a:rPr>
              <a:t>i</a:t>
            </a:r>
            <a:r>
              <a:rPr lang="en" sz="1200">
                <a:solidFill>
                  <a:schemeClr val="dk1"/>
                </a:solidFill>
                <a:highlight>
                  <a:srgbClr val="FFFFFF"/>
                </a:highlight>
                <a:latin typeface="Times New Roman"/>
                <a:ea typeface="Times New Roman"/>
                <a:cs typeface="Times New Roman"/>
                <a:sym typeface="Times New Roman"/>
              </a:rPr>
              <a:t>) is the probability of a bit-symbol “1” observed in the </a:t>
            </a:r>
            <a:r>
              <a:rPr i="1" lang="en" sz="1200">
                <a:solidFill>
                  <a:schemeClr val="dk1"/>
                </a:solidFill>
                <a:highlight>
                  <a:srgbClr val="FFFFFF"/>
                </a:highlight>
                <a:latin typeface="Times New Roman"/>
                <a:ea typeface="Times New Roman"/>
                <a:cs typeface="Times New Roman"/>
                <a:sym typeface="Times New Roman"/>
              </a:rPr>
              <a:t>i</a:t>
            </a:r>
            <a:r>
              <a:rPr lang="en" sz="1200">
                <a:solidFill>
                  <a:schemeClr val="dk1"/>
                </a:solidFill>
                <a:highlight>
                  <a:srgbClr val="FFFFFF"/>
                </a:highlight>
                <a:latin typeface="Times New Roman"/>
                <a:ea typeface="Times New Roman"/>
                <a:cs typeface="Times New Roman"/>
                <a:sym typeface="Times New Roman"/>
              </a:rPr>
              <a:t>-th bit position, </a:t>
            </a:r>
            <a:endParaRPr sz="12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All the bit positions in the </a:t>
            </a:r>
            <a:r>
              <a:rPr i="1" lang="en" sz="1200">
                <a:solidFill>
                  <a:schemeClr val="dk1"/>
                </a:solidFill>
                <a:highlight>
                  <a:srgbClr val="FFFFFF"/>
                </a:highlight>
                <a:latin typeface="Times New Roman"/>
                <a:ea typeface="Times New Roman"/>
                <a:cs typeface="Times New Roman"/>
                <a:sym typeface="Times New Roman"/>
              </a:rPr>
              <a:t>DATA</a:t>
            </a:r>
            <a:r>
              <a:rPr lang="en" sz="1200">
                <a:solidFill>
                  <a:schemeClr val="dk1"/>
                </a:solidFill>
                <a:highlight>
                  <a:srgbClr val="FFFFFF"/>
                </a:highlight>
                <a:latin typeface="Times New Roman"/>
                <a:ea typeface="Times New Roman"/>
                <a:cs typeface="Times New Roman"/>
                <a:sym typeface="Times New Roman"/>
              </a:rPr>
              <a:t> field may be used for generating the feature.</a:t>
            </a:r>
            <a:endParaRPr sz="12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160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mode information represents a command state of an ECU, for example, controlling wheels, and the value information represents the value of the mode, for example, the wheel angle or the speed</a:t>
            </a:r>
            <a:endParaRPr sz="12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1600"/>
              </a:spcBef>
              <a:spcAft>
                <a:spcPts val="160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solidFill>
                  <a:schemeClr val="dk1"/>
                </a:solidFill>
                <a:highlight>
                  <a:srgbClr val="FFFFFF"/>
                </a:highlight>
                <a:latin typeface="Times New Roman"/>
                <a:ea typeface="Times New Roman"/>
                <a:cs typeface="Times New Roman"/>
                <a:sym typeface="Times New Roman"/>
              </a:rPr>
              <a:t>The occurrences of a bit-symbol “1” in the </a:t>
            </a:r>
            <a:r>
              <a:rPr b="1" i="1" lang="en" sz="1200">
                <a:solidFill>
                  <a:schemeClr val="dk1"/>
                </a:solidFill>
                <a:highlight>
                  <a:srgbClr val="FFFFFF"/>
                </a:highlight>
                <a:latin typeface="Times New Roman"/>
                <a:ea typeface="Times New Roman"/>
                <a:cs typeface="Times New Roman"/>
                <a:sym typeface="Times New Roman"/>
              </a:rPr>
              <a:t>DATA</a:t>
            </a:r>
            <a:r>
              <a:rPr b="1" lang="en" sz="1200">
                <a:solidFill>
                  <a:schemeClr val="dk1"/>
                </a:solidFill>
                <a:highlight>
                  <a:srgbClr val="FFFFFF"/>
                </a:highlight>
                <a:latin typeface="Times New Roman"/>
                <a:ea typeface="Times New Roman"/>
                <a:cs typeface="Times New Roman"/>
                <a:sym typeface="Times New Roman"/>
              </a:rPr>
              <a:t> field of 8 Bytes, consisting of mode information and value information, at time </a:t>
            </a:r>
            <a:r>
              <a:rPr b="1" i="1" lang="en" sz="1200">
                <a:solidFill>
                  <a:schemeClr val="dk1"/>
                </a:solidFill>
                <a:highlight>
                  <a:srgbClr val="FFFFFF"/>
                </a:highlight>
                <a:latin typeface="Times New Roman"/>
                <a:ea typeface="Times New Roman"/>
                <a:cs typeface="Times New Roman"/>
                <a:sym typeface="Times New Roman"/>
              </a:rPr>
              <a:t>t</a:t>
            </a:r>
            <a:r>
              <a:rPr b="1" lang="en" sz="1200">
                <a:solidFill>
                  <a:schemeClr val="dk1"/>
                </a:solidFill>
                <a:highlight>
                  <a:srgbClr val="FFFFFF"/>
                </a:highlight>
                <a:latin typeface="Times New Roman"/>
                <a:ea typeface="Times New Roman"/>
                <a:cs typeface="Times New Roman"/>
                <a:sym typeface="Times New Roman"/>
              </a:rPr>
              <a:t>.</a:t>
            </a:r>
            <a:endParaRPr b="1" sz="12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8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Denote </a:t>
            </a:r>
            <a:r>
              <a:rPr b="1" lang="en" sz="1200">
                <a:solidFill>
                  <a:schemeClr val="dk1"/>
                </a:solidFill>
                <a:highlight>
                  <a:srgbClr val="FFFFFF"/>
                </a:highlight>
                <a:latin typeface="Times New Roman"/>
                <a:ea typeface="Times New Roman"/>
                <a:cs typeface="Times New Roman"/>
                <a:sym typeface="Times New Roman"/>
              </a:rPr>
              <a:t>p</a:t>
            </a:r>
            <a:r>
              <a:rPr i="1" lang="en" sz="10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 is the data vector reduced from </a:t>
            </a:r>
            <a:r>
              <a:rPr b="1" lang="en" sz="1200">
                <a:solidFill>
                  <a:schemeClr val="dk1"/>
                </a:solidFill>
                <a:highlight>
                  <a:srgbClr val="FFFFFF"/>
                </a:highlight>
                <a:latin typeface="Times New Roman"/>
                <a:ea typeface="Times New Roman"/>
                <a:cs typeface="Times New Roman"/>
                <a:sym typeface="Times New Roman"/>
              </a:rPr>
              <a:t>p</a:t>
            </a:r>
            <a:r>
              <a:rPr lang="en" sz="1200">
                <a:solidFill>
                  <a:schemeClr val="dk1"/>
                </a:solidFill>
                <a:highlight>
                  <a:srgbClr val="FFFFFF"/>
                </a:highlight>
                <a:latin typeface="Times New Roman"/>
                <a:ea typeface="Times New Roman"/>
                <a:cs typeface="Times New Roman"/>
                <a:sym typeface="Times New Roman"/>
              </a:rPr>
              <a:t>. Then the feature vector </a:t>
            </a:r>
            <a:r>
              <a:rPr b="1" lang="en" sz="12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 at time instance </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is generated as  </a:t>
            </a:r>
            <a:r>
              <a:rPr b="1" lang="en" sz="12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 </a:t>
            </a:r>
            <a:r>
              <a:rPr b="1" lang="en" sz="1200">
                <a:solidFill>
                  <a:schemeClr val="dk1"/>
                </a:solidFill>
                <a:highlight>
                  <a:srgbClr val="FFFFFF"/>
                </a:highlight>
                <a:latin typeface="Times New Roman"/>
                <a:ea typeface="Times New Roman"/>
                <a:cs typeface="Times New Roman"/>
                <a:sym typeface="Times New Roman"/>
              </a:rPr>
              <a:t>p</a:t>
            </a:r>
            <a:r>
              <a:rPr i="1" lang="en" sz="10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 </a:t>
            </a:r>
            <a:r>
              <a:rPr b="1" lang="en" sz="1200">
                <a:solidFill>
                  <a:schemeClr val="dk1"/>
                </a:solidFill>
                <a:highlight>
                  <a:srgbClr val="FFFFFF"/>
                </a:highlight>
                <a:latin typeface="Times New Roman"/>
                <a:ea typeface="Times New Roman"/>
                <a:cs typeface="Times New Roman"/>
                <a:sym typeface="Times New Roman"/>
              </a:rPr>
              <a:t>p</a:t>
            </a:r>
            <a:r>
              <a:rPr i="1" lang="en" sz="1000">
                <a:solidFill>
                  <a:schemeClr val="dk1"/>
                </a:solidFill>
                <a:highlight>
                  <a:srgbClr val="FFFFFF"/>
                </a:highlight>
                <a:latin typeface="Times New Roman"/>
                <a:ea typeface="Times New Roman"/>
                <a:cs typeface="Times New Roman"/>
                <a:sym typeface="Times New Roman"/>
              </a:rPr>
              <a:t>v</a:t>
            </a:r>
            <a:r>
              <a:rPr lang="en" sz="1200">
                <a:solidFill>
                  <a:schemeClr val="dk1"/>
                </a:solidFill>
                <a:highlight>
                  <a:srgbClr val="FFFFFF"/>
                </a:highlight>
                <a:latin typeface="Times New Roman"/>
                <a:ea typeface="Times New Roman"/>
                <a:cs typeface="Times New Roman"/>
                <a:sym typeface="Times New Roman"/>
              </a:rPr>
              <a:t>(</a:t>
            </a:r>
            <a:r>
              <a:rPr i="1" lang="en" sz="1200">
                <a:solidFill>
                  <a:schemeClr val="dk1"/>
                </a:solidFill>
                <a:highlight>
                  <a:srgbClr val="FFFFFF"/>
                </a:highlight>
                <a:latin typeface="Times New Roman"/>
                <a:ea typeface="Times New Roman"/>
                <a:cs typeface="Times New Roman"/>
                <a:sym typeface="Times New Roman"/>
              </a:rPr>
              <a:t>n</a:t>
            </a:r>
            <a:r>
              <a:rPr lang="en" sz="1200">
                <a:solidFill>
                  <a:schemeClr val="dk1"/>
                </a:solidFill>
                <a:highlight>
                  <a:srgbClr val="FFFFFF"/>
                </a:highlight>
                <a:latin typeface="Times New Roman"/>
                <a:ea typeface="Times New Roman"/>
                <a:cs typeface="Times New Roman"/>
                <a:sym typeface="Times New Roman"/>
              </a:rPr>
              <a:t> - 1)</a:t>
            </a:r>
            <a:endParaRPr sz="12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a:spcBef>
                <a:spcPts val="800"/>
              </a:spcBef>
              <a:spcAft>
                <a:spcPts val="0"/>
              </a:spcAft>
              <a:buNone/>
            </a:pPr>
            <a:r>
              <a:t/>
            </a:r>
            <a:endParaRPr b="1"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86300"/>
            <a:ext cx="8520600" cy="4404000"/>
          </a:xfrm>
          <a:prstGeom prst="rect">
            <a:avLst/>
          </a:prstGeom>
        </p:spPr>
        <p:txBody>
          <a:bodyPr anchorCtr="0" anchor="b" bIns="91425" lIns="91425" spcFirstLastPara="1" rIns="91425" wrap="square" tIns="91425">
            <a:noAutofit/>
          </a:bodyPr>
          <a:lstStyle/>
          <a:p>
            <a:pPr indent="0" lvl="0" marL="0" rtl="0" algn="l">
              <a:lnSpc>
                <a:spcPct val="135000"/>
              </a:lnSpc>
              <a:spcBef>
                <a:spcPts val="3600"/>
              </a:spcBef>
              <a:spcAft>
                <a:spcPts val="0"/>
              </a:spcAft>
              <a:buNone/>
            </a:pPr>
            <a:r>
              <a:t/>
            </a:r>
            <a:endParaRPr b="1" sz="3550">
              <a:highlight>
                <a:srgbClr val="FFFFFF"/>
              </a:highlight>
            </a:endParaRPr>
          </a:p>
          <a:p>
            <a:pPr indent="0" lvl="0" marL="0" rtl="0" algn="l">
              <a:lnSpc>
                <a:spcPct val="135000"/>
              </a:lnSpc>
              <a:spcBef>
                <a:spcPts val="3600"/>
              </a:spcBef>
              <a:spcAft>
                <a:spcPts val="0"/>
              </a:spcAft>
              <a:buNone/>
            </a:pPr>
            <a:r>
              <a:t/>
            </a:r>
            <a:endParaRPr b="1" sz="3550">
              <a:highlight>
                <a:srgbClr val="FFFFFF"/>
              </a:highlight>
            </a:endParaRPr>
          </a:p>
          <a:p>
            <a:pPr indent="0" lvl="0" marL="0" rtl="0" algn="l">
              <a:lnSpc>
                <a:spcPct val="135000"/>
              </a:lnSpc>
              <a:spcBef>
                <a:spcPts val="3600"/>
              </a:spcBef>
              <a:spcAft>
                <a:spcPts val="0"/>
              </a:spcAft>
              <a:buNone/>
            </a:pPr>
            <a:r>
              <a:t/>
            </a:r>
            <a:endParaRPr b="1" sz="3550">
              <a:highlight>
                <a:srgbClr val="FFFFFF"/>
              </a:highlight>
            </a:endParaRPr>
          </a:p>
          <a:p>
            <a:pPr indent="0" lvl="0" marL="0" rtl="0" algn="l">
              <a:lnSpc>
                <a:spcPct val="135000"/>
              </a:lnSpc>
              <a:spcBef>
                <a:spcPts val="3600"/>
              </a:spcBef>
              <a:spcAft>
                <a:spcPts val="0"/>
              </a:spcAft>
              <a:buNone/>
            </a:pPr>
            <a:r>
              <a:t/>
            </a:r>
            <a:endParaRPr b="1" sz="3550">
              <a:highlight>
                <a:srgbClr val="FFFFFF"/>
              </a:highlight>
            </a:endParaRPr>
          </a:p>
          <a:p>
            <a:pPr indent="0" lvl="0" marL="0" rtl="0" algn="l">
              <a:lnSpc>
                <a:spcPct val="135000"/>
              </a:lnSpc>
              <a:spcBef>
                <a:spcPts val="3600"/>
              </a:spcBef>
              <a:spcAft>
                <a:spcPts val="0"/>
              </a:spcAft>
              <a:buNone/>
            </a:pPr>
            <a:r>
              <a:t/>
            </a:r>
            <a:endParaRPr b="1" sz="3550">
              <a:highlight>
                <a:srgbClr val="FFFFFF"/>
              </a:highlight>
            </a:endParaRPr>
          </a:p>
          <a:p>
            <a:pPr indent="0" lvl="0" marL="0" rtl="0" algn="l">
              <a:lnSpc>
                <a:spcPct val="135000"/>
              </a:lnSpc>
              <a:spcBef>
                <a:spcPts val="3600"/>
              </a:spcBef>
              <a:spcAft>
                <a:spcPts val="0"/>
              </a:spcAft>
              <a:buClr>
                <a:schemeClr val="dk1"/>
              </a:buClr>
              <a:buSzPts val="1100"/>
              <a:buFont typeface="Arial"/>
              <a:buNone/>
            </a:pPr>
            <a:r>
              <a:rPr b="1" lang="en" sz="3550">
                <a:highlight>
                  <a:srgbClr val="FFFFFF"/>
                </a:highlight>
              </a:rPr>
              <a:t>Intrusion Detection System Using Deep Neural Network for In-Vehicle Network Security</a:t>
            </a:r>
            <a:endParaRPr b="1" sz="3550">
              <a:highlight>
                <a:srgbClr val="FFFFFF"/>
              </a:highlight>
            </a:endParaRPr>
          </a:p>
          <a:p>
            <a:pPr indent="0" lvl="0" marL="0" algn="l">
              <a:spcBef>
                <a:spcPts val="1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Training the Deep Neural Network Structure</a:t>
            </a:r>
            <a:endParaRPr/>
          </a:p>
          <a:p>
            <a:pPr indent="0" lvl="0" marL="0">
              <a:spcBef>
                <a:spcPts val="0"/>
              </a:spcBef>
              <a:spcAft>
                <a:spcPts val="0"/>
              </a:spcAft>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3" name="Shape 103"/>
          <p:cNvPicPr preferRelativeResize="0"/>
          <p:nvPr/>
        </p:nvPicPr>
        <p:blipFill>
          <a:blip r:embed="rId3">
            <a:alphaModFix/>
          </a:blip>
          <a:stretch>
            <a:fillRect/>
          </a:stretch>
        </p:blipFill>
        <p:spPr>
          <a:xfrm>
            <a:off x="311700" y="1225650"/>
            <a:ext cx="7889325" cy="366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Steps	 to Perform DNN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09" name="Shape 109"/>
          <p:cNvSpPr txBox="1"/>
          <p:nvPr>
            <p:ph idx="1" type="body"/>
          </p:nvPr>
        </p:nvSpPr>
        <p:spPr>
          <a:xfrm>
            <a:off x="311700" y="1152475"/>
            <a:ext cx="8520600" cy="441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Expressing the Cost Function </a:t>
            </a:r>
            <a:r>
              <a:rPr lang="en" sz="2400">
                <a:solidFill>
                  <a:srgbClr val="000000"/>
                </a:solidFill>
                <a:latin typeface="Times New Roman"/>
                <a:ea typeface="Times New Roman"/>
                <a:cs typeface="Times New Roman"/>
                <a:sym typeface="Times New Roman"/>
              </a:rPr>
              <a:t>(</a:t>
            </a:r>
            <a:r>
              <a:rPr lang="en" sz="2400">
                <a:solidFill>
                  <a:schemeClr val="dk1"/>
                </a:solidFill>
                <a:highlight>
                  <a:srgbClr val="FFFFFF"/>
                </a:highlight>
                <a:latin typeface="Times New Roman"/>
                <a:ea typeface="Times New Roman"/>
                <a:cs typeface="Times New Roman"/>
                <a:sym typeface="Times New Roman"/>
              </a:rPr>
              <a:t>mean squared error function)</a:t>
            </a:r>
            <a:endParaRPr sz="2400">
              <a:solidFill>
                <a:srgbClr val="000000"/>
              </a:solidFill>
              <a:latin typeface="Times New Roman"/>
              <a:ea typeface="Times New Roman"/>
              <a:cs typeface="Times New Roman"/>
              <a:sym typeface="Times New Roman"/>
            </a:endParaRPr>
          </a:p>
          <a:p>
            <a:pPr indent="0" lvl="0" marL="0" rtl="0">
              <a:spcBef>
                <a:spcPts val="1600"/>
              </a:spcBef>
              <a:spcAft>
                <a:spcPts val="0"/>
              </a:spcAft>
              <a:buNone/>
            </a:pPr>
            <a:r>
              <a:rPr lang="en">
                <a:solidFill>
                  <a:srgbClr val="000000"/>
                </a:solidFill>
                <a:latin typeface="Times New Roman"/>
                <a:ea typeface="Times New Roman"/>
                <a:cs typeface="Times New Roman"/>
                <a:sym typeface="Times New Roman"/>
              </a:rPr>
              <a:t>			</a:t>
            </a:r>
            <a:r>
              <a:rPr i="1" lang="en">
                <a:solidFill>
                  <a:schemeClr val="dk1"/>
                </a:solidFill>
                <a:highlight>
                  <a:srgbClr val="FFFFFF"/>
                </a:highlight>
                <a:latin typeface="Times New Roman"/>
                <a:ea typeface="Times New Roman"/>
                <a:cs typeface="Times New Roman"/>
                <a:sym typeface="Times New Roman"/>
              </a:rPr>
              <a:t>C</a:t>
            </a:r>
            <a:r>
              <a:rPr lang="en">
                <a:solidFill>
                  <a:schemeClr val="dk1"/>
                </a:solidFill>
                <a:highlight>
                  <a:srgbClr val="FFFFFF"/>
                </a:highlight>
                <a:latin typeface="Times New Roman"/>
                <a:ea typeface="Times New Roman"/>
                <a:cs typeface="Times New Roman"/>
                <a:sym typeface="Times New Roman"/>
              </a:rPr>
              <a:t>(</a:t>
            </a:r>
            <a:r>
              <a:rPr b="1" lang="en">
                <a:solidFill>
                  <a:schemeClr val="dk1"/>
                </a:solidFill>
                <a:highlight>
                  <a:srgbClr val="FFFFFF"/>
                </a:highlight>
                <a:latin typeface="Times New Roman"/>
                <a:ea typeface="Times New Roman"/>
                <a:cs typeface="Times New Roman"/>
                <a:sym typeface="Times New Roman"/>
              </a:rPr>
              <a:t>w</a:t>
            </a:r>
            <a:r>
              <a:rPr lang="en">
                <a:solidFill>
                  <a:schemeClr val="dk1"/>
                </a:solidFill>
                <a:highlight>
                  <a:srgbClr val="FFFFFF"/>
                </a:highlight>
                <a:latin typeface="Times New Roman"/>
                <a:ea typeface="Times New Roman"/>
                <a:cs typeface="Times New Roman"/>
                <a:sym typeface="Times New Roman"/>
              </a:rPr>
              <a:t>; </a:t>
            </a:r>
            <a:r>
              <a:rPr b="1" lang="en">
                <a:solidFill>
                  <a:schemeClr val="dk1"/>
                </a:solidFill>
                <a:highlight>
                  <a:srgbClr val="FFFFFF"/>
                </a:highlight>
                <a:latin typeface="Times New Roman"/>
                <a:ea typeface="Times New Roman"/>
                <a:cs typeface="Times New Roman"/>
                <a:sym typeface="Times New Roman"/>
              </a:rPr>
              <a:t>v</a:t>
            </a:r>
            <a:r>
              <a:rPr lang="en">
                <a:solidFill>
                  <a:schemeClr val="dk1"/>
                </a:solidFill>
                <a:highlight>
                  <a:srgbClr val="FFFFFF"/>
                </a:highlight>
                <a:latin typeface="Times New Roman"/>
                <a:ea typeface="Times New Roman"/>
                <a:cs typeface="Times New Roman"/>
                <a:sym typeface="Times New Roman"/>
              </a:rPr>
              <a:t>, </a:t>
            </a:r>
            <a:r>
              <a:rPr i="1" lang="en">
                <a:solidFill>
                  <a:schemeClr val="dk1"/>
                </a:solidFill>
                <a:highlight>
                  <a:srgbClr val="FFFFFF"/>
                </a:highlight>
                <a:latin typeface="Times New Roman"/>
                <a:ea typeface="Times New Roman"/>
                <a:cs typeface="Times New Roman"/>
                <a:sym typeface="Times New Roman"/>
              </a:rPr>
              <a:t>y</a:t>
            </a:r>
            <a:r>
              <a:rPr lang="en">
                <a:solidFill>
                  <a:schemeClr val="dk1"/>
                </a:solidFill>
                <a:highlight>
                  <a:srgbClr val="FFFFFF"/>
                </a:highlight>
                <a:latin typeface="Times New Roman"/>
                <a:ea typeface="Times New Roman"/>
                <a:cs typeface="Times New Roman"/>
                <a:sym typeface="Times New Roman"/>
              </a:rPr>
              <a:t>) = ½ ∥ </a:t>
            </a:r>
            <a:r>
              <a:rPr i="1" lang="en">
                <a:solidFill>
                  <a:schemeClr val="dk1"/>
                </a:solidFill>
                <a:highlight>
                  <a:srgbClr val="FFFFFF"/>
                </a:highlight>
                <a:latin typeface="Times New Roman"/>
                <a:ea typeface="Times New Roman"/>
                <a:cs typeface="Times New Roman"/>
                <a:sym typeface="Times New Roman"/>
              </a:rPr>
              <a:t>hw</a:t>
            </a:r>
            <a:r>
              <a:rPr lang="en">
                <a:solidFill>
                  <a:schemeClr val="dk1"/>
                </a:solidFill>
                <a:highlight>
                  <a:srgbClr val="FFFFFF"/>
                </a:highlight>
                <a:latin typeface="Times New Roman"/>
                <a:ea typeface="Times New Roman"/>
                <a:cs typeface="Times New Roman"/>
                <a:sym typeface="Times New Roman"/>
              </a:rPr>
              <a:t>(</a:t>
            </a:r>
            <a:r>
              <a:rPr b="1" lang="en">
                <a:solidFill>
                  <a:schemeClr val="dk1"/>
                </a:solidFill>
                <a:highlight>
                  <a:srgbClr val="FFFFFF"/>
                </a:highlight>
                <a:latin typeface="Times New Roman"/>
                <a:ea typeface="Times New Roman"/>
                <a:cs typeface="Times New Roman"/>
                <a:sym typeface="Times New Roman"/>
              </a:rPr>
              <a:t>v</a:t>
            </a:r>
            <a:r>
              <a:rPr lang="en">
                <a:solidFill>
                  <a:schemeClr val="dk1"/>
                </a:solidFill>
                <a:highlight>
                  <a:srgbClr val="FFFFFF"/>
                </a:highlight>
                <a:latin typeface="Times New Roman"/>
                <a:ea typeface="Times New Roman"/>
                <a:cs typeface="Times New Roman"/>
                <a:sym typeface="Times New Roman"/>
              </a:rPr>
              <a:t>) - </a:t>
            </a:r>
            <a:r>
              <a:rPr i="1" lang="en">
                <a:solidFill>
                  <a:schemeClr val="dk1"/>
                </a:solidFill>
                <a:highlight>
                  <a:srgbClr val="FFFFFF"/>
                </a:highlight>
                <a:latin typeface="Times New Roman"/>
                <a:ea typeface="Times New Roman"/>
                <a:cs typeface="Times New Roman"/>
                <a:sym typeface="Times New Roman"/>
              </a:rPr>
              <a:t>y</a:t>
            </a:r>
            <a:r>
              <a:rPr lang="en">
                <a:solidFill>
                  <a:schemeClr val="dk1"/>
                </a:solidFill>
                <a:highlight>
                  <a:srgbClr val="FFFFFF"/>
                </a:highlight>
                <a:latin typeface="Times New Roman"/>
                <a:ea typeface="Times New Roman"/>
                <a:cs typeface="Times New Roman"/>
                <a:sym typeface="Times New Roman"/>
              </a:rPr>
              <a:t>∥2, </a:t>
            </a:r>
            <a:endParaRPr>
              <a:solidFill>
                <a:srgbClr val="000000"/>
              </a:solidFill>
              <a:latin typeface="Times New Roman"/>
              <a:ea typeface="Times New Roman"/>
              <a:cs typeface="Times New Roman"/>
              <a:sym typeface="Times New Roman"/>
            </a:endParaRPr>
          </a:p>
          <a:p>
            <a:pPr indent="-342900" lvl="0" marL="457200" rtl="0">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Determining the overall Cost Value for batch Training</a:t>
            </a:r>
            <a:endParaRPr>
              <a:solidFill>
                <a:srgbClr val="000000"/>
              </a:solidFill>
              <a:latin typeface="Times New Roman"/>
              <a:ea typeface="Times New Roman"/>
              <a:cs typeface="Times New Roman"/>
              <a:sym typeface="Times New Roman"/>
            </a:endParaRPr>
          </a:p>
          <a:p>
            <a:pPr indent="0" lvl="0" marL="457200" rtl="0">
              <a:spcBef>
                <a:spcPts val="1600"/>
              </a:spcBef>
              <a:spcAft>
                <a:spcPts val="0"/>
              </a:spcAft>
              <a:buNone/>
            </a:pPr>
            <a:r>
              <a:rPr lang="en">
                <a:solidFill>
                  <a:srgbClr val="000000"/>
                </a:solidFill>
                <a:latin typeface="Times New Roman"/>
                <a:ea typeface="Times New Roman"/>
                <a:cs typeface="Times New Roman"/>
                <a:sym typeface="Times New Roman"/>
              </a:rPr>
              <a:t>	</a:t>
            </a:r>
            <a:r>
              <a:rPr lang="en">
                <a:solidFill>
                  <a:srgbClr val="000000"/>
                </a:solidFill>
                <a:highlight>
                  <a:srgbClr val="FFFFFF"/>
                </a:highlight>
                <a:latin typeface="Times New Roman"/>
                <a:ea typeface="Times New Roman"/>
                <a:cs typeface="Times New Roman"/>
                <a:sym typeface="Times New Roman"/>
              </a:rPr>
              <a:t>C(w)=1K∑kC(w;vk,yk)+λ2∑nN∑iMl∑jMl+1(wjin)2,</a:t>
            </a:r>
            <a:endParaRPr>
              <a:solidFill>
                <a:srgbClr val="000000"/>
              </a:solidFill>
              <a:latin typeface="Times New Roman"/>
              <a:ea typeface="Times New Roman"/>
              <a:cs typeface="Times New Roman"/>
              <a:sym typeface="Times New Roman"/>
            </a:endParaRPr>
          </a:p>
          <a:p>
            <a:pPr indent="-342900" lvl="0" marL="457200" rtl="0">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Minimizing the Cost Function using Gradient Method</a:t>
            </a:r>
            <a:endParaRPr>
              <a:solidFill>
                <a:srgbClr val="000000"/>
              </a:solidFill>
              <a:latin typeface="Times New Roman"/>
              <a:ea typeface="Times New Roman"/>
              <a:cs typeface="Times New Roman"/>
              <a:sym typeface="Times New Roman"/>
            </a:endParaRPr>
          </a:p>
          <a:p>
            <a:pPr indent="0" lvl="0" marL="457200" rtl="0">
              <a:spcBef>
                <a:spcPts val="1600"/>
              </a:spcBef>
              <a:spcAft>
                <a:spcPts val="0"/>
              </a:spcAft>
              <a:buNone/>
            </a:pPr>
            <a:r>
              <a:rPr lang="en">
                <a:solidFill>
                  <a:srgbClr val="000000"/>
                </a:solidFill>
                <a:latin typeface="Times New Roman"/>
                <a:ea typeface="Times New Roman"/>
                <a:cs typeface="Times New Roman"/>
                <a:sym typeface="Times New Roman"/>
              </a:rPr>
              <a:t>	</a:t>
            </a:r>
            <a:r>
              <a:rPr lang="en">
                <a:solidFill>
                  <a:srgbClr val="000000"/>
                </a:solidFill>
                <a:highlight>
                  <a:srgbClr val="FFFFFF"/>
                </a:highlight>
                <a:latin typeface="Times New Roman"/>
                <a:ea typeface="Times New Roman"/>
                <a:cs typeface="Times New Roman"/>
                <a:sym typeface="Times New Roman"/>
              </a:rPr>
              <a:t>w*=argminwC(w)</a:t>
            </a:r>
            <a:endParaRPr>
              <a:solidFill>
                <a:srgbClr val="000000"/>
              </a:solidFill>
              <a:highlight>
                <a:srgbClr val="FFFFFF"/>
              </a:highlight>
              <a:latin typeface="Times New Roman"/>
              <a:ea typeface="Times New Roman"/>
              <a:cs typeface="Times New Roman"/>
              <a:sym typeface="Times New Roman"/>
            </a:endParaRPr>
          </a:p>
          <a:p>
            <a:pPr indent="0" lvl="0" marL="457200" rtl="0">
              <a:spcBef>
                <a:spcPts val="1600"/>
              </a:spcBef>
              <a:spcAft>
                <a:spcPts val="0"/>
              </a:spcAft>
              <a:buNone/>
            </a:pPr>
            <a:r>
              <a:rPr lang="en">
                <a:solidFill>
                  <a:srgbClr val="000000"/>
                </a:solidFill>
                <a:highlight>
                  <a:srgbClr val="FFFFFF"/>
                </a:highlight>
                <a:latin typeface="Times New Roman"/>
                <a:ea typeface="Times New Roman"/>
                <a:cs typeface="Times New Roman"/>
                <a:sym typeface="Times New Roman"/>
              </a:rPr>
              <a:t>	wjin=wjin-1+ζ∂∂wjin-1C(w), </a:t>
            </a:r>
            <a:r>
              <a:rPr lang="en" sz="2400">
                <a:solidFill>
                  <a:srgbClr val="000000"/>
                </a:solidFill>
                <a:highlight>
                  <a:srgbClr val="FFFFFF"/>
                </a:highlight>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where </a:t>
            </a:r>
            <a:r>
              <a:rPr i="1" lang="en">
                <a:solidFill>
                  <a:schemeClr val="dk1"/>
                </a:solidFill>
                <a:highlight>
                  <a:srgbClr val="FFFFFF"/>
                </a:highlight>
                <a:latin typeface="Times New Roman"/>
                <a:ea typeface="Times New Roman"/>
                <a:cs typeface="Times New Roman"/>
                <a:sym typeface="Times New Roman"/>
              </a:rPr>
              <a:t>ζ</a:t>
            </a:r>
            <a:r>
              <a:rPr lang="en">
                <a:solidFill>
                  <a:schemeClr val="dk1"/>
                </a:solidFill>
                <a:highlight>
                  <a:srgbClr val="FFFFFF"/>
                </a:highlight>
                <a:latin typeface="Times New Roman"/>
                <a:ea typeface="Times New Roman"/>
                <a:cs typeface="Times New Roman"/>
                <a:sym typeface="Times New Roman"/>
              </a:rPr>
              <a:t> is an adaptation parameter.</a:t>
            </a:r>
            <a:endParaRPr>
              <a:solidFill>
                <a:srgbClr val="000000"/>
              </a:solidFill>
              <a:highlight>
                <a:srgbClr val="FFFFFF"/>
              </a:highlight>
              <a:latin typeface="Times New Roman"/>
              <a:ea typeface="Times New Roman"/>
              <a:cs typeface="Times New Roman"/>
              <a:sym typeface="Times New Roman"/>
            </a:endParaRPr>
          </a:p>
          <a:p>
            <a:pPr indent="0" lvl="0" marL="457200" rtl="0">
              <a:spcBef>
                <a:spcPts val="1600"/>
              </a:spcBef>
              <a:spcAft>
                <a:spcPts val="0"/>
              </a:spcAft>
              <a:buNone/>
            </a:pPr>
            <a:r>
              <a:t/>
            </a:r>
            <a:endParaRPr sz="1200">
              <a:solidFill>
                <a:srgbClr val="888888"/>
              </a:solidFill>
              <a:highlight>
                <a:srgbClr val="FFFFFF"/>
              </a:highlight>
              <a:latin typeface="Times New Roman"/>
              <a:ea typeface="Times New Roman"/>
              <a:cs typeface="Times New Roman"/>
              <a:sym typeface="Times New Roman"/>
            </a:endParaRPr>
          </a:p>
          <a:p>
            <a:pPr indent="0" lvl="0" marL="0">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46125"/>
            <a:ext cx="8520600" cy="5727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Attack Detection</a:t>
            </a:r>
            <a:endParaRPr/>
          </a:p>
        </p:txBody>
      </p:sp>
      <p:pic>
        <p:nvPicPr>
          <p:cNvPr id="115" name="Shape 115"/>
          <p:cNvPicPr preferRelativeResize="0"/>
          <p:nvPr/>
        </p:nvPicPr>
        <p:blipFill>
          <a:blip r:embed="rId3">
            <a:alphaModFix/>
          </a:blip>
          <a:stretch>
            <a:fillRect/>
          </a:stretch>
        </p:blipFill>
        <p:spPr>
          <a:xfrm>
            <a:off x="572893" y="1017725"/>
            <a:ext cx="7537631" cy="365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a:spcBef>
                <a:spcPts val="1600"/>
              </a:spcBef>
              <a:spcAft>
                <a:spcPts val="0"/>
              </a:spcAft>
              <a:buClr>
                <a:schemeClr val="dk1"/>
              </a:buClr>
              <a:buSzPts val="1100"/>
              <a:buFont typeface="Arial"/>
              <a:buNone/>
            </a:pPr>
            <a:r>
              <a:rPr b="1" lang="en" sz="2400">
                <a:solidFill>
                  <a:schemeClr val="dk1"/>
                </a:solidFill>
                <a:highlight>
                  <a:srgbClr val="FFFFFF"/>
                </a:highlight>
                <a:latin typeface="Times New Roman"/>
                <a:ea typeface="Times New Roman"/>
                <a:cs typeface="Times New Roman"/>
                <a:sym typeface="Times New Roman"/>
              </a:rPr>
              <a:t>Intrusion Detection System Using Deep Neural Network for              In-Vehicle Network Security</a:t>
            </a:r>
            <a:endParaRPr b="1" sz="2400">
              <a:solidFill>
                <a:schemeClr val="dk1"/>
              </a:solidFill>
              <a:highlight>
                <a:srgbClr val="FFFFFF"/>
              </a:highlight>
              <a:latin typeface="Times New Roman"/>
              <a:ea typeface="Times New Roman"/>
              <a:cs typeface="Times New Roman"/>
              <a:sym typeface="Times New Roman"/>
            </a:endParaRPr>
          </a:p>
          <a:p>
            <a:pPr indent="0" lvl="0" marL="0">
              <a:spcBef>
                <a:spcPts val="1600"/>
              </a:spcBef>
              <a:spcAft>
                <a:spcPts val="1600"/>
              </a:spcAft>
              <a:buNone/>
            </a:pPr>
            <a:r>
              <a:rPr lang="en" sz="2400">
                <a:latin typeface="Times New Roman"/>
                <a:ea typeface="Times New Roman"/>
                <a:cs typeface="Times New Roman"/>
                <a:sym typeface="Times New Roman"/>
              </a:rPr>
              <a:t>			By: </a:t>
            </a:r>
            <a:r>
              <a:rPr lang="en" sz="2400">
                <a:highlight>
                  <a:srgbClr val="FFFFFF"/>
                </a:highlight>
                <a:latin typeface="Times New Roman"/>
                <a:ea typeface="Times New Roman"/>
                <a:cs typeface="Times New Roman"/>
                <a:sym typeface="Times New Roman"/>
              </a:rPr>
              <a:t>Min-Joo Kang</a:t>
            </a:r>
            <a:r>
              <a:rPr lang="en" sz="2400">
                <a:solidFill>
                  <a:schemeClr val="dk1"/>
                </a:solidFill>
                <a:highlight>
                  <a:srgbClr val="FFFFFF"/>
                </a:highlight>
                <a:latin typeface="Times New Roman"/>
                <a:ea typeface="Times New Roman"/>
                <a:cs typeface="Times New Roman"/>
                <a:sym typeface="Times New Roman"/>
              </a:rPr>
              <a:t> and Je-Won Kang*</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subTitle"/>
          </p:nvPr>
        </p:nvSpPr>
        <p:spPr>
          <a:xfrm>
            <a:off x="311700" y="703850"/>
            <a:ext cx="8520600" cy="4020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Intrusion Detection System using Machine Learning</a:t>
            </a:r>
            <a:endParaRPr>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Deep Belief Network</a:t>
            </a:r>
            <a:endParaRPr>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Detection Phase and Training Phase</a:t>
            </a:r>
            <a:endParaRPr>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Extracting Feature in CAN Packet</a:t>
            </a:r>
            <a:endParaRPr>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Training and steps to Peform DNN</a:t>
            </a:r>
            <a:endParaRPr>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a:solidFill>
                  <a:srgbClr val="000000"/>
                </a:solidFill>
                <a:latin typeface="Times New Roman"/>
                <a:ea typeface="Times New Roman"/>
                <a:cs typeface="Times New Roman"/>
                <a:sym typeface="Times New Roman"/>
              </a:rPr>
              <a:t>Attack Detection</a:t>
            </a:r>
            <a:endParaRPr>
              <a:solidFill>
                <a:srgbClr val="000000"/>
              </a:solidFill>
              <a:latin typeface="Times New Roman"/>
              <a:ea typeface="Times New Roman"/>
              <a:cs typeface="Times New Roman"/>
              <a:sym typeface="Times New Roman"/>
            </a:endParaRPr>
          </a:p>
          <a:p>
            <a:pPr indent="0" lvl="0" marL="0" algn="l">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idx="1" type="body"/>
          </p:nvPr>
        </p:nvSpPr>
        <p:spPr>
          <a:xfrm>
            <a:off x="259025" y="493375"/>
            <a:ext cx="8573400" cy="4075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 novel intrusion detection system (IDS) using a deep neural network (DNN) is proposed to enhance the security of in-vehicular network. </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parameters building the DNN structure are trained with probability-based feature vectors that are extracted from the in-vehicular network packets</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It uses techniques such as initializing the parameters through the unsupervised pre-training of deep belief networks (DBN).</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05050"/>
            <a:ext cx="8520600" cy="572700"/>
          </a:xfrm>
          <a:prstGeom prst="rect">
            <a:avLst/>
          </a:prstGeom>
        </p:spPr>
        <p:txBody>
          <a:bodyPr anchorCtr="0" anchor="t" bIns="91425" lIns="91425" spcFirstLastPara="1" rIns="91425" wrap="square" tIns="91425">
            <a:noAutofit/>
          </a:bodyPr>
          <a:lstStyle/>
          <a:p>
            <a:pPr indent="457200" lvl="0" marL="457200">
              <a:spcBef>
                <a:spcPts val="0"/>
              </a:spcBef>
              <a:spcAft>
                <a:spcPts val="0"/>
              </a:spcAft>
              <a:buNone/>
            </a:pPr>
            <a:r>
              <a:rPr lang="en"/>
              <a:t>Intrusion Detection with Machine Learning</a:t>
            </a:r>
            <a:endParaRPr/>
          </a:p>
        </p:txBody>
      </p:sp>
      <p:pic>
        <p:nvPicPr>
          <p:cNvPr id="70" name="Shape 70"/>
          <p:cNvPicPr preferRelativeResize="0"/>
          <p:nvPr/>
        </p:nvPicPr>
        <p:blipFill>
          <a:blip r:embed="rId3">
            <a:alphaModFix/>
          </a:blip>
          <a:stretch>
            <a:fillRect/>
          </a:stretch>
        </p:blipFill>
        <p:spPr>
          <a:xfrm>
            <a:off x="804775" y="1194900"/>
            <a:ext cx="7639076" cy="382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1" type="body"/>
          </p:nvPr>
        </p:nvSpPr>
        <p:spPr>
          <a:xfrm>
            <a:off x="287275" y="451425"/>
            <a:ext cx="8544900" cy="4117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deep belief networks (DBN) as a probabilistic generative model include several layers of stochastic hidden units on top of a single bottom layer of observed data to efficiently solve the vanishing gradient problem</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weight parameters interconnecting nodes in adjacent layers are efficiently trained using a top-down approach by considering the nodes as restricted Boltzmann Machines (RBM).</a:t>
            </a:r>
            <a:endParaRPr sz="2400">
              <a:solidFill>
                <a:schemeClr val="dk1"/>
              </a:solidFill>
              <a:highlight>
                <a:srgbClr val="FFFFFF"/>
              </a:highlight>
              <a:latin typeface="Times New Roman"/>
              <a:ea typeface="Times New Roman"/>
              <a:cs typeface="Times New Roman"/>
              <a:sym typeface="Times New Roman"/>
            </a:endParaRPr>
          </a:p>
          <a:p>
            <a:pPr indent="-381000" lvl="0" marL="45720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After the pre-training, fine-tuning is performed using the gradient descent method with the supervised learning as in the conventional feed-forward ANN</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012300" y="224975"/>
            <a:ext cx="6832050" cy="469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717723" y="183775"/>
            <a:ext cx="5491402" cy="5055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83025" y="267200"/>
            <a:ext cx="9478200" cy="572700"/>
          </a:xfrm>
          <a:prstGeom prst="rect">
            <a:avLst/>
          </a:prstGeom>
        </p:spPr>
        <p:txBody>
          <a:bodyPr anchorCtr="0" anchor="t" bIns="91425" lIns="91425" spcFirstLastPara="1" rIns="91425" wrap="square" tIns="91425">
            <a:noAutofit/>
          </a:bodyPr>
          <a:lstStyle/>
          <a:p>
            <a:pPr indent="457200" lvl="0" marL="2286000">
              <a:lnSpc>
                <a:spcPct val="125000"/>
              </a:lnSpc>
              <a:spcBef>
                <a:spcPts val="1700"/>
              </a:spcBef>
              <a:spcAft>
                <a:spcPts val="0"/>
              </a:spcAft>
              <a:buClr>
                <a:schemeClr val="dk1"/>
              </a:buClr>
              <a:buSzPts val="1100"/>
              <a:buFont typeface="Arial"/>
              <a:buNone/>
            </a:pPr>
            <a:r>
              <a:rPr b="1" lang="en" sz="2400">
                <a:solidFill>
                  <a:srgbClr val="000000"/>
                </a:solidFill>
                <a:highlight>
                  <a:srgbClr val="FFFFFF"/>
                </a:highlight>
                <a:latin typeface="Times New Roman"/>
                <a:ea typeface="Times New Roman"/>
                <a:cs typeface="Times New Roman"/>
                <a:sym typeface="Times New Roman"/>
              </a:rPr>
              <a:t>CAN Packet Feature</a:t>
            </a:r>
            <a:endParaRPr b="1" sz="2400">
              <a:solidFill>
                <a:srgbClr val="000000"/>
              </a:solidFill>
              <a:highlight>
                <a:srgbClr val="FFFFFF"/>
              </a:highlight>
              <a:latin typeface="Times New Roman"/>
              <a:ea typeface="Times New Roman"/>
              <a:cs typeface="Times New Roman"/>
              <a:sym typeface="Times New Roman"/>
            </a:endParaRPr>
          </a:p>
          <a:p>
            <a:pPr indent="0" lvl="0" marL="0">
              <a:spcBef>
                <a:spcPts val="800"/>
              </a:spcBef>
              <a:spcAft>
                <a:spcPts val="0"/>
              </a:spcAft>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CAN feature is an abstract representation of a CAN packet</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spcBef>
                <a:spcPts val="0"/>
              </a:spcBef>
              <a:spcAft>
                <a:spcPts val="0"/>
              </a:spcAft>
              <a:buClr>
                <a:schemeClr val="dk1"/>
              </a:buClr>
              <a:buSzPts val="2400"/>
              <a:buFont typeface="Times New Roman"/>
              <a:buChar char="●"/>
            </a:pPr>
            <a:r>
              <a:rPr b="1" lang="en" sz="2400">
                <a:solidFill>
                  <a:schemeClr val="dk1"/>
                </a:solidFill>
                <a:highlight>
                  <a:srgbClr val="FFFFFF"/>
                </a:highlight>
                <a:latin typeface="Times New Roman"/>
                <a:ea typeface="Times New Roman"/>
                <a:cs typeface="Times New Roman"/>
                <a:sym typeface="Times New Roman"/>
              </a:rPr>
              <a:t>p</a:t>
            </a:r>
            <a:r>
              <a:rPr i="1" lang="en" sz="2400">
                <a:solidFill>
                  <a:schemeClr val="dk1"/>
                </a:solidFill>
                <a:highlight>
                  <a:srgbClr val="FFFFFF"/>
                </a:highlight>
                <a:latin typeface="Times New Roman"/>
                <a:ea typeface="Times New Roman"/>
                <a:cs typeface="Times New Roman"/>
                <a:sym typeface="Times New Roman"/>
              </a:rPr>
              <a:t>o</a:t>
            </a:r>
            <a:r>
              <a:rPr lang="en" sz="2400">
                <a:solidFill>
                  <a:schemeClr val="dk1"/>
                </a:solidFill>
                <a:highlight>
                  <a:srgbClr val="FFFFFF"/>
                </a:highlight>
                <a:latin typeface="Times New Roman"/>
                <a:ea typeface="Times New Roman"/>
                <a:cs typeface="Times New Roman"/>
                <a:sym typeface="Times New Roman"/>
              </a:rPr>
              <a:t> = {</a:t>
            </a:r>
            <a:r>
              <a:rPr i="1" lang="en" sz="2400">
                <a:solidFill>
                  <a:schemeClr val="dk1"/>
                </a:solidFill>
                <a:highlight>
                  <a:srgbClr val="FFFFFF"/>
                </a:highlight>
                <a:latin typeface="Times New Roman"/>
                <a:ea typeface="Times New Roman"/>
                <a:cs typeface="Times New Roman"/>
                <a:sym typeface="Times New Roman"/>
              </a:rPr>
              <a:t>P</a:t>
            </a:r>
            <a:r>
              <a:rPr lang="en" sz="2400">
                <a:solidFill>
                  <a:schemeClr val="dk1"/>
                </a:solidFill>
                <a:highlight>
                  <a:srgbClr val="FFFFFF"/>
                </a:highlight>
                <a:latin typeface="Times New Roman"/>
                <a:ea typeface="Times New Roman"/>
                <a:cs typeface="Times New Roman"/>
                <a:sym typeface="Times New Roman"/>
              </a:rPr>
              <a:t>(</a:t>
            </a:r>
            <a:r>
              <a:rPr i="1" lang="en" sz="2400">
                <a:solidFill>
                  <a:schemeClr val="dk1"/>
                </a:solidFill>
                <a:highlight>
                  <a:srgbClr val="FFFFFF"/>
                </a:highlight>
                <a:latin typeface="Times New Roman"/>
                <a:ea typeface="Times New Roman"/>
                <a:cs typeface="Times New Roman"/>
                <a:sym typeface="Times New Roman"/>
              </a:rPr>
              <a:t>b</a:t>
            </a:r>
            <a:r>
              <a:rPr lang="en" sz="2400">
                <a:solidFill>
                  <a:schemeClr val="dk1"/>
                </a:solidFill>
                <a:highlight>
                  <a:srgbClr val="FFFFFF"/>
                </a:highlight>
                <a:latin typeface="Times New Roman"/>
                <a:ea typeface="Times New Roman"/>
                <a:cs typeface="Times New Roman"/>
                <a:sym typeface="Times New Roman"/>
              </a:rPr>
              <a:t>0), </a:t>
            </a:r>
            <a:r>
              <a:rPr i="1" lang="en" sz="2400">
                <a:solidFill>
                  <a:schemeClr val="dk1"/>
                </a:solidFill>
                <a:highlight>
                  <a:srgbClr val="FFFFFF"/>
                </a:highlight>
                <a:latin typeface="Times New Roman"/>
                <a:ea typeface="Times New Roman"/>
                <a:cs typeface="Times New Roman"/>
                <a:sym typeface="Times New Roman"/>
              </a:rPr>
              <a:t>P</a:t>
            </a:r>
            <a:r>
              <a:rPr lang="en" sz="2400">
                <a:solidFill>
                  <a:schemeClr val="dk1"/>
                </a:solidFill>
                <a:highlight>
                  <a:srgbClr val="FFFFFF"/>
                </a:highlight>
                <a:latin typeface="Times New Roman"/>
                <a:ea typeface="Times New Roman"/>
                <a:cs typeface="Times New Roman"/>
                <a:sym typeface="Times New Roman"/>
              </a:rPr>
              <a:t>(</a:t>
            </a:r>
            <a:r>
              <a:rPr i="1" lang="en" sz="2400">
                <a:solidFill>
                  <a:schemeClr val="dk1"/>
                </a:solidFill>
                <a:highlight>
                  <a:srgbClr val="FFFFFF"/>
                </a:highlight>
                <a:latin typeface="Times New Roman"/>
                <a:ea typeface="Times New Roman"/>
                <a:cs typeface="Times New Roman"/>
                <a:sym typeface="Times New Roman"/>
              </a:rPr>
              <a:t>b</a:t>
            </a:r>
            <a:r>
              <a:rPr lang="en" sz="2400">
                <a:solidFill>
                  <a:schemeClr val="dk1"/>
                </a:solidFill>
                <a:highlight>
                  <a:srgbClr val="FFFFFF"/>
                </a:highlight>
                <a:latin typeface="Times New Roman"/>
                <a:ea typeface="Times New Roman"/>
                <a:cs typeface="Times New Roman"/>
                <a:sym typeface="Times New Roman"/>
              </a:rPr>
              <a:t>0), …, </a:t>
            </a:r>
            <a:r>
              <a:rPr i="1" lang="en" sz="2400">
                <a:solidFill>
                  <a:schemeClr val="dk1"/>
                </a:solidFill>
                <a:highlight>
                  <a:srgbClr val="FFFFFF"/>
                </a:highlight>
                <a:latin typeface="Times New Roman"/>
                <a:ea typeface="Times New Roman"/>
                <a:cs typeface="Times New Roman"/>
                <a:sym typeface="Times New Roman"/>
              </a:rPr>
              <a:t>P</a:t>
            </a:r>
            <a:r>
              <a:rPr lang="en" sz="2400">
                <a:solidFill>
                  <a:schemeClr val="dk1"/>
                </a:solidFill>
                <a:highlight>
                  <a:srgbClr val="FFFFFF"/>
                </a:highlight>
                <a:latin typeface="Times New Roman"/>
                <a:ea typeface="Times New Roman"/>
                <a:cs typeface="Times New Roman"/>
                <a:sym typeface="Times New Roman"/>
              </a:rPr>
              <a:t>(</a:t>
            </a:r>
            <a:r>
              <a:rPr i="1" lang="en" sz="2400">
                <a:solidFill>
                  <a:schemeClr val="dk1"/>
                </a:solidFill>
                <a:highlight>
                  <a:srgbClr val="FFFFFF"/>
                </a:highlight>
                <a:latin typeface="Times New Roman"/>
                <a:ea typeface="Times New Roman"/>
                <a:cs typeface="Times New Roman"/>
                <a:sym typeface="Times New Roman"/>
              </a:rPr>
              <a:t>b</a:t>
            </a:r>
            <a:r>
              <a:rPr lang="en" sz="2400">
                <a:solidFill>
                  <a:schemeClr val="dk1"/>
                </a:solidFill>
                <a:highlight>
                  <a:srgbClr val="FFFFFF"/>
                </a:highlight>
                <a:latin typeface="Times New Roman"/>
                <a:ea typeface="Times New Roman"/>
                <a:cs typeface="Times New Roman"/>
                <a:sym typeface="Times New Roman"/>
              </a:rPr>
              <a:t>63)}</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dimension can be reduced by considering specific semantics in the corresponding syntax element</a:t>
            </a:r>
            <a:endParaRPr sz="2400">
              <a:solidFill>
                <a:schemeClr val="dk1"/>
              </a:solidFill>
              <a:highlight>
                <a:srgbClr val="FFFFFF"/>
              </a:highlight>
              <a:latin typeface="Times New Roman"/>
              <a:ea typeface="Times New Roman"/>
              <a:cs typeface="Times New Roman"/>
              <a:sym typeface="Times New Roman"/>
            </a:endParaRPr>
          </a:p>
          <a:p>
            <a:pPr indent="-381000" lvl="0" marL="45720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proposed technique regards mode information and value information according to the semantics</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792025" y="164150"/>
            <a:ext cx="5382874" cy="4582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