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67" r:id="rId5"/>
    <p:sldId id="277" r:id="rId6"/>
    <p:sldId id="278" r:id="rId7"/>
    <p:sldId id="279" r:id="rId8"/>
    <p:sldId id="280" r:id="rId9"/>
    <p:sldId id="281" r:id="rId10"/>
    <p:sldId id="296" r:id="rId11"/>
    <p:sldId id="297" r:id="rId12"/>
    <p:sldId id="298" r:id="rId13"/>
    <p:sldId id="299" r:id="rId14"/>
    <p:sldId id="282" r:id="rId15"/>
    <p:sldId id="302" r:id="rId16"/>
    <p:sldId id="301" r:id="rId17"/>
    <p:sldId id="30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52" autoAdjust="0"/>
  </p:normalViewPr>
  <p:slideViewPr>
    <p:cSldViewPr snapToGrid="0">
      <p:cViewPr>
        <p:scale>
          <a:sx n="70" d="100"/>
          <a:sy n="70" d="100"/>
        </p:scale>
        <p:origin x="669" y="48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685801" y="1869601"/>
            <a:ext cx="10840914" cy="3921600"/>
          </a:xfrm>
        </p:spPr>
        <p:txBody>
          <a:bodyPr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4B7D2A-0DF8-424B-9572-B79AEBB2D9DC}" type="datetimeFigureOut">
              <a:rPr lang="en-US" smtClean="0"/>
              <a:t>12/29/2018</a:t>
            </a:fld>
            <a:endParaRPr lang="en-US"/>
          </a:p>
        </p:txBody>
      </p:sp>
      <p:sp>
        <p:nvSpPr>
          <p:cNvPr id="5" name="Footer Placeholder 4"/>
          <p:cNvSpPr>
            <a:spLocks noGrp="1"/>
          </p:cNvSpPr>
          <p:nvPr>
            <p:ph type="ftr" sz="quarter" idx="11"/>
          </p:nvPr>
        </p:nvSpPr>
        <p:spPr/>
        <p:txBody>
          <a:bodyPr/>
          <a:lstStyle/>
          <a:p>
            <a:r>
              <a:rPr lang="en-ZA" dirty="0"/>
              <a:t>Add a Footer</a:t>
            </a:r>
            <a:endParaRPr lang="en-US" dirty="0"/>
          </a:p>
        </p:txBody>
      </p:sp>
      <p:sp>
        <p:nvSpPr>
          <p:cNvPr id="6" name="Slide Number Placeholder 5"/>
          <p:cNvSpPr>
            <a:spLocks noGrp="1"/>
          </p:cNvSpPr>
          <p:nvPr>
            <p:ph type="sldNum" sz="quarter" idx="12"/>
          </p:nvPr>
        </p:nvSpPr>
        <p:spPr/>
        <p:txBody>
          <a:bodyPr/>
          <a:lstStyle/>
          <a:p>
            <a:fld id="{5D99DD2A-B520-4620-9B43-64B657BA2D42}" type="slidenum">
              <a:rPr lang="en-US" smtClean="0"/>
              <a:t>‹#›</a:t>
            </a:fld>
            <a:endParaRPr lang="en-US"/>
          </a:p>
        </p:txBody>
      </p:sp>
      <p:cxnSp>
        <p:nvCxnSpPr>
          <p:cNvPr id="8" name="Straight Connector 7">
            <a:extLst>
              <a:ext uri="{FF2B5EF4-FFF2-40B4-BE49-F238E27FC236}">
                <a16:creationId xmlns:a16="http://schemas.microsoft.com/office/drawing/2014/main" id="{328F7C25-BFB6-430F-87B6-7D0D2C7493D6}"/>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dirty="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4B7D2A-0DF8-424B-9572-B79AEBB2D9DC}" type="datetimeFigureOut">
              <a:rPr lang="en-US" smtClean="0"/>
              <a:t>12/29/2018</a:t>
            </a:fld>
            <a:endParaRPr lang="en-US"/>
          </a:p>
        </p:txBody>
      </p:sp>
      <p:sp>
        <p:nvSpPr>
          <p:cNvPr id="5" name="Footer Placeholder 4"/>
          <p:cNvSpPr>
            <a:spLocks noGrp="1"/>
          </p:cNvSpPr>
          <p:nvPr>
            <p:ph type="ftr" sz="quarter" idx="11"/>
          </p:nvPr>
        </p:nvSpPr>
        <p:spPr/>
        <p:txBody>
          <a:bodyPr/>
          <a:lstStyle/>
          <a:p>
            <a:r>
              <a:rPr lang="en-ZA" dirty="0"/>
              <a:t>Add a Footer</a:t>
            </a:r>
            <a:endParaRPr lang="en-US" dirty="0"/>
          </a:p>
        </p:txBody>
      </p:sp>
      <p:sp>
        <p:nvSpPr>
          <p:cNvPr id="6" name="Slide Number Placeholder 5"/>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4B7D2A-0DF8-424B-9572-B79AEBB2D9DC}" type="datetimeFigureOut">
              <a:rPr lang="en-US" smtClean="0"/>
              <a:t>12/29/2018</a:t>
            </a:fld>
            <a:endParaRPr lang="en-US"/>
          </a:p>
        </p:txBody>
      </p:sp>
      <p:sp>
        <p:nvSpPr>
          <p:cNvPr id="4" name="Footer Placeholder 3"/>
          <p:cNvSpPr>
            <a:spLocks noGrp="1"/>
          </p:cNvSpPr>
          <p:nvPr>
            <p:ph type="ftr" sz="quarter" idx="11"/>
          </p:nvPr>
        </p:nvSpPr>
        <p:spPr/>
        <p:txBody>
          <a:bodyPr/>
          <a:lstStyle/>
          <a:p>
            <a:r>
              <a:rPr lang="en-ZA" dirty="0"/>
              <a:t>Add a Footer</a:t>
            </a:r>
            <a:endParaRPr lang="en-US" dirty="0"/>
          </a:p>
        </p:txBody>
      </p:sp>
      <p:sp>
        <p:nvSpPr>
          <p:cNvPr id="5" name="Slide Number Placeholder 4"/>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84B7D2A-0DF8-424B-9572-B79AEBB2D9DC}" type="datetimeFigureOut">
              <a:rPr lang="en-US" smtClean="0"/>
              <a:t>12/29/2018</a:t>
            </a:fld>
            <a:endParaRPr lang="en-US"/>
          </a:p>
        </p:txBody>
      </p:sp>
      <p:sp>
        <p:nvSpPr>
          <p:cNvPr id="3" name="Footer Placeholder 2"/>
          <p:cNvSpPr>
            <a:spLocks noGrp="1"/>
          </p:cNvSpPr>
          <p:nvPr>
            <p:ph type="ftr" sz="quarter" idx="11"/>
          </p:nvPr>
        </p:nvSpPr>
        <p:spPr/>
        <p:txBody>
          <a:bodyPr/>
          <a:lstStyle/>
          <a:p>
            <a:r>
              <a:rPr lang="en-ZA" dirty="0"/>
              <a:t>Add a Footer</a:t>
            </a:r>
            <a:endParaRPr lang="en-US" dirty="0"/>
          </a:p>
        </p:txBody>
      </p:sp>
      <p:sp>
        <p:nvSpPr>
          <p:cNvPr id="4" name="Slide Number Placeholder 3"/>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84B7D2A-0DF8-424B-9572-B79AEBB2D9DC}" type="datetimeFigureOut">
              <a:rPr lang="en-US" smtClean="0"/>
              <a:t>12/29/2018</a:t>
            </a:fld>
            <a:endParaRPr lang="en-US"/>
          </a:p>
        </p:txBody>
      </p:sp>
      <p:sp>
        <p:nvSpPr>
          <p:cNvPr id="5" name="Footer Placeholder 4"/>
          <p:cNvSpPr>
            <a:spLocks noGrp="1"/>
          </p:cNvSpPr>
          <p:nvPr>
            <p:ph type="ftr" sz="quarter" idx="11"/>
          </p:nvPr>
        </p:nvSpPr>
        <p:spPr>
          <a:xfrm>
            <a:off x="3962399" y="5870575"/>
            <a:ext cx="4893958" cy="377825"/>
          </a:xfrm>
        </p:spPr>
        <p:txBody>
          <a:bodyPr/>
          <a:lstStyle/>
          <a:p>
            <a:r>
              <a:rPr lang="en-ZA" dirty="0"/>
              <a:t>Add a Footer</a:t>
            </a:r>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a:t>Click to edit Master title style</a:t>
            </a:r>
            <a:endParaRPr lang="en-US" dirty="0"/>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84B7D2A-0DF8-424B-9572-B79AEBB2D9DC}" type="datetimeFigureOut">
              <a:rPr lang="en-US" smtClean="0"/>
              <a:t>12/29/2018</a:t>
            </a:fld>
            <a:endParaRPr lang="en-US"/>
          </a:p>
        </p:txBody>
      </p:sp>
      <p:sp>
        <p:nvSpPr>
          <p:cNvPr id="6" name="Footer Placeholder 5"/>
          <p:cNvSpPr>
            <a:spLocks noGrp="1"/>
          </p:cNvSpPr>
          <p:nvPr>
            <p:ph type="ftr" sz="quarter" idx="11"/>
          </p:nvPr>
        </p:nvSpPr>
        <p:spPr/>
        <p:txBody>
          <a:bodyPr/>
          <a:lstStyle/>
          <a:p>
            <a:r>
              <a:rPr lang="en-ZA" dirty="0"/>
              <a:t>Add a Footer</a:t>
            </a:r>
            <a:endParaRPr lang="en-US" dirty="0"/>
          </a:p>
        </p:txBody>
      </p:sp>
      <p:sp>
        <p:nvSpPr>
          <p:cNvPr id="7" name="Slide Number Placeholder 6"/>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a:t>Click to edit Master title style</a:t>
            </a:r>
            <a:endParaRPr lang="en-US" dirty="0"/>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984B7D2A-0DF8-424B-9572-B79AEBB2D9DC}" type="datetimeFigureOut">
              <a:rPr lang="en-US" smtClean="0"/>
              <a:t>12/29/2018</a:t>
            </a:fld>
            <a:endParaRPr lang="en-US"/>
          </a:p>
        </p:txBody>
      </p:sp>
      <p:sp>
        <p:nvSpPr>
          <p:cNvPr id="8" name="Footer Placeholder 7"/>
          <p:cNvSpPr>
            <a:spLocks noGrp="1"/>
          </p:cNvSpPr>
          <p:nvPr>
            <p:ph type="ftr" sz="quarter" idx="11"/>
          </p:nvPr>
        </p:nvSpPr>
        <p:spPr/>
        <p:txBody>
          <a:bodyPr/>
          <a:lstStyle/>
          <a:p>
            <a:r>
              <a:rPr lang="en-ZA" dirty="0"/>
              <a:t>Add a Footer</a:t>
            </a:r>
            <a:endParaRPr lang="en-US" dirty="0"/>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a:t>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smtClean="0"/>
              <a:t>‹#›</a:t>
            </a:fld>
            <a:endParaRPr lang="en-US"/>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a:t>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a:t>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a:t>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a:t>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a:t>Click to edit Master title style</a:t>
            </a:r>
            <a:endParaRPr lang="en-US" dirty="0"/>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84B7D2A-0DF8-424B-9572-B79AEBB2D9DC}" type="datetimeFigureOut">
              <a:rPr lang="en-US" smtClean="0"/>
              <a:t>12/29/2018</a:t>
            </a:fld>
            <a:endParaRPr lang="en-US"/>
          </a:p>
        </p:txBody>
      </p:sp>
      <p:sp>
        <p:nvSpPr>
          <p:cNvPr id="6" name="Footer Placeholder 5"/>
          <p:cNvSpPr>
            <a:spLocks noGrp="1"/>
          </p:cNvSpPr>
          <p:nvPr>
            <p:ph type="ftr" sz="quarter" idx="11"/>
          </p:nvPr>
        </p:nvSpPr>
        <p:spPr/>
        <p:txBody>
          <a:bodyPr/>
          <a:lstStyle/>
          <a:p>
            <a:r>
              <a:rPr lang="en-ZA" dirty="0"/>
              <a:t>Add a Footer</a:t>
            </a:r>
            <a:endParaRPr lang="en-US" dirty="0"/>
          </a:p>
        </p:txBody>
      </p:sp>
      <p:sp>
        <p:nvSpPr>
          <p:cNvPr id="7" name="Slide Number Placeholder 6"/>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a:t>Click to edit Master title style</a:t>
            </a:r>
            <a:endParaRPr lang="en-US" dirty="0"/>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84B7D2A-0DF8-424B-9572-B79AEBB2D9DC}" type="datetimeFigureOut">
              <a:rPr lang="en-US" smtClean="0"/>
              <a:t>12/29/2018</a:t>
            </a:fld>
            <a:endParaRPr lang="en-US"/>
          </a:p>
        </p:txBody>
      </p:sp>
      <p:sp>
        <p:nvSpPr>
          <p:cNvPr id="6" name="Footer Placeholder 5"/>
          <p:cNvSpPr>
            <a:spLocks noGrp="1"/>
          </p:cNvSpPr>
          <p:nvPr>
            <p:ph type="ftr" sz="quarter" idx="11"/>
          </p:nvPr>
        </p:nvSpPr>
        <p:spPr/>
        <p:txBody>
          <a:bodyPr/>
          <a:lstStyle/>
          <a:p>
            <a:r>
              <a:rPr lang="en-ZA" dirty="0"/>
              <a:t>Add a Footer</a:t>
            </a:r>
            <a:endParaRPr lang="en-US" dirty="0"/>
          </a:p>
        </p:txBody>
      </p:sp>
      <p:sp>
        <p:nvSpPr>
          <p:cNvPr id="7" name="Slide Number Placeholder 6"/>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7" name="Rectangle: Rounded Corner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4B7D2A-0DF8-424B-9572-B79AEBB2D9DC}" type="datetimeFigureOut">
              <a:rPr lang="en-US" smtClean="0"/>
              <a:t>12/29/2018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a:t>Click to edit Master title style</a:t>
            </a:r>
            <a:endParaRPr lang="en-US" dirty="0"/>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4B7D2A-0DF8-424B-9572-B79AEBB2D9DC}" type="datetimeFigureOut">
              <a:rPr lang="en-US" smtClean="0"/>
              <a:t>12/29/2018</a:t>
            </a:fld>
            <a:endParaRPr lang="en-US"/>
          </a:p>
        </p:txBody>
      </p:sp>
      <p:sp>
        <p:nvSpPr>
          <p:cNvPr id="8" name="Footer Placeholder 7"/>
          <p:cNvSpPr>
            <a:spLocks noGrp="1"/>
          </p:cNvSpPr>
          <p:nvPr>
            <p:ph type="ftr" sz="quarter" idx="11"/>
          </p:nvPr>
        </p:nvSpPr>
        <p:spPr/>
        <p:txBody>
          <a:bodyPr/>
          <a:lstStyle/>
          <a:p>
            <a:r>
              <a:rPr lang="en-ZA" dirty="0"/>
              <a:t>Add a Footer</a:t>
            </a:r>
            <a:endParaRPr lang="en-US" dirty="0"/>
          </a:p>
        </p:txBody>
      </p:sp>
      <p:sp>
        <p:nvSpPr>
          <p:cNvPr id="9" name="Slide Number Placeholder 8"/>
          <p:cNvSpPr>
            <a:spLocks noGrp="1"/>
          </p:cNvSpPr>
          <p:nvPr>
            <p:ph type="sldNum" sz="quarter" idx="12"/>
          </p:nvPr>
        </p:nvSpPr>
        <p:spPr/>
        <p:txBody>
          <a:bodyPr/>
          <a:lstStyle/>
          <a:p>
            <a:fld id="{5D99DD2A-B520-4620-9B43-64B657BA2D42}" type="slidenum">
              <a:rPr lang="en-US" smtClean="0"/>
              <a:t>‹#›</a:t>
            </a:fld>
            <a:endParaRPr lang="en-US"/>
          </a:p>
        </p:txBody>
      </p:sp>
      <p:cxnSp>
        <p:nvCxnSpPr>
          <p:cNvPr id="12" name="Straight Connector 11">
            <a:extLst>
              <a:ext uri="{FF2B5EF4-FFF2-40B4-BE49-F238E27FC236}">
                <a16:creationId xmlns:a16="http://schemas.microsoft.com/office/drawing/2014/main" id="{8031B0A9-3E16-4C5B-A6CE-045BCB91A008}"/>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a:t>Click to edit Master title style</a:t>
            </a:r>
            <a:endParaRPr lang="en-US" dirty="0"/>
          </a:p>
        </p:txBody>
      </p:sp>
      <p:sp>
        <p:nvSpPr>
          <p:cNvPr id="9" name="Rectangle: Rounded Corners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4B7D2A-0DF8-424B-9572-B79AEBB2D9DC}" type="datetimeFigureOut">
              <a:rPr lang="en-US" smtClean="0"/>
              <a:t>12/29/2018</a:t>
            </a:fld>
            <a:endParaRPr lang="en-US"/>
          </a:p>
        </p:txBody>
      </p:sp>
      <p:sp>
        <p:nvSpPr>
          <p:cNvPr id="6" name="Footer Placeholder 5"/>
          <p:cNvSpPr>
            <a:spLocks noGrp="1"/>
          </p:cNvSpPr>
          <p:nvPr>
            <p:ph type="ftr" sz="quarter" idx="11"/>
          </p:nvPr>
        </p:nvSpPr>
        <p:spPr/>
        <p:txBody>
          <a:bodyPr/>
          <a:lstStyle/>
          <a:p>
            <a:r>
              <a:rPr lang="en-ZA" dirty="0"/>
              <a:t>Add a Footer</a:t>
            </a:r>
            <a:endParaRPr lang="en-US" dirty="0"/>
          </a:p>
        </p:txBody>
      </p:sp>
      <p:sp>
        <p:nvSpPr>
          <p:cNvPr id="7" name="Slide Number Placeholder 6"/>
          <p:cNvSpPr>
            <a:spLocks noGrp="1"/>
          </p:cNvSpPr>
          <p:nvPr>
            <p:ph type="sldNum" sz="quarter" idx="12"/>
          </p:nvPr>
        </p:nvSpPr>
        <p:spPr/>
        <p:txBody>
          <a:bodyPr/>
          <a:lstStyle/>
          <a:p>
            <a:fld id="{5D99DD2A-B520-4620-9B43-64B657BA2D42}" type="slidenum">
              <a:rPr lang="en-US" smtClean="0"/>
              <a:t>‹#›</a:t>
            </a:fld>
            <a:endParaRPr lang="en-US"/>
          </a:p>
        </p:txBody>
      </p:sp>
      <p:cxnSp>
        <p:nvCxnSpPr>
          <p:cNvPr id="10" name="Straight Connector 9">
            <a:extLst>
              <a:ext uri="{FF2B5EF4-FFF2-40B4-BE49-F238E27FC236}">
                <a16:creationId xmlns:a16="http://schemas.microsoft.com/office/drawing/2014/main" id="{E8539E0A-8009-4A6E-A7A1-5AEFA52206C3}"/>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4B7D2A-0DF8-424B-9572-B79AEBB2D9DC}" type="datetimeFigureOut">
              <a:rPr lang="en-US" smtClean="0"/>
              <a:t>12/29/2018</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ZA" dirty="0"/>
              <a:t>Add a Footer</a:t>
            </a:r>
            <a:endParaRPr lang="en-US" dirty="0"/>
          </a:p>
        </p:txBody>
      </p:sp>
      <p:sp>
        <p:nvSpPr>
          <p:cNvPr id="6" name="Slide Number Placeholder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smtClean="0"/>
              <a:t>‹#›</a:t>
            </a:fld>
            <a:endParaRPr lang="en-US"/>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mailto:nilakshijain1986@gmail.com"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67" y="0"/>
            <a:ext cx="12301268" cy="6858000"/>
          </a:xfrm>
          <a:prstGeom prst="rect">
            <a:avLst/>
          </a:prstGeom>
        </p:spPr>
      </p:pic>
      <p:sp>
        <p:nvSpPr>
          <p:cNvPr id="9" name="TextBox 8"/>
          <p:cNvSpPr txBox="1"/>
          <p:nvPr/>
        </p:nvSpPr>
        <p:spPr>
          <a:xfrm>
            <a:off x="4221192" y="224287"/>
            <a:ext cx="7395714" cy="1015663"/>
          </a:xfrm>
          <a:prstGeom prst="rect">
            <a:avLst/>
          </a:prstGeom>
          <a:noFill/>
        </p:spPr>
        <p:txBody>
          <a:bodyPr wrap="square" rtlCol="0">
            <a:spAutoFit/>
          </a:bodyPr>
          <a:lstStyle/>
          <a:p>
            <a:r>
              <a:rPr lang="en-US" sz="6000" dirty="0"/>
              <a:t>DIGITAL FORENSICS</a:t>
            </a:r>
          </a:p>
        </p:txBody>
      </p:sp>
      <p:sp>
        <p:nvSpPr>
          <p:cNvPr id="10" name="TextBox 9"/>
          <p:cNvSpPr txBox="1"/>
          <p:nvPr/>
        </p:nvSpPr>
        <p:spPr>
          <a:xfrm>
            <a:off x="2943616" y="4910203"/>
            <a:ext cx="9248384" cy="1938992"/>
          </a:xfrm>
          <a:prstGeom prst="rect">
            <a:avLst/>
          </a:prstGeom>
          <a:noFill/>
        </p:spPr>
        <p:txBody>
          <a:bodyPr wrap="square" rtlCol="0">
            <a:spAutoFit/>
          </a:bodyPr>
          <a:lstStyle/>
          <a:p>
            <a:endParaRPr lang="en-US" sz="4000" dirty="0"/>
          </a:p>
          <a:p>
            <a:r>
              <a:rPr lang="en-US" sz="4000" dirty="0"/>
              <a:t>DR. NILAKSHI JAIN</a:t>
            </a:r>
          </a:p>
          <a:p>
            <a:r>
              <a:rPr lang="en-US" sz="4000" dirty="0"/>
              <a:t>Email ID: nilakshijain1986@gmail.com</a:t>
            </a:r>
          </a:p>
        </p:txBody>
      </p:sp>
    </p:spTree>
    <p:extLst>
      <p:ext uri="{BB962C8B-B14F-4D97-AF65-F5344CB8AC3E}">
        <p14:creationId xmlns:p14="http://schemas.microsoft.com/office/powerpoint/2010/main" val="862656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09871" cy="692173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0" y="1052423"/>
            <a:ext cx="3416374" cy="3373359"/>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10.1 Computer Forensic Tools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10.2 Needs of Computer Forensics Tool</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10.3 Types of Computer Forensics Tools </a:t>
            </a:r>
          </a:p>
          <a:p>
            <a:pPr>
              <a:lnSpc>
                <a:spcPct val="150000"/>
              </a:lnSpc>
            </a:pPr>
            <a:r>
              <a:rPr lang="en-IN" b="1" dirty="0">
                <a:solidFill>
                  <a:srgbClr val="133E57"/>
                </a:solidFill>
                <a:latin typeface="Times New Roman" panose="02020603050405020304" pitchFamily="18" charset="0"/>
                <a:cs typeface="Times New Roman" panose="02020603050405020304" pitchFamily="18" charset="0"/>
              </a:rPr>
              <a:t>10.4 Tasks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10.5 Study of Digital Forensic Tools </a:t>
            </a:r>
          </a:p>
        </p:txBody>
      </p:sp>
      <p:sp>
        <p:nvSpPr>
          <p:cNvPr id="2" name="TextBox 1">
            <a:extLst>
              <a:ext uri="{FF2B5EF4-FFF2-40B4-BE49-F238E27FC236}">
                <a16:creationId xmlns:a16="http://schemas.microsoft.com/office/drawing/2014/main" id="{6B32A2C7-371E-49D8-8EE9-FB20D4AAC52C}"/>
              </a:ext>
            </a:extLst>
          </p:cNvPr>
          <p:cNvSpPr txBox="1"/>
          <p:nvPr/>
        </p:nvSpPr>
        <p:spPr>
          <a:xfrm>
            <a:off x="3563896" y="202744"/>
            <a:ext cx="6856927"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Tasks Performed by Computer Forensics Tools</a:t>
            </a:r>
          </a:p>
        </p:txBody>
      </p:sp>
      <p:sp>
        <p:nvSpPr>
          <p:cNvPr id="3" name="TextBox 2">
            <a:extLst>
              <a:ext uri="{FF2B5EF4-FFF2-40B4-BE49-F238E27FC236}">
                <a16:creationId xmlns:a16="http://schemas.microsoft.com/office/drawing/2014/main" id="{E6DBB4F7-A859-4C14-8480-6653736E07AA}"/>
              </a:ext>
            </a:extLst>
          </p:cNvPr>
          <p:cNvSpPr txBox="1"/>
          <p:nvPr/>
        </p:nvSpPr>
        <p:spPr>
          <a:xfrm>
            <a:off x="3480872" y="889387"/>
            <a:ext cx="8711128" cy="5847755"/>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 5.   </a:t>
            </a:r>
            <a:r>
              <a:rPr lang="en-IN" sz="2200" b="1" dirty="0">
                <a:latin typeface="Times New Roman" panose="02020603050405020304" pitchFamily="18" charset="0"/>
                <a:cs typeface="Times New Roman" panose="02020603050405020304" pitchFamily="18" charset="0"/>
              </a:rPr>
              <a:t>Reporting:</a:t>
            </a:r>
          </a:p>
          <a:p>
            <a:r>
              <a:rPr lang="en-IN" sz="2200" dirty="0">
                <a:latin typeface="Times New Roman" panose="02020603050405020304" pitchFamily="18" charset="0"/>
                <a:cs typeface="Times New Roman" panose="02020603050405020304" pitchFamily="18" charset="0"/>
              </a:rPr>
              <a:t> To complete a forensics disk analysis and examination, you need to create a report. </a:t>
            </a:r>
          </a:p>
          <a:p>
            <a:r>
              <a:rPr lang="en-IN" sz="2200" dirty="0">
                <a:latin typeface="Times New Roman" panose="02020603050405020304" pitchFamily="18" charset="0"/>
                <a:cs typeface="Times New Roman" panose="02020603050405020304" pitchFamily="18" charset="0"/>
              </a:rPr>
              <a:t>Newer Windows forensics tools can generate electronic reports in a variety of formats, like word processing documents, HTML Web pages, or Acrobat PDF files. These are the subfunctions of the reporting function:</a:t>
            </a:r>
          </a:p>
          <a:p>
            <a:pPr marL="285750" indent="-285750">
              <a:buFont typeface="Arial" panose="020B0604020202020204" pitchFamily="34" charset="0"/>
              <a:buChar char="•"/>
            </a:pPr>
            <a:r>
              <a:rPr lang="sv-SE" sz="2200" dirty="0">
                <a:latin typeface="Times New Roman" panose="02020603050405020304" pitchFamily="18" charset="0"/>
                <a:cs typeface="Times New Roman" panose="02020603050405020304" pitchFamily="18" charset="0"/>
              </a:rPr>
              <a:t>Log reports </a:t>
            </a:r>
          </a:p>
          <a:p>
            <a:pPr marL="285750" indent="-285750">
              <a:buFont typeface="Arial" panose="020B0604020202020204" pitchFamily="34" charset="0"/>
              <a:buChar char="•"/>
            </a:pPr>
            <a:r>
              <a:rPr lang="sv-SE" sz="2200" dirty="0">
                <a:latin typeface="Times New Roman" panose="02020603050405020304" pitchFamily="18" charset="0"/>
                <a:cs typeface="Times New Roman" panose="02020603050405020304" pitchFamily="18" charset="0"/>
              </a:rPr>
              <a:t>Report generator</a:t>
            </a:r>
          </a:p>
          <a:p>
            <a:r>
              <a:rPr lang="en-IN" sz="2200" dirty="0">
                <a:latin typeface="Times New Roman" panose="02020603050405020304" pitchFamily="18" charset="0"/>
                <a:cs typeface="Times New Roman" panose="02020603050405020304" pitchFamily="18" charset="0"/>
              </a:rPr>
              <a:t>As part of the validation process, often you need to document the steps you took to obtain data from a suspect drive. </a:t>
            </a:r>
          </a:p>
          <a:p>
            <a:r>
              <a:rPr lang="en-IN" sz="2200" dirty="0">
                <a:latin typeface="Times New Roman" panose="02020603050405020304" pitchFamily="18" charset="0"/>
                <a:cs typeface="Times New Roman" panose="02020603050405020304" pitchFamily="18" charset="0"/>
              </a:rPr>
              <a:t>. The following tools are some that offer report generators displaying bookmarked evidence:</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 EnCase</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FTK</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Ilook</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X-Ways Forensics</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ProDiscover</a:t>
            </a:r>
          </a:p>
        </p:txBody>
      </p:sp>
    </p:spTree>
    <p:extLst>
      <p:ext uri="{BB962C8B-B14F-4D97-AF65-F5344CB8AC3E}">
        <p14:creationId xmlns:p14="http://schemas.microsoft.com/office/powerpoint/2010/main" val="2869509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09871" cy="692173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0" y="1052423"/>
            <a:ext cx="3416374" cy="3373359"/>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10.1 Computer Forensic Tools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10.2 Needs of Computer Forensics Tool</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10.3 Types of Computer Forensics Tools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10.4 Tasks </a:t>
            </a:r>
          </a:p>
          <a:p>
            <a:pPr>
              <a:lnSpc>
                <a:spcPct val="150000"/>
              </a:lnSpc>
            </a:pPr>
            <a:r>
              <a:rPr lang="en-IN" b="1" dirty="0">
                <a:solidFill>
                  <a:srgbClr val="133E57"/>
                </a:solidFill>
                <a:latin typeface="Times New Roman" panose="02020603050405020304" pitchFamily="18" charset="0"/>
                <a:cs typeface="Times New Roman" panose="02020603050405020304" pitchFamily="18" charset="0"/>
              </a:rPr>
              <a:t>10.5 Study of Digital Forensic Tools </a:t>
            </a:r>
          </a:p>
        </p:txBody>
      </p:sp>
      <p:sp>
        <p:nvSpPr>
          <p:cNvPr id="2" name="TextBox 1">
            <a:extLst>
              <a:ext uri="{FF2B5EF4-FFF2-40B4-BE49-F238E27FC236}">
                <a16:creationId xmlns:a16="http://schemas.microsoft.com/office/drawing/2014/main" id="{FAFF4E26-80E9-4DA8-B992-9A0A83BE3E46}"/>
              </a:ext>
            </a:extLst>
          </p:cNvPr>
          <p:cNvSpPr txBox="1"/>
          <p:nvPr/>
        </p:nvSpPr>
        <p:spPr>
          <a:xfrm>
            <a:off x="4098309" y="590758"/>
            <a:ext cx="613410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Study of Digital Forensic Tools</a:t>
            </a:r>
          </a:p>
        </p:txBody>
      </p:sp>
      <p:sp>
        <p:nvSpPr>
          <p:cNvPr id="3" name="TextBox 2">
            <a:extLst>
              <a:ext uri="{FF2B5EF4-FFF2-40B4-BE49-F238E27FC236}">
                <a16:creationId xmlns:a16="http://schemas.microsoft.com/office/drawing/2014/main" id="{6AA41C88-916B-438D-A0ED-0599C54CC0C1}"/>
              </a:ext>
            </a:extLst>
          </p:cNvPr>
          <p:cNvSpPr txBox="1"/>
          <p:nvPr/>
        </p:nvSpPr>
        <p:spPr>
          <a:xfrm>
            <a:off x="3907240" y="1501904"/>
            <a:ext cx="8061846" cy="5847755"/>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A number of Digital Forensic Tools/suites are available for investigators to conduct digital forensic investigation .The sleuth Toolkit EnCase and FTK are readily acquired digital forensic tools that are emerging to abide with the increase in demand of forensic tools. The main aim of this section is to provide an overview of top 25 digital forensic tools. The following digital forensic tools are explained:</a:t>
            </a:r>
          </a:p>
          <a:p>
            <a:endParaRPr lang="en-IN" sz="22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200" b="1" dirty="0">
                <a:latin typeface="Times New Roman" panose="02020603050405020304" pitchFamily="18" charset="0"/>
                <a:cs typeface="Times New Roman" panose="02020603050405020304" pitchFamily="18" charset="0"/>
              </a:rPr>
              <a:t>Sleuth Kit Autopsy</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Autopsy is a digital forensics platform that with efficiency analyses smartphones and hard disks.</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It is easy-to-use interface, processes data quick and is cost-efficient.</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 Sleuth Kit is a collection that consists of command line tools and a C library permitting the analysis of disk images and file recovery. It is used at the back end within the Autopsy tool. </a:t>
            </a:r>
          </a:p>
          <a:p>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2979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09871" cy="692173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0" y="1052423"/>
            <a:ext cx="3416374" cy="3373359"/>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10.1 Computer Forensic Tools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10.2 Needs of Computer Forensics Tool</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10.3 Types of Computer Forensics Tools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10.4 Tasks </a:t>
            </a:r>
          </a:p>
          <a:p>
            <a:pPr>
              <a:lnSpc>
                <a:spcPct val="150000"/>
              </a:lnSpc>
            </a:pPr>
            <a:r>
              <a:rPr lang="en-IN" b="1" dirty="0">
                <a:solidFill>
                  <a:srgbClr val="133E57"/>
                </a:solidFill>
                <a:latin typeface="Times New Roman" panose="02020603050405020304" pitchFamily="18" charset="0"/>
                <a:cs typeface="Times New Roman" panose="02020603050405020304" pitchFamily="18" charset="0"/>
              </a:rPr>
              <a:t>10.5 Study of Digital Forensic Tools </a:t>
            </a:r>
          </a:p>
        </p:txBody>
      </p:sp>
      <p:sp>
        <p:nvSpPr>
          <p:cNvPr id="2" name="TextBox 1">
            <a:extLst>
              <a:ext uri="{FF2B5EF4-FFF2-40B4-BE49-F238E27FC236}">
                <a16:creationId xmlns:a16="http://schemas.microsoft.com/office/drawing/2014/main" id="{FAFF4E26-80E9-4DA8-B992-9A0A83BE3E46}"/>
              </a:ext>
            </a:extLst>
          </p:cNvPr>
          <p:cNvSpPr txBox="1"/>
          <p:nvPr/>
        </p:nvSpPr>
        <p:spPr>
          <a:xfrm>
            <a:off x="3822700" y="368300"/>
            <a:ext cx="613410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Study of Digital Forensic Tools</a:t>
            </a:r>
          </a:p>
        </p:txBody>
      </p:sp>
      <p:sp>
        <p:nvSpPr>
          <p:cNvPr id="3" name="TextBox 2">
            <a:extLst>
              <a:ext uri="{FF2B5EF4-FFF2-40B4-BE49-F238E27FC236}">
                <a16:creationId xmlns:a16="http://schemas.microsoft.com/office/drawing/2014/main" id="{6AA41C88-916B-438D-A0ED-0599C54CC0C1}"/>
              </a:ext>
            </a:extLst>
          </p:cNvPr>
          <p:cNvSpPr txBox="1"/>
          <p:nvPr/>
        </p:nvSpPr>
        <p:spPr>
          <a:xfrm>
            <a:off x="3822700" y="1422627"/>
            <a:ext cx="8112267" cy="4832092"/>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Key features of autopsy include: </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Timeline Analysis—Advanced interface for graphical event viewing. </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 Hash Filtering—Flags known bad files and overlooks known good files</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 Keyword Search—Indexed keyword search makes file search easier. </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Web Artifacts—Extracting bookmarks, history, and cookies from web browsers. </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 Data Carving—Recovering deleted files from unallocated space by using hyperlink “http://www.cgsecurity.org/wiki/PhotoRec”. </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 Multimedia—Extracting EXIF from pictures and watching videos. </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Compromise Indicators—Scanning a computer using STIX.</a:t>
            </a: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3396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09871" cy="692173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0" y="1052423"/>
            <a:ext cx="3416374" cy="3373359"/>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10.1 Computer Forensic Tools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10.2 Needs of Computer Forensics Tool</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10.3 Types of Computer Forensics Tools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10.4 Tasks </a:t>
            </a:r>
          </a:p>
          <a:p>
            <a:pPr>
              <a:lnSpc>
                <a:spcPct val="150000"/>
              </a:lnSpc>
            </a:pPr>
            <a:r>
              <a:rPr lang="en-IN" b="1" dirty="0">
                <a:solidFill>
                  <a:srgbClr val="133E57"/>
                </a:solidFill>
                <a:latin typeface="Times New Roman" panose="02020603050405020304" pitchFamily="18" charset="0"/>
                <a:cs typeface="Times New Roman" panose="02020603050405020304" pitchFamily="18" charset="0"/>
              </a:rPr>
              <a:t>10.5 Study of Digital Forensic Tools </a:t>
            </a:r>
          </a:p>
        </p:txBody>
      </p:sp>
      <p:sp>
        <p:nvSpPr>
          <p:cNvPr id="2" name="TextBox 1">
            <a:extLst>
              <a:ext uri="{FF2B5EF4-FFF2-40B4-BE49-F238E27FC236}">
                <a16:creationId xmlns:a16="http://schemas.microsoft.com/office/drawing/2014/main" id="{FAFF4E26-80E9-4DA8-B992-9A0A83BE3E46}"/>
              </a:ext>
            </a:extLst>
          </p:cNvPr>
          <p:cNvSpPr txBox="1"/>
          <p:nvPr/>
        </p:nvSpPr>
        <p:spPr>
          <a:xfrm>
            <a:off x="3800204" y="148051"/>
            <a:ext cx="613410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Study of Digital Forensic Tools</a:t>
            </a:r>
          </a:p>
        </p:txBody>
      </p:sp>
      <p:sp>
        <p:nvSpPr>
          <p:cNvPr id="5" name="TextBox 4">
            <a:extLst>
              <a:ext uri="{FF2B5EF4-FFF2-40B4-BE49-F238E27FC236}">
                <a16:creationId xmlns:a16="http://schemas.microsoft.com/office/drawing/2014/main" id="{9AB18247-85F2-4EAF-8E98-652329C2116B}"/>
              </a:ext>
            </a:extLst>
          </p:cNvPr>
          <p:cNvSpPr txBox="1"/>
          <p:nvPr/>
        </p:nvSpPr>
        <p:spPr>
          <a:xfrm>
            <a:off x="3647804" y="1052423"/>
            <a:ext cx="8544196" cy="5016758"/>
          </a:xfrm>
          <a:prstGeom prst="rect">
            <a:avLst/>
          </a:prstGeom>
          <a:noFill/>
        </p:spPr>
        <p:txBody>
          <a:bodyPr wrap="square" rtlCol="0">
            <a:spAutoFit/>
          </a:bodyPr>
          <a:lstStyle/>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Pros</a:t>
            </a:r>
            <a:r>
              <a:rPr lang="en-IN" sz="2000" dirty="0">
                <a:latin typeface="Times New Roman" panose="02020603050405020304" pitchFamily="18" charset="0"/>
                <a:cs typeface="Times New Roman" panose="02020603050405020304" pitchFamily="18" charset="0"/>
              </a:rPr>
              <a:t>: Good documentation and support </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Cons</a:t>
            </a:r>
            <a:r>
              <a:rPr lang="en-IN" sz="2000" dirty="0">
                <a:latin typeface="Times New Roman" panose="02020603050405020304" pitchFamily="18" charset="0"/>
                <a:cs typeface="Times New Roman" panose="02020603050405020304" pitchFamily="18" charset="0"/>
              </a:rPr>
              <a:t>: It requires special user skills because it is based on Unix.</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About Disk Analysis</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Once the right steps are taken to secure and verify the disk image, the actual contents of the image should be analyzed for suspicious or criminative proof.</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About Kali Linux Sleuth Kit and Autopsy: </a:t>
            </a:r>
          </a:p>
          <a:p>
            <a:r>
              <a:rPr lang="en-IN" sz="2000" dirty="0">
                <a:latin typeface="Times New Roman" panose="02020603050405020304" pitchFamily="18" charset="0"/>
                <a:cs typeface="Times New Roman" panose="02020603050405020304" pitchFamily="18" charset="0"/>
              </a:rPr>
              <a:t>The following features are available through Autopsy/Sleuth Kit: </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Timeline Analysis: Graphical event viewing interface.</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 Hash Filtering: Flag known bad files and ignore known good files.</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File System Forensic Analysis: Recover files from most common formats.</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Keyword Search: Indexed keyword search to find files that mention relevant terms.</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 Web Artefacts: Extract history, bookmarks, and cookies from Firefox, Chrome, and IE. </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 Multimedia: Extract EXIF from pictures and watch videos. </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 Email Analysis: Parses MBOX format messages, such as Thunderbird. </a:t>
            </a:r>
          </a:p>
        </p:txBody>
      </p:sp>
    </p:spTree>
    <p:extLst>
      <p:ext uri="{BB962C8B-B14F-4D97-AF65-F5344CB8AC3E}">
        <p14:creationId xmlns:p14="http://schemas.microsoft.com/office/powerpoint/2010/main" val="1397359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 </a:t>
            </a:r>
            <a:r>
              <a:rPr lang="en-US" dirty="0" err="1"/>
              <a:t>Nilakshi</a:t>
            </a:r>
            <a:r>
              <a:rPr lang="en-US" dirty="0"/>
              <a:t> Jain</a:t>
            </a:r>
          </a:p>
        </p:txBody>
      </p:sp>
      <p:sp>
        <p:nvSpPr>
          <p:cNvPr id="3" name="Content Placeholder 2"/>
          <p:cNvSpPr>
            <a:spLocks noGrp="1"/>
          </p:cNvSpPr>
          <p:nvPr>
            <p:ph idx="1"/>
          </p:nvPr>
        </p:nvSpPr>
        <p:spPr/>
        <p:txBody>
          <a:bodyPr/>
          <a:lstStyle/>
          <a:p>
            <a:r>
              <a:rPr lang="en-US" dirty="0"/>
              <a:t>Thank you </a:t>
            </a:r>
          </a:p>
        </p:txBody>
      </p:sp>
      <p:sp>
        <p:nvSpPr>
          <p:cNvPr id="4" name="Text Placeholder 3"/>
          <p:cNvSpPr>
            <a:spLocks noGrp="1"/>
          </p:cNvSpPr>
          <p:nvPr>
            <p:ph type="body" sz="half" idx="2"/>
          </p:nvPr>
        </p:nvSpPr>
        <p:spPr/>
        <p:txBody>
          <a:bodyPr/>
          <a:lstStyle/>
          <a:p>
            <a:pPr algn="ctr"/>
            <a:r>
              <a:rPr lang="en-US" dirty="0"/>
              <a:t>Email ID : </a:t>
            </a:r>
            <a:r>
              <a:rPr lang="en-US" dirty="0">
                <a:hlinkClick r:id="rId2"/>
              </a:rPr>
              <a:t>nilakshijain1986@gmail.com</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09871" cy="692173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0" y="1052423"/>
            <a:ext cx="3416374" cy="3373359"/>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10.1 Computer Forensic Tools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10.2 Needs of Computer Forensics Tool</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10.3 Types of Computer Forensics Tools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10.4 Tasks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10.5 Study of Digital Forensic Tools </a:t>
            </a:r>
          </a:p>
        </p:txBody>
      </p:sp>
      <p:sp>
        <p:nvSpPr>
          <p:cNvPr id="7" name="TextBox 6">
            <a:extLst>
              <a:ext uri="{FF2B5EF4-FFF2-40B4-BE49-F238E27FC236}">
                <a16:creationId xmlns:a16="http://schemas.microsoft.com/office/drawing/2014/main" id="{5DA55FD3-EDB0-492B-A44E-5E98A04D7440}"/>
              </a:ext>
            </a:extLst>
          </p:cNvPr>
          <p:cNvSpPr txBox="1"/>
          <p:nvPr/>
        </p:nvSpPr>
        <p:spPr>
          <a:xfrm flipH="1">
            <a:off x="5624301" y="1194090"/>
            <a:ext cx="4399760" cy="769441"/>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CHAPTER TEN</a:t>
            </a:r>
          </a:p>
        </p:txBody>
      </p:sp>
      <p:sp>
        <p:nvSpPr>
          <p:cNvPr id="8" name="TextBox 7">
            <a:extLst>
              <a:ext uri="{FF2B5EF4-FFF2-40B4-BE49-F238E27FC236}">
                <a16:creationId xmlns:a16="http://schemas.microsoft.com/office/drawing/2014/main" id="{15793DB3-320A-4D62-8BCD-37224F21766E}"/>
              </a:ext>
            </a:extLst>
          </p:cNvPr>
          <p:cNvSpPr txBox="1"/>
          <p:nvPr/>
        </p:nvSpPr>
        <p:spPr>
          <a:xfrm>
            <a:off x="3638281" y="3044279"/>
            <a:ext cx="8371801"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COMPUTER FORENSICS TOOLS</a:t>
            </a:r>
          </a:p>
        </p:txBody>
      </p:sp>
    </p:spTree>
    <p:extLst>
      <p:ext uri="{BB962C8B-B14F-4D97-AF65-F5344CB8AC3E}">
        <p14:creationId xmlns:p14="http://schemas.microsoft.com/office/powerpoint/2010/main" val="2145662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09871" cy="692173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0" y="1052423"/>
            <a:ext cx="3416374" cy="3373359"/>
          </a:xfrm>
          <a:prstGeom prst="rect">
            <a:avLst/>
          </a:prstGeom>
          <a:noFill/>
        </p:spPr>
        <p:txBody>
          <a:bodyPr wrap="square" rtlCol="0">
            <a:spAutoFit/>
          </a:bodyPr>
          <a:lstStyle/>
          <a:p>
            <a:pPr>
              <a:lnSpc>
                <a:spcPct val="150000"/>
              </a:lnSpc>
            </a:pPr>
            <a:r>
              <a:rPr lang="en-IN" b="1" dirty="0">
                <a:solidFill>
                  <a:srgbClr val="133E57"/>
                </a:solidFill>
                <a:latin typeface="Times New Roman" panose="02020603050405020304" pitchFamily="18" charset="0"/>
                <a:cs typeface="Times New Roman" panose="02020603050405020304" pitchFamily="18" charset="0"/>
              </a:rPr>
              <a:t>10.1 Computer Forensic Tools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10.2 Needs of Computer Forensics Tool</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10.3 Types of Computer Forensics Tools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10.4 Tasks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10.5 Study of Digital Forensic Tools </a:t>
            </a:r>
          </a:p>
        </p:txBody>
      </p:sp>
      <p:sp>
        <p:nvSpPr>
          <p:cNvPr id="2" name="TextBox 1">
            <a:extLst>
              <a:ext uri="{FF2B5EF4-FFF2-40B4-BE49-F238E27FC236}">
                <a16:creationId xmlns:a16="http://schemas.microsoft.com/office/drawing/2014/main" id="{F56441AF-1204-4A0B-8508-9643BC35B472}"/>
              </a:ext>
            </a:extLst>
          </p:cNvPr>
          <p:cNvSpPr txBox="1"/>
          <p:nvPr/>
        </p:nvSpPr>
        <p:spPr>
          <a:xfrm>
            <a:off x="4076163" y="528034"/>
            <a:ext cx="6175420" cy="579967"/>
          </a:xfrm>
          <a:prstGeom prst="rect">
            <a:avLst/>
          </a:prstGeom>
          <a:noFill/>
        </p:spPr>
        <p:txBody>
          <a:bodyPr wrap="square" rtlCol="0">
            <a:spAutoFit/>
          </a:bodyPr>
          <a:lstStyle/>
          <a:p>
            <a:pPr>
              <a:lnSpc>
                <a:spcPct val="150000"/>
              </a:lnSpc>
            </a:pPr>
            <a:r>
              <a:rPr lang="en-IN" sz="2400" b="1" dirty="0">
                <a:latin typeface="Times New Roman" panose="02020603050405020304" pitchFamily="18" charset="0"/>
                <a:cs typeface="Times New Roman" panose="02020603050405020304" pitchFamily="18" charset="0"/>
              </a:rPr>
              <a:t>Introduction to Computer Forensic Tools</a:t>
            </a:r>
          </a:p>
        </p:txBody>
      </p:sp>
      <p:sp>
        <p:nvSpPr>
          <p:cNvPr id="3" name="TextBox 2">
            <a:extLst>
              <a:ext uri="{FF2B5EF4-FFF2-40B4-BE49-F238E27FC236}">
                <a16:creationId xmlns:a16="http://schemas.microsoft.com/office/drawing/2014/main" id="{CB042C48-E8A9-461C-A055-B12C4529FA57}"/>
              </a:ext>
            </a:extLst>
          </p:cNvPr>
          <p:cNvSpPr txBox="1"/>
          <p:nvPr/>
        </p:nvSpPr>
        <p:spPr>
          <a:xfrm>
            <a:off x="4076163" y="2160686"/>
            <a:ext cx="7379594" cy="2800767"/>
          </a:xfrm>
          <a:prstGeom prst="rect">
            <a:avLst/>
          </a:prstGeom>
          <a:noFill/>
        </p:spPr>
        <p:txBody>
          <a:bodyPr wrap="square" rtlCol="0">
            <a:spAutoFit/>
          </a:bodyPr>
          <a:lstStyle/>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Computer forensics tools are continuously being industrialized, modernized, repaired, and reviewed. Hence, checking vendors’ websites regularly to look for new features and enhancements is significant.</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Many GUI forensics tools are resource concentrated and demand computers with more memory and faster processor speeds. </a:t>
            </a: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5618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09871" cy="692173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0" y="1052423"/>
            <a:ext cx="3416374" cy="3373359"/>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10.1 Computer Forensic Tools</a:t>
            </a:r>
          </a:p>
          <a:p>
            <a:pPr>
              <a:lnSpc>
                <a:spcPct val="150000"/>
              </a:lnSpc>
            </a:pPr>
            <a:r>
              <a:rPr lang="en-IN" b="1" dirty="0">
                <a:solidFill>
                  <a:srgbClr val="133E57"/>
                </a:solidFill>
                <a:latin typeface="Times New Roman" panose="02020603050405020304" pitchFamily="18" charset="0"/>
                <a:cs typeface="Times New Roman" panose="02020603050405020304" pitchFamily="18" charset="0"/>
              </a:rPr>
              <a:t>10.2 Needs of Computer Forensics Tool</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10.3 Types of Computer Forensics Tools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10.4 Tasks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10.5 Study of Digital Forensic Tools </a:t>
            </a:r>
          </a:p>
        </p:txBody>
      </p:sp>
      <p:sp>
        <p:nvSpPr>
          <p:cNvPr id="2" name="TextBox 1">
            <a:extLst>
              <a:ext uri="{FF2B5EF4-FFF2-40B4-BE49-F238E27FC236}">
                <a16:creationId xmlns:a16="http://schemas.microsoft.com/office/drawing/2014/main" id="{9B419ADF-9E93-4A28-BB9A-D98B98B8B2C0}"/>
              </a:ext>
            </a:extLst>
          </p:cNvPr>
          <p:cNvSpPr txBox="1"/>
          <p:nvPr/>
        </p:nvSpPr>
        <p:spPr>
          <a:xfrm>
            <a:off x="4057431" y="307376"/>
            <a:ext cx="6497391" cy="579967"/>
          </a:xfrm>
          <a:prstGeom prst="rect">
            <a:avLst/>
          </a:prstGeom>
          <a:noFill/>
        </p:spPr>
        <p:txBody>
          <a:bodyPr wrap="square" rtlCol="0">
            <a:spAutoFit/>
          </a:bodyPr>
          <a:lstStyle/>
          <a:p>
            <a:pPr>
              <a:lnSpc>
                <a:spcPct val="150000"/>
              </a:lnSpc>
            </a:pPr>
            <a:r>
              <a:rPr lang="en-IN" sz="2400" b="1" dirty="0">
                <a:latin typeface="Times New Roman" panose="02020603050405020304" pitchFamily="18" charset="0"/>
                <a:cs typeface="Times New Roman" panose="02020603050405020304" pitchFamily="18" charset="0"/>
              </a:rPr>
              <a:t>Needs of Computer Forensics Tool </a:t>
            </a:r>
          </a:p>
        </p:txBody>
      </p:sp>
      <p:sp>
        <p:nvSpPr>
          <p:cNvPr id="3" name="TextBox 2">
            <a:extLst>
              <a:ext uri="{FF2B5EF4-FFF2-40B4-BE49-F238E27FC236}">
                <a16:creationId xmlns:a16="http://schemas.microsoft.com/office/drawing/2014/main" id="{AB9980D9-A658-4417-9CCB-EAFEB28A2ED4}"/>
              </a:ext>
            </a:extLst>
          </p:cNvPr>
          <p:cNvSpPr txBox="1"/>
          <p:nvPr/>
        </p:nvSpPr>
        <p:spPr>
          <a:xfrm>
            <a:off x="4057431" y="1491483"/>
            <a:ext cx="7788826" cy="4493538"/>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The objective is to discover the best value for as many features as possible. Some questions to ask when assessing tools comprises of the following: </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 On which OS does the forensics tool run?</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 Is the tool versatile? For example, does it work in Windows 98, XP, and Vista, and produce the same results in all three OSs?</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Can the tool </a:t>
            </a:r>
            <a:r>
              <a:rPr lang="en-IN" sz="2200" dirty="0" err="1">
                <a:latin typeface="Times New Roman" panose="02020603050405020304" pitchFamily="18" charset="0"/>
                <a:cs typeface="Times New Roman" panose="02020603050405020304" pitchFamily="18" charset="0"/>
              </a:rPr>
              <a:t>analyze</a:t>
            </a:r>
            <a:r>
              <a:rPr lang="en-IN" sz="2200" dirty="0">
                <a:latin typeface="Times New Roman" panose="02020603050405020304" pitchFamily="18" charset="0"/>
                <a:cs typeface="Times New Roman" panose="02020603050405020304" pitchFamily="18" charset="0"/>
              </a:rPr>
              <a:t> more than one file system, such as FAT, NTFS, and Ext2fs?</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 Can a scripting language be used with the tool to automate repetitive functions and tasks?</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 Does the tool have any automated features that can help reduce the time needed to </a:t>
            </a:r>
            <a:r>
              <a:rPr lang="en-IN" sz="2200" dirty="0" err="1">
                <a:latin typeface="Times New Roman" panose="02020603050405020304" pitchFamily="18" charset="0"/>
                <a:cs typeface="Times New Roman" panose="02020603050405020304" pitchFamily="18" charset="0"/>
              </a:rPr>
              <a:t>analyze</a:t>
            </a:r>
            <a:r>
              <a:rPr lang="en-IN" sz="2200" dirty="0">
                <a:latin typeface="Times New Roman" panose="02020603050405020304" pitchFamily="18" charset="0"/>
                <a:cs typeface="Times New Roman" panose="02020603050405020304" pitchFamily="18" charset="0"/>
              </a:rPr>
              <a:t> data? </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 What is the vendor’s reputation for providing product support?</a:t>
            </a:r>
          </a:p>
        </p:txBody>
      </p:sp>
    </p:spTree>
    <p:extLst>
      <p:ext uri="{BB962C8B-B14F-4D97-AF65-F5344CB8AC3E}">
        <p14:creationId xmlns:p14="http://schemas.microsoft.com/office/powerpoint/2010/main" val="701728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09871" cy="692173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0" y="1052423"/>
            <a:ext cx="3416374" cy="3373359"/>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10.1 Computer Forensic Tools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10.2 Needs of Computer Forensics Tool</a:t>
            </a:r>
          </a:p>
          <a:p>
            <a:pPr>
              <a:lnSpc>
                <a:spcPct val="150000"/>
              </a:lnSpc>
            </a:pPr>
            <a:r>
              <a:rPr lang="en-IN" b="1" dirty="0">
                <a:solidFill>
                  <a:srgbClr val="133E57"/>
                </a:solidFill>
                <a:latin typeface="Times New Roman" panose="02020603050405020304" pitchFamily="18" charset="0"/>
                <a:cs typeface="Times New Roman" panose="02020603050405020304" pitchFamily="18" charset="0"/>
              </a:rPr>
              <a:t>10.3 Types of Computer Forensics Tools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10.4 Tasks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10.5 Study of Digital Forensic Tools </a:t>
            </a:r>
          </a:p>
        </p:txBody>
      </p:sp>
      <p:sp>
        <p:nvSpPr>
          <p:cNvPr id="2" name="TextBox 1">
            <a:extLst>
              <a:ext uri="{FF2B5EF4-FFF2-40B4-BE49-F238E27FC236}">
                <a16:creationId xmlns:a16="http://schemas.microsoft.com/office/drawing/2014/main" id="{BE9DA779-7F88-46B5-AC33-F7AB4870DE66}"/>
              </a:ext>
            </a:extLst>
          </p:cNvPr>
          <p:cNvSpPr txBox="1"/>
          <p:nvPr/>
        </p:nvSpPr>
        <p:spPr>
          <a:xfrm>
            <a:off x="3820226" y="245935"/>
            <a:ext cx="5125792"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Types of Computer Forensics Tools </a:t>
            </a:r>
          </a:p>
        </p:txBody>
      </p:sp>
      <p:sp>
        <p:nvSpPr>
          <p:cNvPr id="3" name="TextBox 2">
            <a:extLst>
              <a:ext uri="{FF2B5EF4-FFF2-40B4-BE49-F238E27FC236}">
                <a16:creationId xmlns:a16="http://schemas.microsoft.com/office/drawing/2014/main" id="{728387A5-328B-431A-812D-E7D87D7C14DF}"/>
              </a:ext>
            </a:extLst>
          </p:cNvPr>
          <p:cNvSpPr txBox="1"/>
          <p:nvPr/>
        </p:nvSpPr>
        <p:spPr>
          <a:xfrm>
            <a:off x="3820226" y="1010245"/>
            <a:ext cx="8324007" cy="5847755"/>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Computer forensics tools are classified into two major categories:</a:t>
            </a:r>
          </a:p>
          <a:p>
            <a:pPr marL="342900" indent="-342900">
              <a:buAutoNum type="arabicPeriod"/>
            </a:pPr>
            <a:r>
              <a:rPr lang="en-IN" sz="2200" dirty="0">
                <a:latin typeface="Times New Roman" panose="02020603050405020304" pitchFamily="18" charset="0"/>
                <a:cs typeface="Times New Roman" panose="02020603050405020304" pitchFamily="18" charset="0"/>
              </a:rPr>
              <a:t>Hardware </a:t>
            </a:r>
          </a:p>
          <a:p>
            <a:pPr marL="342900" indent="-342900">
              <a:buAutoNum type="arabicPeriod"/>
            </a:pPr>
            <a:r>
              <a:rPr lang="en-IN" sz="2200" dirty="0">
                <a:latin typeface="Times New Roman" panose="02020603050405020304" pitchFamily="18" charset="0"/>
                <a:cs typeface="Times New Roman" panose="02020603050405020304" pitchFamily="18" charset="0"/>
              </a:rPr>
              <a:t>Software</a:t>
            </a:r>
          </a:p>
          <a:p>
            <a:pPr marL="285750" indent="-285750">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Hardware Forensics Tools</a:t>
            </a:r>
          </a:p>
          <a:p>
            <a:r>
              <a:rPr lang="en-IN" sz="2200" dirty="0">
                <a:latin typeface="Times New Roman" panose="02020603050405020304" pitchFamily="18" charset="0"/>
                <a:cs typeface="Times New Roman" panose="02020603050405020304" pitchFamily="18" charset="0"/>
              </a:rPr>
              <a:t>Hardware forensics tools range from simple, single-purpose components to complete computer systems and servers. Some samples of complete systems are:</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Digital Intelligence F.R.E.D. systems </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DIBS Advanced Forensic Workstations</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Forensic Computers Forensic Examination Stations and portable units.</a:t>
            </a:r>
          </a:p>
          <a:p>
            <a:pPr marL="285750" indent="-285750">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Software Forensics Tools </a:t>
            </a:r>
          </a:p>
          <a:p>
            <a:r>
              <a:rPr lang="en-IN" sz="2200" dirty="0">
                <a:latin typeface="Times New Roman" panose="02020603050405020304" pitchFamily="18" charset="0"/>
                <a:cs typeface="Times New Roman" panose="02020603050405020304" pitchFamily="18" charset="0"/>
              </a:rPr>
              <a:t>Software forensics tools are clustered into command-line and GUI applications. Some tools are dedicated to perform one task, like SafeBack, a command-line disk acquisition tool from New Technologies, Inc. (NTI). </a:t>
            </a:r>
          </a:p>
          <a:p>
            <a:pPr marL="342900" indent="-342900">
              <a:buFont typeface="+mj-lt"/>
              <a:buAutoNum type="arabicPeriod"/>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8541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09871" cy="692173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0" y="1052423"/>
            <a:ext cx="3416374" cy="3373359"/>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10.1 Computer Forensic Tools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10.2 Needs of Computer Forensics Tool</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10.3 Types of Computer Forensics Tools </a:t>
            </a:r>
          </a:p>
          <a:p>
            <a:pPr>
              <a:lnSpc>
                <a:spcPct val="150000"/>
              </a:lnSpc>
            </a:pPr>
            <a:r>
              <a:rPr lang="en-IN" b="1" dirty="0">
                <a:solidFill>
                  <a:srgbClr val="133E57"/>
                </a:solidFill>
                <a:latin typeface="Times New Roman" panose="02020603050405020304" pitchFamily="18" charset="0"/>
                <a:cs typeface="Times New Roman" panose="02020603050405020304" pitchFamily="18" charset="0"/>
              </a:rPr>
              <a:t>10.4 Tasks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10.5 Study of Digital Forensic Tools </a:t>
            </a:r>
          </a:p>
        </p:txBody>
      </p:sp>
      <p:sp>
        <p:nvSpPr>
          <p:cNvPr id="2" name="TextBox 1">
            <a:extLst>
              <a:ext uri="{FF2B5EF4-FFF2-40B4-BE49-F238E27FC236}">
                <a16:creationId xmlns:a16="http://schemas.microsoft.com/office/drawing/2014/main" id="{6B32A2C7-371E-49D8-8EE9-FB20D4AAC52C}"/>
              </a:ext>
            </a:extLst>
          </p:cNvPr>
          <p:cNvSpPr txBox="1"/>
          <p:nvPr/>
        </p:nvSpPr>
        <p:spPr>
          <a:xfrm>
            <a:off x="3793141" y="488145"/>
            <a:ext cx="6856927"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Tasks Performed by Computer Forensics Tools</a:t>
            </a:r>
          </a:p>
        </p:txBody>
      </p:sp>
      <p:sp>
        <p:nvSpPr>
          <p:cNvPr id="3" name="TextBox 2">
            <a:extLst>
              <a:ext uri="{FF2B5EF4-FFF2-40B4-BE49-F238E27FC236}">
                <a16:creationId xmlns:a16="http://schemas.microsoft.com/office/drawing/2014/main" id="{E6DBB4F7-A859-4C14-8480-6653736E07AA}"/>
              </a:ext>
            </a:extLst>
          </p:cNvPr>
          <p:cNvSpPr txBox="1"/>
          <p:nvPr/>
        </p:nvSpPr>
        <p:spPr>
          <a:xfrm>
            <a:off x="4438650" y="1936750"/>
            <a:ext cx="7416800" cy="369332"/>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09BCE70C-7B2B-48D9-801E-502D41CAA9FF}"/>
              </a:ext>
            </a:extLst>
          </p:cNvPr>
          <p:cNvSpPr txBox="1"/>
          <p:nvPr/>
        </p:nvSpPr>
        <p:spPr>
          <a:xfrm>
            <a:off x="3793141" y="1290044"/>
            <a:ext cx="8296101" cy="5170646"/>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All computer forensics tools, both hardware and software, execute specific functions.</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 </a:t>
            </a:r>
            <a:r>
              <a:rPr lang="en-IN" sz="2200" b="1" dirty="0">
                <a:latin typeface="Times New Roman" panose="02020603050405020304" pitchFamily="18" charset="0"/>
                <a:cs typeface="Times New Roman" panose="02020603050405020304" pitchFamily="18" charset="0"/>
              </a:rPr>
              <a:t>Acquisition: </a:t>
            </a:r>
          </a:p>
          <a:p>
            <a:r>
              <a:rPr lang="en-IN" sz="2200" dirty="0">
                <a:latin typeface="Times New Roman" panose="02020603050405020304" pitchFamily="18" charset="0"/>
                <a:cs typeface="Times New Roman" panose="02020603050405020304" pitchFamily="18" charset="0"/>
              </a:rPr>
              <a:t>Acquisition, the first task in computer forensics investigations, is making a copy of the original drive. Subfunctions in the acquisition category comprises of the following: </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 Physical data copy</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Logical data copy</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Data acquisition format</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Command-line acquisition</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GUI acquisition</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Remote acquisition</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Verification</a:t>
            </a:r>
          </a:p>
          <a:p>
            <a:r>
              <a:rPr lang="en-IN" sz="2200" dirty="0">
                <a:latin typeface="Times New Roman" panose="02020603050405020304" pitchFamily="18" charset="0"/>
                <a:cs typeface="Times New Roman" panose="02020603050405020304" pitchFamily="18" charset="0"/>
              </a:rPr>
              <a:t>Some computer forensics software suites, like </a:t>
            </a:r>
            <a:r>
              <a:rPr lang="en-IN" sz="2200" dirty="0" err="1">
                <a:latin typeface="Times New Roman" panose="02020603050405020304" pitchFamily="18" charset="0"/>
                <a:cs typeface="Times New Roman" panose="02020603050405020304" pitchFamily="18" charset="0"/>
              </a:rPr>
              <a:t>AccessData</a:t>
            </a:r>
            <a:r>
              <a:rPr lang="en-IN" sz="2200" dirty="0">
                <a:latin typeface="Times New Roman" panose="02020603050405020304" pitchFamily="18" charset="0"/>
                <a:cs typeface="Times New Roman" panose="02020603050405020304" pitchFamily="18" charset="0"/>
              </a:rPr>
              <a:t> FTK and EnCase, provide discrete tools for obtaining an image. </a:t>
            </a:r>
          </a:p>
        </p:txBody>
      </p:sp>
    </p:spTree>
    <p:extLst>
      <p:ext uri="{BB962C8B-B14F-4D97-AF65-F5344CB8AC3E}">
        <p14:creationId xmlns:p14="http://schemas.microsoft.com/office/powerpoint/2010/main" val="1441496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09871" cy="692173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0" y="1052423"/>
            <a:ext cx="3416374" cy="3373359"/>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10.1 Computer Forensic Tools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10.2 Needs of Computer Forensics Tool</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10.3 Types of Computer Forensics Tools </a:t>
            </a:r>
          </a:p>
          <a:p>
            <a:pPr>
              <a:lnSpc>
                <a:spcPct val="150000"/>
              </a:lnSpc>
            </a:pPr>
            <a:r>
              <a:rPr lang="en-IN" b="1" dirty="0">
                <a:solidFill>
                  <a:srgbClr val="133E57"/>
                </a:solidFill>
                <a:latin typeface="Times New Roman" panose="02020603050405020304" pitchFamily="18" charset="0"/>
                <a:cs typeface="Times New Roman" panose="02020603050405020304" pitchFamily="18" charset="0"/>
              </a:rPr>
              <a:t>10.4 Tasks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10.5 Study of Digital Forensic Tools </a:t>
            </a:r>
          </a:p>
        </p:txBody>
      </p:sp>
      <p:sp>
        <p:nvSpPr>
          <p:cNvPr id="2" name="TextBox 1">
            <a:extLst>
              <a:ext uri="{FF2B5EF4-FFF2-40B4-BE49-F238E27FC236}">
                <a16:creationId xmlns:a16="http://schemas.microsoft.com/office/drawing/2014/main" id="{6B32A2C7-371E-49D8-8EE9-FB20D4AAC52C}"/>
              </a:ext>
            </a:extLst>
          </p:cNvPr>
          <p:cNvSpPr txBox="1"/>
          <p:nvPr/>
        </p:nvSpPr>
        <p:spPr>
          <a:xfrm>
            <a:off x="3836225" y="462987"/>
            <a:ext cx="6856927"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Tasks Performed by Computer Forensics Tools</a:t>
            </a:r>
          </a:p>
        </p:txBody>
      </p:sp>
      <p:sp>
        <p:nvSpPr>
          <p:cNvPr id="3" name="TextBox 2">
            <a:extLst>
              <a:ext uri="{FF2B5EF4-FFF2-40B4-BE49-F238E27FC236}">
                <a16:creationId xmlns:a16="http://schemas.microsoft.com/office/drawing/2014/main" id="{E6DBB4F7-A859-4C14-8480-6653736E07AA}"/>
              </a:ext>
            </a:extLst>
          </p:cNvPr>
          <p:cNvSpPr txBox="1"/>
          <p:nvPr/>
        </p:nvSpPr>
        <p:spPr>
          <a:xfrm>
            <a:off x="4438650" y="1936750"/>
            <a:ext cx="7416800" cy="369332"/>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09BCE70C-7B2B-48D9-801E-502D41CAA9FF}"/>
              </a:ext>
            </a:extLst>
          </p:cNvPr>
          <p:cNvSpPr txBox="1"/>
          <p:nvPr/>
        </p:nvSpPr>
        <p:spPr>
          <a:xfrm>
            <a:off x="3836225" y="1457427"/>
            <a:ext cx="8246593" cy="4832092"/>
          </a:xfrm>
          <a:prstGeom prst="rect">
            <a:avLst/>
          </a:prstGeom>
          <a:noFill/>
        </p:spPr>
        <p:txBody>
          <a:bodyPr wrap="square" rtlCol="0">
            <a:spAutoFit/>
          </a:bodyPr>
          <a:lstStyle/>
          <a:p>
            <a:pPr marL="342900" indent="-342900">
              <a:buAutoNum type="arabicPeriod" startAt="2"/>
            </a:pPr>
            <a:r>
              <a:rPr lang="en-IN" sz="2200" b="1" dirty="0">
                <a:latin typeface="Times New Roman" panose="02020603050405020304" pitchFamily="18" charset="0"/>
                <a:cs typeface="Times New Roman" panose="02020603050405020304" pitchFamily="18" charset="0"/>
              </a:rPr>
              <a:t>Validation and discrimination</a:t>
            </a:r>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Two concerns in dealing with computer evidence are critical. First is guaranteeing the integrity of data being copied (i.e., the validation process). Second is the discrimination of data, which includes sorting and searching through all analysis and research data. . Many forensics software vendors propose three methods for discriminating data values. These are the sub-purposes of the validation and discrimination function: </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Hashing</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Filtering </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Analyzing file headers</a:t>
            </a:r>
          </a:p>
          <a:p>
            <a:r>
              <a:rPr lang="en-IN" sz="2200" dirty="0">
                <a:latin typeface="Times New Roman" panose="02020603050405020304" pitchFamily="18" charset="0"/>
                <a:cs typeface="Times New Roman" panose="02020603050405020304" pitchFamily="18" charset="0"/>
              </a:rPr>
              <a:t>Validating data is done by obtaining hash values.</a:t>
            </a:r>
          </a:p>
          <a:p>
            <a:r>
              <a:rPr lang="en-IN" sz="2200" dirty="0">
                <a:latin typeface="Times New Roman" panose="02020603050405020304" pitchFamily="18" charset="0"/>
                <a:cs typeface="Times New Roman" panose="02020603050405020304" pitchFamily="18" charset="0"/>
              </a:rPr>
              <a:t>The primary purpose of data discrimination is to take away good data from suspicious data. </a:t>
            </a:r>
          </a:p>
        </p:txBody>
      </p:sp>
    </p:spTree>
    <p:extLst>
      <p:ext uri="{BB962C8B-B14F-4D97-AF65-F5344CB8AC3E}">
        <p14:creationId xmlns:p14="http://schemas.microsoft.com/office/powerpoint/2010/main" val="627891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09871" cy="692173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0" y="1052423"/>
            <a:ext cx="3416374" cy="3373359"/>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10.1 Computer Forensic Tools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10.2 Needs of Computer Forensics Tool</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10.3 Types of Computer Forensics Tools </a:t>
            </a:r>
          </a:p>
          <a:p>
            <a:pPr>
              <a:lnSpc>
                <a:spcPct val="150000"/>
              </a:lnSpc>
            </a:pPr>
            <a:r>
              <a:rPr lang="en-IN" b="1" dirty="0">
                <a:solidFill>
                  <a:srgbClr val="133E57"/>
                </a:solidFill>
                <a:latin typeface="Times New Roman" panose="02020603050405020304" pitchFamily="18" charset="0"/>
                <a:cs typeface="Times New Roman" panose="02020603050405020304" pitchFamily="18" charset="0"/>
              </a:rPr>
              <a:t>10.4 Tasks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10.5 Study of Digital Forensic Tools </a:t>
            </a:r>
          </a:p>
        </p:txBody>
      </p:sp>
      <p:sp>
        <p:nvSpPr>
          <p:cNvPr id="2" name="TextBox 1">
            <a:extLst>
              <a:ext uri="{FF2B5EF4-FFF2-40B4-BE49-F238E27FC236}">
                <a16:creationId xmlns:a16="http://schemas.microsoft.com/office/drawing/2014/main" id="{6B32A2C7-371E-49D8-8EE9-FB20D4AAC52C}"/>
              </a:ext>
            </a:extLst>
          </p:cNvPr>
          <p:cNvSpPr txBox="1"/>
          <p:nvPr/>
        </p:nvSpPr>
        <p:spPr>
          <a:xfrm>
            <a:off x="3965558" y="483344"/>
            <a:ext cx="6856927"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Tasks Performed by Computer Forensics Tools</a:t>
            </a:r>
          </a:p>
        </p:txBody>
      </p:sp>
      <p:sp>
        <p:nvSpPr>
          <p:cNvPr id="3" name="TextBox 2">
            <a:extLst>
              <a:ext uri="{FF2B5EF4-FFF2-40B4-BE49-F238E27FC236}">
                <a16:creationId xmlns:a16="http://schemas.microsoft.com/office/drawing/2014/main" id="{E6DBB4F7-A859-4C14-8480-6653736E07AA}"/>
              </a:ext>
            </a:extLst>
          </p:cNvPr>
          <p:cNvSpPr txBox="1"/>
          <p:nvPr/>
        </p:nvSpPr>
        <p:spPr>
          <a:xfrm>
            <a:off x="4438650" y="1936750"/>
            <a:ext cx="7416800" cy="369332"/>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09BCE70C-7B2B-48D9-801E-502D41CAA9FF}"/>
              </a:ext>
            </a:extLst>
          </p:cNvPr>
          <p:cNvSpPr txBox="1"/>
          <p:nvPr/>
        </p:nvSpPr>
        <p:spPr>
          <a:xfrm>
            <a:off x="3965558" y="1311731"/>
            <a:ext cx="8072728" cy="4832092"/>
          </a:xfrm>
          <a:prstGeom prst="rect">
            <a:avLst/>
          </a:prstGeom>
          <a:noFill/>
        </p:spPr>
        <p:txBody>
          <a:bodyPr wrap="square" rtlCol="0">
            <a:spAutoFit/>
          </a:bodyPr>
          <a:lstStyle/>
          <a:p>
            <a:pPr marL="342900" indent="-342900">
              <a:buAutoNum type="arabicPeriod" startAt="3"/>
            </a:pPr>
            <a:r>
              <a:rPr lang="en-IN" sz="2200" b="1" dirty="0">
                <a:latin typeface="Times New Roman" panose="02020603050405020304" pitchFamily="18" charset="0"/>
                <a:cs typeface="Times New Roman" panose="02020603050405020304" pitchFamily="18" charset="0"/>
              </a:rPr>
              <a:t>Extraction</a:t>
            </a:r>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The extraction function is referred as the recovery task in a computing investigation and is the most stimulating of all tasks to master. Recovering data is the first step in analyzing an investigation’s data. The following subfunctions of extraction are used in investigations:</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Data viewing</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Keyword searching</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Decompressing</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Carving </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Decrypting </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Bookmarking </a:t>
            </a:r>
          </a:p>
          <a:p>
            <a:r>
              <a:rPr lang="en-IN" sz="2200" dirty="0">
                <a:latin typeface="Times New Roman" panose="02020603050405020304" pitchFamily="18" charset="0"/>
                <a:cs typeface="Times New Roman" panose="02020603050405020304" pitchFamily="18" charset="0"/>
              </a:rPr>
              <a:t>Many computer forensics tools comprises of a data-viewing mechanism for digital evidence. </a:t>
            </a:r>
          </a:p>
        </p:txBody>
      </p:sp>
    </p:spTree>
    <p:extLst>
      <p:ext uri="{BB962C8B-B14F-4D97-AF65-F5344CB8AC3E}">
        <p14:creationId xmlns:p14="http://schemas.microsoft.com/office/powerpoint/2010/main" val="2073078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6350"/>
            <a:ext cx="3309871" cy="692173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0" y="1052423"/>
            <a:ext cx="3416374" cy="3373359"/>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10.1 Computer Forensic Tools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10.2 Needs of Computer Forensics Tool</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10.3 Types of Computer Forensics Tools </a:t>
            </a:r>
          </a:p>
          <a:p>
            <a:pPr>
              <a:lnSpc>
                <a:spcPct val="150000"/>
              </a:lnSpc>
            </a:pPr>
            <a:r>
              <a:rPr lang="en-IN" b="1" dirty="0">
                <a:solidFill>
                  <a:srgbClr val="133E57"/>
                </a:solidFill>
                <a:latin typeface="Times New Roman" panose="02020603050405020304" pitchFamily="18" charset="0"/>
                <a:cs typeface="Times New Roman" panose="02020603050405020304" pitchFamily="18" charset="0"/>
              </a:rPr>
              <a:t>10.4 Tasks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10.5 Study of Digital Forensic Tools </a:t>
            </a:r>
          </a:p>
        </p:txBody>
      </p:sp>
      <p:sp>
        <p:nvSpPr>
          <p:cNvPr id="2" name="TextBox 1">
            <a:extLst>
              <a:ext uri="{FF2B5EF4-FFF2-40B4-BE49-F238E27FC236}">
                <a16:creationId xmlns:a16="http://schemas.microsoft.com/office/drawing/2014/main" id="{6B32A2C7-371E-49D8-8EE9-FB20D4AAC52C}"/>
              </a:ext>
            </a:extLst>
          </p:cNvPr>
          <p:cNvSpPr txBox="1"/>
          <p:nvPr/>
        </p:nvSpPr>
        <p:spPr>
          <a:xfrm>
            <a:off x="3745369" y="286394"/>
            <a:ext cx="6856927"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Tasks Performed by Computer Forensics Tools</a:t>
            </a:r>
          </a:p>
        </p:txBody>
      </p:sp>
      <p:sp>
        <p:nvSpPr>
          <p:cNvPr id="3" name="TextBox 2">
            <a:extLst>
              <a:ext uri="{FF2B5EF4-FFF2-40B4-BE49-F238E27FC236}">
                <a16:creationId xmlns:a16="http://schemas.microsoft.com/office/drawing/2014/main" id="{E6DBB4F7-A859-4C14-8480-6653736E07AA}"/>
              </a:ext>
            </a:extLst>
          </p:cNvPr>
          <p:cNvSpPr txBox="1"/>
          <p:nvPr/>
        </p:nvSpPr>
        <p:spPr>
          <a:xfrm>
            <a:off x="4438650" y="1936750"/>
            <a:ext cx="7416800" cy="369332"/>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09BCE70C-7B2B-48D9-801E-502D41CAA9FF}"/>
              </a:ext>
            </a:extLst>
          </p:cNvPr>
          <p:cNvSpPr txBox="1"/>
          <p:nvPr/>
        </p:nvSpPr>
        <p:spPr>
          <a:xfrm>
            <a:off x="3668479" y="1062406"/>
            <a:ext cx="8696206" cy="5509200"/>
          </a:xfrm>
          <a:prstGeom prst="rect">
            <a:avLst/>
          </a:prstGeom>
          <a:noFill/>
        </p:spPr>
        <p:txBody>
          <a:bodyPr wrap="square" rtlCol="0">
            <a:spAutoFit/>
          </a:bodyPr>
          <a:lstStyle/>
          <a:p>
            <a:pPr marL="342900" indent="-342900">
              <a:buAutoNum type="arabicPeriod" startAt="4"/>
            </a:pPr>
            <a:r>
              <a:rPr lang="en-IN" sz="2200" b="1" dirty="0">
                <a:latin typeface="Times New Roman" panose="02020603050405020304" pitchFamily="18" charset="0"/>
                <a:cs typeface="Times New Roman" panose="02020603050405020304" pitchFamily="18" charset="0"/>
              </a:rPr>
              <a:t>Reconstruction</a:t>
            </a:r>
          </a:p>
          <a:p>
            <a:r>
              <a:rPr lang="en-IN" sz="2200" dirty="0">
                <a:latin typeface="Times New Roman" panose="02020603050405020304" pitchFamily="18" charset="0"/>
                <a:cs typeface="Times New Roman" panose="02020603050405020304" pitchFamily="18" charset="0"/>
              </a:rPr>
              <a:t> The purpose of having a reconstruction feature in a forensics tool is to recreate a suspect drive to display what happened during a crime or an incident. </a:t>
            </a:r>
          </a:p>
          <a:p>
            <a:r>
              <a:rPr lang="en-IN" sz="2200" dirty="0">
                <a:latin typeface="Times New Roman" panose="02020603050405020304" pitchFamily="18" charset="0"/>
                <a:cs typeface="Times New Roman" panose="02020603050405020304" pitchFamily="18" charset="0"/>
              </a:rPr>
              <a:t>These are the subfunctions of reconstruction:</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 Disk-to-disk copy</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 Image-to-disk copy</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 Partition-to-partition copy</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Image-to-partition copy</a:t>
            </a:r>
          </a:p>
          <a:p>
            <a:r>
              <a:rPr lang="en-IN" sz="2200" dirty="0">
                <a:latin typeface="Times New Roman" panose="02020603050405020304" pitchFamily="18" charset="0"/>
                <a:cs typeface="Times New Roman" panose="02020603050405020304" pitchFamily="18" charset="0"/>
              </a:rPr>
              <a:t>There are several ways to recreate an image of a suspect drive.</a:t>
            </a:r>
          </a:p>
          <a:p>
            <a:r>
              <a:rPr lang="en-IN" sz="2200" dirty="0">
                <a:latin typeface="Times New Roman" panose="02020603050405020304" pitchFamily="18" charset="0"/>
                <a:cs typeface="Times New Roman" panose="02020603050405020304" pitchFamily="18" charset="0"/>
              </a:rPr>
              <a:t>The following are some of the tools that perform an image-to-disk copy: </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SafeBack</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SnapBack</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EnCase</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FTK Imager</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ProDiscover </a:t>
            </a:r>
          </a:p>
        </p:txBody>
      </p:sp>
    </p:spTree>
    <p:extLst>
      <p:ext uri="{BB962C8B-B14F-4D97-AF65-F5344CB8AC3E}">
        <p14:creationId xmlns:p14="http://schemas.microsoft.com/office/powerpoint/2010/main" val="21582258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Famous Event in History1_SL - v5" id="{284944C2-C2AF-4667-AB2E-4D3637ED9281}" vid="{988B80DA-62E6-4C7D-AEDD-09303455421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83E21D3-7788-4819-8437-C5C4B0C5D46D}">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3EBF972C-B81A-46A3-BFB2-A01F0B5DBC70}">
  <ds:schemaRefs>
    <ds:schemaRef ds:uri="http://schemas.microsoft.com/sharepoint/v3/contenttype/forms"/>
  </ds:schemaRefs>
</ds:datastoreItem>
</file>

<file path=customXml/itemProps3.xml><?xml version="1.0" encoding="utf-8"?>
<ds:datastoreItem xmlns:ds="http://schemas.openxmlformats.org/officeDocument/2006/customXml" ds:itemID="{063CD11F-9FDB-4628-B708-63BFB2D681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Famous event in history presentation</Template>
  <TotalTime>0</TotalTime>
  <Words>1527</Words>
  <Application>Microsoft Office PowerPoint</Application>
  <PresentationFormat>Widescreen</PresentationFormat>
  <Paragraphs>191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Corbel</vt:lpstr>
      <vt:lpstr>Times New Roman</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Dr. Nilakshi Jain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2018-12-26T06:41:03Z</dcterms:created>
  <dcterms:modified xsi:type="dcterms:W3CDTF">2018-12-29T09:31:47Z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