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7" r:id="rId5"/>
    <p:sldId id="268" r:id="rId6"/>
    <p:sldId id="269" r:id="rId7"/>
    <p:sldId id="270" r:id="rId8"/>
    <p:sldId id="271" r:id="rId9"/>
    <p:sldId id="272" r:id="rId10"/>
    <p:sldId id="273" r:id="rId11"/>
    <p:sldId id="274" r:id="rId12"/>
    <p:sldId id="276" r:id="rId13"/>
    <p:sldId id="277" r:id="rId14"/>
    <p:sldId id="278" r:id="rId15"/>
    <p:sldId id="286" r:id="rId16"/>
    <p:sldId id="280" r:id="rId17"/>
    <p:sldId id="288" r:id="rId18"/>
    <p:sldId id="281" r:id="rId19"/>
    <p:sldId id="285" r:id="rId20"/>
    <p:sldId id="289" r:id="rId21"/>
    <p:sldId id="290" r:id="rId22"/>
    <p:sldId id="284" r:id="rId23"/>
    <p:sldId id="292" r:id="rId24"/>
    <p:sldId id="294" r:id="rId25"/>
    <p:sldId id="30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6" autoAdjust="0"/>
  </p:normalViewPr>
  <p:slideViewPr>
    <p:cSldViewPr snapToGrid="0">
      <p:cViewPr varScale="1">
        <p:scale>
          <a:sx n="83" d="100"/>
          <a:sy n="83" d="100"/>
        </p:scale>
        <p:origin x="30" y="135"/>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685801" y="1869601"/>
            <a:ext cx="10840914" cy="3921600"/>
          </a:xfrm>
        </p:spPr>
        <p:txBody>
          <a:bodyPr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smtClean="0"/>
              <a:t>12/29/2018</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dirty="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12/29/2018</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4B7D2A-0DF8-424B-9572-B79AEBB2D9DC}" type="datetimeFigureOut">
              <a:rPr lang="en-US" smtClean="0"/>
              <a:t>12/29/2018</a:t>
            </a:fld>
            <a:endParaRPr lang="en-US"/>
          </a:p>
        </p:txBody>
      </p:sp>
      <p:sp>
        <p:nvSpPr>
          <p:cNvPr id="4" name="Footer Placeholder 3"/>
          <p:cNvSpPr>
            <a:spLocks noGrp="1"/>
          </p:cNvSpPr>
          <p:nvPr>
            <p:ph type="ftr" sz="quarter" idx="11"/>
          </p:nvPr>
        </p:nvSpPr>
        <p:spPr/>
        <p:txBody>
          <a:bodyPr/>
          <a:lstStyle/>
          <a:p>
            <a:r>
              <a:rPr lang="en-ZA" dirty="0"/>
              <a:t>Add a Footer</a:t>
            </a:r>
            <a:endParaRPr lang="en-US" dirty="0"/>
          </a:p>
        </p:txBody>
      </p:sp>
      <p:sp>
        <p:nvSpPr>
          <p:cNvPr id="5" name="Slide Number Placeholder 4"/>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smtClean="0"/>
              <a:t>12/29/2018</a:t>
            </a:fld>
            <a:endParaRPr lang="en-US"/>
          </a:p>
        </p:txBody>
      </p:sp>
      <p:sp>
        <p:nvSpPr>
          <p:cNvPr id="3" name="Footer Placeholder 2"/>
          <p:cNvSpPr>
            <a:spLocks noGrp="1"/>
          </p:cNvSpPr>
          <p:nvPr>
            <p:ph type="ftr" sz="quarter" idx="11"/>
          </p:nvPr>
        </p:nvSpPr>
        <p:spPr/>
        <p:txBody>
          <a:bodyPr/>
          <a:lstStyle/>
          <a:p>
            <a:r>
              <a:rPr lang="en-ZA" dirty="0"/>
              <a:t>Add a Footer</a:t>
            </a:r>
            <a:endParaRPr lang="en-US" dirty="0"/>
          </a:p>
        </p:txBody>
      </p:sp>
      <p:sp>
        <p:nvSpPr>
          <p:cNvPr id="4" name="Slide Number Placeholder 3"/>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smtClean="0"/>
              <a:t>12/29/2018</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ZA" dirty="0"/>
              <a:t>Add a Footer</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a:t>Click to edit Master title style</a:t>
            </a:r>
            <a:endParaRPr lang="en-US" dirty="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12/29/2018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84B7D2A-0DF8-424B-9572-B79AEBB2D9DC}" type="datetimeFigureOut">
              <a:rPr lang="en-US" smtClean="0"/>
              <a:t>12/29/2018</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12/29/2018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12/29/2018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B7D2A-0DF8-424B-9572-B79AEBB2D9DC}" type="datetimeFigureOut">
              <a:rPr lang="en-US" smtClean="0"/>
              <a:t>12/29/2018</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B7D2A-0DF8-424B-9572-B79AEBB2D9DC}" type="datetimeFigureOut">
              <a:rPr lang="en-US" smtClean="0"/>
              <a:t>12/29/2018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smtClean="0"/>
              <a:t>12/29/2018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ZA" dirty="0"/>
              <a:t>Add a Footer</a:t>
            </a:r>
            <a:endParaRPr lang="en-US" dirty="0"/>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smtClean="0"/>
              <a:t>‹#›</a:t>
            </a:fld>
            <a:endParaRPr lang="en-US"/>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nilakshijain1986@gmail.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67" y="0"/>
            <a:ext cx="12301268" cy="6858000"/>
          </a:xfrm>
          <a:prstGeom prst="rect">
            <a:avLst/>
          </a:prstGeom>
        </p:spPr>
      </p:pic>
      <p:sp>
        <p:nvSpPr>
          <p:cNvPr id="9" name="TextBox 8"/>
          <p:cNvSpPr txBox="1"/>
          <p:nvPr/>
        </p:nvSpPr>
        <p:spPr>
          <a:xfrm>
            <a:off x="3876136" y="224287"/>
            <a:ext cx="774077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DIGITAL FORENSICS</a:t>
            </a:r>
          </a:p>
        </p:txBody>
      </p:sp>
      <p:sp>
        <p:nvSpPr>
          <p:cNvPr id="10" name="TextBox 9"/>
          <p:cNvSpPr txBox="1"/>
          <p:nvPr/>
        </p:nvSpPr>
        <p:spPr>
          <a:xfrm>
            <a:off x="2943616" y="4910203"/>
            <a:ext cx="9248384" cy="1938992"/>
          </a:xfrm>
          <a:prstGeom prst="rect">
            <a:avLst/>
          </a:prstGeom>
          <a:noFill/>
        </p:spPr>
        <p:txBody>
          <a:bodyPr wrap="square" rtlCol="0">
            <a:spAutoFit/>
          </a:bodyPr>
          <a:lstStyle/>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DR. NILAKSHI JAIN</a:t>
            </a:r>
          </a:p>
          <a:p>
            <a:r>
              <a:rPr lang="en-US" sz="4000" dirty="0">
                <a:latin typeface="Times New Roman" panose="02020603050405020304" pitchFamily="18" charset="0"/>
                <a:cs typeface="Times New Roman" panose="02020603050405020304" pitchFamily="18" charset="0"/>
              </a:rPr>
              <a:t>Email ID: nilakshijain1986@gmail.com</a:t>
            </a:r>
          </a:p>
        </p:txBody>
      </p:sp>
    </p:spTree>
    <p:extLst>
      <p:ext uri="{BB962C8B-B14F-4D97-AF65-F5344CB8AC3E}">
        <p14:creationId xmlns:p14="http://schemas.microsoft.com/office/powerpoint/2010/main" val="86265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24445051-CB8A-4D2B-9C9A-D2FA1C398E15}"/>
              </a:ext>
            </a:extLst>
          </p:cNvPr>
          <p:cNvSpPr txBox="1"/>
          <p:nvPr/>
        </p:nvSpPr>
        <p:spPr>
          <a:xfrm>
            <a:off x="3966586" y="442027"/>
            <a:ext cx="590441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Digital Forensic Investigations</a:t>
            </a:r>
          </a:p>
        </p:txBody>
      </p:sp>
      <p:sp>
        <p:nvSpPr>
          <p:cNvPr id="3" name="TextBox 2">
            <a:extLst>
              <a:ext uri="{FF2B5EF4-FFF2-40B4-BE49-F238E27FC236}">
                <a16:creationId xmlns:a16="http://schemas.microsoft.com/office/drawing/2014/main" id="{D05D94CE-3495-4E9F-B51A-1B71EA8334A4}"/>
              </a:ext>
            </a:extLst>
          </p:cNvPr>
          <p:cNvSpPr txBox="1"/>
          <p:nvPr/>
        </p:nvSpPr>
        <p:spPr>
          <a:xfrm>
            <a:off x="3966586" y="1515756"/>
            <a:ext cx="7807276" cy="4493538"/>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Digital investigations, DFIs, forensic examination, and forensic investigations have been used to describe an investigation where a digital device forms part of the incident.</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 DFI is thus a special type of investigation wherever scientific procedures and techniques used can permit the results, that is, the digital proof, to be allowable in a court of law.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results of a DFI should have a legal basis. Proof cannot be directly read, and a few tools are employed to look at the state of the information.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Digital forensic investigation or DFI is a special type of investigation where the scientific procedures and techniques used will be allowed to view the results – digital evidence – to be admissible in a court of law.</a:t>
            </a:r>
          </a:p>
        </p:txBody>
      </p:sp>
    </p:spTree>
    <p:extLst>
      <p:ext uri="{BB962C8B-B14F-4D97-AF65-F5344CB8AC3E}">
        <p14:creationId xmlns:p14="http://schemas.microsoft.com/office/powerpoint/2010/main" val="7236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24445051-CB8A-4D2B-9C9A-D2FA1C398E15}"/>
              </a:ext>
            </a:extLst>
          </p:cNvPr>
          <p:cNvSpPr txBox="1"/>
          <p:nvPr/>
        </p:nvSpPr>
        <p:spPr>
          <a:xfrm>
            <a:off x="4038142" y="534229"/>
            <a:ext cx="590441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 to Digital Evidences</a:t>
            </a:r>
          </a:p>
        </p:txBody>
      </p:sp>
      <p:pic>
        <p:nvPicPr>
          <p:cNvPr id="8" name="Picture 7">
            <a:extLst>
              <a:ext uri="{FF2B5EF4-FFF2-40B4-BE49-F238E27FC236}">
                <a16:creationId xmlns:a16="http://schemas.microsoft.com/office/drawing/2014/main" id="{06B25F51-0E49-4254-AE24-E17B66AB7B7D}"/>
              </a:ext>
            </a:extLst>
          </p:cNvPr>
          <p:cNvPicPr>
            <a:picLocks noChangeAspect="1"/>
          </p:cNvPicPr>
          <p:nvPr/>
        </p:nvPicPr>
        <p:blipFill>
          <a:blip r:embed="rId2"/>
          <a:stretch>
            <a:fillRect/>
          </a:stretch>
        </p:blipFill>
        <p:spPr>
          <a:xfrm>
            <a:off x="7741919" y="1981031"/>
            <a:ext cx="4230216" cy="3174275"/>
          </a:xfrm>
          <a:prstGeom prst="rect">
            <a:avLst/>
          </a:prstGeom>
        </p:spPr>
      </p:pic>
      <p:sp>
        <p:nvSpPr>
          <p:cNvPr id="9" name="TextBox 8">
            <a:extLst>
              <a:ext uri="{FF2B5EF4-FFF2-40B4-BE49-F238E27FC236}">
                <a16:creationId xmlns:a16="http://schemas.microsoft.com/office/drawing/2014/main" id="{AD13798E-0B9C-4609-B023-82FDDFA8997C}"/>
              </a:ext>
            </a:extLst>
          </p:cNvPr>
          <p:cNvSpPr txBox="1"/>
          <p:nvPr/>
        </p:nvSpPr>
        <p:spPr>
          <a:xfrm>
            <a:off x="3960054" y="1491679"/>
            <a:ext cx="3516923" cy="4832092"/>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Digital evidence is any information or data of value to an investigation that is stored on, received by, or transmitted by an electronic device.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Evidence can be stated as any information that can be confident or trusted and can prove something related to a case in trial, that is, indicating that a certain substance or condition is present. </a:t>
            </a:r>
          </a:p>
        </p:txBody>
      </p:sp>
    </p:spTree>
    <p:extLst>
      <p:ext uri="{BB962C8B-B14F-4D97-AF65-F5344CB8AC3E}">
        <p14:creationId xmlns:p14="http://schemas.microsoft.com/office/powerpoint/2010/main" val="3849275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2.11 Challenges in Evidence Handling</a:t>
            </a:r>
          </a:p>
        </p:txBody>
      </p:sp>
      <p:sp>
        <p:nvSpPr>
          <p:cNvPr id="3" name="TextBox 2">
            <a:extLst>
              <a:ext uri="{FF2B5EF4-FFF2-40B4-BE49-F238E27FC236}">
                <a16:creationId xmlns:a16="http://schemas.microsoft.com/office/drawing/2014/main" id="{A4EC37D5-9E62-44C8-8853-F425B69E327A}"/>
              </a:ext>
            </a:extLst>
          </p:cNvPr>
          <p:cNvSpPr txBox="1"/>
          <p:nvPr/>
        </p:nvSpPr>
        <p:spPr>
          <a:xfrm>
            <a:off x="3881929" y="294317"/>
            <a:ext cx="564826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 to Digital Evidences</a:t>
            </a:r>
          </a:p>
        </p:txBody>
      </p:sp>
      <p:sp>
        <p:nvSpPr>
          <p:cNvPr id="5" name="TextBox 4">
            <a:extLst>
              <a:ext uri="{FF2B5EF4-FFF2-40B4-BE49-F238E27FC236}">
                <a16:creationId xmlns:a16="http://schemas.microsoft.com/office/drawing/2014/main" id="{7A28752B-818D-4D12-9A2F-D582145D485D}"/>
              </a:ext>
            </a:extLst>
          </p:cNvPr>
          <p:cNvSpPr txBox="1"/>
          <p:nvPr/>
        </p:nvSpPr>
        <p:spPr>
          <a:xfrm>
            <a:off x="3881929" y="1170819"/>
            <a:ext cx="8039644" cy="5632311"/>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The Best Evidence Rule: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best evidence rule is that the original or true writing or recording must be confessed in court to prove its contents without any expectations.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define best evidence as the most complete copy or a copy which includes all necessary parts of evidence, which is closely related to the original evidence.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states that multiple copies of electronic files may be a part of the “original” or equivalent to the “original”. </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Original Evidence: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define original evidence as the truth or real(original) copy of the evidence media which is given by a client/victim.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define best incidence as the most complete copy, which includes all the necessary parts of the evidence that are closely related to the original evidence.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There should be an evidence protector which will store either the best evidence or original evidence for every investigation in the evidence safe.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063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E4785051-9866-4E40-93C2-7F535C00538D}"/>
              </a:ext>
            </a:extLst>
          </p:cNvPr>
          <p:cNvSpPr txBox="1"/>
          <p:nvPr/>
        </p:nvSpPr>
        <p:spPr>
          <a:xfrm>
            <a:off x="3968904" y="281533"/>
            <a:ext cx="543795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Rules of Digital Evidence</a:t>
            </a:r>
          </a:p>
        </p:txBody>
      </p:sp>
      <p:sp>
        <p:nvSpPr>
          <p:cNvPr id="3" name="TextBox 2">
            <a:extLst>
              <a:ext uri="{FF2B5EF4-FFF2-40B4-BE49-F238E27FC236}">
                <a16:creationId xmlns:a16="http://schemas.microsoft.com/office/drawing/2014/main" id="{E42984DB-75AD-4498-AA66-6718A2761FA4}"/>
              </a:ext>
            </a:extLst>
          </p:cNvPr>
          <p:cNvSpPr txBox="1"/>
          <p:nvPr/>
        </p:nvSpPr>
        <p:spPr>
          <a:xfrm>
            <a:off x="3968904" y="1137605"/>
            <a:ext cx="8037871" cy="5509200"/>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Rule of evidence is also called as law of evidence.</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It surrounds the rules and legal principles that govern all the proof of facts.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rules must be:</a:t>
            </a:r>
          </a:p>
          <a:p>
            <a:pPr marL="342900" indent="-342900">
              <a:buAutoNum type="arabicPeriod"/>
            </a:pPr>
            <a:r>
              <a:rPr lang="en-IN" sz="2200" dirty="0">
                <a:latin typeface="Times New Roman" panose="02020603050405020304" pitchFamily="18" charset="0"/>
                <a:cs typeface="Times New Roman" panose="02020603050405020304" pitchFamily="18" charset="0"/>
              </a:rPr>
              <a:t>Admissible: The evidence must be usable in the court.</a:t>
            </a:r>
          </a:p>
          <a:p>
            <a:pPr marL="342900" indent="-342900">
              <a:buAutoNum type="arabicPeriod"/>
            </a:pPr>
            <a:r>
              <a:rPr lang="en-IN" sz="2200" dirty="0">
                <a:latin typeface="Times New Roman" panose="02020603050405020304" pitchFamily="18" charset="0"/>
                <a:cs typeface="Times New Roman" panose="02020603050405020304" pitchFamily="18" charset="0"/>
              </a:rPr>
              <a:t>Authentic: The evidence should act positively to an incident. </a:t>
            </a:r>
          </a:p>
          <a:p>
            <a:pPr marL="342900" indent="-342900">
              <a:buAutoNum type="arabicPeriod"/>
            </a:pPr>
            <a:r>
              <a:rPr lang="en-IN" sz="2200" dirty="0">
                <a:latin typeface="Times New Roman" panose="02020603050405020304" pitchFamily="18" charset="0"/>
                <a:cs typeface="Times New Roman" panose="02020603050405020304" pitchFamily="18" charset="0"/>
              </a:rPr>
              <a:t>Complete: A proof that covers all perspectives. </a:t>
            </a:r>
          </a:p>
          <a:p>
            <a:pPr marL="342900" indent="-342900">
              <a:buAutoNum type="arabicPeriod"/>
            </a:pPr>
            <a:r>
              <a:rPr lang="en-IN" sz="2200" dirty="0">
                <a:latin typeface="Times New Roman" panose="02020603050405020304" pitchFamily="18" charset="0"/>
                <a:cs typeface="Times New Roman" panose="02020603050405020304" pitchFamily="18" charset="0"/>
              </a:rPr>
              <a:t>Reliable: There ought to be no doubt about the reality of the specialist’s decision.</a:t>
            </a:r>
          </a:p>
          <a:p>
            <a:pPr marL="342900" indent="-342900">
              <a:buAutoNum type="arabicPeriod"/>
            </a:pPr>
            <a:r>
              <a:rPr lang="en-IN" sz="2200" dirty="0">
                <a:latin typeface="Times New Roman" panose="02020603050405020304" pitchFamily="18" charset="0"/>
                <a:cs typeface="Times New Roman" panose="02020603050405020304" pitchFamily="18" charset="0"/>
              </a:rPr>
              <a:t>Believable: The evidence should be understandable and believable to the jury.</a:t>
            </a:r>
          </a:p>
          <a:p>
            <a:r>
              <a:rPr lang="en-IN" sz="2200" dirty="0">
                <a:latin typeface="Times New Roman" panose="02020603050405020304" pitchFamily="18" charset="0"/>
                <a:cs typeface="Times New Roman" panose="02020603050405020304" pitchFamily="18" charset="0"/>
              </a:rPr>
              <a:t>Rule 103: Rule of evidence</a:t>
            </a:r>
          </a:p>
          <a:p>
            <a:r>
              <a:rPr lang="en-IN" sz="2200" dirty="0">
                <a:latin typeface="Times New Roman" panose="02020603050405020304" pitchFamily="18" charset="0"/>
                <a:cs typeface="Times New Roman" panose="02020603050405020304" pitchFamily="18" charset="0"/>
              </a:rPr>
              <a:t> 1. Maintaining a claim of error.</a:t>
            </a:r>
          </a:p>
          <a:p>
            <a:r>
              <a:rPr lang="en-IN" sz="2200" dirty="0">
                <a:latin typeface="Times New Roman" panose="02020603050405020304" pitchFamily="18" charset="0"/>
                <a:cs typeface="Times New Roman" panose="02020603050405020304" pitchFamily="18" charset="0"/>
              </a:rPr>
              <a:t> 2. No renewal of objection or proof. </a:t>
            </a:r>
          </a:p>
          <a:p>
            <a:r>
              <a:rPr lang="en-IN" sz="2200" dirty="0">
                <a:latin typeface="Times New Roman" panose="02020603050405020304" pitchFamily="18" charset="0"/>
                <a:cs typeface="Times New Roman" panose="02020603050405020304" pitchFamily="18" charset="0"/>
              </a:rPr>
              <a:t> 3. Aim an offer of proof. </a:t>
            </a:r>
          </a:p>
          <a:p>
            <a:r>
              <a:rPr lang="en-IN" sz="2200" dirty="0">
                <a:latin typeface="Times New Roman" panose="02020603050405020304" pitchFamily="18" charset="0"/>
                <a:cs typeface="Times New Roman" panose="02020603050405020304" pitchFamily="18" charset="0"/>
              </a:rPr>
              <a:t> 4. Plain error taken as notice.</a:t>
            </a:r>
          </a:p>
        </p:txBody>
      </p:sp>
    </p:spTree>
    <p:extLst>
      <p:ext uri="{BB962C8B-B14F-4D97-AF65-F5344CB8AC3E}">
        <p14:creationId xmlns:p14="http://schemas.microsoft.com/office/powerpoint/2010/main" val="2034699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E4785051-9866-4E40-93C2-7F535C00538D}"/>
              </a:ext>
            </a:extLst>
          </p:cNvPr>
          <p:cNvSpPr txBox="1"/>
          <p:nvPr/>
        </p:nvSpPr>
        <p:spPr>
          <a:xfrm>
            <a:off x="3916380" y="301175"/>
            <a:ext cx="543795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Rules of Digital Evidence</a:t>
            </a:r>
          </a:p>
        </p:txBody>
      </p:sp>
      <p:sp>
        <p:nvSpPr>
          <p:cNvPr id="3" name="TextBox 2">
            <a:extLst>
              <a:ext uri="{FF2B5EF4-FFF2-40B4-BE49-F238E27FC236}">
                <a16:creationId xmlns:a16="http://schemas.microsoft.com/office/drawing/2014/main" id="{E42984DB-75AD-4498-AA66-6718A2761FA4}"/>
              </a:ext>
            </a:extLst>
          </p:cNvPr>
          <p:cNvSpPr txBox="1"/>
          <p:nvPr/>
        </p:nvSpPr>
        <p:spPr>
          <a:xfrm>
            <a:off x="3867143" y="1107394"/>
            <a:ext cx="7811991" cy="5632311"/>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Evidence collection should always be performed to ensure that it will withstand legal proceedings. Key criteria for handling such evidence are outlined as follows: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proper protocol should be followed for acquisition of the evidence irrespective of whether it physical or digital. Gentle handling should be exercised for those situations where the device may be damaged (e.g., dropped or wet).</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Special handling may be required for some situations. For example, when the device is actively destroying data through disk formatting, it may need to be shut down immediately to preserve the evidence. On the other hand, in some situations, it would not be appropriate to shut down the device so that the digital forensics expert can examine the device’s temporary memory.</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All artifacts, physical and/or digital should be collected, retained, and transferred using a preserved chain of custody.</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 All materials should be date and time stamped, identifying who collected the evidence and the location it is being transported to after initial collection.</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 Proper logs should be maintained when transferring possession.</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 When storing evidence, suitable access controls should be implemented and tracked to certify the evidence has only been accessed by authorized individual.</a:t>
            </a:r>
          </a:p>
        </p:txBody>
      </p:sp>
    </p:spTree>
    <p:extLst>
      <p:ext uri="{BB962C8B-B14F-4D97-AF65-F5344CB8AC3E}">
        <p14:creationId xmlns:p14="http://schemas.microsoft.com/office/powerpoint/2010/main" val="3695420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407D60E5-486B-4F37-91BB-F58E1F7CA166}"/>
              </a:ext>
            </a:extLst>
          </p:cNvPr>
          <p:cNvSpPr txBox="1"/>
          <p:nvPr/>
        </p:nvSpPr>
        <p:spPr>
          <a:xfrm>
            <a:off x="3995135" y="379996"/>
            <a:ext cx="491130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Characteristics of Digital Evidence</a:t>
            </a:r>
          </a:p>
        </p:txBody>
      </p:sp>
      <p:sp>
        <p:nvSpPr>
          <p:cNvPr id="3" name="TextBox 2">
            <a:extLst>
              <a:ext uri="{FF2B5EF4-FFF2-40B4-BE49-F238E27FC236}">
                <a16:creationId xmlns:a16="http://schemas.microsoft.com/office/drawing/2014/main" id="{FD37F491-14CF-4F9E-85AE-FC2E280269A4}"/>
              </a:ext>
            </a:extLst>
          </p:cNvPr>
          <p:cNvSpPr txBox="1"/>
          <p:nvPr/>
        </p:nvSpPr>
        <p:spPr>
          <a:xfrm>
            <a:off x="4283523" y="1216317"/>
            <a:ext cx="7202748" cy="2462213"/>
          </a:xfrm>
          <a:prstGeom prst="rect">
            <a:avLst/>
          </a:prstGeom>
          <a:noFill/>
        </p:spPr>
        <p:txBody>
          <a:bodyPr wrap="square" rtlCol="0">
            <a:spAutoFit/>
          </a:bodyPr>
          <a:lstStyle/>
          <a:p>
            <a:pPr marL="342900" indent="-342900">
              <a:buFont typeface="+mj-lt"/>
              <a:buAutoNum type="arabicPeriod"/>
            </a:pPr>
            <a:r>
              <a:rPr lang="en-IN" sz="2200" b="1" dirty="0">
                <a:latin typeface="Times New Roman" panose="02020603050405020304" pitchFamily="18" charset="0"/>
                <a:cs typeface="Times New Roman" panose="02020603050405020304" pitchFamily="18" charset="0"/>
              </a:rPr>
              <a:t>Locard’s Exchange Principle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According to Edmond Locard’s principle, when two items make contact, there will be an interchange.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When an incident takes place, a criminal will leave a hint evidence at the scene and remove a hint evidence from the scene. This alteration is known as the </a:t>
            </a:r>
            <a:r>
              <a:rPr lang="en-IN" sz="2200" dirty="0" err="1">
                <a:latin typeface="Times New Roman" panose="02020603050405020304" pitchFamily="18" charset="0"/>
                <a:cs typeface="Times New Roman" panose="02020603050405020304" pitchFamily="18" charset="0"/>
              </a:rPr>
              <a:t>Locard</a:t>
            </a:r>
            <a:r>
              <a:rPr lang="en-IN" sz="2200" dirty="0">
                <a:latin typeface="Times New Roman" panose="02020603050405020304" pitchFamily="18" charset="0"/>
                <a:cs typeface="Times New Roman" panose="02020603050405020304" pitchFamily="18" charset="0"/>
              </a:rPr>
              <a:t> exchange principle. </a:t>
            </a:r>
          </a:p>
        </p:txBody>
      </p:sp>
      <p:sp>
        <p:nvSpPr>
          <p:cNvPr id="5" name="TextBox 4">
            <a:extLst>
              <a:ext uri="{FF2B5EF4-FFF2-40B4-BE49-F238E27FC236}">
                <a16:creationId xmlns:a16="http://schemas.microsoft.com/office/drawing/2014/main" id="{A8F048ED-6FF6-4E21-8389-9CBB6929AEB1}"/>
              </a:ext>
            </a:extLst>
          </p:cNvPr>
          <p:cNvSpPr txBox="1"/>
          <p:nvPr/>
        </p:nvSpPr>
        <p:spPr>
          <a:xfrm>
            <a:off x="4283523" y="3892681"/>
            <a:ext cx="7412968" cy="2123658"/>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2.    Digital Stream of Bits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Cohen refers to digital evidence as a bag of bits, which in turn can be arranged in arrays to display the information. </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information in continuous bits will rarely make sense, and tools are needed to show these structures logically so that it is readable.</a:t>
            </a:r>
          </a:p>
        </p:txBody>
      </p:sp>
    </p:spTree>
    <p:extLst>
      <p:ext uri="{BB962C8B-B14F-4D97-AF65-F5344CB8AC3E}">
        <p14:creationId xmlns:p14="http://schemas.microsoft.com/office/powerpoint/2010/main" val="286840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a:t>
            </a:r>
            <a:r>
              <a:rPr lang="en-IN" b="1" dirty="0">
                <a:solidFill>
                  <a:srgbClr val="133E57"/>
                </a:solidFill>
                <a:latin typeface="Times New Roman" panose="02020603050405020304" pitchFamily="18" charset="0"/>
                <a:cs typeface="Times New Roman" panose="02020603050405020304" pitchFamily="18" charset="0"/>
              </a:rPr>
              <a:t>Types of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9FA1CBF2-3194-4B5D-B30C-AD7C8E1C7E23}"/>
              </a:ext>
            </a:extLst>
          </p:cNvPr>
          <p:cNvSpPr txBox="1"/>
          <p:nvPr/>
        </p:nvSpPr>
        <p:spPr>
          <a:xfrm>
            <a:off x="4282418" y="672860"/>
            <a:ext cx="323203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Types of Evidence</a:t>
            </a:r>
          </a:p>
        </p:txBody>
      </p:sp>
      <p:sp>
        <p:nvSpPr>
          <p:cNvPr id="3" name="TextBox 2">
            <a:extLst>
              <a:ext uri="{FF2B5EF4-FFF2-40B4-BE49-F238E27FC236}">
                <a16:creationId xmlns:a16="http://schemas.microsoft.com/office/drawing/2014/main" id="{132127BF-DACC-4062-ACCC-7AF72C92C8A2}"/>
              </a:ext>
            </a:extLst>
          </p:cNvPr>
          <p:cNvSpPr txBox="1"/>
          <p:nvPr/>
        </p:nvSpPr>
        <p:spPr>
          <a:xfrm>
            <a:off x="4331655" y="2117304"/>
            <a:ext cx="6964392" cy="3139321"/>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There are many types of evidence, each with their own specific or unique characteristics. Some of the major types of evidence are as follows: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Illustrative evidence</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Electronic evidence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Documented evidence</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Explainable evidence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Substantial evidence</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Testimonial</a:t>
            </a:r>
          </a:p>
        </p:txBody>
      </p:sp>
    </p:spTree>
    <p:extLst>
      <p:ext uri="{BB962C8B-B14F-4D97-AF65-F5344CB8AC3E}">
        <p14:creationId xmlns:p14="http://schemas.microsoft.com/office/powerpoint/2010/main" val="2168939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a:t>
            </a:r>
            <a:r>
              <a:rPr lang="en-IN" b="1" dirty="0">
                <a:solidFill>
                  <a:srgbClr val="133E57"/>
                </a:solidFill>
                <a:latin typeface="Times New Roman" panose="02020603050405020304" pitchFamily="18" charset="0"/>
                <a:cs typeface="Times New Roman" panose="02020603050405020304" pitchFamily="18" charset="0"/>
              </a:rPr>
              <a:t>Types of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9FA1CBF2-3194-4B5D-B30C-AD7C8E1C7E23}"/>
              </a:ext>
            </a:extLst>
          </p:cNvPr>
          <p:cNvSpPr txBox="1"/>
          <p:nvPr/>
        </p:nvSpPr>
        <p:spPr>
          <a:xfrm>
            <a:off x="3981955" y="211195"/>
            <a:ext cx="3232030" cy="461665"/>
          </a:xfrm>
          <a:prstGeom prst="rect">
            <a:avLst/>
          </a:prstGeom>
          <a:noFill/>
        </p:spPr>
        <p:txBody>
          <a:bodyPr wrap="square" rtlCol="0">
            <a:spAutoFit/>
          </a:bodyPr>
          <a:lstStyle/>
          <a:p>
            <a:r>
              <a:rPr lang="en-IN" sz="2400" b="1" dirty="0"/>
              <a:t>Types of Evidence</a:t>
            </a:r>
          </a:p>
        </p:txBody>
      </p:sp>
      <p:sp>
        <p:nvSpPr>
          <p:cNvPr id="3" name="TextBox 2">
            <a:extLst>
              <a:ext uri="{FF2B5EF4-FFF2-40B4-BE49-F238E27FC236}">
                <a16:creationId xmlns:a16="http://schemas.microsoft.com/office/drawing/2014/main" id="{132127BF-DACC-4062-ACCC-7AF72C92C8A2}"/>
              </a:ext>
            </a:extLst>
          </p:cNvPr>
          <p:cNvSpPr txBox="1"/>
          <p:nvPr/>
        </p:nvSpPr>
        <p:spPr>
          <a:xfrm>
            <a:off x="3873307" y="974918"/>
            <a:ext cx="8238180" cy="6217087"/>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1.Illustrative Evidence:</a:t>
            </a:r>
          </a:p>
          <a:p>
            <a:r>
              <a:rPr lang="en-IN" sz="2000" dirty="0">
                <a:latin typeface="Times New Roman" panose="02020603050405020304" pitchFamily="18" charset="0"/>
                <a:cs typeface="Times New Roman" panose="02020603050405020304" pitchFamily="18" charset="0"/>
              </a:rPr>
              <a:t>Illustrative evidence is also called as demonstrative evidence. It is generally a representation of an object which is a common form of proof. For example, photographs, videos, sound recordings, X-rays, maps, drawing, graphs, charts, simulations, sculptures, and models.</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2. Electronic Evidence:</a:t>
            </a:r>
          </a:p>
          <a:p>
            <a:r>
              <a:rPr lang="en-IN" sz="2000" dirty="0">
                <a:latin typeface="Times New Roman" panose="02020603050405020304" pitchFamily="18" charset="0"/>
                <a:cs typeface="Times New Roman" panose="02020603050405020304" pitchFamily="18" charset="0"/>
              </a:rPr>
              <a:t>Electronic evidence is nothing but digital evidence. As we know, the use of digital evidence in trials has greatly increased. The evidences or proof that can be obtained from an electronic source is called as digital evidence (viz., emails, hard drives, word-processing documents, instant message logs, ATM transactions, cell phone logs, etc.)</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3. Documented evidence:</a:t>
            </a:r>
          </a:p>
          <a:p>
            <a:r>
              <a:rPr lang="en-IN" sz="2000" dirty="0">
                <a:latin typeface="Times New Roman" panose="02020603050405020304" pitchFamily="18" charset="0"/>
                <a:cs typeface="Times New Roman" panose="02020603050405020304" pitchFamily="18" charset="0"/>
              </a:rPr>
              <a:t> Documented evidence is similar to demonstrative evidence. However, in documentary evidence, the proof is presented in writing (viz., contracts, wills, invoices, etc.). It can include any number of medias. Such documentation can be recorded and stored (viz., photographs, recordings, films, printed emails, etc.).</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362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a:t>
            </a:r>
            <a:r>
              <a:rPr lang="en-IN" b="1" dirty="0">
                <a:solidFill>
                  <a:srgbClr val="133E57"/>
                </a:solidFill>
                <a:latin typeface="Times New Roman" panose="02020603050405020304" pitchFamily="18" charset="0"/>
                <a:cs typeface="Times New Roman" panose="02020603050405020304" pitchFamily="18" charset="0"/>
              </a:rPr>
              <a:t>Types of Evidence</a:t>
            </a:r>
          </a:p>
          <a:p>
            <a:pPr>
              <a:lnSpc>
                <a:spcPct val="150000"/>
              </a:lnSpc>
            </a:pPr>
            <a:r>
              <a:rPr lang="en-IN" dirty="0">
                <a:solidFill>
                  <a:srgbClr val="133E57"/>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9FA1CBF2-3194-4B5D-B30C-AD7C8E1C7E23}"/>
              </a:ext>
            </a:extLst>
          </p:cNvPr>
          <p:cNvSpPr txBox="1"/>
          <p:nvPr/>
        </p:nvSpPr>
        <p:spPr>
          <a:xfrm>
            <a:off x="4122632" y="532846"/>
            <a:ext cx="323203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Types of Evidence</a:t>
            </a:r>
          </a:p>
        </p:txBody>
      </p:sp>
      <p:sp>
        <p:nvSpPr>
          <p:cNvPr id="3" name="TextBox 2">
            <a:extLst>
              <a:ext uri="{FF2B5EF4-FFF2-40B4-BE49-F238E27FC236}">
                <a16:creationId xmlns:a16="http://schemas.microsoft.com/office/drawing/2014/main" id="{132127BF-DACC-4062-ACCC-7AF72C92C8A2}"/>
              </a:ext>
            </a:extLst>
          </p:cNvPr>
          <p:cNvSpPr txBox="1"/>
          <p:nvPr/>
        </p:nvSpPr>
        <p:spPr>
          <a:xfrm>
            <a:off x="4010090" y="1510665"/>
            <a:ext cx="7856008" cy="4708981"/>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4. Explainable Evidence (Exculpatory):</a:t>
            </a:r>
          </a:p>
          <a:p>
            <a:r>
              <a:rPr lang="en-IN" sz="2000" dirty="0">
                <a:latin typeface="Times New Roman" panose="02020603050405020304" pitchFamily="18" charset="0"/>
                <a:cs typeface="Times New Roman" panose="02020603050405020304" pitchFamily="18" charset="0"/>
              </a:rPr>
              <a:t>This type of evidence is typically used in criminal cases in which it supports the dependent, either partially or totally removing their guilt in the case. It is also referred to as exculpatory evidence.</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5. Substantial Evidence:</a:t>
            </a:r>
          </a:p>
          <a:p>
            <a:r>
              <a:rPr lang="en-IN" sz="2000" dirty="0">
                <a:latin typeface="Times New Roman" panose="02020603050405020304" pitchFamily="18" charset="0"/>
                <a:cs typeface="Times New Roman" panose="02020603050405020304" pitchFamily="18" charset="0"/>
              </a:rPr>
              <a:t> A proof that is introduced in the form of a physical object, whether whole or in part, is referred to as substantial evidence. It is also called as physical evidence. Such evidence might consist of dried blood, fingerprints, and DNA samples, casts of footprints, or tires at the scene of crime.</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6. Testimonial Evidence:</a:t>
            </a:r>
          </a:p>
          <a:p>
            <a:r>
              <a:rPr lang="en-IN" sz="2000" dirty="0">
                <a:latin typeface="Times New Roman" panose="02020603050405020304" pitchFamily="18" charset="0"/>
                <a:cs typeface="Times New Roman" panose="02020603050405020304" pitchFamily="18" charset="0"/>
              </a:rPr>
              <a:t> It is a kind of evidence spoken by a spectator under oath, or written evidence given under oath by an official declaration, that is, affidavit. This is one of the common forms of evidence in the system.</a:t>
            </a:r>
          </a:p>
        </p:txBody>
      </p:sp>
    </p:spTree>
    <p:extLst>
      <p:ext uri="{BB962C8B-B14F-4D97-AF65-F5344CB8AC3E}">
        <p14:creationId xmlns:p14="http://schemas.microsoft.com/office/powerpoint/2010/main" val="2914111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8819E569-9B5C-4F65-9A54-55BA6C302FCA}"/>
              </a:ext>
            </a:extLst>
          </p:cNvPr>
          <p:cNvSpPr txBox="1"/>
          <p:nvPr/>
        </p:nvSpPr>
        <p:spPr>
          <a:xfrm>
            <a:off x="4173060" y="442027"/>
            <a:ext cx="470008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Challenges in Evidence Handling</a:t>
            </a:r>
          </a:p>
        </p:txBody>
      </p:sp>
      <p:sp>
        <p:nvSpPr>
          <p:cNvPr id="3" name="TextBox 2">
            <a:extLst>
              <a:ext uri="{FF2B5EF4-FFF2-40B4-BE49-F238E27FC236}">
                <a16:creationId xmlns:a16="http://schemas.microsoft.com/office/drawing/2014/main" id="{EF5FB816-2EB8-4287-83EE-ACC5181AB6E6}"/>
              </a:ext>
            </a:extLst>
          </p:cNvPr>
          <p:cNvSpPr txBox="1"/>
          <p:nvPr/>
        </p:nvSpPr>
        <p:spPr>
          <a:xfrm>
            <a:off x="4173060" y="2015254"/>
            <a:ext cx="7601598" cy="3477875"/>
          </a:xfrm>
          <a:prstGeom prst="rect">
            <a:avLst/>
          </a:prstGeom>
          <a:noFill/>
        </p:spPr>
        <p:txBody>
          <a:bodyPr wrap="square" rtlCol="0">
            <a:spAutoFit/>
          </a:bodyPr>
          <a:lstStyle/>
          <a:p>
            <a:pPr marL="342900" indent="-342900">
              <a:buAutoNum type="arabicPeriod"/>
            </a:pPr>
            <a:r>
              <a:rPr lang="en-IN" sz="2200" b="1" dirty="0">
                <a:latin typeface="Times New Roman" panose="02020603050405020304" pitchFamily="18" charset="0"/>
                <a:cs typeface="Times New Roman" panose="02020603050405020304" pitchFamily="18" charset="0"/>
              </a:rPr>
              <a:t>Authentication of Evidence</a:t>
            </a:r>
          </a:p>
          <a:p>
            <a:r>
              <a:rPr lang="en-IN" sz="2200" dirty="0">
                <a:latin typeface="Times New Roman" panose="02020603050405020304" pitchFamily="18" charset="0"/>
                <a:cs typeface="Times New Roman" panose="02020603050405020304" pitchFamily="18" charset="0"/>
              </a:rPr>
              <a:t> The evidences that are collected by any person/investigator should be collected using authenticate methods and techniques because during court proceedings these will become major evidences to prove the crime. In other words, for providing a piece of evidence of the testimony, it is necessary to have an authenticated evidence by a spectator who has a personal knowledge to its origin.</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02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2.11 Challenges in Evidence Handling</a:t>
            </a:r>
          </a:p>
        </p:txBody>
      </p:sp>
      <p:sp>
        <p:nvSpPr>
          <p:cNvPr id="7" name="TextBox 6">
            <a:extLst>
              <a:ext uri="{FF2B5EF4-FFF2-40B4-BE49-F238E27FC236}">
                <a16:creationId xmlns:a16="http://schemas.microsoft.com/office/drawing/2014/main" id="{5DA55FD3-EDB0-492B-A44E-5E98A04D7440}"/>
              </a:ext>
            </a:extLst>
          </p:cNvPr>
          <p:cNvSpPr txBox="1"/>
          <p:nvPr/>
        </p:nvSpPr>
        <p:spPr>
          <a:xfrm flipH="1">
            <a:off x="6187727" y="1052423"/>
            <a:ext cx="439976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CHAPTER TWO</a:t>
            </a:r>
          </a:p>
        </p:txBody>
      </p:sp>
      <p:sp>
        <p:nvSpPr>
          <p:cNvPr id="8" name="TextBox 7">
            <a:extLst>
              <a:ext uri="{FF2B5EF4-FFF2-40B4-BE49-F238E27FC236}">
                <a16:creationId xmlns:a16="http://schemas.microsoft.com/office/drawing/2014/main" id="{15793DB3-320A-4D62-8BCD-37224F21766E}"/>
              </a:ext>
            </a:extLst>
          </p:cNvPr>
          <p:cNvSpPr txBox="1"/>
          <p:nvPr/>
        </p:nvSpPr>
        <p:spPr>
          <a:xfrm>
            <a:off x="4566249" y="2731697"/>
            <a:ext cx="7211683" cy="2123658"/>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Introduction to Digital Forensics and Digital Evidences</a:t>
            </a:r>
          </a:p>
        </p:txBody>
      </p:sp>
    </p:spTree>
    <p:extLst>
      <p:ext uri="{BB962C8B-B14F-4D97-AF65-F5344CB8AC3E}">
        <p14:creationId xmlns:p14="http://schemas.microsoft.com/office/powerpoint/2010/main" val="2352749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8819E569-9B5C-4F65-9A54-55BA6C302FCA}"/>
              </a:ext>
            </a:extLst>
          </p:cNvPr>
          <p:cNvSpPr txBox="1"/>
          <p:nvPr/>
        </p:nvSpPr>
        <p:spPr>
          <a:xfrm>
            <a:off x="3726612" y="672860"/>
            <a:ext cx="458555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Challenges in Evidence Handling</a:t>
            </a:r>
          </a:p>
        </p:txBody>
      </p:sp>
      <p:sp>
        <p:nvSpPr>
          <p:cNvPr id="3" name="TextBox 2">
            <a:extLst>
              <a:ext uri="{FF2B5EF4-FFF2-40B4-BE49-F238E27FC236}">
                <a16:creationId xmlns:a16="http://schemas.microsoft.com/office/drawing/2014/main" id="{EF5FB816-2EB8-4287-83EE-ACC5181AB6E6}"/>
              </a:ext>
            </a:extLst>
          </p:cNvPr>
          <p:cNvSpPr txBox="1"/>
          <p:nvPr/>
        </p:nvSpPr>
        <p:spPr>
          <a:xfrm>
            <a:off x="3726612" y="1488544"/>
            <a:ext cx="4390446" cy="4493538"/>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2. Maintaining the chain of custody means that the evidences collected should not be accessed by any unauthorized individual and must be stored in a tamper-proof manner. For each item obtained, there must be a complete chain of custody record. Chain of custody is nothing but the requirement that you may be able to trace the location of evidence from the moment it was collected to the moment it was presented in a judicial proceeding</a:t>
            </a:r>
          </a:p>
        </p:txBody>
      </p:sp>
      <p:pic>
        <p:nvPicPr>
          <p:cNvPr id="7" name="Picture 6">
            <a:extLst>
              <a:ext uri="{FF2B5EF4-FFF2-40B4-BE49-F238E27FC236}">
                <a16:creationId xmlns:a16="http://schemas.microsoft.com/office/drawing/2014/main" id="{6B89D1D6-78F3-4437-81CC-06252399CF52}"/>
              </a:ext>
            </a:extLst>
          </p:cNvPr>
          <p:cNvPicPr>
            <a:picLocks noChangeAspect="1"/>
          </p:cNvPicPr>
          <p:nvPr/>
        </p:nvPicPr>
        <p:blipFill>
          <a:blip r:embed="rId2"/>
          <a:stretch>
            <a:fillRect/>
          </a:stretch>
        </p:blipFill>
        <p:spPr>
          <a:xfrm>
            <a:off x="8312162" y="521898"/>
            <a:ext cx="3553119" cy="5814204"/>
          </a:xfrm>
          <a:prstGeom prst="rect">
            <a:avLst/>
          </a:prstGeom>
        </p:spPr>
      </p:pic>
    </p:spTree>
    <p:extLst>
      <p:ext uri="{BB962C8B-B14F-4D97-AF65-F5344CB8AC3E}">
        <p14:creationId xmlns:p14="http://schemas.microsoft.com/office/powerpoint/2010/main" val="2680695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8819E569-9B5C-4F65-9A54-55BA6C302FCA}"/>
              </a:ext>
            </a:extLst>
          </p:cNvPr>
          <p:cNvSpPr txBox="1"/>
          <p:nvPr/>
        </p:nvSpPr>
        <p:spPr>
          <a:xfrm>
            <a:off x="3879839" y="672860"/>
            <a:ext cx="568398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Challenges in Evidence Handling</a:t>
            </a:r>
          </a:p>
        </p:txBody>
      </p:sp>
      <p:sp>
        <p:nvSpPr>
          <p:cNvPr id="3" name="TextBox 2">
            <a:extLst>
              <a:ext uri="{FF2B5EF4-FFF2-40B4-BE49-F238E27FC236}">
                <a16:creationId xmlns:a16="http://schemas.microsoft.com/office/drawing/2014/main" id="{EF5FB816-2EB8-4287-83EE-ACC5181AB6E6}"/>
              </a:ext>
            </a:extLst>
          </p:cNvPr>
          <p:cNvSpPr txBox="1"/>
          <p:nvPr/>
        </p:nvSpPr>
        <p:spPr>
          <a:xfrm>
            <a:off x="3879839" y="1663969"/>
            <a:ext cx="8231648" cy="4493538"/>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3. Evidence Validation </a:t>
            </a:r>
          </a:p>
          <a:p>
            <a:r>
              <a:rPr lang="en-IN" sz="2200" dirty="0">
                <a:latin typeface="Times New Roman" panose="02020603050405020304" pitchFamily="18" charset="0"/>
                <a:cs typeface="Times New Roman" panose="02020603050405020304" pitchFamily="18" charset="0"/>
              </a:rPr>
              <a:t>The challenge is to ensure that providing or obtaining the data that you have collected is similar to the data provided or presented in the court. Several years pass between the collection of evidence and the production of evidence at a judiciary proceeding, which is very common. To meet the challenge of validation, it is necessary to ensure that the original media matches the forensic duplication by using MD5 hashes. The evidence for every file is nothing but the MD5 hash values that are generated for every file that contributes to the case. The verify function within the Encase application can be used while duplicating a hard drive with Encase. To perform a forensic duplication using dd, you must record a MD5 hash for both the original evidence media and binary files or the files which compose the forensic duplication.</a:t>
            </a:r>
          </a:p>
        </p:txBody>
      </p:sp>
    </p:spTree>
    <p:extLst>
      <p:ext uri="{BB962C8B-B14F-4D97-AF65-F5344CB8AC3E}">
        <p14:creationId xmlns:p14="http://schemas.microsoft.com/office/powerpoint/2010/main" val="1981418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Dr. </a:t>
            </a:r>
            <a:r>
              <a:rPr lang="en-US" dirty="0" err="1">
                <a:latin typeface="Times New Roman" panose="02020603050405020304" pitchFamily="18" charset="0"/>
                <a:cs typeface="Times New Roman" panose="02020603050405020304" pitchFamily="18" charset="0"/>
              </a:rPr>
              <a:t>Nilakshi</a:t>
            </a:r>
            <a:r>
              <a:rPr lang="en-US" dirty="0">
                <a:latin typeface="Times New Roman" panose="02020603050405020304" pitchFamily="18" charset="0"/>
                <a:cs typeface="Times New Roman" panose="02020603050405020304" pitchFamily="18" charset="0"/>
              </a:rPr>
              <a:t> Jain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Thank you </a:t>
            </a:r>
          </a:p>
        </p:txBody>
      </p:sp>
      <p:sp>
        <p:nvSpPr>
          <p:cNvPr id="4" name="Text Placeholder 3"/>
          <p:cNvSpPr>
            <a:spLocks noGrp="1"/>
          </p:cNvSpPr>
          <p:nvPr>
            <p:ph type="body" sz="half" idx="2"/>
          </p:nvPr>
        </p:nvSpPr>
        <p:spPr/>
        <p:txBody>
          <a:bodyPr/>
          <a:lstStyle/>
          <a:p>
            <a:pPr algn="ctr"/>
            <a:r>
              <a:rPr lang="en-US" dirty="0">
                <a:latin typeface="Times New Roman" panose="02020603050405020304" pitchFamily="18" charset="0"/>
                <a:cs typeface="Times New Roman" panose="02020603050405020304" pitchFamily="18" charset="0"/>
              </a:rPr>
              <a:t>Email ID : </a:t>
            </a:r>
            <a:r>
              <a:rPr lang="en-US" dirty="0">
                <a:latin typeface="Times New Roman" panose="02020603050405020304" pitchFamily="18" charset="0"/>
                <a:cs typeface="Times New Roman" panose="02020603050405020304" pitchFamily="18" charset="0"/>
                <a:hlinkClick r:id="rId2"/>
              </a:rPr>
              <a:t>nilakshijain1986@gmail.com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7CD4EF4B-77E1-468D-A43F-53252DAEF684}"/>
              </a:ext>
            </a:extLst>
          </p:cNvPr>
          <p:cNvSpPr txBox="1"/>
          <p:nvPr/>
        </p:nvSpPr>
        <p:spPr>
          <a:xfrm>
            <a:off x="4161878" y="442027"/>
            <a:ext cx="478478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 to Digital Forensic</a:t>
            </a:r>
          </a:p>
        </p:txBody>
      </p:sp>
      <p:sp>
        <p:nvSpPr>
          <p:cNvPr id="5" name="TextBox 4">
            <a:extLst>
              <a:ext uri="{FF2B5EF4-FFF2-40B4-BE49-F238E27FC236}">
                <a16:creationId xmlns:a16="http://schemas.microsoft.com/office/drawing/2014/main" id="{F04D0CDA-F4F3-4537-B968-FD2F5FB50C1C}"/>
              </a:ext>
            </a:extLst>
          </p:cNvPr>
          <p:cNvSpPr txBox="1"/>
          <p:nvPr/>
        </p:nvSpPr>
        <p:spPr>
          <a:xfrm flipH="1">
            <a:off x="4070438" y="1456006"/>
            <a:ext cx="7633882" cy="4493538"/>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Forensic science is a well-established science that plays a critical role in criminal justice systems.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Forensic science is often referred to as forensics.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Digital forensics is also referred to as digital forensic science, a branch of computer forensic science that includes the restoration and inspection of material detected in digital devices, often in relation to a cybercrime.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Digital Forensic is a series of steps to uncover and </a:t>
            </a:r>
            <a:r>
              <a:rPr lang="en-IN" sz="2200" dirty="0" err="1">
                <a:latin typeface="Times New Roman" panose="02020603050405020304" pitchFamily="18" charset="0"/>
                <a:cs typeface="Times New Roman" panose="02020603050405020304" pitchFamily="18" charset="0"/>
              </a:rPr>
              <a:t>analyze</a:t>
            </a:r>
            <a:r>
              <a:rPr lang="en-IN" sz="2200" dirty="0">
                <a:latin typeface="Times New Roman" panose="02020603050405020304" pitchFamily="18" charset="0"/>
                <a:cs typeface="Times New Roman" panose="02020603050405020304" pitchFamily="18" charset="0"/>
              </a:rPr>
              <a:t> electronic data through scientific </a:t>
            </a:r>
            <a:r>
              <a:rPr lang="en-IN" sz="2200" dirty="0" err="1">
                <a:latin typeface="Times New Roman" panose="02020603050405020304" pitchFamily="18" charset="0"/>
                <a:cs typeface="Times New Roman" panose="02020603050405020304" pitchFamily="18" charset="0"/>
              </a:rPr>
              <a:t>method.The</a:t>
            </a:r>
            <a:r>
              <a:rPr lang="en-IN" sz="2200" dirty="0">
                <a:latin typeface="Times New Roman" panose="02020603050405020304" pitchFamily="18" charset="0"/>
                <a:cs typeface="Times New Roman" panose="02020603050405020304" pitchFamily="18" charset="0"/>
              </a:rPr>
              <a:t> major goal of the process is to duplicate original data and preserve original evidence then performing the series of the investigation by collecting, identifying and validating the digital information for the purpose of reconstructing past events.</a:t>
            </a:r>
          </a:p>
        </p:txBody>
      </p:sp>
    </p:spTree>
    <p:extLst>
      <p:ext uri="{BB962C8B-B14F-4D97-AF65-F5344CB8AC3E}">
        <p14:creationId xmlns:p14="http://schemas.microsoft.com/office/powerpoint/2010/main" val="2971829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1BBB8F84-1797-4FC3-AD1D-5283E6C45A84}"/>
              </a:ext>
            </a:extLst>
          </p:cNvPr>
          <p:cNvSpPr txBox="1"/>
          <p:nvPr/>
        </p:nvSpPr>
        <p:spPr>
          <a:xfrm>
            <a:off x="4274084" y="442027"/>
            <a:ext cx="353432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Need of Digital Forensic</a:t>
            </a:r>
          </a:p>
        </p:txBody>
      </p:sp>
      <p:sp>
        <p:nvSpPr>
          <p:cNvPr id="3" name="TextBox 2">
            <a:extLst>
              <a:ext uri="{FF2B5EF4-FFF2-40B4-BE49-F238E27FC236}">
                <a16:creationId xmlns:a16="http://schemas.microsoft.com/office/drawing/2014/main" id="{A9F5A842-D4AA-4E62-9A5A-8C038F79B18F}"/>
              </a:ext>
            </a:extLst>
          </p:cNvPr>
          <p:cNvSpPr txBox="1"/>
          <p:nvPr/>
        </p:nvSpPr>
        <p:spPr>
          <a:xfrm>
            <a:off x="4091435" y="1656591"/>
            <a:ext cx="7701233"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meaning of the word “forensics” is “to bring to the court”.</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is necessary for network administrator and security staff of networked organizations to practice computer forensics and should have knowledge of laws, because rate of cyber crimes is increasing greatly.</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major goal of computer forensics is to recognize, gather, protect and examine data in such a way that protects the integrity of the collected evidence to use it efficiently and effectively in a case.</a:t>
            </a:r>
          </a:p>
        </p:txBody>
      </p:sp>
    </p:spTree>
    <p:extLst>
      <p:ext uri="{BB962C8B-B14F-4D97-AF65-F5344CB8AC3E}">
        <p14:creationId xmlns:p14="http://schemas.microsoft.com/office/powerpoint/2010/main" val="208280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1746D14A-213E-41D8-BC9B-906D60F37059}"/>
              </a:ext>
            </a:extLst>
          </p:cNvPr>
          <p:cNvSpPr txBox="1"/>
          <p:nvPr/>
        </p:nvSpPr>
        <p:spPr>
          <a:xfrm flipH="1">
            <a:off x="4226837" y="782265"/>
            <a:ext cx="517289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Rules of Digital Forensic</a:t>
            </a:r>
          </a:p>
        </p:txBody>
      </p:sp>
      <p:sp>
        <p:nvSpPr>
          <p:cNvPr id="3" name="TextBox 2">
            <a:extLst>
              <a:ext uri="{FF2B5EF4-FFF2-40B4-BE49-F238E27FC236}">
                <a16:creationId xmlns:a16="http://schemas.microsoft.com/office/drawing/2014/main" id="{D35C1D0A-59DF-4D88-843F-1305A615382B}"/>
              </a:ext>
            </a:extLst>
          </p:cNvPr>
          <p:cNvSpPr txBox="1"/>
          <p:nvPr/>
        </p:nvSpPr>
        <p:spPr>
          <a:xfrm>
            <a:off x="4038433" y="1764490"/>
            <a:ext cx="7798526" cy="440120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Rule 1. 	An examination should never be performed on the original 			media. </a:t>
            </a:r>
          </a:p>
          <a:p>
            <a:r>
              <a:rPr lang="en-IN" sz="2000" dirty="0">
                <a:latin typeface="Times New Roman" panose="02020603050405020304" pitchFamily="18" charset="0"/>
                <a:cs typeface="Times New Roman" panose="02020603050405020304" pitchFamily="18" charset="0"/>
              </a:rPr>
              <a:t>Rule 2.	A copy is made onto forensically sterile media. New media 			should always be used if available.</a:t>
            </a:r>
          </a:p>
          <a:p>
            <a:r>
              <a:rPr lang="en-IN" sz="2000" dirty="0">
                <a:latin typeface="Times New Roman" panose="02020603050405020304" pitchFamily="18" charset="0"/>
                <a:cs typeface="Times New Roman" panose="02020603050405020304" pitchFamily="18" charset="0"/>
              </a:rPr>
              <a:t>Rule 3. 	The copy of the evidence must be an exact, bit-by-bit copy</a:t>
            </a:r>
          </a:p>
          <a:p>
            <a:r>
              <a:rPr lang="en-IN" sz="2000" dirty="0">
                <a:latin typeface="Times New Roman" panose="02020603050405020304" pitchFamily="18" charset="0"/>
                <a:cs typeface="Times New Roman" panose="02020603050405020304" pitchFamily="18" charset="0"/>
              </a:rPr>
              <a:t>             	(Sometimes referred to as a bit-stream copy). </a:t>
            </a:r>
          </a:p>
          <a:p>
            <a:r>
              <a:rPr lang="en-IN" sz="2000" dirty="0">
                <a:latin typeface="Times New Roman" panose="02020603050405020304" pitchFamily="18" charset="0"/>
                <a:cs typeface="Times New Roman" panose="02020603050405020304" pitchFamily="18" charset="0"/>
              </a:rPr>
              <a:t>Rule 4.	The computer and the data on it must be protected during the                                                                                                                                                		acquisition of the media to ensure that the data is not modified 			(Use a write blocking device when possible).</a:t>
            </a:r>
          </a:p>
          <a:p>
            <a:r>
              <a:rPr lang="en-IN" sz="2000" dirty="0">
                <a:latin typeface="Times New Roman" panose="02020603050405020304" pitchFamily="18" charset="0"/>
                <a:cs typeface="Times New Roman" panose="02020603050405020304" pitchFamily="18" charset="0"/>
              </a:rPr>
              <a:t> Rule 5.	The examination must be conducted in such a way as to prevent 		any modification of the evidence.                                                                                  Rule 6.	The chain of the custody of all evidence must be clearly 				maintained to provide an audit log of whom might have accessed 		the evidence and at what time.</a:t>
            </a:r>
          </a:p>
        </p:txBody>
      </p:sp>
    </p:spTree>
    <p:extLst>
      <p:ext uri="{BB962C8B-B14F-4D97-AF65-F5344CB8AC3E}">
        <p14:creationId xmlns:p14="http://schemas.microsoft.com/office/powerpoint/2010/main" val="863589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2.4 Types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F0029EDB-790C-49FF-AD3C-693933421B00}"/>
              </a:ext>
            </a:extLst>
          </p:cNvPr>
          <p:cNvSpPr txBox="1"/>
          <p:nvPr/>
        </p:nvSpPr>
        <p:spPr>
          <a:xfrm>
            <a:off x="3796343" y="218408"/>
            <a:ext cx="463517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Types of Digital Forensic</a:t>
            </a:r>
          </a:p>
        </p:txBody>
      </p:sp>
      <p:sp>
        <p:nvSpPr>
          <p:cNvPr id="3" name="TextBox 2">
            <a:extLst>
              <a:ext uri="{FF2B5EF4-FFF2-40B4-BE49-F238E27FC236}">
                <a16:creationId xmlns:a16="http://schemas.microsoft.com/office/drawing/2014/main" id="{12E45C6A-374A-4483-8D80-5D7C51171AAE}"/>
              </a:ext>
            </a:extLst>
          </p:cNvPr>
          <p:cNvSpPr txBox="1"/>
          <p:nvPr/>
        </p:nvSpPr>
        <p:spPr>
          <a:xfrm>
            <a:off x="3796343" y="1077799"/>
            <a:ext cx="8223703" cy="5632311"/>
          </a:xfrm>
          <a:prstGeom prst="rect">
            <a:avLst/>
          </a:prstGeom>
          <a:noFill/>
        </p:spPr>
        <p:txBody>
          <a:bodyPr wrap="square" rtlCol="0">
            <a:spAutoFit/>
          </a:bodyPr>
          <a:lstStyle/>
          <a:p>
            <a:pPr marL="342900" indent="-342900">
              <a:buAutoNum type="arabicPeriod"/>
            </a:pPr>
            <a:r>
              <a:rPr lang="en-IN" b="1" dirty="0">
                <a:latin typeface="Times New Roman" panose="02020603050405020304" pitchFamily="18" charset="0"/>
                <a:cs typeface="Times New Roman" panose="02020603050405020304" pitchFamily="18" charset="0"/>
              </a:rPr>
              <a:t>  Computer Forensics </a:t>
            </a:r>
            <a:r>
              <a:rPr lang="en-IN" dirty="0">
                <a:latin typeface="Times New Roman" panose="02020603050405020304" pitchFamily="18" charset="0"/>
                <a:cs typeface="Times New Roman" panose="02020603050405020304" pitchFamily="18" charset="0"/>
              </a:rPr>
              <a:t>– the identification, preservation, collection, analysis and 	reporting on evidence found on computers, laptops, and storage media in support 	of investigations and legal proceedings.</a:t>
            </a:r>
          </a:p>
          <a:p>
            <a:pPr marL="342900" indent="-342900">
              <a:buAutoNum type="arabicPeriod"/>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Network Forensics </a:t>
            </a:r>
            <a:r>
              <a:rPr lang="en-IN" dirty="0">
                <a:latin typeface="Times New Roman" panose="02020603050405020304" pitchFamily="18" charset="0"/>
                <a:cs typeface="Times New Roman" panose="02020603050405020304" pitchFamily="18" charset="0"/>
              </a:rPr>
              <a:t>– the monitoring, capture, storing, and analysis of network 	activities or events in order to discover the source of security attacks, intrusions   	or other problem incidents, that is, worms, virus, or malware attacks, abnormal 	network traffic and security breaches. </a:t>
            </a:r>
          </a:p>
          <a:p>
            <a:pPr marL="342900" indent="-342900">
              <a:buAutoNum type="arabicPeriod"/>
            </a:pPr>
            <a:r>
              <a:rPr lang="en-IN" b="1" dirty="0">
                <a:latin typeface="Times New Roman" panose="02020603050405020304" pitchFamily="18" charset="0"/>
                <a:cs typeface="Times New Roman" panose="02020603050405020304" pitchFamily="18" charset="0"/>
              </a:rPr>
              <a:t>  Mobile Devices Forensics </a:t>
            </a:r>
            <a:r>
              <a:rPr lang="en-IN" dirty="0">
                <a:latin typeface="Times New Roman" panose="02020603050405020304" pitchFamily="18" charset="0"/>
                <a:cs typeface="Times New Roman" panose="02020603050405020304" pitchFamily="18" charset="0"/>
              </a:rPr>
              <a:t>– the recovery of electronic evidence from mobile 	phones, smartphones, SIM cards, PDAs, GPS devices, tablets, and game 	consoles. 	Mobile device forensics involves the recovery of digital evidence or  	data from mobile devices. </a:t>
            </a:r>
          </a:p>
          <a:p>
            <a:r>
              <a:rPr lang="en-IN" dirty="0">
                <a:latin typeface="Times New Roman" panose="02020603050405020304" pitchFamily="18" charset="0"/>
                <a:cs typeface="Times New Roman" panose="02020603050405020304" pitchFamily="18" charset="0"/>
              </a:rPr>
              <a:t>4</a:t>
            </a:r>
            <a:r>
              <a:rPr lang="en-IN" b="1" dirty="0">
                <a:latin typeface="Times New Roman" panose="02020603050405020304" pitchFamily="18" charset="0"/>
                <a:cs typeface="Times New Roman" panose="02020603050405020304" pitchFamily="18" charset="0"/>
              </a:rPr>
              <a:t>.     Digital Image Forensics </a:t>
            </a:r>
            <a:r>
              <a:rPr lang="en-IN" dirty="0">
                <a:latin typeface="Times New Roman" panose="02020603050405020304" pitchFamily="18" charset="0"/>
                <a:cs typeface="Times New Roman" panose="02020603050405020304" pitchFamily="18" charset="0"/>
              </a:rPr>
              <a:t>– the extraction and analysis of digitally acquired 	photographic images to validate their authenticity by recovering the metadata of 	the image file to ascertain its history</a:t>
            </a:r>
          </a:p>
          <a:p>
            <a:r>
              <a:rPr lang="en-IN" dirty="0">
                <a:latin typeface="Times New Roman" panose="02020603050405020304" pitchFamily="18" charset="0"/>
                <a:cs typeface="Times New Roman" panose="02020603050405020304" pitchFamily="18" charset="0"/>
              </a:rPr>
              <a:t>5.	</a:t>
            </a:r>
            <a:r>
              <a:rPr lang="en-IN" b="1" dirty="0">
                <a:latin typeface="Times New Roman" panose="02020603050405020304" pitchFamily="18" charset="0"/>
                <a:cs typeface="Times New Roman" panose="02020603050405020304" pitchFamily="18" charset="0"/>
              </a:rPr>
              <a:t>Digital Video/Audio Forensics</a:t>
            </a:r>
            <a:r>
              <a:rPr lang="en-IN" dirty="0">
                <a:latin typeface="Times New Roman" panose="02020603050405020304" pitchFamily="18" charset="0"/>
                <a:cs typeface="Times New Roman" panose="02020603050405020304" pitchFamily="18" charset="0"/>
              </a:rPr>
              <a:t> – the collection, analysis, and evaluation of sound 	and video recordings. The science is the establishment of authenticity as to 	whether a recording is original and whether it has been tampered </a:t>
            </a:r>
            <a:r>
              <a:rPr lang="en-IN" dirty="0" err="1">
                <a:latin typeface="Times New Roman" panose="02020603050405020304" pitchFamily="18" charset="0"/>
                <a:cs typeface="Times New Roman" panose="02020603050405020304" pitchFamily="18" charset="0"/>
              </a:rPr>
              <a:t>with,either</a:t>
            </a:r>
            <a:r>
              <a:rPr lang="en-IN" dirty="0">
                <a:latin typeface="Times New Roman" panose="02020603050405020304" pitchFamily="18" charset="0"/>
                <a:cs typeface="Times New Roman" panose="02020603050405020304" pitchFamily="18" charset="0"/>
              </a:rPr>
              <a:t> 	maliciously or accidentally.</a:t>
            </a:r>
          </a:p>
          <a:p>
            <a:r>
              <a:rPr lang="en-IN" dirty="0">
                <a:latin typeface="Times New Roman" panose="02020603050405020304" pitchFamily="18" charset="0"/>
                <a:cs typeface="Times New Roman" panose="02020603050405020304" pitchFamily="18" charset="0"/>
              </a:rPr>
              <a:t>6.	</a:t>
            </a:r>
            <a:r>
              <a:rPr lang="en-IN" b="1" dirty="0">
                <a:latin typeface="Times New Roman" panose="02020603050405020304" pitchFamily="18" charset="0"/>
                <a:cs typeface="Times New Roman" panose="02020603050405020304" pitchFamily="18" charset="0"/>
              </a:rPr>
              <a:t>Memory forensics </a:t>
            </a:r>
            <a:r>
              <a:rPr lang="en-IN" dirty="0">
                <a:latin typeface="Times New Roman" panose="02020603050405020304" pitchFamily="18" charset="0"/>
                <a:cs typeface="Times New Roman" panose="02020603050405020304" pitchFamily="18" charset="0"/>
              </a:rPr>
              <a:t>– the recovery of evidence from the RAM of a running 	computer, also called live acquisition.</a:t>
            </a:r>
          </a:p>
        </p:txBody>
      </p:sp>
    </p:spTree>
    <p:extLst>
      <p:ext uri="{BB962C8B-B14F-4D97-AF65-F5344CB8AC3E}">
        <p14:creationId xmlns:p14="http://schemas.microsoft.com/office/powerpoint/2010/main" val="46277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2F6C4362-8F9C-467B-83F1-51277A0CC4B1}"/>
              </a:ext>
            </a:extLst>
          </p:cNvPr>
          <p:cNvSpPr txBox="1"/>
          <p:nvPr/>
        </p:nvSpPr>
        <p:spPr>
          <a:xfrm>
            <a:off x="4499065" y="672860"/>
            <a:ext cx="319386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Ethical Issues</a:t>
            </a:r>
          </a:p>
        </p:txBody>
      </p:sp>
      <p:sp>
        <p:nvSpPr>
          <p:cNvPr id="3" name="TextBox 2">
            <a:extLst>
              <a:ext uri="{FF2B5EF4-FFF2-40B4-BE49-F238E27FC236}">
                <a16:creationId xmlns:a16="http://schemas.microsoft.com/office/drawing/2014/main" id="{B37B3BED-B914-4C69-89EC-C670688A93B6}"/>
              </a:ext>
            </a:extLst>
          </p:cNvPr>
          <p:cNvSpPr txBox="1"/>
          <p:nvPr/>
        </p:nvSpPr>
        <p:spPr>
          <a:xfrm>
            <a:off x="3877255" y="1817992"/>
            <a:ext cx="8052148" cy="3816429"/>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“Ethics” is derived from the ancient Greek word </a:t>
            </a:r>
            <a:r>
              <a:rPr lang="en-IN" sz="2200" dirty="0" err="1">
                <a:latin typeface="Times New Roman" panose="02020603050405020304" pitchFamily="18" charset="0"/>
                <a:cs typeface="Times New Roman" panose="02020603050405020304" pitchFamily="18" charset="0"/>
              </a:rPr>
              <a:t>ethikos</a:t>
            </a:r>
            <a:r>
              <a:rPr lang="en-IN" sz="2200" dirty="0">
                <a:latin typeface="Times New Roman" panose="02020603050405020304" pitchFamily="18" charset="0"/>
                <a:cs typeface="Times New Roman" panose="02020603050405020304" pitchFamily="18" charset="0"/>
              </a:rPr>
              <a:t>, meaning “moral, showing moral character”. Ethics in digital forensics field can be defined as a set of moral principles that regulate the use of computers; some common drawbacks of computer forensics include intellectual property resources, privacy concerns, and the impact of computers on the society.</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Ethical decision-making in digital forensics work comprises of one or more of the following:</a:t>
            </a:r>
          </a:p>
          <a:p>
            <a:r>
              <a:rPr lang="en-IN" sz="2200" dirty="0">
                <a:latin typeface="Times New Roman" panose="02020603050405020304" pitchFamily="18" charset="0"/>
                <a:cs typeface="Times New Roman" panose="02020603050405020304" pitchFamily="18" charset="0"/>
              </a:rPr>
              <a:t> 	1. Honesty toward the investigation. </a:t>
            </a:r>
          </a:p>
          <a:p>
            <a:r>
              <a:rPr lang="en-IN" sz="2200" dirty="0">
                <a:latin typeface="Times New Roman" panose="02020603050405020304" pitchFamily="18" charset="0"/>
                <a:cs typeface="Times New Roman" panose="02020603050405020304" pitchFamily="18" charset="0"/>
              </a:rPr>
              <a:t>	2. Prudence means carefully handling the digital evidences. </a:t>
            </a:r>
          </a:p>
          <a:p>
            <a:r>
              <a:rPr lang="en-IN" sz="2200" dirty="0">
                <a:latin typeface="Times New Roman" panose="02020603050405020304" pitchFamily="18" charset="0"/>
                <a:cs typeface="Times New Roman" panose="02020603050405020304" pitchFamily="18" charset="0"/>
              </a:rPr>
              <a:t>	3. Compliance with the law and professional norms.</a:t>
            </a:r>
          </a:p>
        </p:txBody>
      </p:sp>
    </p:spTree>
    <p:extLst>
      <p:ext uri="{BB962C8B-B14F-4D97-AF65-F5344CB8AC3E}">
        <p14:creationId xmlns:p14="http://schemas.microsoft.com/office/powerpoint/2010/main" val="423046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24445051-CB8A-4D2B-9C9A-D2FA1C398E15}"/>
              </a:ext>
            </a:extLst>
          </p:cNvPr>
          <p:cNvSpPr txBox="1"/>
          <p:nvPr/>
        </p:nvSpPr>
        <p:spPr>
          <a:xfrm>
            <a:off x="4237388" y="468878"/>
            <a:ext cx="7624108"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General Ethics Norms for Investigator in Digital Forensic Field</a:t>
            </a:r>
          </a:p>
        </p:txBody>
      </p:sp>
      <p:sp>
        <p:nvSpPr>
          <p:cNvPr id="3" name="TextBox 2">
            <a:extLst>
              <a:ext uri="{FF2B5EF4-FFF2-40B4-BE49-F238E27FC236}">
                <a16:creationId xmlns:a16="http://schemas.microsoft.com/office/drawing/2014/main" id="{0D66BB6D-9A99-4D87-8F57-B6B3D8DCCF50}"/>
              </a:ext>
            </a:extLst>
          </p:cNvPr>
          <p:cNvSpPr txBox="1"/>
          <p:nvPr/>
        </p:nvSpPr>
        <p:spPr>
          <a:xfrm>
            <a:off x="4237388" y="2097593"/>
            <a:ext cx="7466931" cy="3816429"/>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Before starting the investigation in the digital forensic field, the investigator should satisfy the following points.</a:t>
            </a:r>
          </a:p>
          <a:p>
            <a:pPr marL="342900" indent="-342900">
              <a:buAutoNum type="arabicPeriod"/>
            </a:pPr>
            <a:r>
              <a:rPr lang="en-IN" sz="2200" dirty="0">
                <a:latin typeface="Times New Roman" panose="02020603050405020304" pitchFamily="18" charset="0"/>
                <a:cs typeface="Times New Roman" panose="02020603050405020304" pitchFamily="18" charset="0"/>
              </a:rPr>
              <a:t>Should contribute to the society and human being.</a:t>
            </a:r>
          </a:p>
          <a:p>
            <a:pPr marL="342900" indent="-342900">
              <a:buAutoNum type="arabicPeriod"/>
            </a:pPr>
            <a:r>
              <a:rPr lang="en-IN" sz="2200" dirty="0">
                <a:latin typeface="Times New Roman" panose="02020603050405020304" pitchFamily="18" charset="0"/>
                <a:cs typeface="Times New Roman" panose="02020603050405020304" pitchFamily="18" charset="0"/>
              </a:rPr>
              <a:t>Should avoid harm to others. </a:t>
            </a:r>
          </a:p>
          <a:p>
            <a:pPr marL="342900" indent="-342900">
              <a:buAutoNum type="arabicPeriod"/>
            </a:pPr>
            <a:r>
              <a:rPr lang="en-IN" sz="2200" dirty="0">
                <a:latin typeface="Times New Roman" panose="02020603050405020304" pitchFamily="18" charset="0"/>
                <a:cs typeface="Times New Roman" panose="02020603050405020304" pitchFamily="18" charset="0"/>
              </a:rPr>
              <a:t>Should be honest and trustworthy.</a:t>
            </a:r>
          </a:p>
          <a:p>
            <a:pPr marL="342900" indent="-342900">
              <a:buAutoNum type="arabicPeriod"/>
            </a:pPr>
            <a:r>
              <a:rPr lang="en-IN" sz="2200" dirty="0">
                <a:latin typeface="Times New Roman" panose="02020603050405020304" pitchFamily="18" charset="0"/>
                <a:cs typeface="Times New Roman" panose="02020603050405020304" pitchFamily="18" charset="0"/>
              </a:rPr>
              <a:t>Should be fair and take action not to discriminate. </a:t>
            </a:r>
          </a:p>
          <a:p>
            <a:pPr marL="342900" indent="-342900">
              <a:buAutoNum type="arabicPeriod"/>
            </a:pPr>
            <a:r>
              <a:rPr lang="en-IN" sz="2200" dirty="0">
                <a:latin typeface="Times New Roman" panose="02020603050405020304" pitchFamily="18" charset="0"/>
                <a:cs typeface="Times New Roman" panose="02020603050405020304" pitchFamily="18" charset="0"/>
              </a:rPr>
              <a:t>Should honor property rights, including copyrights and patents.</a:t>
            </a:r>
          </a:p>
          <a:p>
            <a:pPr marL="342900" indent="-342900">
              <a:buAutoNum type="arabicPeriod"/>
            </a:pPr>
            <a:r>
              <a:rPr lang="en-IN" sz="2200" dirty="0">
                <a:latin typeface="Times New Roman" panose="02020603050405020304" pitchFamily="18" charset="0"/>
                <a:cs typeface="Times New Roman" panose="02020603050405020304" pitchFamily="18" charset="0"/>
              </a:rPr>
              <a:t>Should give proper credit to intellectual property.</a:t>
            </a:r>
          </a:p>
          <a:p>
            <a:pPr marL="342900" indent="-342900">
              <a:buAutoNum type="arabicPeriod"/>
            </a:pPr>
            <a:r>
              <a:rPr lang="en-IN" sz="2200" dirty="0">
                <a:latin typeface="Times New Roman" panose="02020603050405020304" pitchFamily="18" charset="0"/>
                <a:cs typeface="Times New Roman" panose="02020603050405020304" pitchFamily="18" charset="0"/>
              </a:rPr>
              <a:t>Should respect the privacy of others.</a:t>
            </a:r>
          </a:p>
          <a:p>
            <a:pPr marL="342900" indent="-342900">
              <a:buAutoNum type="arabicPeriod"/>
            </a:pPr>
            <a:r>
              <a:rPr lang="en-IN" sz="2200" dirty="0">
                <a:latin typeface="Times New Roman" panose="02020603050405020304" pitchFamily="18" charset="0"/>
                <a:cs typeface="Times New Roman" panose="02020603050405020304" pitchFamily="18" charset="0"/>
              </a:rPr>
              <a:t>Should honor confidentiality.</a:t>
            </a:r>
          </a:p>
        </p:txBody>
      </p:sp>
    </p:spTree>
    <p:extLst>
      <p:ext uri="{BB962C8B-B14F-4D97-AF65-F5344CB8AC3E}">
        <p14:creationId xmlns:p14="http://schemas.microsoft.com/office/powerpoint/2010/main" val="170714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4129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80513" y="672860"/>
            <a:ext cx="3180271" cy="50353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2.1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2.2 Need</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2.3 Rules of Digital Forensic</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2.4 Types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2.5 Ethical Issues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2.6  Investigations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2.7 Digital Evidences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2.8 Rules of Digital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2.9 Characteristics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2.10 Types of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2.11 Challenges in Evidence Handling</a:t>
            </a:r>
          </a:p>
        </p:txBody>
      </p:sp>
      <p:sp>
        <p:nvSpPr>
          <p:cNvPr id="2" name="TextBox 1">
            <a:extLst>
              <a:ext uri="{FF2B5EF4-FFF2-40B4-BE49-F238E27FC236}">
                <a16:creationId xmlns:a16="http://schemas.microsoft.com/office/drawing/2014/main" id="{24445051-CB8A-4D2B-9C9A-D2FA1C398E15}"/>
              </a:ext>
            </a:extLst>
          </p:cNvPr>
          <p:cNvSpPr txBox="1"/>
          <p:nvPr/>
        </p:nvSpPr>
        <p:spPr>
          <a:xfrm>
            <a:off x="4068576" y="597962"/>
            <a:ext cx="722729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Unethical Norms for Digital Forensic Investigation</a:t>
            </a:r>
          </a:p>
        </p:txBody>
      </p:sp>
      <p:sp>
        <p:nvSpPr>
          <p:cNvPr id="5" name="TextBox 4">
            <a:extLst>
              <a:ext uri="{FF2B5EF4-FFF2-40B4-BE49-F238E27FC236}">
                <a16:creationId xmlns:a16="http://schemas.microsoft.com/office/drawing/2014/main" id="{5747FED8-0BD7-44FC-8943-97A0434FDC9A}"/>
              </a:ext>
            </a:extLst>
          </p:cNvPr>
          <p:cNvSpPr txBox="1"/>
          <p:nvPr/>
        </p:nvSpPr>
        <p:spPr>
          <a:xfrm flipH="1">
            <a:off x="4068576" y="1555484"/>
            <a:ext cx="7750629" cy="4493538"/>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The investigator should not: </a:t>
            </a:r>
          </a:p>
          <a:p>
            <a:pPr marL="342900" indent="-342900">
              <a:buAutoNum type="arabicPeriod"/>
            </a:pPr>
            <a:r>
              <a:rPr lang="en-IN" sz="2200" dirty="0">
                <a:latin typeface="Times New Roman" panose="02020603050405020304" pitchFamily="18" charset="0"/>
                <a:cs typeface="Times New Roman" panose="02020603050405020304" pitchFamily="18" charset="0"/>
              </a:rPr>
              <a:t>Uphold any relevant evidence.</a:t>
            </a:r>
          </a:p>
          <a:p>
            <a:pPr marL="342900" indent="-342900">
              <a:buAutoNum type="arabicPeriod"/>
            </a:pPr>
            <a:r>
              <a:rPr lang="en-IN" sz="2200" dirty="0">
                <a:latin typeface="Times New Roman" panose="02020603050405020304" pitchFamily="18" charset="0"/>
                <a:cs typeface="Times New Roman" panose="02020603050405020304" pitchFamily="18" charset="0"/>
              </a:rPr>
              <a:t>Declare any confidential matters or knowledge learned in an investigation without an order from a court of competent jurisdiction or without the client’s consent. </a:t>
            </a:r>
          </a:p>
          <a:p>
            <a:pPr marL="342900" indent="-342900">
              <a:buAutoNum type="arabicPeriod"/>
            </a:pPr>
            <a:r>
              <a:rPr lang="en-IN" sz="2200" dirty="0">
                <a:latin typeface="Times New Roman" panose="02020603050405020304" pitchFamily="18" charset="0"/>
                <a:cs typeface="Times New Roman" panose="02020603050405020304" pitchFamily="18" charset="0"/>
              </a:rPr>
              <a:t>Express an opinion on the guilt or innocence belonging to any party.</a:t>
            </a:r>
          </a:p>
          <a:p>
            <a:pPr marL="342900" indent="-342900">
              <a:buAutoNum type="arabicPeriod"/>
            </a:pPr>
            <a:r>
              <a:rPr lang="en-IN" sz="2200" dirty="0">
                <a:latin typeface="Times New Roman" panose="02020603050405020304" pitchFamily="18" charset="0"/>
                <a:cs typeface="Times New Roman" panose="02020603050405020304" pitchFamily="18" charset="0"/>
              </a:rPr>
              <a:t>Engage or involve in any kind of unethical or illegal conduct.</a:t>
            </a:r>
          </a:p>
          <a:p>
            <a:pPr marL="342900" indent="-342900">
              <a:buAutoNum type="arabicPeriod"/>
            </a:pPr>
            <a:r>
              <a:rPr lang="en-IN" sz="2200" dirty="0">
                <a:latin typeface="Times New Roman" panose="02020603050405020304" pitchFamily="18" charset="0"/>
                <a:cs typeface="Times New Roman" panose="02020603050405020304" pitchFamily="18" charset="0"/>
              </a:rPr>
              <a:t>Deliberately or knowingly undertake an assignment beyond  his or her capability.</a:t>
            </a:r>
          </a:p>
          <a:p>
            <a:pPr marL="342900" indent="-342900">
              <a:buAutoNum type="arabicPeriod"/>
            </a:pPr>
            <a:r>
              <a:rPr lang="en-IN" sz="2200" dirty="0">
                <a:latin typeface="Times New Roman" panose="02020603050405020304" pitchFamily="18" charset="0"/>
                <a:cs typeface="Times New Roman" panose="02020603050405020304" pitchFamily="18" charset="0"/>
              </a:rPr>
              <a:t>Distort or falsify education, training or credentials.</a:t>
            </a:r>
          </a:p>
          <a:p>
            <a:pPr marL="342900" indent="-342900">
              <a:buAutoNum type="arabicPeriod"/>
            </a:pPr>
            <a:r>
              <a:rPr lang="en-IN" sz="2200" dirty="0">
                <a:latin typeface="Times New Roman" panose="02020603050405020304" pitchFamily="18" charset="0"/>
                <a:cs typeface="Times New Roman" panose="02020603050405020304" pitchFamily="18" charset="0"/>
              </a:rPr>
              <a:t>Display bias or prejudice in findings or observations. </a:t>
            </a:r>
          </a:p>
          <a:p>
            <a:pPr marL="342900" indent="-342900">
              <a:buAutoNum type="arabicPeriod"/>
            </a:pPr>
            <a:r>
              <a:rPr lang="en-IN" sz="2200" dirty="0">
                <a:latin typeface="Times New Roman" panose="02020603050405020304" pitchFamily="18" charset="0"/>
                <a:cs typeface="Times New Roman" panose="02020603050405020304" pitchFamily="18" charset="0"/>
              </a:rPr>
              <a:t>Exceed or outpace authorization in conducting examinations.</a:t>
            </a:r>
          </a:p>
        </p:txBody>
      </p:sp>
    </p:spTree>
    <p:extLst>
      <p:ext uri="{BB962C8B-B14F-4D97-AF65-F5344CB8AC3E}">
        <p14:creationId xmlns:p14="http://schemas.microsoft.com/office/powerpoint/2010/main" val="1531946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Famous Event in History1_SL - v5" id="{284944C2-C2AF-4667-AB2E-4D3637ED9281}" vid="{988B80DA-62E6-4C7D-AEDD-09303455421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BF972C-B81A-46A3-BFB2-A01F0B5DBC70}">
  <ds:schemaRefs>
    <ds:schemaRef ds:uri="http://schemas.microsoft.com/sharepoint/v3/contenttype/forms"/>
  </ds:schemaRefs>
</ds:datastoreItem>
</file>

<file path=customXml/itemProps2.xml><?xml version="1.0" encoding="utf-8"?>
<ds:datastoreItem xmlns:ds="http://schemas.openxmlformats.org/officeDocument/2006/customXml" ds:itemID="{183E21D3-7788-4819-8437-C5C4B0C5D46D}">
  <ds:schemaRefs>
    <ds:schemaRef ds:uri="http://purl.org/dc/terms/"/>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fb0879af-3eba-417a-a55a-ffe6dcd6ca77"/>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063CD11F-9FDB-4628-B708-63BFB2D681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2853</Words>
  <Application>Microsoft Office PowerPoint</Application>
  <PresentationFormat>Widescreen</PresentationFormat>
  <Paragraphs>379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Corbel</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 Nilakshi Jain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2018-12-25T09:40:20Z</dcterms:created>
  <dcterms:modified xsi:type="dcterms:W3CDTF">2018-12-29T08:51:21Z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