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5"/>
  </p:notesMasterIdLst>
  <p:sldIdLst>
    <p:sldId id="267" r:id="rId5"/>
    <p:sldId id="268" r:id="rId6"/>
    <p:sldId id="269" r:id="rId7"/>
    <p:sldId id="270" r:id="rId8"/>
    <p:sldId id="283" r:id="rId9"/>
    <p:sldId id="271" r:id="rId10"/>
    <p:sldId id="284" r:id="rId11"/>
    <p:sldId id="286" r:id="rId12"/>
    <p:sldId id="272" r:id="rId13"/>
    <p:sldId id="287" r:id="rId14"/>
    <p:sldId id="288" r:id="rId15"/>
    <p:sldId id="289" r:id="rId16"/>
    <p:sldId id="290" r:id="rId17"/>
    <p:sldId id="291" r:id="rId18"/>
    <p:sldId id="292" r:id="rId19"/>
    <p:sldId id="273" r:id="rId20"/>
    <p:sldId id="293" r:id="rId21"/>
    <p:sldId id="294" r:id="rId22"/>
    <p:sldId id="295" r:id="rId23"/>
    <p:sldId id="30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E57"/>
    <a:srgbClr val="184259"/>
    <a:srgbClr val="9C4E4E"/>
    <a:srgbClr val="700000"/>
    <a:srgbClr val="5E2001"/>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3" autoAdjust="0"/>
    <p:restoredTop sz="94652" autoAdjust="0"/>
  </p:normalViewPr>
  <p:slideViewPr>
    <p:cSldViewPr snapToGrid="0">
      <p:cViewPr varScale="1">
        <p:scale>
          <a:sx n="83" d="100"/>
          <a:sy n="83" d="100"/>
        </p:scale>
        <p:origin x="63" y="2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F5F7F5-0281-4633-B8CD-AA56A324794E}" type="datetimeFigureOut">
              <a:rPr lang="en-IN" smtClean="0"/>
              <a:t>29-12-2018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4E8AC-B670-47B0-829D-B31C960DB037}" type="slidenum">
              <a:rPr lang="en-IN" smtClean="0"/>
              <a:t>‹#›</a:t>
            </a:fld>
            <a:endParaRPr lang="en-IN"/>
          </a:p>
        </p:txBody>
      </p:sp>
    </p:spTree>
    <p:extLst>
      <p:ext uri="{BB962C8B-B14F-4D97-AF65-F5344CB8AC3E}">
        <p14:creationId xmlns:p14="http://schemas.microsoft.com/office/powerpoint/2010/main" val="73737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685801" y="1869601"/>
            <a:ext cx="10840914" cy="3921600"/>
          </a:xfrm>
        </p:spPr>
        <p:txBody>
          <a:bodyPr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cxnSp>
        <p:nvCxnSpPr>
          <p:cNvPr id="8" name="Straight Connector 7">
            <a:extLst>
              <a:ext uri="{FF2B5EF4-FFF2-40B4-BE49-F238E27FC236}">
                <a16:creationId xmlns:a16="http://schemas.microsoft.com/office/drawing/2014/main" id="{328F7C25-BFB6-430F-87B6-7D0D2C7493D6}"/>
              </a:ext>
              <a:ext uri="{C183D7F6-B498-43B3-948B-1728B52AA6E4}">
                <adec:decorative xmlns:adec="http://schemas.microsoft.com/office/drawing/2017/decorative" val="1"/>
              </a:ext>
            </a:extLst>
          </p:cNvPr>
          <p:cNvCxnSpPr>
            <a:cxnSpLocks/>
          </p:cNvCxnSpPr>
          <p:nvPr userDrawn="1"/>
        </p:nvCxnSpPr>
        <p:spPr>
          <a:xfrm rot="16200000">
            <a:off x="-185517" y="122343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10262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801" y="609601"/>
            <a:ext cx="10840913" cy="3124199"/>
          </a:xfrm>
        </p:spPr>
        <p:txBody>
          <a:bodyPr anchor="ctr">
            <a:normAutofit/>
          </a:bodyPr>
          <a:lstStyle>
            <a:lvl1pPr algn="l">
              <a:defRPr sz="3000" b="0" cap="none"/>
            </a:lvl1pPr>
          </a:lstStyle>
          <a:p>
            <a:r>
              <a:rPr lang="en-US" dirty="0"/>
              <a:t>CLICK TO EDIT MASTER TITLE STYLE</a:t>
            </a:r>
          </a:p>
        </p:txBody>
      </p:sp>
      <p:sp>
        <p:nvSpPr>
          <p:cNvPr id="3" name="Text Placeholder 2"/>
          <p:cNvSpPr>
            <a:spLocks noGrp="1"/>
          </p:cNvSpPr>
          <p:nvPr>
            <p:ph type="body" idx="1"/>
          </p:nvPr>
        </p:nvSpPr>
        <p:spPr>
          <a:xfrm>
            <a:off x="685800" y="3733800"/>
            <a:ext cx="10840914" cy="20574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r>
              <a:rPr lang="en-ZA" dirty="0"/>
              <a:t>Add a Footer</a:t>
            </a:r>
            <a:endParaRPr lang="en-US" dirty="0"/>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32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4B7D2A-0DF8-424B-9572-B79AEBB2D9DC}" type="datetimeFigureOut">
              <a:rPr lang="en-US" smtClean="0"/>
              <a:t>12/29/2018</a:t>
            </a:fld>
            <a:endParaRPr lang="en-US"/>
          </a:p>
        </p:txBody>
      </p:sp>
      <p:sp>
        <p:nvSpPr>
          <p:cNvPr id="4" name="Footer Placeholder 3"/>
          <p:cNvSpPr>
            <a:spLocks noGrp="1"/>
          </p:cNvSpPr>
          <p:nvPr>
            <p:ph type="ftr" sz="quarter" idx="11"/>
          </p:nvPr>
        </p:nvSpPr>
        <p:spPr/>
        <p:txBody>
          <a:bodyPr/>
          <a:lstStyle/>
          <a:p>
            <a:r>
              <a:rPr lang="en-ZA" dirty="0"/>
              <a:t>Add a Footer</a:t>
            </a:r>
            <a:endParaRPr lang="en-US" dirty="0"/>
          </a:p>
        </p:txBody>
      </p:sp>
      <p:sp>
        <p:nvSpPr>
          <p:cNvPr id="5" name="Slide Number Placeholder 4"/>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51064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84B7D2A-0DF8-424B-9572-B79AEBB2D9DC}" type="datetimeFigureOut">
              <a:rPr lang="en-US" smtClean="0"/>
              <a:t>12/29/2018</a:t>
            </a:fld>
            <a:endParaRPr lang="en-US"/>
          </a:p>
        </p:txBody>
      </p:sp>
      <p:sp>
        <p:nvSpPr>
          <p:cNvPr id="3" name="Footer Placeholder 2"/>
          <p:cNvSpPr>
            <a:spLocks noGrp="1"/>
          </p:cNvSpPr>
          <p:nvPr>
            <p:ph type="ftr" sz="quarter" idx="11"/>
          </p:nvPr>
        </p:nvSpPr>
        <p:spPr/>
        <p:txBody>
          <a:bodyPr/>
          <a:lstStyle/>
          <a:p>
            <a:r>
              <a:rPr lang="en-ZA" dirty="0"/>
              <a:t>Add a Footer</a:t>
            </a:r>
            <a:endParaRPr lang="en-US" dirty="0"/>
          </a:p>
        </p:txBody>
      </p:sp>
      <p:sp>
        <p:nvSpPr>
          <p:cNvPr id="4" name="Slide Number Placeholder 3"/>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453706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5" y="1786"/>
            <a:ext cx="12188825" cy="6856214"/>
          </a:xfrm>
          <a:prstGeom prst="rect">
            <a:avLst/>
          </a:prstGeom>
        </p:spPr>
      </p:pic>
      <p:sp>
        <p:nvSpPr>
          <p:cNvPr id="2" name="Title 1"/>
          <p:cNvSpPr>
            <a:spLocks noGrp="1"/>
          </p:cNvSpPr>
          <p:nvPr>
            <p:ph type="ctrTitle"/>
          </p:nvPr>
        </p:nvSpPr>
        <p:spPr>
          <a:xfrm>
            <a:off x="2476500" y="2716272"/>
            <a:ext cx="8683625"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2476500" y="5137736"/>
            <a:ext cx="8683625" cy="732840"/>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ZA" dirty="0"/>
              <a:t>Add a Footer</a:t>
            </a:r>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406293711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552450" y="1874308"/>
            <a:ext cx="3814235" cy="1260000"/>
          </a:xfrm>
        </p:spPr>
        <p:txBody>
          <a:bodyPr anchor="ctr" anchorCtr="0">
            <a:noAutofit/>
          </a:bodyPr>
          <a:lstStyle>
            <a:lvl1pPr algn="r">
              <a:defRPr sz="3000" b="0"/>
            </a:lvl1pPr>
          </a:lstStyle>
          <a:p>
            <a:r>
              <a:rPr lang="en-US"/>
              <a:t>Click to edit Master title style</a:t>
            </a:r>
            <a:endParaRPr lang="en-US" dirty="0"/>
          </a:p>
        </p:txBody>
      </p:sp>
      <p:sp>
        <p:nvSpPr>
          <p:cNvPr id="3" name="Content Placeholder 2"/>
          <p:cNvSpPr>
            <a:spLocks noGrp="1"/>
          </p:cNvSpPr>
          <p:nvPr>
            <p:ph idx="1"/>
          </p:nvPr>
        </p:nvSpPr>
        <p:spPr>
          <a:xfrm>
            <a:off x="4648200" y="0"/>
            <a:ext cx="7543800" cy="6856214"/>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2450" y="3134308"/>
            <a:ext cx="3814235" cy="2016600"/>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2006338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840914" cy="1260000"/>
          </a:xfrm>
        </p:spPr>
        <p:txBody>
          <a:bodyPr anchor="ctr" anchorCtr="0">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81824"/>
            <a:ext cx="10840914" cy="1032826"/>
          </a:xfrm>
        </p:spPr>
        <p:txBody>
          <a:bodyPr anchor="t" anchorCtr="0">
            <a:noAutofit/>
          </a:bodyPr>
          <a:lstStyle>
            <a:lvl1pPr marL="0" indent="0">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984B7D2A-0DF8-424B-9572-B79AEBB2D9DC}" type="datetimeFigureOut">
              <a:rPr lang="en-US" smtClean="0"/>
              <a:t>12/29/2018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216192"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685799" y="2914650"/>
            <a:ext cx="10840914" cy="502126"/>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7465366"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9548424"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5382308"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3299250" y="3837470"/>
            <a:ext cx="1310050" cy="959003"/>
          </a:xfrm>
        </p:spPr>
        <p:txBody>
          <a:bodyPr>
            <a:noAutofit/>
          </a:bodyPr>
          <a:lstStyle>
            <a:lvl1pPr marL="0" indent="0" algn="ctr">
              <a:buNone/>
              <a:defRPr sz="1200"/>
            </a:lvl1pPr>
            <a:lvl3pPr algn="ctr">
              <a:defRPr sz="1200"/>
            </a:lvl3pPr>
            <a:lvl5pPr marL="1828800" indent="0">
              <a:buNone/>
              <a:defRPr/>
            </a:lvl5pPr>
          </a:lstStyle>
          <a:p>
            <a:pPr lvl="0"/>
            <a:r>
              <a:rPr lang="en-US"/>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185517" y="1242483"/>
            <a:ext cx="5040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1457326" y="995967"/>
            <a:ext cx="6238874" cy="1260000"/>
          </a:xfrm>
        </p:spPr>
        <p:txBody>
          <a:bodyPr anchor="ctr" anchorCtr="0">
            <a:noAutofit/>
          </a:bodyPr>
          <a:lstStyle>
            <a:lvl1pPr algn="r">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8014200" y="995968"/>
            <a:ext cx="3492000" cy="4866064"/>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085849" y="2255967"/>
            <a:ext cx="6610351" cy="3476618"/>
          </a:xfrm>
        </p:spPr>
        <p:txBody>
          <a:bodyPr anchor="t">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96938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0" y="0"/>
            <a:ext cx="12188825" cy="6856214"/>
          </a:xfrm>
          <a:prstGeom prst="rect">
            <a:avLst/>
          </a:prstGeom>
        </p:spPr>
      </p:pic>
      <p:sp>
        <p:nvSpPr>
          <p:cNvPr id="2" name="Title 1"/>
          <p:cNvSpPr>
            <a:spLocks noGrp="1"/>
          </p:cNvSpPr>
          <p:nvPr>
            <p:ph type="title"/>
          </p:nvPr>
        </p:nvSpPr>
        <p:spPr>
          <a:xfrm>
            <a:off x="6657974" y="995968"/>
            <a:ext cx="4848225" cy="1260000"/>
          </a:xfrm>
        </p:spPr>
        <p:txBody>
          <a:bodyPr anchor="ctr" anchorCtr="0">
            <a:normAutofit/>
          </a:bodyPr>
          <a:lstStyle>
            <a:lvl1pPr algn="l">
              <a:defRPr sz="3000" b="0"/>
            </a:lvl1pPr>
          </a:lstStyle>
          <a:p>
            <a:r>
              <a:rPr lang="en-US"/>
              <a:t>Click to edit Master title style</a:t>
            </a:r>
            <a:endParaRPr lang="en-US" dirty="0"/>
          </a:p>
        </p:txBody>
      </p:sp>
      <p:sp>
        <p:nvSpPr>
          <p:cNvPr id="14" name="Picture Placeholder 2"/>
          <p:cNvSpPr>
            <a:spLocks noGrp="1" noChangeAspect="1"/>
          </p:cNvSpPr>
          <p:nvPr>
            <p:ph type="pic" idx="1"/>
          </p:nvPr>
        </p:nvSpPr>
        <p:spPr bwMode="blackGray">
          <a:xfrm>
            <a:off x="727574" y="914400"/>
            <a:ext cx="5749425" cy="4818185"/>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657974" y="2255968"/>
            <a:ext cx="4848225" cy="3476617"/>
          </a:xfrm>
        </p:spPr>
        <p:txBody>
          <a:bodyPr anchor="t">
            <a:normAutofit/>
          </a:bodyPr>
          <a:lstStyle>
            <a:lvl1pPr marL="0" indent="0" algn="l">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3832959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bwMode="white">
          <a:xfrm>
            <a:off x="1057124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bwMode="white">
          <a:xfrm>
            <a:off x="10026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hasCustomPrompt="1"/>
          </p:nvPr>
        </p:nvSpPr>
        <p:spPr>
          <a:xfrm>
            <a:off x="1320801" y="609601"/>
            <a:ext cx="9550399" cy="2743199"/>
          </a:xfrm>
        </p:spPr>
        <p:txBody>
          <a:bodyPr anchor="ctr">
            <a:normAutofit/>
          </a:bodyPr>
          <a:lstStyle>
            <a:lvl1pPr algn="ctr">
              <a:defRPr sz="3000" b="0" i="1"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26408" y="3352800"/>
            <a:ext cx="9339184" cy="381000"/>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7" name="Rectangle: Rounded Corners 6">
            <a:extLst>
              <a:ext uri="{FF2B5EF4-FFF2-40B4-BE49-F238E27FC236}">
                <a16:creationId xmlns:a16="http://schemas.microsoft.com/office/drawing/2014/main" id="{1AD7857E-8E0E-4AC1-ABDC-E42462C788DE}"/>
              </a:ext>
            </a:extLst>
          </p:cNvPr>
          <p:cNvSpPr/>
          <p:nvPr userDrawn="1"/>
        </p:nvSpPr>
        <p:spPr>
          <a:xfrm>
            <a:off x="1750844" y="3962401"/>
            <a:ext cx="8690313" cy="1908173"/>
          </a:xfrm>
          <a:prstGeom prst="roundRect">
            <a:avLst>
              <a:gd name="adj" fmla="val 6552"/>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1857375" y="4021138"/>
            <a:ext cx="8486775" cy="1760537"/>
          </a:xfrm>
        </p:spPr>
        <p:txBody>
          <a:bodyPr anchor="ctr">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4B7D2A-0DF8-424B-9572-B79AEBB2D9DC}" type="datetimeFigureOut">
              <a:rPr lang="en-US" smtClean="0"/>
              <a:t>12/29/2018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99DD2A-B520-4620-9B43-64B657BA2D42}" type="slidenum">
              <a:rPr lang="en-US" smtClean="0"/>
              <a:t>‹#›</a:t>
            </a:fld>
            <a:endParaRPr lang="en-US"/>
          </a:p>
        </p:txBody>
      </p:sp>
    </p:spTree>
    <p:extLst>
      <p:ext uri="{BB962C8B-B14F-4D97-AF65-F5344CB8AC3E}">
        <p14:creationId xmlns:p14="http://schemas.microsoft.com/office/powerpoint/2010/main" val="1153409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599"/>
            <a:ext cx="10840914" cy="1260000"/>
          </a:xfrm>
        </p:spPr>
        <p:txBody>
          <a:bodyPr>
            <a:normAutofit/>
          </a:bodyPr>
          <a:lstStyle>
            <a:lvl1pPr>
              <a:defRPr sz="3000"/>
            </a:lvl1pPr>
          </a:lstStyle>
          <a:p>
            <a:r>
              <a:rPr lang="en-US"/>
              <a:t>Click to edit Master title style</a:t>
            </a:r>
            <a:endParaRPr lang="en-US" dirty="0"/>
          </a:p>
        </p:txBody>
      </p:sp>
      <p:sp>
        <p:nvSpPr>
          <p:cNvPr id="3" name="Text Placeholder 2"/>
          <p:cNvSpPr>
            <a:spLocks noGrp="1"/>
          </p:cNvSpPr>
          <p:nvPr>
            <p:ph type="body" idx="1"/>
          </p:nvPr>
        </p:nvSpPr>
        <p:spPr>
          <a:xfrm>
            <a:off x="685799" y="1869599"/>
            <a:ext cx="5202071"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2870201"/>
            <a:ext cx="5202071" cy="2916000"/>
          </a:xfrm>
          <a:prstGeom prst="roundRect">
            <a:avLst>
              <a:gd name="adj" fmla="val 2496"/>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8270" y="1869599"/>
            <a:ext cx="5228444" cy="916228"/>
          </a:xfrm>
        </p:spPr>
        <p:txBody>
          <a:bodyPr anchor="ctr" anchorCtr="0">
            <a:noAutofit/>
          </a:bodyPr>
          <a:lstStyle>
            <a:lvl1pPr marL="0" indent="0" algn="ctr">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8270" y="2870201"/>
            <a:ext cx="5202071" cy="2916000"/>
          </a:xfrm>
          <a:prstGeom prst="roundRect">
            <a:avLst>
              <a:gd name="adj" fmla="val 2798"/>
            </a:avLst>
          </a:prstGeom>
          <a:ln w="28575">
            <a:solidFill>
              <a:schemeClr val="accent3">
                <a:lumMod val="50000"/>
              </a:schemeClr>
            </a:solidFill>
          </a:ln>
          <a:effectLst>
            <a:outerShdw blurRad="63500" sx="102000" sy="102000" algn="ctr" rotWithShape="0">
              <a:prstClr val="black">
                <a:alpha val="40000"/>
              </a:prstClr>
            </a:outerShdw>
          </a:effectLst>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B7D2A-0DF8-424B-9572-B79AEBB2D9DC}" type="datetimeFigureOut">
              <a:rPr lang="en-US" smtClean="0"/>
              <a:t>12/29/2018</a:t>
            </a:fld>
            <a:endParaRPr lang="en-US"/>
          </a:p>
        </p:txBody>
      </p:sp>
      <p:sp>
        <p:nvSpPr>
          <p:cNvPr id="8" name="Footer Placeholder 7"/>
          <p:cNvSpPr>
            <a:spLocks noGrp="1"/>
          </p:cNvSpPr>
          <p:nvPr>
            <p:ph type="ftr" sz="quarter" idx="11"/>
          </p:nvPr>
        </p:nvSpPr>
        <p:spPr/>
        <p:txBody>
          <a:bodyPr/>
          <a:lstStyle/>
          <a:p>
            <a:r>
              <a:rPr lang="en-ZA" dirty="0"/>
              <a:t>Add a Footer</a:t>
            </a:r>
            <a:endParaRPr lang="en-US" dirty="0"/>
          </a:p>
        </p:txBody>
      </p:sp>
      <p:sp>
        <p:nvSpPr>
          <p:cNvPr id="9" name="Slide Number Placeholder 8"/>
          <p:cNvSpPr>
            <a:spLocks noGrp="1"/>
          </p:cNvSpPr>
          <p:nvPr>
            <p:ph type="sldNum" sz="quarter" idx="12"/>
          </p:nvPr>
        </p:nvSpPr>
        <p:spPr/>
        <p:txBody>
          <a:bodyPr/>
          <a:lstStyle/>
          <a:p>
            <a:fld id="{5D99DD2A-B520-4620-9B43-64B657BA2D42}" type="slidenum">
              <a:rPr lang="en-US" smtClean="0"/>
              <a:t>‹#›</a:t>
            </a:fld>
            <a:endParaRPr lang="en-US"/>
          </a:p>
        </p:txBody>
      </p:sp>
      <p:cxnSp>
        <p:nvCxnSpPr>
          <p:cNvPr id="12" name="Straight Connector 11">
            <a:extLst>
              <a:ext uri="{FF2B5EF4-FFF2-40B4-BE49-F238E27FC236}">
                <a16:creationId xmlns:a16="http://schemas.microsoft.com/office/drawing/2014/main" id="{8031B0A9-3E16-4C5B-A6CE-045BCB91A008}"/>
              </a:ext>
              <a:ext uri="{C183D7F6-B498-43B3-948B-1728B52AA6E4}">
                <adec:decorative xmlns:adec="http://schemas.microsoft.com/office/drawing/2017/decorative" val="1"/>
              </a:ext>
            </a:extLst>
          </p:cNvPr>
          <p:cNvCxnSpPr>
            <a:cxnSpLocks/>
          </p:cNvCxnSpPr>
          <p:nvPr userDrawn="1"/>
        </p:nvCxnSpPr>
        <p:spPr>
          <a:xfrm flipV="1">
            <a:off x="57150" y="93976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66961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0"/>
            <a:ext cx="10840914" cy="1260000"/>
          </a:xfrm>
        </p:spPr>
        <p:txBody>
          <a:bodyPr>
            <a:normAutofit/>
          </a:bodyPr>
          <a:lstStyle>
            <a:lvl1pPr>
              <a:defRPr sz="3000"/>
            </a:lvl1pPr>
          </a:lstStyle>
          <a:p>
            <a:r>
              <a:rPr lang="en-US"/>
              <a:t>Click to edit Master title style</a:t>
            </a:r>
            <a:endParaRPr lang="en-US" dirty="0"/>
          </a:p>
        </p:txBody>
      </p:sp>
      <p:sp>
        <p:nvSpPr>
          <p:cNvPr id="9" name="Rectangle: Rounded Corners 8">
            <a:extLst>
              <a:ext uri="{FF2B5EF4-FFF2-40B4-BE49-F238E27FC236}">
                <a16:creationId xmlns:a16="http://schemas.microsoft.com/office/drawing/2014/main" id="{E44449DE-635B-4B23-9B8B-C95A5B8764DB}"/>
              </a:ext>
            </a:extLst>
          </p:cNvPr>
          <p:cNvSpPr/>
          <p:nvPr userDrawn="1"/>
        </p:nvSpPr>
        <p:spPr>
          <a:xfrm>
            <a:off x="663356" y="1790228"/>
            <a:ext cx="10863358" cy="408034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half" idx="1"/>
          </p:nvPr>
        </p:nvSpPr>
        <p:spPr>
          <a:xfrm>
            <a:off x="685802" y="1869600"/>
            <a:ext cx="5040000" cy="3921601"/>
          </a:xfrm>
          <a:prstGeom prst="roundRect">
            <a:avLst>
              <a:gd name="adj" fmla="val 1970"/>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8644" y="1869601"/>
            <a:ext cx="5040000" cy="3921600"/>
          </a:xfrm>
          <a:prstGeom prst="roundRect">
            <a:avLst>
              <a:gd name="adj" fmla="val 2211"/>
            </a:avLst>
          </a:prstGeom>
          <a:ln w="28575">
            <a:noFill/>
          </a:ln>
          <a:effectLst/>
        </p:spPr>
        <p:txBody>
          <a:bodyPr anchor="t" anchorCtr="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B7D2A-0DF8-424B-9572-B79AEBB2D9DC}" type="datetimeFigureOut">
              <a:rPr lang="en-US" smtClean="0"/>
              <a:t>12/29/2018</a:t>
            </a:fld>
            <a:endParaRPr lang="en-US"/>
          </a:p>
        </p:txBody>
      </p:sp>
      <p:sp>
        <p:nvSpPr>
          <p:cNvPr id="6" name="Footer Placeholder 5"/>
          <p:cNvSpPr>
            <a:spLocks noGrp="1"/>
          </p:cNvSpPr>
          <p:nvPr>
            <p:ph type="ftr" sz="quarter" idx="11"/>
          </p:nvPr>
        </p:nvSpPr>
        <p:spPr/>
        <p:txBody>
          <a:bodyPr/>
          <a:lstStyle/>
          <a:p>
            <a:r>
              <a:rPr lang="en-ZA" dirty="0"/>
              <a:t>Add a Footer</a:t>
            </a:r>
            <a:endParaRPr lang="en-US" dirty="0"/>
          </a:p>
        </p:txBody>
      </p:sp>
      <p:sp>
        <p:nvSpPr>
          <p:cNvPr id="7" name="Slide Number Placeholder 6"/>
          <p:cNvSpPr>
            <a:spLocks noGrp="1"/>
          </p:cNvSpPr>
          <p:nvPr>
            <p:ph type="sldNum" sz="quarter" idx="12"/>
          </p:nvPr>
        </p:nvSpPr>
        <p:spPr/>
        <p:txBody>
          <a:bodyPr/>
          <a:lstStyle/>
          <a:p>
            <a:fld id="{5D99DD2A-B520-4620-9B43-64B657BA2D42}" type="slidenum">
              <a:rPr lang="en-US" smtClean="0"/>
              <a:t>‹#›</a:t>
            </a:fld>
            <a:endParaRPr lang="en-US"/>
          </a:p>
        </p:txBody>
      </p:sp>
      <p:cxnSp>
        <p:nvCxnSpPr>
          <p:cNvPr id="10" name="Straight Connector 9">
            <a:extLst>
              <a:ext uri="{FF2B5EF4-FFF2-40B4-BE49-F238E27FC236}">
                <a16:creationId xmlns:a16="http://schemas.microsoft.com/office/drawing/2014/main" id="{E8539E0A-8009-4A6E-A7A1-5AEFA52206C3}"/>
              </a:ext>
              <a:ext uri="{C183D7F6-B498-43B3-948B-1728B52AA6E4}">
                <adec:decorative xmlns:adec="http://schemas.microsoft.com/office/drawing/2017/decorative" val="1"/>
              </a:ext>
            </a:extLst>
          </p:cNvPr>
          <p:cNvCxnSpPr>
            <a:cxnSpLocks/>
          </p:cNvCxnSpPr>
          <p:nvPr userDrawn="1"/>
        </p:nvCxnSpPr>
        <p:spPr>
          <a:xfrm flipV="1">
            <a:off x="57150" y="996911"/>
            <a:ext cx="3666" cy="491143"/>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Gray">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85801" y="609600"/>
            <a:ext cx="10840914"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white">
          <a:xfrm>
            <a:off x="685801" y="2142067"/>
            <a:ext cx="10840914"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4B7D2A-0DF8-424B-9572-B79AEBB2D9DC}" type="datetimeFigureOut">
              <a:rPr lang="en-US" smtClean="0"/>
              <a:t>12/29/2018</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ZA" dirty="0"/>
              <a:t>Add a Footer</a:t>
            </a:r>
            <a:endParaRPr lang="en-US" dirty="0"/>
          </a:p>
        </p:txBody>
      </p:sp>
      <p:sp>
        <p:nvSpPr>
          <p:cNvPr id="6" name="Slide Number Placeholder 5"/>
          <p:cNvSpPr>
            <a:spLocks noGrp="1"/>
          </p:cNvSpPr>
          <p:nvPr>
            <p:ph type="sldNum" sz="quarter" idx="4"/>
          </p:nvPr>
        </p:nvSpPr>
        <p:spPr>
          <a:xfrm>
            <a:off x="10266059" y="5870575"/>
            <a:ext cx="1260655"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99DD2A-B520-4620-9B43-64B657BA2D42}" type="slidenum">
              <a:rPr lang="en-US" smtClean="0"/>
              <a:t>‹#›</a:t>
            </a:fld>
            <a:endParaRPr lang="en-US"/>
          </a:p>
        </p:txBody>
      </p:sp>
    </p:spTree>
    <p:extLst>
      <p:ext uri="{BB962C8B-B14F-4D97-AF65-F5344CB8AC3E}">
        <p14:creationId xmlns:p14="http://schemas.microsoft.com/office/powerpoint/2010/main" val="3009069978"/>
      </p:ext>
    </p:extLst>
  </p:cSld>
  <p:clrMap bg1="dk1" tx1="lt1" bg2="dk2" tx2="lt2" accent1="accent1" accent2="accent2" accent3="accent3" accent4="accent4" accent5="accent5" accent6="accent6" hlink="hlink" folHlink="folHlink"/>
  <p:sldLayoutIdLst>
    <p:sldLayoutId id="2147483662" r:id="rId1"/>
    <p:sldLayoutId id="2147483661" r:id="rId2"/>
    <p:sldLayoutId id="2147483668" r:id="rId3"/>
    <p:sldLayoutId id="2147483679" r:id="rId4"/>
    <p:sldLayoutId id="2147483669" r:id="rId5"/>
    <p:sldLayoutId id="2147483680" r:id="rId6"/>
    <p:sldLayoutId id="2147483672" r:id="rId7"/>
    <p:sldLayoutId id="2147483665" r:id="rId8"/>
    <p:sldLayoutId id="2147483664" r:id="rId9"/>
    <p:sldLayoutId id="2147483671" r:id="rId10"/>
    <p:sldLayoutId id="2147483666" r:id="rId11"/>
    <p:sldLayoutId id="2147483667" r:id="rId12"/>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nilakshijain1986@gmail.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67" y="0"/>
            <a:ext cx="12301268" cy="6858000"/>
          </a:xfrm>
          <a:prstGeom prst="rect">
            <a:avLst/>
          </a:prstGeom>
        </p:spPr>
      </p:pic>
      <p:sp>
        <p:nvSpPr>
          <p:cNvPr id="9" name="TextBox 8"/>
          <p:cNvSpPr txBox="1"/>
          <p:nvPr/>
        </p:nvSpPr>
        <p:spPr>
          <a:xfrm>
            <a:off x="4221192" y="224287"/>
            <a:ext cx="7395714" cy="1015663"/>
          </a:xfrm>
          <a:prstGeom prst="rect">
            <a:avLst/>
          </a:prstGeom>
          <a:noFill/>
        </p:spPr>
        <p:txBody>
          <a:bodyPr wrap="square" rtlCol="0">
            <a:spAutoFit/>
          </a:bodyPr>
          <a:lstStyle/>
          <a:p>
            <a:r>
              <a:rPr lang="en-US" sz="6000" dirty="0"/>
              <a:t>DIGITAL FORENSICS</a:t>
            </a:r>
          </a:p>
        </p:txBody>
      </p:sp>
      <p:sp>
        <p:nvSpPr>
          <p:cNvPr id="10" name="TextBox 9"/>
          <p:cNvSpPr txBox="1"/>
          <p:nvPr/>
        </p:nvSpPr>
        <p:spPr>
          <a:xfrm>
            <a:off x="2943616" y="4910203"/>
            <a:ext cx="9248384" cy="1938992"/>
          </a:xfrm>
          <a:prstGeom prst="rect">
            <a:avLst/>
          </a:prstGeom>
          <a:noFill/>
        </p:spPr>
        <p:txBody>
          <a:bodyPr wrap="square" rtlCol="0">
            <a:spAutoFit/>
          </a:bodyPr>
          <a:lstStyle/>
          <a:p>
            <a:endParaRPr lang="en-US" sz="4000" dirty="0"/>
          </a:p>
          <a:p>
            <a:r>
              <a:rPr lang="en-US" sz="4000" dirty="0"/>
              <a:t>DR. NILAKSHI JAIN</a:t>
            </a:r>
          </a:p>
          <a:p>
            <a:r>
              <a:rPr lang="en-US" sz="4000" dirty="0"/>
              <a:t>Email ID: nilakshijain1986@gmail.com</a:t>
            </a:r>
          </a:p>
        </p:txBody>
      </p:sp>
    </p:spTree>
    <p:extLst>
      <p:ext uri="{BB962C8B-B14F-4D97-AF65-F5344CB8AC3E}">
        <p14:creationId xmlns:p14="http://schemas.microsoft.com/office/powerpoint/2010/main" val="86265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1" y="623402"/>
            <a:ext cx="3249283" cy="3785652"/>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b="1" dirty="0">
                <a:solidFill>
                  <a:srgbClr val="133E57"/>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497D291-7343-4FE9-851B-9F0849C65875}"/>
              </a:ext>
            </a:extLst>
          </p:cNvPr>
          <p:cNvSpPr txBox="1"/>
          <p:nvPr/>
        </p:nvSpPr>
        <p:spPr>
          <a:xfrm>
            <a:off x="3910639" y="287548"/>
            <a:ext cx="354258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a:t>
            </a:r>
          </a:p>
        </p:txBody>
      </p:sp>
      <p:pic>
        <p:nvPicPr>
          <p:cNvPr id="7" name="Picture 6">
            <a:extLst>
              <a:ext uri="{FF2B5EF4-FFF2-40B4-BE49-F238E27FC236}">
                <a16:creationId xmlns:a16="http://schemas.microsoft.com/office/drawing/2014/main" id="{4C6E579B-FBC1-4644-97B3-32E7D0A9FA2B}"/>
              </a:ext>
            </a:extLst>
          </p:cNvPr>
          <p:cNvPicPr>
            <a:picLocks noChangeAspect="1"/>
          </p:cNvPicPr>
          <p:nvPr/>
        </p:nvPicPr>
        <p:blipFill>
          <a:blip r:embed="rId2"/>
          <a:stretch>
            <a:fillRect/>
          </a:stretch>
        </p:blipFill>
        <p:spPr>
          <a:xfrm>
            <a:off x="7046686" y="954161"/>
            <a:ext cx="5145314" cy="4670125"/>
          </a:xfrm>
          <a:prstGeom prst="rect">
            <a:avLst/>
          </a:prstGeom>
        </p:spPr>
      </p:pic>
      <p:sp>
        <p:nvSpPr>
          <p:cNvPr id="4" name="TextBox 3">
            <a:extLst>
              <a:ext uri="{FF2B5EF4-FFF2-40B4-BE49-F238E27FC236}">
                <a16:creationId xmlns:a16="http://schemas.microsoft.com/office/drawing/2014/main" id="{B1BBF1E3-496E-4215-BFC0-F0C69D17A822}"/>
              </a:ext>
            </a:extLst>
          </p:cNvPr>
          <p:cNvSpPr txBox="1"/>
          <p:nvPr/>
        </p:nvSpPr>
        <p:spPr>
          <a:xfrm>
            <a:off x="3910639" y="1675088"/>
            <a:ext cx="3041704" cy="3816429"/>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3. Preparing the response toolkit</a:t>
            </a:r>
          </a:p>
          <a:p>
            <a:r>
              <a:rPr lang="en-IN" sz="2200" dirty="0">
                <a:latin typeface="Times New Roman" panose="02020603050405020304" pitchFamily="18" charset="0"/>
                <a:cs typeface="Times New Roman" panose="02020603050405020304" pitchFamily="18" charset="0"/>
              </a:rPr>
              <a:t>There are several stages to prepare toolkit for initial response:</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Tag a response toolkit media</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Check the dependencies</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Creating checksum for the response toolkit</a:t>
            </a:r>
          </a:p>
        </p:txBody>
      </p:sp>
    </p:spTree>
    <p:extLst>
      <p:ext uri="{BB962C8B-B14F-4D97-AF65-F5344CB8AC3E}">
        <p14:creationId xmlns:p14="http://schemas.microsoft.com/office/powerpoint/2010/main" val="2569947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1" y="623402"/>
            <a:ext cx="3249283" cy="3785652"/>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b="1" dirty="0">
                <a:solidFill>
                  <a:srgbClr val="133E57"/>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497D291-7343-4FE9-851B-9F0849C65875}"/>
              </a:ext>
            </a:extLst>
          </p:cNvPr>
          <p:cNvSpPr txBox="1"/>
          <p:nvPr/>
        </p:nvSpPr>
        <p:spPr>
          <a:xfrm>
            <a:off x="4160394" y="538524"/>
            <a:ext cx="354258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a:t>
            </a:r>
          </a:p>
        </p:txBody>
      </p:sp>
      <p:sp>
        <p:nvSpPr>
          <p:cNvPr id="4" name="TextBox 3">
            <a:extLst>
              <a:ext uri="{FF2B5EF4-FFF2-40B4-BE49-F238E27FC236}">
                <a16:creationId xmlns:a16="http://schemas.microsoft.com/office/drawing/2014/main" id="{B1BBF1E3-496E-4215-BFC0-F0C69D17A822}"/>
              </a:ext>
            </a:extLst>
          </p:cNvPr>
          <p:cNvSpPr txBox="1"/>
          <p:nvPr/>
        </p:nvSpPr>
        <p:spPr>
          <a:xfrm>
            <a:off x="4066052" y="1487384"/>
            <a:ext cx="7988063" cy="4832092"/>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Saving Information Collected During Initial Response</a:t>
            </a:r>
          </a:p>
          <a:p>
            <a:r>
              <a:rPr lang="en-IN" sz="2200" dirty="0">
                <a:latin typeface="Times New Roman" panose="02020603050405020304" pitchFamily="18" charset="0"/>
                <a:cs typeface="Times New Roman" panose="02020603050405020304" pitchFamily="18" charset="0"/>
              </a:rPr>
              <a:t>There are four options available when the information has been retrieved from the live system: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The information obtained from the hard drive of the target system should be saved.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The obtained data should be noted by hand.</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The data obtained from the floppy disks or other external devices should be saved.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The obtained data should be stored from forensic system by using cryptcat or netcat. </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Netcat is a widely used tool to transfer the data from target system to remote forensic workstations.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072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1" y="623402"/>
            <a:ext cx="3249283" cy="3785652"/>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b="1" dirty="0">
                <a:solidFill>
                  <a:srgbClr val="133E57"/>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497D291-7343-4FE9-851B-9F0849C65875}"/>
              </a:ext>
            </a:extLst>
          </p:cNvPr>
          <p:cNvSpPr txBox="1"/>
          <p:nvPr/>
        </p:nvSpPr>
        <p:spPr>
          <a:xfrm>
            <a:off x="3910639" y="230398"/>
            <a:ext cx="354258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a:t>
            </a:r>
          </a:p>
        </p:txBody>
      </p:sp>
      <p:sp>
        <p:nvSpPr>
          <p:cNvPr id="4" name="TextBox 3">
            <a:extLst>
              <a:ext uri="{FF2B5EF4-FFF2-40B4-BE49-F238E27FC236}">
                <a16:creationId xmlns:a16="http://schemas.microsoft.com/office/drawing/2014/main" id="{B1BBF1E3-496E-4215-BFC0-F0C69D17A822}"/>
              </a:ext>
            </a:extLst>
          </p:cNvPr>
          <p:cNvSpPr txBox="1"/>
          <p:nvPr/>
        </p:nvSpPr>
        <p:spPr>
          <a:xfrm>
            <a:off x="3844504" y="987302"/>
            <a:ext cx="3922146"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Moving of Data Using Netcat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Netcat is a freely available tool that can be used to establish a communication channel between hosts.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There are two practices promoted by this technique: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It helps to quickly get on and off the target system.</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It also provides offline feature of reviewing the information which was previously attained.</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BE1D1B-67A0-499F-BFE0-3FB69322AEC6}"/>
              </a:ext>
            </a:extLst>
          </p:cNvPr>
          <p:cNvPicPr>
            <a:picLocks noChangeAspect="1"/>
          </p:cNvPicPr>
          <p:nvPr/>
        </p:nvPicPr>
        <p:blipFill>
          <a:blip r:embed="rId2"/>
          <a:stretch>
            <a:fillRect/>
          </a:stretch>
        </p:blipFill>
        <p:spPr>
          <a:xfrm>
            <a:off x="7766650" y="1310048"/>
            <a:ext cx="4380194" cy="3146548"/>
          </a:xfrm>
          <a:prstGeom prst="rect">
            <a:avLst/>
          </a:prstGeom>
        </p:spPr>
      </p:pic>
      <p:sp>
        <p:nvSpPr>
          <p:cNvPr id="3" name="TextBox 2">
            <a:extLst>
              <a:ext uri="{FF2B5EF4-FFF2-40B4-BE49-F238E27FC236}">
                <a16:creationId xmlns:a16="http://schemas.microsoft.com/office/drawing/2014/main" id="{BCBEC9A5-63BE-4D69-BC1F-CBA87E9FB740}"/>
              </a:ext>
            </a:extLst>
          </p:cNvPr>
          <p:cNvSpPr txBox="1"/>
          <p:nvPr/>
        </p:nvSpPr>
        <p:spPr>
          <a:xfrm>
            <a:off x="3999781" y="4779341"/>
            <a:ext cx="7792528" cy="203132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We need to initialize a Netcat listener on the forensic work station. We also need to redirect all the incoming data. Figure 4.2 shows the incoming connection on port 2222. The file called </a:t>
            </a:r>
            <a:r>
              <a:rPr lang="en-IN" dirty="0" err="1">
                <a:latin typeface="Times New Roman" panose="02020603050405020304" pitchFamily="18" charset="0"/>
                <a:cs typeface="Times New Roman" panose="02020603050405020304" pitchFamily="18" charset="0"/>
              </a:rPr>
              <a:t>pslist</a:t>
            </a:r>
            <a:r>
              <a:rPr lang="en-IN" dirty="0">
                <a:latin typeface="Times New Roman" panose="02020603050405020304" pitchFamily="18" charset="0"/>
                <a:cs typeface="Times New Roman" panose="02020603050405020304" pitchFamily="18" charset="0"/>
              </a:rPr>
              <a:t> will contain all the information received on the port 2222. The output to the response command is provided to the forensic workstations by using Netcat on the target system. Figure 4.3 runs the command for </a:t>
            </a:r>
            <a:r>
              <a:rPr lang="en-IN" dirty="0" err="1">
                <a:latin typeface="Times New Roman" panose="02020603050405020304" pitchFamily="18" charset="0"/>
                <a:cs typeface="Times New Roman" panose="02020603050405020304" pitchFamily="18" charset="0"/>
              </a:rPr>
              <a:t>pslist</a:t>
            </a:r>
            <a:r>
              <a:rPr lang="en-IN" dirty="0">
                <a:latin typeface="Times New Roman" panose="02020603050405020304" pitchFamily="18" charset="0"/>
                <a:cs typeface="Times New Roman" panose="02020603050405020304" pitchFamily="18" charset="0"/>
              </a:rPr>
              <a:t>, by sending the output to the forensic workstation with the IP address 192.168.0.20.</a:t>
            </a:r>
          </a:p>
        </p:txBody>
      </p:sp>
    </p:spTree>
    <p:extLst>
      <p:ext uri="{BB962C8B-B14F-4D97-AF65-F5344CB8AC3E}">
        <p14:creationId xmlns:p14="http://schemas.microsoft.com/office/powerpoint/2010/main" val="218707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1" y="623402"/>
            <a:ext cx="3249283" cy="3785652"/>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b="1" dirty="0">
                <a:solidFill>
                  <a:srgbClr val="133E57"/>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497D291-7343-4FE9-851B-9F0849C65875}"/>
              </a:ext>
            </a:extLst>
          </p:cNvPr>
          <p:cNvSpPr txBox="1"/>
          <p:nvPr/>
        </p:nvSpPr>
        <p:spPr>
          <a:xfrm>
            <a:off x="4266239" y="623402"/>
            <a:ext cx="354258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a:t>
            </a:r>
          </a:p>
        </p:txBody>
      </p:sp>
      <p:sp>
        <p:nvSpPr>
          <p:cNvPr id="6" name="TextBox 5">
            <a:extLst>
              <a:ext uri="{FF2B5EF4-FFF2-40B4-BE49-F238E27FC236}">
                <a16:creationId xmlns:a16="http://schemas.microsoft.com/office/drawing/2014/main" id="{7C34A973-92DE-456F-9B2B-3FAE98EA5835}"/>
              </a:ext>
            </a:extLst>
          </p:cNvPr>
          <p:cNvSpPr txBox="1"/>
          <p:nvPr/>
        </p:nvSpPr>
        <p:spPr>
          <a:xfrm>
            <a:off x="4113838" y="1735418"/>
            <a:ext cx="7809647" cy="4154984"/>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Obtaining Volatile Data </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We collect the following temporal/volatile data before forensic duplication: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The date and the time of the system.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List of users that are currently logged on.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Entire file system’s time and date stamp.</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List of processes that are currently running.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List of sockets that are open currently.</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Applications that are listening on the open sockets.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List of systems that have current or had recent connections to the system.</a:t>
            </a:r>
          </a:p>
        </p:txBody>
      </p:sp>
    </p:spTree>
    <p:extLst>
      <p:ext uri="{BB962C8B-B14F-4D97-AF65-F5344CB8AC3E}">
        <p14:creationId xmlns:p14="http://schemas.microsoft.com/office/powerpoint/2010/main" val="94102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1" y="623402"/>
            <a:ext cx="3249283" cy="3785652"/>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b="1" dirty="0">
                <a:solidFill>
                  <a:srgbClr val="133E57"/>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497D291-7343-4FE9-851B-9F0849C65875}"/>
              </a:ext>
            </a:extLst>
          </p:cNvPr>
          <p:cNvSpPr txBox="1"/>
          <p:nvPr/>
        </p:nvSpPr>
        <p:spPr>
          <a:xfrm>
            <a:off x="4266239" y="623402"/>
            <a:ext cx="354258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a:t>
            </a:r>
          </a:p>
        </p:txBody>
      </p:sp>
      <p:sp>
        <p:nvSpPr>
          <p:cNvPr id="6" name="TextBox 5">
            <a:extLst>
              <a:ext uri="{FF2B5EF4-FFF2-40B4-BE49-F238E27FC236}">
                <a16:creationId xmlns:a16="http://schemas.microsoft.com/office/drawing/2014/main" id="{7C34A973-92DE-456F-9B2B-3FAE98EA5835}"/>
              </a:ext>
            </a:extLst>
          </p:cNvPr>
          <p:cNvSpPr txBox="1"/>
          <p:nvPr/>
        </p:nvSpPr>
        <p:spPr>
          <a:xfrm>
            <a:off x="4179152" y="1208178"/>
            <a:ext cx="8012847"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Documenting and Managing the Investigation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For accurate incident response, it is necessary to have technical skills. Practices that are documented and organized are important. </a:t>
            </a:r>
          </a:p>
          <a:p>
            <a:r>
              <a:rPr lang="en-IN" sz="2000" dirty="0">
                <a:latin typeface="Times New Roman" panose="02020603050405020304" pitchFamily="18" charset="0"/>
                <a:cs typeface="Times New Roman" panose="02020603050405020304" pitchFamily="18" charset="0"/>
              </a:rPr>
              <a:t> There are two main reasons for documenting the actions while responding to the victim system: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To protect an organization to which you belong.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To collect the data that may become evidence against the offender or criminal.</a:t>
            </a:r>
          </a:p>
          <a:p>
            <a:pPr marL="342900" indent="-342900">
              <a:buFont typeface="+mj-lt"/>
              <a:buAutoNum type="arabicPeriod"/>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An example of this form is illustrated in the following table:</a:t>
            </a:r>
          </a:p>
        </p:txBody>
      </p:sp>
      <p:pic>
        <p:nvPicPr>
          <p:cNvPr id="4" name="Picture 3">
            <a:extLst>
              <a:ext uri="{FF2B5EF4-FFF2-40B4-BE49-F238E27FC236}">
                <a16:creationId xmlns:a16="http://schemas.microsoft.com/office/drawing/2014/main" id="{42A62E50-FD1B-410A-BE16-AC6BBE9ABB4F}"/>
              </a:ext>
            </a:extLst>
          </p:cNvPr>
          <p:cNvPicPr>
            <a:picLocks noChangeAspect="1"/>
          </p:cNvPicPr>
          <p:nvPr/>
        </p:nvPicPr>
        <p:blipFill>
          <a:blip r:embed="rId2"/>
          <a:stretch>
            <a:fillRect/>
          </a:stretch>
        </p:blipFill>
        <p:spPr>
          <a:xfrm>
            <a:off x="4266239" y="4686053"/>
            <a:ext cx="7322318" cy="1931926"/>
          </a:xfrm>
          <a:prstGeom prst="rect">
            <a:avLst/>
          </a:prstGeom>
        </p:spPr>
      </p:pic>
    </p:spTree>
    <p:extLst>
      <p:ext uri="{BB962C8B-B14F-4D97-AF65-F5344CB8AC3E}">
        <p14:creationId xmlns:p14="http://schemas.microsoft.com/office/powerpoint/2010/main" val="421417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1" y="623402"/>
            <a:ext cx="3249283" cy="3785652"/>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b="1" dirty="0">
                <a:solidFill>
                  <a:srgbClr val="133E57"/>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497D291-7343-4FE9-851B-9F0849C65875}"/>
              </a:ext>
            </a:extLst>
          </p:cNvPr>
          <p:cNvSpPr txBox="1"/>
          <p:nvPr/>
        </p:nvSpPr>
        <p:spPr>
          <a:xfrm>
            <a:off x="4215439" y="392569"/>
            <a:ext cx="354258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a:t>
            </a:r>
          </a:p>
        </p:txBody>
      </p:sp>
      <p:sp>
        <p:nvSpPr>
          <p:cNvPr id="6" name="TextBox 5">
            <a:extLst>
              <a:ext uri="{FF2B5EF4-FFF2-40B4-BE49-F238E27FC236}">
                <a16:creationId xmlns:a16="http://schemas.microsoft.com/office/drawing/2014/main" id="{7C34A973-92DE-456F-9B2B-3FAE98EA5835}"/>
              </a:ext>
            </a:extLst>
          </p:cNvPr>
          <p:cNvSpPr txBox="1"/>
          <p:nvPr/>
        </p:nvSpPr>
        <p:spPr>
          <a:xfrm>
            <a:off x="4215439" y="1499507"/>
            <a:ext cx="7925760" cy="5170646"/>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Collecting Temporal Data</a:t>
            </a:r>
          </a:p>
          <a:p>
            <a:r>
              <a:rPr lang="en-IN" sz="2200" dirty="0">
                <a:latin typeface="Times New Roman" panose="02020603050405020304" pitchFamily="18" charset="0"/>
                <a:cs typeface="Times New Roman" panose="02020603050405020304" pitchFamily="18" charset="0"/>
              </a:rPr>
              <a:t>Following are the steps used for collecting the data: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Run a Trusted cmd.exe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Recording the system time and date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Identify who has logged on to the system and who are the remote access users.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Record creation, access time, and all the modifications made to the files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Identifying open ports.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List of applications that are associated with those ports.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List of all running processes.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List of current and recent connections.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Record date and time of target system.</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Commands accessed at the time of initial response.</a:t>
            </a:r>
          </a:p>
          <a:p>
            <a:pPr marL="342900" indent="-342900">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122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b="1" dirty="0">
                <a:solidFill>
                  <a:srgbClr val="133E57"/>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D8D7622-7820-4151-957A-425E535844E0}"/>
              </a:ext>
            </a:extLst>
          </p:cNvPr>
          <p:cNvSpPr txBox="1"/>
          <p:nvPr/>
        </p:nvSpPr>
        <p:spPr>
          <a:xfrm>
            <a:off x="4248149" y="623402"/>
            <a:ext cx="53975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 from UniX system </a:t>
            </a:r>
          </a:p>
        </p:txBody>
      </p:sp>
      <p:sp>
        <p:nvSpPr>
          <p:cNvPr id="6" name="TextBox 5">
            <a:extLst>
              <a:ext uri="{FF2B5EF4-FFF2-40B4-BE49-F238E27FC236}">
                <a16:creationId xmlns:a16="http://schemas.microsoft.com/office/drawing/2014/main" id="{FB732BF0-021B-4E8C-A500-CCF74C5794D0}"/>
              </a:ext>
            </a:extLst>
          </p:cNvPr>
          <p:cNvSpPr txBox="1"/>
          <p:nvPr/>
        </p:nvSpPr>
        <p:spPr>
          <a:xfrm>
            <a:off x="4562475" y="1747838"/>
            <a:ext cx="4438650"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986CF55-D2D2-4636-B473-2BFF94CCB1E5}"/>
              </a:ext>
            </a:extLst>
          </p:cNvPr>
          <p:cNvSpPr txBox="1"/>
          <p:nvPr/>
        </p:nvSpPr>
        <p:spPr>
          <a:xfrm>
            <a:off x="4248149" y="1909599"/>
            <a:ext cx="7856765" cy="3816429"/>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Collecting the data</a:t>
            </a:r>
          </a:p>
          <a:p>
            <a:r>
              <a:rPr lang="en-IN" sz="2200" dirty="0">
                <a:latin typeface="Times New Roman" panose="02020603050405020304" pitchFamily="18" charset="0"/>
                <a:cs typeface="Times New Roman" panose="02020603050405020304" pitchFamily="18" charset="0"/>
              </a:rPr>
              <a:t>The following information should be collected: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Date and time of the system.</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A list of users who are currently logged on.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Entire file system’s time and date stamps.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List of processes that are currently in running state.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List of currently open socket.</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List of application that is listening to those open ports.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List of systems that have current or recent connections to the system. </a:t>
            </a:r>
          </a:p>
          <a:p>
            <a:r>
              <a:rPr lang="en-IN"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83139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b="1" dirty="0">
                <a:solidFill>
                  <a:srgbClr val="133E57"/>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D8D7622-7820-4151-957A-425E535844E0}"/>
              </a:ext>
            </a:extLst>
          </p:cNvPr>
          <p:cNvSpPr txBox="1"/>
          <p:nvPr/>
        </p:nvSpPr>
        <p:spPr>
          <a:xfrm>
            <a:off x="4248149" y="695973"/>
            <a:ext cx="53975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 from UniX system </a:t>
            </a:r>
          </a:p>
        </p:txBody>
      </p:sp>
      <p:sp>
        <p:nvSpPr>
          <p:cNvPr id="6" name="TextBox 5">
            <a:extLst>
              <a:ext uri="{FF2B5EF4-FFF2-40B4-BE49-F238E27FC236}">
                <a16:creationId xmlns:a16="http://schemas.microsoft.com/office/drawing/2014/main" id="{FB732BF0-021B-4E8C-A500-CCF74C5794D0}"/>
              </a:ext>
            </a:extLst>
          </p:cNvPr>
          <p:cNvSpPr txBox="1"/>
          <p:nvPr/>
        </p:nvSpPr>
        <p:spPr>
          <a:xfrm>
            <a:off x="4562475" y="1747838"/>
            <a:ext cx="4438650"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986CF55-D2D2-4636-B473-2BFF94CCB1E5}"/>
              </a:ext>
            </a:extLst>
          </p:cNvPr>
          <p:cNvSpPr txBox="1"/>
          <p:nvPr/>
        </p:nvSpPr>
        <p:spPr>
          <a:xfrm>
            <a:off x="4248149" y="1828517"/>
            <a:ext cx="7805965" cy="4154984"/>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For obtaining live data, following steps should be followed:</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Run a trusted shell.</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Record the time and date of the system.</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Identify who is currently logged on to the system.</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Record creation, alteration, and access time of each file.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Identify open ports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Enlist applications associated with open ports.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Identify the running processes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List the current and recent connections.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Record the time of the system.</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Record the steps taken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Record cryptographic checksum.</a:t>
            </a:r>
          </a:p>
        </p:txBody>
      </p:sp>
    </p:spTree>
    <p:extLst>
      <p:ext uri="{BB962C8B-B14F-4D97-AF65-F5344CB8AC3E}">
        <p14:creationId xmlns:p14="http://schemas.microsoft.com/office/powerpoint/2010/main" val="2999699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b="1" dirty="0">
                <a:solidFill>
                  <a:srgbClr val="133E57"/>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D8D7622-7820-4151-957A-425E535844E0}"/>
              </a:ext>
            </a:extLst>
          </p:cNvPr>
          <p:cNvSpPr txBox="1"/>
          <p:nvPr/>
        </p:nvSpPr>
        <p:spPr>
          <a:xfrm>
            <a:off x="4138881" y="623402"/>
            <a:ext cx="53975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 from UniX system </a:t>
            </a:r>
          </a:p>
        </p:txBody>
      </p:sp>
      <p:sp>
        <p:nvSpPr>
          <p:cNvPr id="6" name="TextBox 5">
            <a:extLst>
              <a:ext uri="{FF2B5EF4-FFF2-40B4-BE49-F238E27FC236}">
                <a16:creationId xmlns:a16="http://schemas.microsoft.com/office/drawing/2014/main" id="{FB732BF0-021B-4E8C-A500-CCF74C5794D0}"/>
              </a:ext>
            </a:extLst>
          </p:cNvPr>
          <p:cNvSpPr txBox="1"/>
          <p:nvPr/>
        </p:nvSpPr>
        <p:spPr>
          <a:xfrm>
            <a:off x="4510717" y="1736336"/>
            <a:ext cx="4438650"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986CF55-D2D2-4636-B473-2BFF94CCB1E5}"/>
              </a:ext>
            </a:extLst>
          </p:cNvPr>
          <p:cNvSpPr txBox="1"/>
          <p:nvPr/>
        </p:nvSpPr>
        <p:spPr>
          <a:xfrm>
            <a:off x="4138881" y="1415926"/>
            <a:ext cx="8018612" cy="5170646"/>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Storing Information Obtained During Initial Response</a:t>
            </a:r>
          </a:p>
          <a:p>
            <a:r>
              <a:rPr lang="en-IN" sz="2200" dirty="0">
                <a:latin typeface="Times New Roman" panose="02020603050405020304" pitchFamily="18" charset="0"/>
                <a:cs typeface="Times New Roman" panose="02020603050405020304" pitchFamily="18" charset="0"/>
              </a:rPr>
              <a:t>Most of the UNIX variants place their log files in /var/adm. To know where the logs are stored, you need to be familiar with each variants of the UNIX system.</a:t>
            </a: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Following shows the binary log files of particular interest:</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Utmp file accessed with w command.</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Wtmp file accessed with last utility.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Last log file accessed with last log utility.</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Process accounting logs accessed with </a:t>
            </a:r>
            <a:r>
              <a:rPr lang="en-IN" sz="2200" dirty="0" err="1">
                <a:latin typeface="Times New Roman" panose="02020603050405020304" pitchFamily="18" charset="0"/>
                <a:cs typeface="Times New Roman" panose="02020603050405020304" pitchFamily="18" charset="0"/>
              </a:rPr>
              <a:t>lastcomm</a:t>
            </a:r>
            <a:r>
              <a:rPr lang="en-IN" sz="2200" dirty="0">
                <a:latin typeface="Times New Roman" panose="02020603050405020304" pitchFamily="18" charset="0"/>
                <a:cs typeface="Times New Roman" panose="02020603050405020304" pitchFamily="18" charset="0"/>
              </a:rPr>
              <a:t> utility.</a:t>
            </a:r>
          </a:p>
          <a:p>
            <a:pPr marL="342900" indent="-342900">
              <a:buFont typeface="+mj-lt"/>
              <a:buAutoNum type="arabicPeriod"/>
            </a:pP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Some ASCII text log files are as follows: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Xferlog</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 Web access logs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History files </a:t>
            </a:r>
          </a:p>
        </p:txBody>
      </p:sp>
    </p:spTree>
    <p:extLst>
      <p:ext uri="{BB962C8B-B14F-4D97-AF65-F5344CB8AC3E}">
        <p14:creationId xmlns:p14="http://schemas.microsoft.com/office/powerpoint/2010/main" val="213463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b="1" dirty="0">
                <a:solidFill>
                  <a:srgbClr val="133E57"/>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D8D7622-7820-4151-957A-425E535844E0}"/>
              </a:ext>
            </a:extLst>
          </p:cNvPr>
          <p:cNvSpPr txBox="1"/>
          <p:nvPr/>
        </p:nvSpPr>
        <p:spPr>
          <a:xfrm>
            <a:off x="4138881" y="623402"/>
            <a:ext cx="53975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 from UniX system </a:t>
            </a:r>
          </a:p>
        </p:txBody>
      </p:sp>
      <p:sp>
        <p:nvSpPr>
          <p:cNvPr id="6" name="TextBox 5">
            <a:extLst>
              <a:ext uri="{FF2B5EF4-FFF2-40B4-BE49-F238E27FC236}">
                <a16:creationId xmlns:a16="http://schemas.microsoft.com/office/drawing/2014/main" id="{FB732BF0-021B-4E8C-A500-CCF74C5794D0}"/>
              </a:ext>
            </a:extLst>
          </p:cNvPr>
          <p:cNvSpPr txBox="1"/>
          <p:nvPr/>
        </p:nvSpPr>
        <p:spPr>
          <a:xfrm>
            <a:off x="4510717" y="1736336"/>
            <a:ext cx="4438650"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986CF55-D2D2-4636-B473-2BFF94CCB1E5}"/>
              </a:ext>
            </a:extLst>
          </p:cNvPr>
          <p:cNvSpPr txBox="1"/>
          <p:nvPr/>
        </p:nvSpPr>
        <p:spPr>
          <a:xfrm>
            <a:off x="4138881" y="1466041"/>
            <a:ext cx="8018612" cy="5016758"/>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Obtaining Important Configuration Files </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Here is the list about which file should be obtained during initial response: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 To look for unauthorized user accounts: /etc/passwd.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To ensure about password authentication of every account: /etc/shadow.</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To look for escalation in scope of access and privileges: /etc/groups.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To list the DNS (Domain Name System) entries: /etc/hosts.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To review trusted relationships: /etc/</a:t>
            </a:r>
            <a:r>
              <a:rPr lang="en-IN" sz="2000" dirty="0" err="1">
                <a:latin typeface="Times New Roman" panose="02020603050405020304" pitchFamily="18" charset="0"/>
                <a:cs typeface="Times New Roman" panose="02020603050405020304" pitchFamily="18" charset="0"/>
              </a:rPr>
              <a:t>hosts.equiv</a:t>
            </a:r>
            <a:r>
              <a:rPr lang="en-IN" sz="20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To look in the start-up files: /etc/</a:t>
            </a:r>
            <a:r>
              <a:rPr lang="en-IN" sz="2000" dirty="0" err="1">
                <a:latin typeface="Times New Roman" panose="02020603050405020304" pitchFamily="18" charset="0"/>
                <a:cs typeface="Times New Roman" panose="02020603050405020304" pitchFamily="18" charset="0"/>
              </a:rPr>
              <a:t>rc</a:t>
            </a:r>
            <a:r>
              <a:rPr lang="en-IN" sz="2000"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To list scheduled events: crontab files.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Dumping System RAM</a:t>
            </a:r>
          </a:p>
          <a:p>
            <a:r>
              <a:rPr lang="en-IN" sz="2000" dirty="0">
                <a:latin typeface="Times New Roman" panose="02020603050405020304" pitchFamily="18" charset="0"/>
                <a:cs typeface="Times New Roman" panose="02020603050405020304" pitchFamily="18" charset="0"/>
              </a:rPr>
              <a:t>There is no proper way to dump the system RAM on the UNIX system. We normally transfer /proc/</a:t>
            </a:r>
            <a:r>
              <a:rPr lang="en-IN" sz="2000" dirty="0" err="1">
                <a:latin typeface="Times New Roman" panose="02020603050405020304" pitchFamily="18" charset="0"/>
                <a:cs typeface="Times New Roman" panose="02020603050405020304" pitchFamily="18" charset="0"/>
              </a:rPr>
              <a:t>kmem</a:t>
            </a:r>
            <a:r>
              <a:rPr lang="en-IN" sz="2000" dirty="0">
                <a:latin typeface="Times New Roman" panose="02020603050405020304" pitchFamily="18" charset="0"/>
                <a:cs typeface="Times New Roman" panose="02020603050405020304" pitchFamily="18" charset="0"/>
              </a:rPr>
              <a:t> or /proc/</a:t>
            </a:r>
            <a:r>
              <a:rPr lang="en-IN" sz="2000" dirty="0" err="1">
                <a:latin typeface="Times New Roman" panose="02020603050405020304" pitchFamily="18" charset="0"/>
                <a:cs typeface="Times New Roman" panose="02020603050405020304" pitchFamily="18" charset="0"/>
              </a:rPr>
              <a:t>kcore</a:t>
            </a:r>
            <a:r>
              <a:rPr lang="en-IN" sz="2000" dirty="0">
                <a:latin typeface="Times New Roman" panose="02020603050405020304" pitchFamily="18" charset="0"/>
                <a:cs typeface="Times New Roman" panose="02020603050405020304" pitchFamily="18" charset="0"/>
              </a:rPr>
              <a:t> file from the target system. These files contain the files of system RAM in discontinuous manner. Core dump type of analysis can be done by very few people.</a:t>
            </a:r>
          </a:p>
        </p:txBody>
      </p:sp>
    </p:spTree>
    <p:extLst>
      <p:ext uri="{BB962C8B-B14F-4D97-AF65-F5344CB8AC3E}">
        <p14:creationId xmlns:p14="http://schemas.microsoft.com/office/powerpoint/2010/main" val="2686305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979960"/>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4.1 Introduction </a:t>
            </a:r>
          </a:p>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4.5 Live Data collection from UniX system</a:t>
            </a:r>
          </a:p>
        </p:txBody>
      </p:sp>
      <p:sp>
        <p:nvSpPr>
          <p:cNvPr id="11" name="TextBox 10">
            <a:extLst>
              <a:ext uri="{FF2B5EF4-FFF2-40B4-BE49-F238E27FC236}">
                <a16:creationId xmlns:a16="http://schemas.microsoft.com/office/drawing/2014/main" id="{EF0C4617-248E-44E3-A546-C743406CE1DA}"/>
              </a:ext>
            </a:extLst>
          </p:cNvPr>
          <p:cNvSpPr txBox="1"/>
          <p:nvPr/>
        </p:nvSpPr>
        <p:spPr>
          <a:xfrm>
            <a:off x="5660032" y="1307901"/>
            <a:ext cx="467874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CHAPTER FOUR</a:t>
            </a:r>
          </a:p>
        </p:txBody>
      </p:sp>
      <p:sp>
        <p:nvSpPr>
          <p:cNvPr id="12" name="TextBox 11">
            <a:extLst>
              <a:ext uri="{FF2B5EF4-FFF2-40B4-BE49-F238E27FC236}">
                <a16:creationId xmlns:a16="http://schemas.microsoft.com/office/drawing/2014/main" id="{FF1D4FD1-F27B-440D-A4A1-A0D3B9BA1FF5}"/>
              </a:ext>
            </a:extLst>
          </p:cNvPr>
          <p:cNvSpPr txBox="1"/>
          <p:nvPr/>
        </p:nvSpPr>
        <p:spPr>
          <a:xfrm>
            <a:off x="4978852" y="3154032"/>
            <a:ext cx="6366295"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Live Data Collection</a:t>
            </a:r>
          </a:p>
        </p:txBody>
      </p:sp>
    </p:spTree>
    <p:extLst>
      <p:ext uri="{BB962C8B-B14F-4D97-AF65-F5344CB8AC3E}">
        <p14:creationId xmlns:p14="http://schemas.microsoft.com/office/powerpoint/2010/main" val="2352749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 </a:t>
            </a:r>
            <a:r>
              <a:rPr lang="en-US" dirty="0" err="1"/>
              <a:t>Nilakshi</a:t>
            </a:r>
            <a:r>
              <a:rPr lang="en-US" dirty="0"/>
              <a:t> Jain</a:t>
            </a:r>
          </a:p>
        </p:txBody>
      </p:sp>
      <p:sp>
        <p:nvSpPr>
          <p:cNvPr id="3" name="Content Placeholder 2"/>
          <p:cNvSpPr>
            <a:spLocks noGrp="1"/>
          </p:cNvSpPr>
          <p:nvPr>
            <p:ph idx="1"/>
          </p:nvPr>
        </p:nvSpPr>
        <p:spPr/>
        <p:txBody>
          <a:bodyPr/>
          <a:lstStyle/>
          <a:p>
            <a:r>
              <a:rPr lang="en-US" dirty="0"/>
              <a:t>Thank you </a:t>
            </a:r>
          </a:p>
        </p:txBody>
      </p:sp>
      <p:sp>
        <p:nvSpPr>
          <p:cNvPr id="4" name="Text Placeholder 3"/>
          <p:cNvSpPr>
            <a:spLocks noGrp="1"/>
          </p:cNvSpPr>
          <p:nvPr>
            <p:ph type="body" sz="half" idx="2"/>
          </p:nvPr>
        </p:nvSpPr>
        <p:spPr/>
        <p:txBody>
          <a:bodyPr/>
          <a:lstStyle/>
          <a:p>
            <a:pPr algn="ctr"/>
            <a:r>
              <a:rPr lang="en-US" dirty="0"/>
              <a:t>Email ID : </a:t>
            </a:r>
            <a:r>
              <a:rPr lang="en-US" dirty="0">
                <a:hlinkClick r:id="rId2"/>
              </a:rPr>
              <a:t>nilakshijain1986@gmail.com</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b="1" dirty="0">
                <a:solidFill>
                  <a:srgbClr val="133E57"/>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F117C68C-A926-49B9-85F3-21513381B8C1}"/>
              </a:ext>
            </a:extLst>
          </p:cNvPr>
          <p:cNvSpPr txBox="1"/>
          <p:nvPr/>
        </p:nvSpPr>
        <p:spPr>
          <a:xfrm>
            <a:off x="4356100" y="318219"/>
            <a:ext cx="2213824"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802208B8-0280-41D6-8CFD-F1CE9637A841}"/>
              </a:ext>
            </a:extLst>
          </p:cNvPr>
          <p:cNvSpPr txBox="1"/>
          <p:nvPr/>
        </p:nvSpPr>
        <p:spPr>
          <a:xfrm>
            <a:off x="4356100" y="1446710"/>
            <a:ext cx="7696200" cy="4493538"/>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The term “computer forensic” involves identification, sunder out, preparation of documents, and storing information that is kept or sent over in electronic or magnetic form basically considered as digital evidence</a:t>
            </a:r>
          </a:p>
          <a:p>
            <a:r>
              <a:rPr lang="en-IN" sz="2200" dirty="0">
                <a:latin typeface="Times New Roman" panose="02020603050405020304" pitchFamily="18" charset="0"/>
                <a:cs typeface="Times New Roman" panose="02020603050405020304" pitchFamily="18" charset="0"/>
              </a:rPr>
              <a:t>Different standards have been created which are used to find out and preserve digital evidences There are a number of the procedures accepted by law. Those are: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If evidence is not collected and handled according to the proper standards, the judge may deem the evidence inadmissible when it is presented and the jury members will never get a chance to evaluate it or consider it in making their decision.</a:t>
            </a:r>
          </a:p>
          <a:p>
            <a:pPr marL="342900" indent="-342900">
              <a:buFont typeface="+mj-lt"/>
              <a:buAutoNum type="arabicPeriod"/>
            </a:pPr>
            <a:r>
              <a:rPr lang="en-IN" sz="2200">
                <a:latin typeface="Times New Roman" panose="02020603050405020304" pitchFamily="18" charset="0"/>
                <a:cs typeface="Times New Roman" panose="02020603050405020304" pitchFamily="18" charset="0"/>
              </a:rPr>
              <a:t>If </a:t>
            </a:r>
            <a:r>
              <a:rPr lang="en-IN" sz="2200" dirty="0">
                <a:latin typeface="Times New Roman" panose="02020603050405020304" pitchFamily="18" charset="0"/>
                <a:cs typeface="Times New Roman" panose="02020603050405020304" pitchFamily="18" charset="0"/>
              </a:rPr>
              <a:t>the proof is admitted, the opposing lawyer can attack its quality by questioning the witnesses.</a:t>
            </a:r>
          </a:p>
        </p:txBody>
      </p:sp>
    </p:spTree>
    <p:extLst>
      <p:ext uri="{BB962C8B-B14F-4D97-AF65-F5344CB8AC3E}">
        <p14:creationId xmlns:p14="http://schemas.microsoft.com/office/powerpoint/2010/main" val="347967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a:t>
            </a:r>
            <a:r>
              <a:rPr lang="en-IN" sz="2400" b="1" dirty="0">
                <a:solidFill>
                  <a:srgbClr val="133E57"/>
                </a:solidFill>
                <a:latin typeface="Times New Roman" panose="02020603050405020304" pitchFamily="18" charset="0"/>
                <a:cs typeface="Times New Roman" panose="02020603050405020304" pitchFamily="18" charset="0"/>
              </a:rPr>
              <a:t>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4" name="TextBox 3">
            <a:extLst>
              <a:ext uri="{FF2B5EF4-FFF2-40B4-BE49-F238E27FC236}">
                <a16:creationId xmlns:a16="http://schemas.microsoft.com/office/drawing/2014/main" id="{0C93522D-8D23-42BE-B916-B0312161D71B}"/>
              </a:ext>
            </a:extLst>
          </p:cNvPr>
          <p:cNvSpPr txBox="1"/>
          <p:nvPr/>
        </p:nvSpPr>
        <p:spPr>
          <a:xfrm>
            <a:off x="4331277" y="657986"/>
            <a:ext cx="54102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The Facts in a Criminal Case</a:t>
            </a:r>
          </a:p>
        </p:txBody>
      </p:sp>
      <p:sp>
        <p:nvSpPr>
          <p:cNvPr id="6" name="TextBox 5">
            <a:extLst>
              <a:ext uri="{FF2B5EF4-FFF2-40B4-BE49-F238E27FC236}">
                <a16:creationId xmlns:a16="http://schemas.microsoft.com/office/drawing/2014/main" id="{3181F504-7C26-47C3-AF11-8ABF167BE2B4}"/>
              </a:ext>
            </a:extLst>
          </p:cNvPr>
          <p:cNvSpPr txBox="1"/>
          <p:nvPr/>
        </p:nvSpPr>
        <p:spPr>
          <a:xfrm>
            <a:off x="4331277" y="1783699"/>
            <a:ext cx="7423150" cy="3477875"/>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Legal process of searching, examining, preserving, and exhibiting facts or evidence is generally governed by the law of authority of the court. This process will introduce an evidence</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1.Definition of Evidence:</a:t>
            </a:r>
          </a:p>
          <a:p>
            <a:r>
              <a:rPr lang="en-IN" sz="2200" dirty="0">
                <a:latin typeface="Times New Roman" panose="02020603050405020304" pitchFamily="18" charset="0"/>
                <a:cs typeface="Times New Roman" panose="02020603050405020304" pitchFamily="18" charset="0"/>
              </a:rPr>
              <a:t>Evidence can generally be defined as the means by which an alleged fact, the truth of which is subjected to scrutiny, is established or disproved. The legal significance of any given piece of evidence lies in its influence on the judge or jury at trial. —Debra Little John Shinder</a:t>
            </a:r>
          </a:p>
        </p:txBody>
      </p:sp>
    </p:spTree>
    <p:extLst>
      <p:ext uri="{BB962C8B-B14F-4D97-AF65-F5344CB8AC3E}">
        <p14:creationId xmlns:p14="http://schemas.microsoft.com/office/powerpoint/2010/main" val="3017183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a:t>
            </a:r>
            <a:r>
              <a:rPr lang="en-IN" sz="2400" b="1" dirty="0">
                <a:solidFill>
                  <a:srgbClr val="133E57"/>
                </a:solidFill>
                <a:latin typeface="Times New Roman" panose="02020603050405020304" pitchFamily="18" charset="0"/>
                <a:cs typeface="Times New Roman" panose="02020603050405020304" pitchFamily="18" charset="0"/>
              </a:rPr>
              <a:t>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4" name="TextBox 3">
            <a:extLst>
              <a:ext uri="{FF2B5EF4-FFF2-40B4-BE49-F238E27FC236}">
                <a16:creationId xmlns:a16="http://schemas.microsoft.com/office/drawing/2014/main" id="{0C93522D-8D23-42BE-B916-B0312161D71B}"/>
              </a:ext>
            </a:extLst>
          </p:cNvPr>
          <p:cNvSpPr txBox="1"/>
          <p:nvPr/>
        </p:nvSpPr>
        <p:spPr>
          <a:xfrm>
            <a:off x="4287883" y="163729"/>
            <a:ext cx="541020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The Facts in a Criminal Case</a:t>
            </a:r>
          </a:p>
        </p:txBody>
      </p:sp>
      <p:sp>
        <p:nvSpPr>
          <p:cNvPr id="6" name="TextBox 5">
            <a:extLst>
              <a:ext uri="{FF2B5EF4-FFF2-40B4-BE49-F238E27FC236}">
                <a16:creationId xmlns:a16="http://schemas.microsoft.com/office/drawing/2014/main" id="{3181F504-7C26-47C3-AF11-8ABF167BE2B4}"/>
              </a:ext>
            </a:extLst>
          </p:cNvPr>
          <p:cNvSpPr txBox="1"/>
          <p:nvPr/>
        </p:nvSpPr>
        <p:spPr>
          <a:xfrm>
            <a:off x="4287883" y="784961"/>
            <a:ext cx="7646239" cy="59093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2.Evidence Admissibility</a:t>
            </a:r>
          </a:p>
          <a:p>
            <a:r>
              <a:rPr lang="en-IN" dirty="0">
                <a:latin typeface="Times New Roman" panose="02020603050405020304" pitchFamily="18" charset="0"/>
                <a:cs typeface="Times New Roman" panose="02020603050405020304" pitchFamily="18" charset="0"/>
              </a:rPr>
              <a:t>There are certain requirements for evidence to be admissible or acceptable by court: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1. Evidence should be competent.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2. Evidence should be relevant.</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3. Evidence should be material.</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4. Evidence should be obtained legally.</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Standards of Forensic Examination</a:t>
            </a:r>
          </a:p>
          <a:p>
            <a:r>
              <a:rPr lang="en-IN" dirty="0">
                <a:latin typeface="Times New Roman" panose="02020603050405020304" pitchFamily="18" charset="0"/>
                <a:cs typeface="Times New Roman" panose="02020603050405020304" pitchFamily="18" charset="0"/>
              </a:rPr>
              <a:t>Standards regarding some digital evidence handling are: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1. The originality of the evidence should be preserved.</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2. There should be an exact copy of the original, if possible, in order to maintain integrity of the evidence.</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3. The copies should be preserved on a disk with no other documents available on the disk. That is, disk should be cleaned before placing copies in it.</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3.Collection of Digital Evidences </a:t>
            </a:r>
          </a:p>
          <a:p>
            <a:r>
              <a:rPr lang="en-IN" dirty="0">
                <a:latin typeface="Times New Roman" panose="02020603050405020304" pitchFamily="18" charset="0"/>
                <a:cs typeface="Times New Roman" panose="02020603050405020304" pitchFamily="18" charset="0"/>
              </a:rPr>
              <a:t>The first person to become aware of a cybercrime is always a network administrator. Integrity in investigation team members is also an essential part in order to collect evidences successfully.</a:t>
            </a:r>
          </a:p>
        </p:txBody>
      </p:sp>
    </p:spTree>
    <p:extLst>
      <p:ext uri="{BB962C8B-B14F-4D97-AF65-F5344CB8AC3E}">
        <p14:creationId xmlns:p14="http://schemas.microsoft.com/office/powerpoint/2010/main" val="124362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b="1" dirty="0">
                <a:solidFill>
                  <a:srgbClr val="133E57"/>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F317CF8F-F755-4FE8-A4CB-184AAB95D2B2}"/>
              </a:ext>
            </a:extLst>
          </p:cNvPr>
          <p:cNvSpPr txBox="1"/>
          <p:nvPr/>
        </p:nvSpPr>
        <p:spPr>
          <a:xfrm>
            <a:off x="4248380" y="477929"/>
            <a:ext cx="688963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People Involved in Data Collection Techniques</a:t>
            </a:r>
          </a:p>
        </p:txBody>
      </p:sp>
      <p:sp>
        <p:nvSpPr>
          <p:cNvPr id="3" name="TextBox 2">
            <a:extLst>
              <a:ext uri="{FF2B5EF4-FFF2-40B4-BE49-F238E27FC236}">
                <a16:creationId xmlns:a16="http://schemas.microsoft.com/office/drawing/2014/main" id="{FF73D364-99EA-46B2-8630-8125A3996522}"/>
              </a:ext>
            </a:extLst>
          </p:cNvPr>
          <p:cNvSpPr txBox="1"/>
          <p:nvPr/>
        </p:nvSpPr>
        <p:spPr>
          <a:xfrm>
            <a:off x="4248380" y="1731034"/>
            <a:ext cx="7832783" cy="4832092"/>
          </a:xfrm>
          <a:prstGeom prst="rect">
            <a:avLst/>
          </a:prstGeom>
          <a:noFill/>
        </p:spPr>
        <p:txBody>
          <a:bodyPr wrap="square" rtlCol="0">
            <a:spAutoFit/>
          </a:bodyPr>
          <a:lstStyle/>
          <a:p>
            <a:r>
              <a:rPr lang="en-IN" sz="2200" dirty="0">
                <a:latin typeface="Times New Roman" panose="02020603050405020304" pitchFamily="18" charset="0"/>
                <a:cs typeface="Times New Roman" panose="02020603050405020304" pitchFamily="18" charset="0"/>
              </a:rPr>
              <a:t>There are several people involved in evidence collection techniques—first respondent (usually an officer or a security person), investigators (usually a senior investigator), and the crime scene technicians (usually a person who is an expert in computer forensic). These people have been assigned with specific roles.</a:t>
            </a:r>
          </a:p>
          <a:p>
            <a:endParaRPr lang="en-IN"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Role of First Respondent</a:t>
            </a:r>
          </a:p>
          <a:p>
            <a:r>
              <a:rPr lang="en-IN" sz="2200" dirty="0">
                <a:latin typeface="Times New Roman" panose="02020603050405020304" pitchFamily="18" charset="0"/>
                <a:cs typeface="Times New Roman" panose="02020603050405020304" pitchFamily="18" charset="0"/>
              </a:rPr>
              <a:t>The first respondent is the one who appears in crime locations, usually an officer or a security person.</a:t>
            </a:r>
          </a:p>
          <a:p>
            <a:r>
              <a:rPr lang="en-IN" sz="2200" dirty="0">
                <a:latin typeface="Times New Roman" panose="02020603050405020304" pitchFamily="18" charset="0"/>
                <a:cs typeface="Times New Roman" panose="02020603050405020304" pitchFamily="18" charset="0"/>
              </a:rPr>
              <a:t>He/she should follow the following process: </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Identifying the crime location</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Protecting the crime scene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Preserving temporary and tampered evidences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65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b="1" dirty="0">
                <a:solidFill>
                  <a:srgbClr val="133E57"/>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F317CF8F-F755-4FE8-A4CB-184AAB95D2B2}"/>
              </a:ext>
            </a:extLst>
          </p:cNvPr>
          <p:cNvSpPr txBox="1"/>
          <p:nvPr/>
        </p:nvSpPr>
        <p:spPr>
          <a:xfrm>
            <a:off x="4129178" y="526299"/>
            <a:ext cx="688963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People Involved in Data Collection Techniques</a:t>
            </a:r>
          </a:p>
        </p:txBody>
      </p:sp>
      <p:sp>
        <p:nvSpPr>
          <p:cNvPr id="3" name="TextBox 2">
            <a:extLst>
              <a:ext uri="{FF2B5EF4-FFF2-40B4-BE49-F238E27FC236}">
                <a16:creationId xmlns:a16="http://schemas.microsoft.com/office/drawing/2014/main" id="{FF73D364-99EA-46B2-8630-8125A3996522}"/>
              </a:ext>
            </a:extLst>
          </p:cNvPr>
          <p:cNvSpPr txBox="1"/>
          <p:nvPr/>
        </p:nvSpPr>
        <p:spPr>
          <a:xfrm>
            <a:off x="4129178" y="1498121"/>
            <a:ext cx="7867290" cy="4524315"/>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Role of Investigators</a:t>
            </a:r>
          </a:p>
          <a:p>
            <a:r>
              <a:rPr lang="en-IN" dirty="0">
                <a:latin typeface="Times New Roman" panose="02020603050405020304" pitchFamily="18" charset="0"/>
                <a:cs typeface="Times New Roman" panose="02020603050405020304" pitchFamily="18" charset="0"/>
              </a:rPr>
              <a:t>IT incident response team has authority of collecting evidences before any law enforcement team arrives. </a:t>
            </a:r>
          </a:p>
          <a:p>
            <a:r>
              <a:rPr lang="en-IN" dirty="0">
                <a:latin typeface="Times New Roman" panose="02020603050405020304" pitchFamily="18" charset="0"/>
                <a:cs typeface="Times New Roman" panose="02020603050405020304" pitchFamily="18" charset="0"/>
              </a:rPr>
              <a:t>He/she will be responsible for: </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A Chain of order: </a:t>
            </a:r>
          </a:p>
          <a:p>
            <a:r>
              <a:rPr lang="en-IN" dirty="0">
                <a:latin typeface="Times New Roman" panose="02020603050405020304" pitchFamily="18" charset="0"/>
                <a:cs typeface="Times New Roman" panose="02020603050405020304" pitchFamily="18" charset="0"/>
              </a:rPr>
              <a:t>       	An investigator should make sure that everyone at the crime scene is        	aware of the chain of order. Chain of order refers to the flow investigation 	process.</a:t>
            </a:r>
          </a:p>
          <a:p>
            <a:r>
              <a:rPr lang="en-IN" dirty="0">
                <a:latin typeface="Times New Roman" panose="02020603050405020304" pitchFamily="18" charset="0"/>
                <a:cs typeface="Times New Roman" panose="02020603050405020304" pitchFamily="18" charset="0"/>
              </a:rPr>
              <a:t>2.     Conducting the crime scene search:</a:t>
            </a:r>
          </a:p>
          <a:p>
            <a:r>
              <a:rPr lang="en-IN" dirty="0">
                <a:latin typeface="Times New Roman" panose="02020603050405020304" pitchFamily="18" charset="0"/>
                <a:cs typeface="Times New Roman" panose="02020603050405020304" pitchFamily="18" charset="0"/>
              </a:rPr>
              <a:t>	Officers should seek all the systems, written documents and notes, manuals, 	and log files related to the crime.</a:t>
            </a:r>
          </a:p>
          <a:p>
            <a:r>
              <a:rPr lang="en-IN" dirty="0">
                <a:latin typeface="Times New Roman" panose="02020603050405020304" pitchFamily="18" charset="0"/>
                <a:cs typeface="Times New Roman" panose="02020603050405020304" pitchFamily="18" charset="0"/>
              </a:rPr>
              <a:t>3.     Preserving integrity of the facts or evidences:</a:t>
            </a:r>
          </a:p>
          <a:p>
            <a:r>
              <a:rPr lang="en-IN" dirty="0">
                <a:latin typeface="Times New Roman" panose="02020603050405020304" pitchFamily="18" charset="0"/>
                <a:cs typeface="Times New Roman" panose="02020603050405020304" pitchFamily="18" charset="0"/>
              </a:rPr>
              <a:t>	Criminals always remove all the evidences. This is the reason to preserve all 	the evidences in order to take actions against the offender. Investigation	should make exact copy of all the evidences, if possible and should be able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footprints of attacker/criminal.</a:t>
            </a:r>
          </a:p>
        </p:txBody>
      </p:sp>
    </p:spTree>
    <p:extLst>
      <p:ext uri="{BB962C8B-B14F-4D97-AF65-F5344CB8AC3E}">
        <p14:creationId xmlns:p14="http://schemas.microsoft.com/office/powerpoint/2010/main" val="2265946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8264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2" y="623402"/>
            <a:ext cx="3004868" cy="4154984"/>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b="1" dirty="0">
                <a:solidFill>
                  <a:srgbClr val="133E57"/>
                </a:solidFill>
                <a:latin typeface="Times New Roman" panose="02020603050405020304" pitchFamily="18" charset="0"/>
                <a:cs typeface="Times New Roman" panose="02020603050405020304" pitchFamily="18" charset="0"/>
              </a:rPr>
              <a:t>4.3 People Involved in Data Collection Techniques</a:t>
            </a:r>
          </a:p>
          <a:p>
            <a:r>
              <a:rPr lang="en-IN" sz="2400" dirty="0">
                <a:solidFill>
                  <a:schemeClr val="bg1"/>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F317CF8F-F755-4FE8-A4CB-184AAB95D2B2}"/>
              </a:ext>
            </a:extLst>
          </p:cNvPr>
          <p:cNvSpPr txBox="1"/>
          <p:nvPr/>
        </p:nvSpPr>
        <p:spPr>
          <a:xfrm>
            <a:off x="4186687" y="623402"/>
            <a:ext cx="6889630"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People Involved in Data Collection Techniques</a:t>
            </a:r>
          </a:p>
        </p:txBody>
      </p:sp>
      <p:sp>
        <p:nvSpPr>
          <p:cNvPr id="3" name="TextBox 2">
            <a:extLst>
              <a:ext uri="{FF2B5EF4-FFF2-40B4-BE49-F238E27FC236}">
                <a16:creationId xmlns:a16="http://schemas.microsoft.com/office/drawing/2014/main" id="{FF73D364-99EA-46B2-8630-8125A3996522}"/>
              </a:ext>
            </a:extLst>
          </p:cNvPr>
          <p:cNvSpPr txBox="1"/>
          <p:nvPr/>
        </p:nvSpPr>
        <p:spPr>
          <a:xfrm>
            <a:off x="4311378" y="2135373"/>
            <a:ext cx="7083986" cy="2462213"/>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Role of Crime Scene Technicians: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Preserving temporal evidences to replicating disks</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Shutting down the computer system for transport</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Marking and recording the evidence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Packaging of the evidence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Transporting evidence</a:t>
            </a:r>
          </a:p>
          <a:p>
            <a:pPr marL="342900" indent="-342900">
              <a:buFont typeface="+mj-lt"/>
              <a:buAutoNum type="arabicPeriod"/>
            </a:pPr>
            <a:r>
              <a:rPr lang="en-IN" sz="2200" dirty="0">
                <a:latin typeface="Times New Roman" panose="02020603050405020304" pitchFamily="18" charset="0"/>
                <a:cs typeface="Times New Roman" panose="02020603050405020304" pitchFamily="18" charset="0"/>
              </a:rPr>
              <a:t>Processing the evidence</a:t>
            </a:r>
          </a:p>
        </p:txBody>
      </p:sp>
    </p:spTree>
    <p:extLst>
      <p:ext uri="{BB962C8B-B14F-4D97-AF65-F5344CB8AC3E}">
        <p14:creationId xmlns:p14="http://schemas.microsoft.com/office/powerpoint/2010/main" val="197152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D610C-676D-46F3-A263-517A3575F59B}"/>
              </a:ext>
            </a:extLst>
          </p:cNvPr>
          <p:cNvSpPr/>
          <p:nvPr/>
        </p:nvSpPr>
        <p:spPr>
          <a:xfrm>
            <a:off x="1" y="-40258"/>
            <a:ext cx="3715108" cy="6898257"/>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22F16BCF-3212-4C3C-B110-26FB274A90DE}"/>
              </a:ext>
            </a:extLst>
          </p:cNvPr>
          <p:cNvSpPr txBox="1"/>
          <p:nvPr/>
        </p:nvSpPr>
        <p:spPr>
          <a:xfrm flipH="1">
            <a:off x="195531" y="623402"/>
            <a:ext cx="3249283" cy="3785652"/>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4.1 Introduction </a:t>
            </a:r>
          </a:p>
          <a:p>
            <a:r>
              <a:rPr lang="en-IN" sz="2400" dirty="0">
                <a:solidFill>
                  <a:schemeClr val="bg1"/>
                </a:solidFill>
                <a:latin typeface="Times New Roman" panose="02020603050405020304" pitchFamily="18" charset="0"/>
                <a:cs typeface="Times New Roman" panose="02020603050405020304" pitchFamily="18" charset="0"/>
              </a:rPr>
              <a:t> 4.2 Facts in Criminal Case</a:t>
            </a:r>
          </a:p>
          <a:p>
            <a:r>
              <a:rPr lang="en-IN" sz="2400" dirty="0">
                <a:solidFill>
                  <a:schemeClr val="bg1"/>
                </a:solidFill>
                <a:latin typeface="Times New Roman" panose="02020603050405020304" pitchFamily="18" charset="0"/>
                <a:cs typeface="Times New Roman" panose="02020603050405020304" pitchFamily="18" charset="0"/>
              </a:rPr>
              <a:t>4.3 People Involved in Data Collection Techniques</a:t>
            </a:r>
          </a:p>
          <a:p>
            <a:r>
              <a:rPr lang="en-IN" sz="2400" b="1" dirty="0">
                <a:solidFill>
                  <a:srgbClr val="133E57"/>
                </a:solidFill>
                <a:latin typeface="Times New Roman" panose="02020603050405020304" pitchFamily="18" charset="0"/>
                <a:cs typeface="Times New Roman" panose="02020603050405020304" pitchFamily="18" charset="0"/>
              </a:rPr>
              <a:t>4.4 Live Data Collection</a:t>
            </a:r>
          </a:p>
          <a:p>
            <a:r>
              <a:rPr lang="en-IN" sz="2400" dirty="0">
                <a:solidFill>
                  <a:schemeClr val="bg1"/>
                </a:solidFill>
                <a:latin typeface="Times New Roman" panose="02020603050405020304" pitchFamily="18" charset="0"/>
                <a:cs typeface="Times New Roman" panose="02020603050405020304" pitchFamily="18" charset="0"/>
              </a:rPr>
              <a:t>4.5 Live Data collection from UniX system</a:t>
            </a:r>
          </a:p>
        </p:txBody>
      </p:sp>
      <p:sp>
        <p:nvSpPr>
          <p:cNvPr id="2" name="TextBox 1">
            <a:extLst>
              <a:ext uri="{FF2B5EF4-FFF2-40B4-BE49-F238E27FC236}">
                <a16:creationId xmlns:a16="http://schemas.microsoft.com/office/drawing/2014/main" id="{C497D291-7343-4FE9-851B-9F0849C65875}"/>
              </a:ext>
            </a:extLst>
          </p:cNvPr>
          <p:cNvSpPr txBox="1"/>
          <p:nvPr/>
        </p:nvSpPr>
        <p:spPr>
          <a:xfrm>
            <a:off x="3910639" y="287548"/>
            <a:ext cx="354258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Live Data Collection</a:t>
            </a:r>
          </a:p>
        </p:txBody>
      </p:sp>
      <p:sp>
        <p:nvSpPr>
          <p:cNvPr id="3" name="TextBox 2">
            <a:extLst>
              <a:ext uri="{FF2B5EF4-FFF2-40B4-BE49-F238E27FC236}">
                <a16:creationId xmlns:a16="http://schemas.microsoft.com/office/drawing/2014/main" id="{A20084A0-7B7F-4078-8CAE-0E6E0A138D8A}"/>
              </a:ext>
            </a:extLst>
          </p:cNvPr>
          <p:cNvSpPr txBox="1"/>
          <p:nvPr/>
        </p:nvSpPr>
        <p:spPr>
          <a:xfrm>
            <a:off x="3823459" y="960558"/>
            <a:ext cx="8451667" cy="5170646"/>
          </a:xfrm>
          <a:prstGeom prst="rect">
            <a:avLst/>
          </a:prstGeom>
          <a:noFill/>
        </p:spPr>
        <p:txBody>
          <a:bodyPr wrap="square" rtlCol="0">
            <a:spAutoFit/>
          </a:bodyPr>
          <a:lstStyle/>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Live Data Collection from Windows System</a:t>
            </a:r>
          </a:p>
          <a:p>
            <a:r>
              <a:rPr lang="en-IN" sz="2200" dirty="0">
                <a:latin typeface="Times New Roman" panose="02020603050405020304" pitchFamily="18" charset="0"/>
                <a:cs typeface="Times New Roman" panose="02020603050405020304" pitchFamily="18" charset="0"/>
              </a:rPr>
              <a:t>	The first step is to determine whether the system was used by the 	victim or the attacker.</a:t>
            </a:r>
          </a:p>
          <a:p>
            <a:pPr marL="285750" indent="-28575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Creating a Response Toolkit</a:t>
            </a:r>
          </a:p>
          <a:p>
            <a:pPr marL="285750" indent="-28575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200" b="1" dirty="0">
                <a:latin typeface="Times New Roman" panose="02020603050405020304" pitchFamily="18" charset="0"/>
                <a:cs typeface="Times New Roman" panose="02020603050405020304" pitchFamily="18" charset="0"/>
              </a:rPr>
              <a:t>Collecting the tools</a:t>
            </a:r>
          </a:p>
          <a:p>
            <a:r>
              <a:rPr lang="en-IN" sz="2200" dirty="0">
                <a:latin typeface="Times New Roman" panose="02020603050405020304" pitchFamily="18" charset="0"/>
                <a:cs typeface="Times New Roman" panose="02020603050405020304" pitchFamily="18" charset="0"/>
              </a:rPr>
              <a:t>	There are two types of applications available in windows:</a:t>
            </a:r>
          </a:p>
          <a:p>
            <a:r>
              <a:rPr lang="en-IN" sz="2200" dirty="0">
                <a:latin typeface="Times New Roman" panose="02020603050405020304" pitchFamily="18" charset="0"/>
                <a:cs typeface="Times New Roman" panose="02020603050405020304" pitchFamily="18" charset="0"/>
              </a:rPr>
              <a:t>		1. Based on GUI (Graphical User Interface) </a:t>
            </a:r>
          </a:p>
          <a:p>
            <a:r>
              <a:rPr lang="en-IN" sz="2200" dirty="0">
                <a:latin typeface="Times New Roman" panose="02020603050405020304" pitchFamily="18" charset="0"/>
                <a:cs typeface="Times New Roman" panose="02020603050405020304" pitchFamily="18" charset="0"/>
              </a:rPr>
              <a:t>		2. Based on CUI (Control User Interface)</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2. Preparing the response toolkit:</a:t>
            </a:r>
          </a:p>
          <a:p>
            <a:r>
              <a:rPr lang="en-IN" sz="2200" dirty="0">
                <a:latin typeface="Times New Roman" panose="02020603050405020304" pitchFamily="18" charset="0"/>
                <a:cs typeface="Times New Roman" panose="02020603050405020304" pitchFamily="18" charset="0"/>
              </a:rPr>
              <a:t>	There are several stages to prepare toolkit for initial response:</a:t>
            </a:r>
          </a:p>
          <a:p>
            <a:r>
              <a:rPr lang="en-IN" sz="2200" dirty="0">
                <a:latin typeface="Times New Roman" panose="02020603050405020304" pitchFamily="18" charset="0"/>
                <a:cs typeface="Times New Roman" panose="02020603050405020304" pitchFamily="18" charset="0"/>
              </a:rPr>
              <a:t>		1. Tag a response toolkit media</a:t>
            </a:r>
          </a:p>
          <a:p>
            <a:r>
              <a:rPr lang="en-IN" sz="2200" dirty="0">
                <a:latin typeface="Times New Roman" panose="02020603050405020304" pitchFamily="18" charset="0"/>
                <a:cs typeface="Times New Roman" panose="02020603050405020304" pitchFamily="18" charset="0"/>
              </a:rPr>
              <a:t>		2. Check the dependencies</a:t>
            </a:r>
          </a:p>
          <a:p>
            <a:r>
              <a:rPr lang="en-IN" sz="2200" dirty="0">
                <a:latin typeface="Times New Roman" panose="02020603050405020304" pitchFamily="18" charset="0"/>
                <a:cs typeface="Times New Roman" panose="02020603050405020304" pitchFamily="18" charset="0"/>
              </a:rPr>
              <a:t>		3. Creating checksum for the response toolkit		</a:t>
            </a:r>
          </a:p>
        </p:txBody>
      </p:sp>
    </p:spTree>
    <p:extLst>
      <p:ext uri="{BB962C8B-B14F-4D97-AF65-F5344CB8AC3E}">
        <p14:creationId xmlns:p14="http://schemas.microsoft.com/office/powerpoint/2010/main" val="22609718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Default">
      <a:majorFont>
        <a:latin typeface="Corbel"/>
        <a:ea typeface=""/>
        <a:cs typeface=""/>
      </a:majorFont>
      <a:minorFont>
        <a:latin typeface="Corbel"/>
        <a:ea typeface=""/>
        <a:cs typeface=""/>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spDef>
      <a:spPr>
        <a:ln>
          <a:noFill/>
        </a:ln>
      </a:spPr>
      <a:bodyPr rtlCol="0" anchor="ctr"/>
      <a:lstStyle>
        <a:defPPr algn="ctr">
          <a:defRPr/>
        </a:defPPr>
      </a:lstStyle>
      <a:style>
        <a:lnRef idx="2">
          <a:schemeClr val="accent3">
            <a:shade val="50000"/>
          </a:schemeClr>
        </a:lnRef>
        <a:fillRef idx="1">
          <a:schemeClr val="accent3"/>
        </a:fillRef>
        <a:effectRef idx="0">
          <a:schemeClr val="accent3"/>
        </a:effectRef>
        <a:fontRef idx="minor">
          <a:schemeClr val="lt1"/>
        </a:fontRef>
      </a:style>
    </a:spDef>
  </a:objectDefaults>
  <a:extraClrSchemeLst/>
  <a:extLst>
    <a:ext uri="{05A4C25C-085E-4340-85A3-A5531E510DB2}">
      <thm15:themeFamily xmlns:thm15="http://schemas.microsoft.com/office/thememl/2012/main" name="Famous Event in History1_SL - v5" id="{284944C2-C2AF-4667-AB2E-4D3637ED9281}" vid="{988B80DA-62E6-4C7D-AEDD-0930345542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83E21D3-7788-4819-8437-C5C4B0C5D46D}">
  <ds:schemaRefs>
    <ds:schemaRef ds:uri="http://schemas.openxmlformats.org/package/2006/metadata/core-properties"/>
    <ds:schemaRef ds:uri="6dc4bcd6-49db-4c07-9060-8acfc67cef9f"/>
    <ds:schemaRef ds:uri="http://schemas.microsoft.com/office/2006/documentManagement/types"/>
    <ds:schemaRef ds:uri="http://purl.org/dc/elements/1.1/"/>
    <ds:schemaRef ds:uri="fb0879af-3eba-417a-a55a-ffe6dcd6ca77"/>
    <ds:schemaRef ds:uri="http://schemas.microsoft.com/office/2006/metadata/properties"/>
    <ds:schemaRef ds:uri="http://purl.org/dc/terms/"/>
    <ds:schemaRef ds:uri="http://schemas.microsoft.com/sharepoint/v3"/>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3EBF972C-B81A-46A3-BFB2-A01F0B5DBC70}">
  <ds:schemaRefs>
    <ds:schemaRef ds:uri="http://schemas.microsoft.com/sharepoint/v3/contenttype/forms"/>
  </ds:schemaRefs>
</ds:datastoreItem>
</file>

<file path=customXml/itemProps3.xml><?xml version="1.0" encoding="utf-8"?>
<ds:datastoreItem xmlns:ds="http://schemas.openxmlformats.org/officeDocument/2006/customXml" ds:itemID="{063CD11F-9FDB-4628-B708-63BFB2D68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Famous event in history presentation</Template>
  <TotalTime>0</TotalTime>
  <Words>2126</Words>
  <Application>Microsoft Office PowerPoint</Application>
  <PresentationFormat>Widescreen</PresentationFormat>
  <Paragraphs>276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Corbel</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 Nilakshi Jain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2018-12-25T12:16:03Z</dcterms:created>
  <dcterms:modified xsi:type="dcterms:W3CDTF">2018-12-29T09:02:55Z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