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68" r:id="rId6"/>
    <p:sldId id="269" r:id="rId7"/>
    <p:sldId id="301" r:id="rId8"/>
    <p:sldId id="302" r:id="rId9"/>
    <p:sldId id="310" r:id="rId10"/>
    <p:sldId id="316" r:id="rId11"/>
    <p:sldId id="311" r:id="rId12"/>
    <p:sldId id="317" r:id="rId13"/>
    <p:sldId id="315" r:id="rId14"/>
    <p:sldId id="314" r:id="rId15"/>
    <p:sldId id="313" r:id="rId16"/>
    <p:sldId id="318" r:id="rId17"/>
    <p:sldId id="312" r:id="rId18"/>
    <p:sldId id="303"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89A"/>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52" autoAdjust="0"/>
  </p:normalViewPr>
  <p:slideViewPr>
    <p:cSldViewPr snapToGrid="0">
      <p:cViewPr>
        <p:scale>
          <a:sx n="83" d="100"/>
          <a:sy n="83" d="100"/>
        </p:scale>
        <p:origin x="45" y="2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12/31/2018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12/31/2018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12/31/2018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12/31/2018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12/31/2018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12/31/2018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3876136" y="224287"/>
            <a:ext cx="774077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DIGITAL FORENSICS</a:t>
            </a:r>
          </a:p>
        </p:txBody>
      </p:sp>
      <p:sp>
        <p:nvSpPr>
          <p:cNvPr id="10" name="TextBox 9"/>
          <p:cNvSpPr txBox="1"/>
          <p:nvPr/>
        </p:nvSpPr>
        <p:spPr>
          <a:xfrm>
            <a:off x="3220528" y="5118340"/>
            <a:ext cx="774077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DR. NILAKSHI JAIN</a:t>
            </a:r>
          </a:p>
          <a:p>
            <a:r>
              <a:rPr lang="en-US" sz="3600" dirty="0">
                <a:latin typeface="Times New Roman" panose="02020603050405020304" pitchFamily="18" charset="0"/>
                <a:cs typeface="Times New Roman" panose="02020603050405020304" pitchFamily="18" charset="0"/>
              </a:rPr>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A6FD3CCC-C36C-4CCD-9660-83C662DCB571}"/>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Traditional Duplication :</a:t>
            </a:r>
          </a:p>
        </p:txBody>
      </p:sp>
      <p:sp>
        <p:nvSpPr>
          <p:cNvPr id="4" name="TextBox 3">
            <a:extLst>
              <a:ext uri="{FF2B5EF4-FFF2-40B4-BE49-F238E27FC236}">
                <a16:creationId xmlns:a16="http://schemas.microsoft.com/office/drawing/2014/main" id="{F9100DAD-11E7-4C11-8E2B-34BA0C40637F}"/>
              </a:ext>
            </a:extLst>
          </p:cNvPr>
          <p:cNvSpPr txBox="1"/>
          <p:nvPr/>
        </p:nvSpPr>
        <p:spPr>
          <a:xfrm>
            <a:off x="3611592" y="954657"/>
            <a:ext cx="3220528"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Hardware Write Blockers : </a:t>
            </a:r>
            <a:r>
              <a:rPr lang="en-US" dirty="0">
                <a:latin typeface="Times New Roman" panose="02020603050405020304" pitchFamily="18" charset="0"/>
                <a:cs typeface="Times New Roman" panose="02020603050405020304" pitchFamily="18" charset="0"/>
              </a:rPr>
              <a:t>The write blockers are generally protocol bridges that contain changed code or an ASIC designed to intercept a set of the protocol’s commands. With these in your kit, you will faithfully duplicate SATA, PATA, SCSI, SAS, and USB devices.</a:t>
            </a:r>
          </a:p>
          <a:p>
            <a:r>
              <a:rPr lang="en-US" b="1" dirty="0">
                <a:latin typeface="Times New Roman" panose="02020603050405020304" pitchFamily="18" charset="0"/>
                <a:cs typeface="Times New Roman" panose="02020603050405020304" pitchFamily="18" charset="0"/>
              </a:rPr>
              <a:t>2. Image Creation Tools : </a:t>
            </a:r>
          </a:p>
          <a:p>
            <a:r>
              <a:rPr lang="en-US" dirty="0">
                <a:latin typeface="Times New Roman" panose="02020603050405020304" pitchFamily="18" charset="0"/>
                <a:cs typeface="Times New Roman" panose="02020603050405020304" pitchFamily="18" charset="0"/>
              </a:rPr>
              <a:t>The three main tools we tend</a:t>
            </a:r>
          </a:p>
          <a:p>
            <a:r>
              <a:rPr lang="en-US" dirty="0">
                <a:latin typeface="Times New Roman" panose="02020603050405020304" pitchFamily="18" charset="0"/>
                <a:cs typeface="Times New Roman" panose="02020603050405020304" pitchFamily="18" charset="0"/>
              </a:rPr>
              <a:t>to use are a unit DC3dd, </a:t>
            </a:r>
            <a:r>
              <a:rPr lang="en-US" dirty="0" err="1">
                <a:latin typeface="Times New Roman" panose="02020603050405020304" pitchFamily="18" charset="0"/>
                <a:cs typeface="Times New Roman" panose="02020603050405020304" pitchFamily="18" charset="0"/>
              </a:rPr>
              <a:t>AccessData’s</a:t>
            </a:r>
            <a:r>
              <a:rPr lang="en-US" dirty="0">
                <a:latin typeface="Times New Roman" panose="02020603050405020304" pitchFamily="18" charset="0"/>
                <a:cs typeface="Times New Roman" panose="02020603050405020304" pitchFamily="18" charset="0"/>
              </a:rPr>
              <a:t> FTK Imager, and steering Software’s incase. Each has its pros and cons</a:t>
            </a:r>
          </a:p>
          <a:p>
            <a:r>
              <a:rPr lang="en-US" dirty="0">
                <a:latin typeface="Times New Roman" panose="02020603050405020304" pitchFamily="18" charset="0"/>
                <a:cs typeface="Times New Roman" panose="02020603050405020304" pitchFamily="18" charset="0"/>
              </a:rPr>
              <a:t>that build it additional or less appropriate for a given scenario.</a:t>
            </a:r>
            <a:endParaRPr lang="en-US"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ACFA4EE-3D02-4B15-A178-698DD2A7CB66}"/>
              </a:ext>
            </a:extLst>
          </p:cNvPr>
          <p:cNvPicPr>
            <a:picLocks noChangeAspect="1"/>
          </p:cNvPicPr>
          <p:nvPr/>
        </p:nvPicPr>
        <p:blipFill>
          <a:blip r:embed="rId2"/>
          <a:stretch>
            <a:fillRect/>
          </a:stretch>
        </p:blipFill>
        <p:spPr>
          <a:xfrm>
            <a:off x="7223183" y="954657"/>
            <a:ext cx="4756031" cy="2862322"/>
          </a:xfrm>
          <a:prstGeom prst="rect">
            <a:avLst/>
          </a:prstGeom>
        </p:spPr>
      </p:pic>
    </p:spTree>
    <p:extLst>
      <p:ext uri="{BB962C8B-B14F-4D97-AF65-F5344CB8AC3E}">
        <p14:creationId xmlns:p14="http://schemas.microsoft.com/office/powerpoint/2010/main" val="39625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B4230DB2-B480-4581-B81D-AF2BDFC2C5B2}"/>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Live System Duplication :</a:t>
            </a:r>
          </a:p>
        </p:txBody>
      </p:sp>
      <p:sp>
        <p:nvSpPr>
          <p:cNvPr id="4" name="TextBox 3">
            <a:extLst>
              <a:ext uri="{FF2B5EF4-FFF2-40B4-BE49-F238E27FC236}">
                <a16:creationId xmlns:a16="http://schemas.microsoft.com/office/drawing/2014/main" id="{A31E953E-8039-413C-AEF7-BF6A0029424B}"/>
              </a:ext>
            </a:extLst>
          </p:cNvPr>
          <p:cNvSpPr txBox="1"/>
          <p:nvPr/>
        </p:nvSpPr>
        <p:spPr>
          <a:xfrm>
            <a:off x="3611591" y="954657"/>
            <a:ext cx="8333117"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creation of an image of media in a system that is actively running is the example of a live system duplication. This case is not most popular; however, it is usually the only alternative. The system could also be a particularly business-critical system that cannot be taken down except throughout terribly short</a:t>
            </a:r>
          </a:p>
          <a:p>
            <a:r>
              <a:rPr lang="en-US" dirty="0">
                <a:latin typeface="Times New Roman" panose="02020603050405020304" pitchFamily="18" charset="0"/>
                <a:cs typeface="Times New Roman" panose="02020603050405020304" pitchFamily="18" charset="0"/>
              </a:rPr>
              <a:t>maintenance windows. Make sure to document precisely what you probably did, as well as the tool you used, the procedure you followed, what services could also be running, and the actual dates and times. You may need that info just in case somebody “challenges” the actual fact that you changed the system. Such challenges are simply refuted if you have got the proper documentation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43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76D4E6B5-E388-4C1A-9795-07753545F506}"/>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Forensic Duplication Tool Requirements :</a:t>
            </a:r>
          </a:p>
        </p:txBody>
      </p:sp>
      <p:sp>
        <p:nvSpPr>
          <p:cNvPr id="4" name="TextBox 3">
            <a:extLst>
              <a:ext uri="{FF2B5EF4-FFF2-40B4-BE49-F238E27FC236}">
                <a16:creationId xmlns:a16="http://schemas.microsoft.com/office/drawing/2014/main" id="{BA450516-97C4-4A3A-9962-F3462454690F}"/>
              </a:ext>
            </a:extLst>
          </p:cNvPr>
          <p:cNvSpPr txBox="1"/>
          <p:nvPr/>
        </p:nvSpPr>
        <p:spPr>
          <a:xfrm>
            <a:off x="3611592" y="720457"/>
            <a:ext cx="8333117" cy="618630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Forensic duplication tools must satisfy the following criteria:</a:t>
            </a:r>
          </a:p>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The tool shall make a bitstream duplicate or an image of an original disk or partition.</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tool shall not alter the original disk.</a:t>
            </a:r>
          </a:p>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The tool will be able to verify the integrity of a disk image file.</a:t>
            </a:r>
          </a:p>
          <a:p>
            <a:r>
              <a:rPr lang="en-US" b="1"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The tool shall log I/O errors.</a:t>
            </a:r>
          </a:p>
          <a:p>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The tool’s documentation shall be correct.</a:t>
            </a:r>
          </a:p>
          <a:p>
            <a:r>
              <a:rPr lang="en-US" b="1"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The tool should create a mirror image or forensic duplicate of the original storage media.</a:t>
            </a:r>
          </a:p>
          <a:p>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The tool must be able handle read errors.</a:t>
            </a:r>
          </a:p>
          <a:p>
            <a:r>
              <a:rPr lang="en-US" b="1" dirty="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The tool should not make any changes to the source medium.</a:t>
            </a:r>
          </a:p>
          <a:p>
            <a:r>
              <a:rPr lang="en-US" b="1" dirty="0">
                <a:latin typeface="Times New Roman" panose="02020603050405020304" pitchFamily="18" charset="0"/>
                <a:cs typeface="Times New Roman" panose="02020603050405020304" pitchFamily="18" charset="0"/>
              </a:rPr>
              <a:t>9. </a:t>
            </a:r>
            <a:r>
              <a:rPr lang="en-US" dirty="0">
                <a:latin typeface="Times New Roman" panose="02020603050405020304" pitchFamily="18" charset="0"/>
                <a:cs typeface="Times New Roman" panose="02020603050405020304" pitchFamily="18" charset="0"/>
              </a:rPr>
              <a:t>The tool must have the capability to be held up to scientific review. Results must be verifiable by a third</a:t>
            </a:r>
          </a:p>
          <a:p>
            <a:r>
              <a:rPr lang="en-US" dirty="0">
                <a:latin typeface="Times New Roman" panose="02020603050405020304" pitchFamily="18" charset="0"/>
                <a:cs typeface="Times New Roman" panose="02020603050405020304" pitchFamily="18" charset="0"/>
              </a:rPr>
              <a:t>party.</a:t>
            </a:r>
          </a:p>
          <a:p>
            <a:r>
              <a:rPr lang="en-US" b="1"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If there are no errors accessing the source, then the tool shall create a bitstream duplicate or image of</a:t>
            </a:r>
          </a:p>
          <a:p>
            <a:r>
              <a:rPr lang="en-US" dirty="0">
                <a:latin typeface="Times New Roman" panose="02020603050405020304" pitchFamily="18" charset="0"/>
                <a:cs typeface="Times New Roman" panose="02020603050405020304" pitchFamily="18" charset="0"/>
              </a:rPr>
              <a:t>the source.</a:t>
            </a:r>
          </a:p>
          <a:p>
            <a:r>
              <a:rPr lang="en-US" b="1" dirty="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If there are I/O errors accessing the source, then the tool shall create a qualified bitstream duplicate or</a:t>
            </a:r>
          </a:p>
          <a:p>
            <a:r>
              <a:rPr lang="en-US" dirty="0">
                <a:latin typeface="Times New Roman" panose="02020603050405020304" pitchFamily="18" charset="0"/>
                <a:cs typeface="Times New Roman" panose="02020603050405020304" pitchFamily="18" charset="0"/>
              </a:rPr>
              <a:t>image of the source.</a:t>
            </a:r>
          </a:p>
          <a:p>
            <a:r>
              <a:rPr lang="en-US" b="1" dirty="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The tool shall log I/O errors in an accessible and readable form, including the type of error and location</a:t>
            </a:r>
          </a:p>
          <a:p>
            <a:r>
              <a:rPr lang="en-US" dirty="0">
                <a:latin typeface="Times New Roman" panose="02020603050405020304" pitchFamily="18" charset="0"/>
                <a:cs typeface="Times New Roman" panose="02020603050405020304" pitchFamily="18" charset="0"/>
              </a:rPr>
              <a:t>of the error.</a:t>
            </a:r>
          </a:p>
        </p:txBody>
      </p:sp>
    </p:spTree>
    <p:extLst>
      <p:ext uri="{BB962C8B-B14F-4D97-AF65-F5344CB8AC3E}">
        <p14:creationId xmlns:p14="http://schemas.microsoft.com/office/powerpoint/2010/main" val="306416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76D4E6B5-E388-4C1A-9795-07753545F506}"/>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Forensic Duplication Tool Requirements :</a:t>
            </a:r>
          </a:p>
        </p:txBody>
      </p:sp>
      <p:sp>
        <p:nvSpPr>
          <p:cNvPr id="4" name="TextBox 3">
            <a:extLst>
              <a:ext uri="{FF2B5EF4-FFF2-40B4-BE49-F238E27FC236}">
                <a16:creationId xmlns:a16="http://schemas.microsoft.com/office/drawing/2014/main" id="{BA450516-97C4-4A3A-9962-F3462454690F}"/>
              </a:ext>
            </a:extLst>
          </p:cNvPr>
          <p:cNvSpPr txBox="1"/>
          <p:nvPr/>
        </p:nvSpPr>
        <p:spPr>
          <a:xfrm>
            <a:off x="3611592" y="720457"/>
            <a:ext cx="8333117"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13. </a:t>
            </a:r>
            <a:r>
              <a:rPr lang="en-US" dirty="0">
                <a:latin typeface="Times New Roman" panose="02020603050405020304" pitchFamily="18" charset="0"/>
                <a:cs typeface="Times New Roman" panose="02020603050405020304" pitchFamily="18" charset="0"/>
              </a:rPr>
              <a:t>The tool shall be able to access disk drives through one or more well-defined interfaces.</a:t>
            </a:r>
          </a:p>
          <a:p>
            <a:r>
              <a:rPr lang="en-US" b="1" dirty="0">
                <a:latin typeface="Times New Roman" panose="02020603050405020304" pitchFamily="18" charset="0"/>
                <a:cs typeface="Times New Roman" panose="02020603050405020304" pitchFamily="18" charset="0"/>
              </a:rPr>
              <a:t>14. </a:t>
            </a:r>
            <a:r>
              <a:rPr lang="en-US" dirty="0">
                <a:latin typeface="Times New Roman" panose="02020603050405020304" pitchFamily="18" charset="0"/>
                <a:cs typeface="Times New Roman" panose="02020603050405020304" pitchFamily="18" charset="0"/>
              </a:rPr>
              <a:t>Documentation shall be correct, insofar as the mandatory and any implemented optional requirements are concerned, that is, if a user following the tool’s documented procedures produces the expected result,</a:t>
            </a:r>
          </a:p>
          <a:p>
            <a:r>
              <a:rPr lang="en-US" dirty="0">
                <a:latin typeface="Times New Roman" panose="02020603050405020304" pitchFamily="18" charset="0"/>
                <a:cs typeface="Times New Roman" panose="02020603050405020304" pitchFamily="18" charset="0"/>
              </a:rPr>
              <a:t>then the documentation is deemed correct.</a:t>
            </a:r>
          </a:p>
          <a:p>
            <a:r>
              <a:rPr lang="en-US" b="1" dirty="0">
                <a:latin typeface="Times New Roman" panose="02020603050405020304" pitchFamily="18" charset="0"/>
                <a:cs typeface="Times New Roman" panose="02020603050405020304" pitchFamily="18" charset="0"/>
              </a:rPr>
              <a:t>15. </a:t>
            </a:r>
            <a:r>
              <a:rPr lang="en-US" dirty="0">
                <a:latin typeface="Times New Roman" panose="02020603050405020304" pitchFamily="18" charset="0"/>
                <a:cs typeface="Times New Roman" panose="02020603050405020304" pitchFamily="18" charset="0"/>
              </a:rPr>
              <a:t>If the tool copies a source to a destination that is larger than the source, then it will document the</a:t>
            </a:r>
          </a:p>
          <a:p>
            <a:r>
              <a:rPr lang="en-US" dirty="0">
                <a:latin typeface="Times New Roman" panose="02020603050405020304" pitchFamily="18" charset="0"/>
                <a:cs typeface="Times New Roman" panose="02020603050405020304" pitchFamily="18" charset="0"/>
              </a:rPr>
              <a:t>contents of the areas on the destination that are not part of the copy.</a:t>
            </a:r>
          </a:p>
          <a:p>
            <a:r>
              <a:rPr lang="en-US" b="1" dirty="0">
                <a:latin typeface="Times New Roman" panose="02020603050405020304" pitchFamily="18" charset="0"/>
                <a:cs typeface="Times New Roman" panose="02020603050405020304" pitchFamily="18" charset="0"/>
              </a:rPr>
              <a:t>16. </a:t>
            </a:r>
            <a:r>
              <a:rPr lang="en-US" dirty="0">
                <a:latin typeface="Times New Roman" panose="02020603050405020304" pitchFamily="18" charset="0"/>
                <a:cs typeface="Times New Roman" panose="02020603050405020304" pitchFamily="18" charset="0"/>
              </a:rPr>
              <a:t>If the tool copies a source to a destination that is smaller than the source, then the tool will notify the</a:t>
            </a:r>
          </a:p>
          <a:p>
            <a:r>
              <a:rPr lang="en-US" dirty="0">
                <a:latin typeface="Times New Roman" panose="02020603050405020304" pitchFamily="18" charset="0"/>
                <a:cs typeface="Times New Roman" panose="02020603050405020304" pitchFamily="18" charset="0"/>
              </a:rPr>
              <a:t>user, truncate the copy, and log this action.</a:t>
            </a:r>
          </a:p>
          <a:p>
            <a:r>
              <a:rPr lang="en-US" dirty="0">
                <a:latin typeface="Times New Roman" panose="02020603050405020304" pitchFamily="18" charset="0"/>
                <a:cs typeface="Times New Roman" panose="02020603050405020304" pitchFamily="18" charset="0"/>
              </a:rPr>
              <a:t>Some Examples of forensic duplication tools are:</a:t>
            </a:r>
          </a:p>
          <a:p>
            <a:r>
              <a:rPr lang="en-US" b="1"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SafeBack</a:t>
            </a:r>
            <a:r>
              <a:rPr lang="en-US" dirty="0">
                <a:latin typeface="Times New Roman" panose="02020603050405020304" pitchFamily="18" charset="0"/>
                <a:cs typeface="Times New Roman" panose="02020603050405020304" pitchFamily="18" charset="0"/>
              </a:rPr>
              <a:t> (www.forensics-intl.com)</a:t>
            </a:r>
          </a:p>
          <a:p>
            <a:r>
              <a:rPr lang="en-US" b="1"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Ghost (www.symantec.com)</a:t>
            </a:r>
          </a:p>
          <a:p>
            <a:r>
              <a:rPr lang="en-US" b="1"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DD (standard UNIX/Linux utility)</a:t>
            </a:r>
          </a:p>
          <a:p>
            <a:r>
              <a:rPr lang="en-US" b="1" dirty="0">
                <a:latin typeface="Times New Roman" panose="02020603050405020304" pitchFamily="18" charset="0"/>
                <a:cs typeface="Times New Roman" panose="02020603050405020304" pitchFamily="18" charset="0"/>
              </a:rPr>
              <a:t>	d. </a:t>
            </a:r>
            <a:r>
              <a:rPr lang="en-US" dirty="0">
                <a:latin typeface="Times New Roman" panose="02020603050405020304" pitchFamily="18" charset="0"/>
                <a:cs typeface="Times New Roman" panose="02020603050405020304" pitchFamily="18" charset="0"/>
              </a:rPr>
              <a:t>Encase (www.encase.com)</a:t>
            </a:r>
          </a:p>
          <a:p>
            <a:r>
              <a:rPr lang="en-US" b="1" dirty="0">
                <a:latin typeface="Times New Roman" panose="02020603050405020304" pitchFamily="18" charset="0"/>
                <a:cs typeface="Times New Roman" panose="02020603050405020304" pitchFamily="18" charset="0"/>
              </a:rPr>
              <a:t>	e. </a:t>
            </a:r>
            <a:r>
              <a:rPr lang="en-US" dirty="0" err="1">
                <a:latin typeface="Times New Roman" panose="02020603050405020304" pitchFamily="18" charset="0"/>
                <a:cs typeface="Times New Roman" panose="02020603050405020304" pitchFamily="18" charset="0"/>
              </a:rPr>
              <a:t>Mareware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f. </a:t>
            </a:r>
            <a:r>
              <a:rPr lang="en-US" dirty="0">
                <a:latin typeface="Times New Roman" panose="02020603050405020304" pitchFamily="18" charset="0"/>
                <a:cs typeface="Times New Roman" panose="02020603050405020304" pitchFamily="18" charset="0"/>
              </a:rPr>
              <a:t>FTK (www.accessdata.com)</a:t>
            </a:r>
          </a:p>
          <a:p>
            <a:r>
              <a:rPr lang="en-US" b="1" dirty="0">
                <a:latin typeface="Times New Roman" panose="02020603050405020304" pitchFamily="18" charset="0"/>
                <a:cs typeface="Times New Roman" panose="02020603050405020304" pitchFamily="18" charset="0"/>
              </a:rPr>
              <a:t>	g. </a:t>
            </a:r>
            <a:r>
              <a:rPr lang="en-US" dirty="0" err="1">
                <a:latin typeface="Times New Roman" panose="02020603050405020304" pitchFamily="18" charset="0"/>
                <a:cs typeface="Times New Roman" panose="02020603050405020304" pitchFamily="18" charset="0"/>
              </a:rPr>
              <a:t>ProDiscover</a:t>
            </a:r>
            <a:r>
              <a:rPr lang="en-US" dirty="0">
                <a:latin typeface="Times New Roman" panose="02020603050405020304" pitchFamily="18" charset="0"/>
                <a:cs typeface="Times New Roman" panose="02020603050405020304" pitchFamily="18" charset="0"/>
              </a:rPr>
              <a:t> Basic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13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2D0D1C07-0CE9-4208-A2D5-4D0C96E1E487}"/>
              </a:ext>
            </a:extLst>
          </p:cNvPr>
          <p:cNvSpPr txBox="1"/>
          <p:nvPr/>
        </p:nvSpPr>
        <p:spPr>
          <a:xfrm>
            <a:off x="3611592" y="155275"/>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Creating a Forensic Duplicate of a Hard Drive :</a:t>
            </a:r>
          </a:p>
        </p:txBody>
      </p:sp>
      <p:sp>
        <p:nvSpPr>
          <p:cNvPr id="4" name="TextBox 3">
            <a:extLst>
              <a:ext uri="{FF2B5EF4-FFF2-40B4-BE49-F238E27FC236}">
                <a16:creationId xmlns:a16="http://schemas.microsoft.com/office/drawing/2014/main" id="{71D10C81-2097-4345-BE9B-2913EEDCB60A}"/>
              </a:ext>
            </a:extLst>
          </p:cNvPr>
          <p:cNvSpPr txBox="1"/>
          <p:nvPr/>
        </p:nvSpPr>
        <p:spPr>
          <a:xfrm>
            <a:off x="3611592" y="616940"/>
            <a:ext cx="8333117"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Duplicating with dd and </a:t>
            </a:r>
            <a:r>
              <a:rPr lang="en-US" b="1" dirty="0" err="1">
                <a:latin typeface="Times New Roman" panose="02020603050405020304" pitchFamily="18" charset="0"/>
                <a:cs typeface="Times New Roman" panose="02020603050405020304" pitchFamily="18" charset="0"/>
              </a:rPr>
              <a:t>dcfldd</a:t>
            </a:r>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For creating a true forensic duplicate image, dd utility is the most efficient tool. </a:t>
            </a:r>
            <a:r>
              <a:rPr lang="en-US" dirty="0" err="1">
                <a:latin typeface="Times New Roman" panose="02020603050405020304" pitchFamily="18" charset="0"/>
                <a:cs typeface="Times New Roman" panose="02020603050405020304" pitchFamily="18" charset="0"/>
              </a:rPr>
              <a:t>ddwill</a:t>
            </a:r>
            <a:r>
              <a:rPr lang="en-US" dirty="0">
                <a:latin typeface="Times New Roman" panose="02020603050405020304" pitchFamily="18" charset="0"/>
                <a:cs typeface="Times New Roman" panose="02020603050405020304" pitchFamily="18" charset="0"/>
              </a:rPr>
              <a:t> perform bit-for-bit copy of the original, as long as the operating system kernel recognizes the storage medium. However, it is expensive.</a:t>
            </a:r>
          </a:p>
          <a:p>
            <a:r>
              <a:rPr lang="en-US" b="1" dirty="0">
                <a:latin typeface="Times New Roman" panose="02020603050405020304" pitchFamily="18" charset="0"/>
                <a:cs typeface="Times New Roman" panose="02020603050405020304" pitchFamily="18" charset="0"/>
              </a:rPr>
              <a:t>2. Creating a Linux Boot Media : </a:t>
            </a:r>
            <a:r>
              <a:rPr lang="en-US" dirty="0">
                <a:latin typeface="Times New Roman" panose="02020603050405020304" pitchFamily="18" charset="0"/>
                <a:cs typeface="Times New Roman" panose="02020603050405020304" pitchFamily="18" charset="0"/>
              </a:rPr>
              <a:t>Preparation for duplication using Linux is difficult from the methods that we discuss in this section. But using Linux is worthy, as it can be the most flexible boot environment in the toolbox.</a:t>
            </a:r>
          </a:p>
          <a:p>
            <a:r>
              <a:rPr lang="en-US" b="1" dirty="0">
                <a:latin typeface="Times New Roman" panose="02020603050405020304" pitchFamily="18" charset="0"/>
                <a:cs typeface="Times New Roman" panose="02020603050405020304" pitchFamily="18" charset="0"/>
              </a:rPr>
              <a:t>3. Performing a Duplication with dd : </a:t>
            </a:r>
            <a:r>
              <a:rPr lang="en-US" dirty="0">
                <a:latin typeface="Times New Roman" panose="02020603050405020304" pitchFamily="18" charset="0"/>
                <a:cs typeface="Times New Roman" panose="02020603050405020304" pitchFamily="18" charset="0"/>
              </a:rPr>
              <a:t>Sometimes, to fit on a specific media type, such as CD/DVD or file systems with files fewer than 2.1 GB, duplication will be stored in a series of files. This is usually referred to as segmented image. </a:t>
            </a:r>
          </a:p>
          <a:p>
            <a:r>
              <a:rPr lang="en-US" b="1" dirty="0">
                <a:latin typeface="Times New Roman" panose="02020603050405020304" pitchFamily="18" charset="0"/>
                <a:cs typeface="Times New Roman" panose="02020603050405020304" pitchFamily="18" charset="0"/>
              </a:rPr>
              <a:t>4. Duplicating with the Open Data Duplicator : </a:t>
            </a:r>
            <a:r>
              <a:rPr lang="en-US" dirty="0">
                <a:latin typeface="Times New Roman" panose="02020603050405020304" pitchFamily="18" charset="0"/>
                <a:cs typeface="Times New Roman" panose="02020603050405020304" pitchFamily="18" charset="0"/>
              </a:rPr>
              <a:t>The new open source tool is ODD. To perform forensic duplication simultaneously on a number of computers over a Local LAN, the client-server model is followed by this tool. To use the software on single forensic workstations, you need to run both halves on the same computer. </a:t>
            </a:r>
          </a:p>
          <a:p>
            <a:r>
              <a:rPr lang="en-US" dirty="0">
                <a:latin typeface="Times New Roman" panose="02020603050405020304" pitchFamily="18" charset="0"/>
                <a:cs typeface="Times New Roman" panose="02020603050405020304" pitchFamily="18" charset="0"/>
              </a:rPr>
              <a:t>Three portions of ODD are:</a:t>
            </a:r>
          </a:p>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Bootable CD-ROMs: This is similar to </a:t>
            </a:r>
            <a:r>
              <a:rPr lang="en-US" dirty="0" err="1">
                <a:latin typeface="Times New Roman" panose="02020603050405020304" pitchFamily="18" charset="0"/>
                <a:cs typeface="Times New Roman" panose="02020603050405020304" pitchFamily="18" charset="0"/>
              </a:rPr>
              <a:t>Trinux</a:t>
            </a:r>
            <a:r>
              <a:rPr lang="en-US" dirty="0">
                <a:latin typeface="Times New Roman" panose="02020603050405020304" pitchFamily="18" charset="0"/>
                <a:cs typeface="Times New Roman" panose="02020603050405020304" pitchFamily="18" charset="0"/>
              </a:rPr>
              <a:t> Linux Distributions;</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Server-side applications: Most of the duplications, such as string searches, calculation of hashes, and</a:t>
            </a:r>
          </a:p>
          <a:p>
            <a:r>
              <a:rPr lang="en-US" dirty="0">
                <a:latin typeface="Times New Roman" panose="02020603050405020304" pitchFamily="18" charset="0"/>
                <a:cs typeface="Times New Roman" panose="02020603050405020304" pitchFamily="18" charset="0"/>
              </a:rPr>
              <a:t>storage of true forensic duplications, will be done by the server.</a:t>
            </a:r>
          </a:p>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Client-side applications: If you are duplicating drives on forensic workstations, this portion may be run</a:t>
            </a:r>
          </a:p>
          <a:p>
            <a:r>
              <a:rPr lang="en-US" dirty="0">
                <a:latin typeface="Times New Roman" panose="02020603050405020304" pitchFamily="18" charset="0"/>
                <a:cs typeface="Times New Roman" panose="02020603050405020304" pitchFamily="18" charset="0"/>
              </a:rPr>
              <a:t>locally.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727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0B81E043-6E60-49DA-8878-FCE82E94BE2D}"/>
              </a:ext>
            </a:extLst>
          </p:cNvPr>
          <p:cNvSpPr txBox="1"/>
          <p:nvPr/>
        </p:nvSpPr>
        <p:spPr>
          <a:xfrm>
            <a:off x="3611591" y="155275"/>
            <a:ext cx="743021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Creating a Qualified Forensic Duplicate of a Hard Drive :</a:t>
            </a:r>
          </a:p>
        </p:txBody>
      </p:sp>
      <p:sp>
        <p:nvSpPr>
          <p:cNvPr id="4" name="TextBox 3">
            <a:extLst>
              <a:ext uri="{FF2B5EF4-FFF2-40B4-BE49-F238E27FC236}">
                <a16:creationId xmlns:a16="http://schemas.microsoft.com/office/drawing/2014/main" id="{A2E4A820-0C80-4E97-8ACB-9B3B0F35A559}"/>
              </a:ext>
            </a:extLst>
          </p:cNvPr>
          <p:cNvSpPr txBox="1"/>
          <p:nvPr/>
        </p:nvSpPr>
        <p:spPr>
          <a:xfrm>
            <a:off x="3611592" y="616940"/>
            <a:ext cx="8333117"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Creating a Boot Disk : </a:t>
            </a:r>
          </a:p>
          <a:p>
            <a:r>
              <a:rPr lang="en-US" dirty="0">
                <a:latin typeface="Times New Roman" panose="02020603050405020304" pitchFamily="18" charset="0"/>
                <a:cs typeface="Times New Roman" panose="02020603050405020304" pitchFamily="18" charset="0"/>
              </a:rPr>
              <a:t>Clean operating environment is required for imaging a system. You must create an MS DOS boot disk when imaging drives using DOS applications such as </a:t>
            </a:r>
            <a:r>
              <a:rPr lang="en-US" dirty="0" err="1">
                <a:latin typeface="Times New Roman" panose="02020603050405020304" pitchFamily="18" charset="0"/>
                <a:cs typeface="Times New Roman" panose="02020603050405020304" pitchFamily="18" charset="0"/>
              </a:rPr>
              <a:t>SafeBack</a:t>
            </a:r>
            <a:r>
              <a:rPr lang="en-US" dirty="0">
                <a:latin typeface="Times New Roman" panose="02020603050405020304" pitchFamily="18" charset="0"/>
                <a:cs typeface="Times New Roman" panose="02020603050405020304" pitchFamily="18" charset="0"/>
              </a:rPr>
              <a:t> or EnCase.</a:t>
            </a:r>
          </a:p>
          <a:p>
            <a:r>
              <a:rPr lang="en-US" b="1" dirty="0">
                <a:latin typeface="Times New Roman" panose="02020603050405020304" pitchFamily="18" charset="0"/>
                <a:cs typeface="Times New Roman" panose="02020603050405020304" pitchFamily="18" charset="0"/>
              </a:rPr>
              <a:t>2. Creating a Qualified Forensic Duplicate with </a:t>
            </a:r>
            <a:r>
              <a:rPr lang="en-US" b="1" dirty="0" err="1">
                <a:latin typeface="Times New Roman" panose="02020603050405020304" pitchFamily="18" charset="0"/>
                <a:cs typeface="Times New Roman" panose="02020603050405020304" pitchFamily="18" charset="0"/>
              </a:rPr>
              <a:t>SafeBack</a:t>
            </a:r>
            <a:r>
              <a:rPr lang="en-US" b="1"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New Technology Inc. (NTI) offers </a:t>
            </a:r>
            <a:r>
              <a:rPr lang="en-US" dirty="0" err="1">
                <a:latin typeface="Times New Roman" panose="02020603050405020304" pitchFamily="18" charset="0"/>
                <a:cs typeface="Times New Roman" panose="02020603050405020304" pitchFamily="18" charset="0"/>
              </a:rPr>
              <a:t>SafeBack</a:t>
            </a:r>
            <a:r>
              <a:rPr lang="en-US" dirty="0">
                <a:latin typeface="Times New Roman" panose="02020603050405020304" pitchFamily="18" charset="0"/>
                <a:cs typeface="Times New Roman" panose="02020603050405020304" pitchFamily="18" charset="0"/>
              </a:rPr>
              <a:t>. It is used to make qualified forensic duplication of any hard drive. You need to have a clear environment ready on the floppy for </a:t>
            </a:r>
            <a:r>
              <a:rPr lang="en-US" dirty="0" err="1">
                <a:latin typeface="Times New Roman" panose="02020603050405020304" pitchFamily="18" charset="0"/>
                <a:cs typeface="Times New Roman" panose="02020603050405020304" pitchFamily="18" charset="0"/>
              </a:rPr>
              <a:t>SafeBack</a:t>
            </a:r>
            <a:r>
              <a:rPr lang="en-US" dirty="0">
                <a:latin typeface="Times New Roman" panose="02020603050405020304" pitchFamily="18" charset="0"/>
                <a:cs typeface="Times New Roman" panose="02020603050405020304" pitchFamily="18" charset="0"/>
              </a:rPr>
              <a:t> application because it runs from DOS boot floppy.</a:t>
            </a:r>
          </a:p>
          <a:p>
            <a:r>
              <a:rPr lang="en-US" b="1" dirty="0">
                <a:latin typeface="Times New Roman" panose="02020603050405020304" pitchFamily="18" charset="0"/>
                <a:cs typeface="Times New Roman" panose="02020603050405020304" pitchFamily="18" charset="0"/>
              </a:rPr>
              <a:t>3. Creating a Qualified Forensic Duplicate with EnCase : </a:t>
            </a:r>
          </a:p>
          <a:p>
            <a:r>
              <a:rPr lang="en-US" dirty="0">
                <a:latin typeface="Times New Roman" panose="02020603050405020304" pitchFamily="18" charset="0"/>
                <a:cs typeface="Times New Roman" panose="02020603050405020304" pitchFamily="18" charset="0"/>
              </a:rPr>
              <a:t>The most popular commercially available forensic tool is EnCase from Guidance Software. It provides ‘easy-to-navigate’ GUI. Allowing the examiner to customize the types of searches performed by the tool, a flexible scripting language in included. Preview option is the most significant feature of EnCase. You can use the preview function to quickly ascertain whether a computer system is material to the issue being investigated, during the first stages of the investigation.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34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Nilakshi</a:t>
            </a:r>
            <a:r>
              <a:rPr lang="en-US" dirty="0">
                <a:latin typeface="Times New Roman" panose="02020603050405020304" pitchFamily="18" charset="0"/>
                <a:cs typeface="Times New Roman" panose="02020603050405020304" pitchFamily="18" charset="0"/>
              </a:rPr>
              <a:t> Jain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 you </a:t>
            </a:r>
          </a:p>
        </p:txBody>
      </p:sp>
      <p:sp>
        <p:nvSpPr>
          <p:cNvPr id="4" name="Text Placeholder 3"/>
          <p:cNvSpPr>
            <a:spLocks noGrp="1"/>
          </p:cNvSpPr>
          <p:nvPr>
            <p:ph type="body" sz="half" idx="2"/>
          </p:nvPr>
        </p:nvSpPr>
        <p:spPr/>
        <p:txBody>
          <a:bodyPr/>
          <a:lstStyle/>
          <a:p>
            <a:pPr algn="ctr"/>
            <a:r>
              <a:rPr lang="en-US" dirty="0">
                <a:latin typeface="Times New Roman" panose="02020603050405020304" pitchFamily="18" charset="0"/>
                <a:cs typeface="Times New Roman" panose="02020603050405020304" pitchFamily="18" charset="0"/>
              </a:rPr>
              <a:t>Email ID : </a:t>
            </a:r>
            <a:r>
              <a:rPr lang="en-US" dirty="0">
                <a:latin typeface="Times New Roman" panose="02020603050405020304" pitchFamily="18" charset="0"/>
                <a:cs typeface="Times New Roman" panose="02020603050405020304" pitchFamily="18" charset="0"/>
                <a:hlinkClick r:id="rId2"/>
              </a:rPr>
              <a:t>nilakshijain1986@gmail.com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4359215" y="3013494"/>
            <a:ext cx="6542118" cy="2026476"/>
          </a:xfrm>
        </p:spPr>
        <p:txBody>
          <a:bodyPr>
            <a:noAutofit/>
          </a:bodyPr>
          <a:lstStyle/>
          <a:p>
            <a:pPr algn="ctr"/>
            <a:r>
              <a:rPr lang="en-US" sz="4400" b="1" dirty="0">
                <a:latin typeface="Times New Roman" panose="02020603050405020304" pitchFamily="18" charset="0"/>
                <a:cs typeface="Times New Roman" panose="02020603050405020304" pitchFamily="18" charset="0"/>
              </a:rPr>
              <a:t>FORENSIC DUPLICATION</a:t>
            </a:r>
            <a:endParaRPr lang="en-US" sz="4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 to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 (Thumb Rule)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7" name="TextBox 6"/>
          <p:cNvSpPr txBox="1"/>
          <p:nvPr/>
        </p:nvSpPr>
        <p:spPr>
          <a:xfrm>
            <a:off x="3853132" y="954656"/>
            <a:ext cx="751073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CHAPTER FIVE</a:t>
            </a:r>
          </a:p>
        </p:txBody>
      </p:sp>
    </p:spTree>
    <p:extLst>
      <p:ext uri="{BB962C8B-B14F-4D97-AF65-F5344CB8AC3E}">
        <p14:creationId xmlns:p14="http://schemas.microsoft.com/office/powerpoint/2010/main" val="235274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2" name="TextBox 1">
            <a:extLst>
              <a:ext uri="{FF2B5EF4-FFF2-40B4-BE49-F238E27FC236}">
                <a16:creationId xmlns:a16="http://schemas.microsoft.com/office/drawing/2014/main" id="{B81060CF-858F-4ADB-895B-FF71024DF2BB}"/>
              </a:ext>
            </a:extLst>
          </p:cNvPr>
          <p:cNvSpPr txBox="1"/>
          <p:nvPr/>
        </p:nvSpPr>
        <p:spPr>
          <a:xfrm>
            <a:off x="3611592" y="258792"/>
            <a:ext cx="50780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Introduction To Forensic Duplication : </a:t>
            </a:r>
          </a:p>
        </p:txBody>
      </p:sp>
      <p:sp>
        <p:nvSpPr>
          <p:cNvPr id="4" name="TextBox 3">
            <a:extLst>
              <a:ext uri="{FF2B5EF4-FFF2-40B4-BE49-F238E27FC236}">
                <a16:creationId xmlns:a16="http://schemas.microsoft.com/office/drawing/2014/main" id="{8BA9A36A-1979-4AD9-ACDE-12AB93C7DDAE}"/>
              </a:ext>
            </a:extLst>
          </p:cNvPr>
          <p:cNvSpPr txBox="1"/>
          <p:nvPr/>
        </p:nvSpPr>
        <p:spPr>
          <a:xfrm>
            <a:off x="3772619" y="1316966"/>
            <a:ext cx="4180936"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forensic duplicate contains the same digital data as the original piece of evidence. Many times, with data</a:t>
            </a:r>
          </a:p>
          <a:p>
            <a:r>
              <a:rPr lang="en-US" dirty="0">
                <a:latin typeface="Times New Roman" panose="02020603050405020304" pitchFamily="18" charset="0"/>
                <a:cs typeface="Times New Roman" panose="02020603050405020304" pitchFamily="18" charset="0"/>
              </a:rPr>
              <a:t>collection process, forensic duplication process also gets started, which is based on response strategy already</a:t>
            </a:r>
          </a:p>
          <a:p>
            <a:r>
              <a:rPr lang="en-US" dirty="0">
                <a:latin typeface="Times New Roman" panose="02020603050405020304" pitchFamily="18" charset="0"/>
                <a:cs typeface="Times New Roman" panose="02020603050405020304" pitchFamily="18" charset="0"/>
              </a:rPr>
              <a:t>formulated.</a:t>
            </a:r>
          </a:p>
        </p:txBody>
      </p:sp>
    </p:spTree>
    <p:extLst>
      <p:ext uri="{BB962C8B-B14F-4D97-AF65-F5344CB8AC3E}">
        <p14:creationId xmlns:p14="http://schemas.microsoft.com/office/powerpoint/2010/main" val="130298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5" name="TextBox 4">
            <a:extLst>
              <a:ext uri="{FF2B5EF4-FFF2-40B4-BE49-F238E27FC236}">
                <a16:creationId xmlns:a16="http://schemas.microsoft.com/office/drawing/2014/main" id="{E1CD9E89-DF39-49B3-9767-10027412FF58}"/>
              </a:ext>
            </a:extLst>
          </p:cNvPr>
          <p:cNvSpPr txBox="1"/>
          <p:nvPr/>
        </p:nvSpPr>
        <p:spPr>
          <a:xfrm>
            <a:off x="3611592" y="258792"/>
            <a:ext cx="50780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Rules of Forensic Duplication :</a:t>
            </a:r>
          </a:p>
        </p:txBody>
      </p:sp>
      <p:sp>
        <p:nvSpPr>
          <p:cNvPr id="6" name="TextBox 5">
            <a:extLst>
              <a:ext uri="{FF2B5EF4-FFF2-40B4-BE49-F238E27FC236}">
                <a16:creationId xmlns:a16="http://schemas.microsoft.com/office/drawing/2014/main" id="{C67A2DF2-49E9-4103-A2D0-716EB2313828}"/>
              </a:ext>
            </a:extLst>
          </p:cNvPr>
          <p:cNvSpPr txBox="1"/>
          <p:nvPr/>
        </p:nvSpPr>
        <p:spPr>
          <a:xfrm>
            <a:off x="3611592" y="1316966"/>
            <a:ext cx="8390627"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Make two copies of the original media (digital evidence).</a:t>
            </a:r>
          </a:p>
          <a:p>
            <a:r>
              <a:rPr lang="en-US" b="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One copy becomes the working copy on which investigation will be done.</a:t>
            </a:r>
          </a:p>
          <a:p>
            <a:r>
              <a:rPr lang="en-US" b="1"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One copy is a library/control copy for future reference.</a:t>
            </a:r>
          </a:p>
          <a:p>
            <a:r>
              <a:rPr lang="en-US" b="1"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Verify the integrity of the copies.</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The working copy is used for the analysis.</a:t>
            </a:r>
          </a:p>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The library copy is stored for disclosure purposes or in the event that the working copy becomes corrupted.</a:t>
            </a:r>
          </a:p>
          <a:p>
            <a:r>
              <a:rPr lang="en-US" b="1"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If performing a drive to drive imaging (not an image file), use clean media to copy to:</a:t>
            </a:r>
          </a:p>
          <a:p>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Verify the integrity of all images using hash values.</a:t>
            </a:r>
          </a:p>
        </p:txBody>
      </p:sp>
    </p:spTree>
    <p:extLst>
      <p:ext uri="{BB962C8B-B14F-4D97-AF65-F5344CB8AC3E}">
        <p14:creationId xmlns:p14="http://schemas.microsoft.com/office/powerpoint/2010/main" val="124806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B59B1C7B-2D6B-4F71-8CED-15FC0C7D2169}"/>
              </a:ext>
            </a:extLst>
          </p:cNvPr>
          <p:cNvSpPr txBox="1"/>
          <p:nvPr/>
        </p:nvSpPr>
        <p:spPr>
          <a:xfrm>
            <a:off x="3611592" y="258792"/>
            <a:ext cx="507808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Necessity of Forensic Duplication :</a:t>
            </a:r>
          </a:p>
        </p:txBody>
      </p:sp>
      <p:sp>
        <p:nvSpPr>
          <p:cNvPr id="4" name="TextBox 3">
            <a:extLst>
              <a:ext uri="{FF2B5EF4-FFF2-40B4-BE49-F238E27FC236}">
                <a16:creationId xmlns:a16="http://schemas.microsoft.com/office/drawing/2014/main" id="{51004B0D-8690-4AB0-8C87-6A9343FE0465}"/>
              </a:ext>
            </a:extLst>
          </p:cNvPr>
          <p:cNvSpPr txBox="1"/>
          <p:nvPr/>
        </p:nvSpPr>
        <p:spPr>
          <a:xfrm>
            <a:off x="3611593" y="1316966"/>
            <a:ext cx="3973902"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Forensic duplication importance can be summarized as:</a:t>
            </a:r>
          </a:p>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Working from a duplicate image provides following features:</a:t>
            </a:r>
          </a:p>
          <a:p>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Preserves the original digital evidences.</a:t>
            </a:r>
          </a:p>
          <a:p>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Prevents inadvertent alteration of original digital evidence during examination.</a:t>
            </a:r>
          </a:p>
          <a:p>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Allows recreation of the duplicate image, if necessary.</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Digital evidence can be duplicated with no degradation from copy to copy:</a:t>
            </a:r>
          </a:p>
          <a:p>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This is not the case with most other forms of evidence.</a:t>
            </a:r>
          </a:p>
        </p:txBody>
      </p:sp>
      <p:pic>
        <p:nvPicPr>
          <p:cNvPr id="2" name="Picture 1">
            <a:extLst>
              <a:ext uri="{FF2B5EF4-FFF2-40B4-BE49-F238E27FC236}">
                <a16:creationId xmlns:a16="http://schemas.microsoft.com/office/drawing/2014/main" id="{5E4D886D-13DC-43C3-BAC6-BEA77460420E}"/>
              </a:ext>
            </a:extLst>
          </p:cNvPr>
          <p:cNvPicPr>
            <a:picLocks noChangeAspect="1"/>
          </p:cNvPicPr>
          <p:nvPr/>
        </p:nvPicPr>
        <p:blipFill>
          <a:blip r:embed="rId2"/>
          <a:stretch>
            <a:fillRect/>
          </a:stretch>
        </p:blipFill>
        <p:spPr>
          <a:xfrm>
            <a:off x="7976560" y="2415133"/>
            <a:ext cx="3973902" cy="2027733"/>
          </a:xfrm>
          <a:prstGeom prst="rect">
            <a:avLst/>
          </a:prstGeom>
        </p:spPr>
      </p:pic>
    </p:spTree>
    <p:extLst>
      <p:ext uri="{BB962C8B-B14F-4D97-AF65-F5344CB8AC3E}">
        <p14:creationId xmlns:p14="http://schemas.microsoft.com/office/powerpoint/2010/main" val="48052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9BF83F2D-09FF-4968-96C4-23D59DDACEB2}"/>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Forensic Duplicates as Admissible Evidence :</a:t>
            </a:r>
          </a:p>
        </p:txBody>
      </p:sp>
      <p:sp>
        <p:nvSpPr>
          <p:cNvPr id="4" name="TextBox 3">
            <a:extLst>
              <a:ext uri="{FF2B5EF4-FFF2-40B4-BE49-F238E27FC236}">
                <a16:creationId xmlns:a16="http://schemas.microsoft.com/office/drawing/2014/main" id="{7D496FA8-B58B-4406-83D1-BAE79CD63A57}"/>
              </a:ext>
            </a:extLst>
          </p:cNvPr>
          <p:cNvSpPr txBox="1"/>
          <p:nvPr/>
        </p:nvSpPr>
        <p:spPr>
          <a:xfrm>
            <a:off x="3611593" y="1316966"/>
            <a:ext cx="8177842"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Digital evidence should satisfy minimum criteria of legal standards. Some standards are given by the United States, known as Federal Rules of Evidence (FRE).</a:t>
            </a:r>
          </a:p>
          <a:p>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FRE §1002 requires an original to prove the content of a writing, record, or photograph. This means</a:t>
            </a:r>
          </a:p>
          <a:p>
            <a:r>
              <a:rPr lang="en-US" dirty="0">
                <a:latin typeface="Times New Roman" panose="02020603050405020304" pitchFamily="18" charset="0"/>
                <a:cs typeface="Times New Roman" panose="02020603050405020304" pitchFamily="18" charset="0"/>
              </a:rPr>
              <a:t>the item or information presented in court must be original. It follows from the best evidence rule:</a:t>
            </a:r>
          </a:p>
          <a:p>
            <a:r>
              <a:rPr lang="en-US" dirty="0">
                <a:latin typeface="Times New Roman" panose="02020603050405020304" pitchFamily="18" charset="0"/>
                <a:cs typeface="Times New Roman" panose="02020603050405020304" pitchFamily="18" charset="0"/>
              </a:rPr>
              <a:t>Copying can introduce errors.</a:t>
            </a:r>
          </a:p>
          <a:p>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FRE §1001 (3) states that if data are deposited in a computer or alike device, any printout or other</a:t>
            </a:r>
          </a:p>
          <a:p>
            <a:r>
              <a:rPr lang="en-US" dirty="0">
                <a:latin typeface="Times New Roman" panose="02020603050405020304" pitchFamily="18" charset="0"/>
                <a:cs typeface="Times New Roman" panose="02020603050405020304" pitchFamily="18" charset="0"/>
              </a:rPr>
              <a:t>output readable by sight, shown to reflect the data precisely is an “original.”</a:t>
            </a:r>
          </a:p>
          <a:p>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FRE §1003 states that a duplicate is admissible to the same extent as an original if:</a:t>
            </a:r>
          </a:p>
          <a:p>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An honest question is elevated to the authenticity of the original or</a:t>
            </a:r>
          </a:p>
          <a:p>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In the circumstances, it would be partial to confess the identical in lieu of the original.</a:t>
            </a:r>
          </a:p>
        </p:txBody>
      </p:sp>
    </p:spTree>
    <p:extLst>
      <p:ext uri="{BB962C8B-B14F-4D97-AF65-F5344CB8AC3E}">
        <p14:creationId xmlns:p14="http://schemas.microsoft.com/office/powerpoint/2010/main" val="3542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332A958F-FF7F-4941-93BE-C0D102AE89F0}"/>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Important Terms in Forensic Duplicate :</a:t>
            </a:r>
          </a:p>
        </p:txBody>
      </p:sp>
      <p:sp>
        <p:nvSpPr>
          <p:cNvPr id="4" name="TextBox 3">
            <a:extLst>
              <a:ext uri="{FF2B5EF4-FFF2-40B4-BE49-F238E27FC236}">
                <a16:creationId xmlns:a16="http://schemas.microsoft.com/office/drawing/2014/main" id="{D03A5064-96B1-42F4-A583-D94B65B50A0F}"/>
              </a:ext>
            </a:extLst>
          </p:cNvPr>
          <p:cNvSpPr txBox="1"/>
          <p:nvPr/>
        </p:nvSpPr>
        <p:spPr>
          <a:xfrm>
            <a:off x="3611592" y="954657"/>
            <a:ext cx="8177842"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Forensic Duplicate : </a:t>
            </a:r>
            <a:r>
              <a:rPr lang="en-US" dirty="0">
                <a:latin typeface="Times New Roman" panose="02020603050405020304" pitchFamily="18" charset="0"/>
                <a:cs typeface="Times New Roman" panose="02020603050405020304" pitchFamily="18" charset="0"/>
              </a:rPr>
              <a:t>Forensic duplicate stores every bit of information from source in a raw bitstream format. In a process of forensic duplication, 5GB of drive results in 5GB of forensic data.</a:t>
            </a:r>
          </a:p>
          <a:p>
            <a:r>
              <a:rPr lang="en-US" b="1" dirty="0">
                <a:latin typeface="Times New Roman" panose="02020603050405020304" pitchFamily="18" charset="0"/>
                <a:cs typeface="Times New Roman" panose="02020603050405020304" pitchFamily="18" charset="0"/>
              </a:rPr>
              <a:t>2. Qualified Forensic Duplicate : </a:t>
            </a:r>
            <a:r>
              <a:rPr lang="en-US" dirty="0">
                <a:latin typeface="Times New Roman" panose="02020603050405020304" pitchFamily="18" charset="0"/>
                <a:cs typeface="Times New Roman" panose="02020603050405020304" pitchFamily="18" charset="0"/>
              </a:rPr>
              <a:t>The file that stores every bit of information from the source is referred to as qualified forensic duplicate in</a:t>
            </a:r>
          </a:p>
          <a:p>
            <a:r>
              <a:rPr lang="en-US" dirty="0">
                <a:latin typeface="Times New Roman" panose="02020603050405020304" pitchFamily="18" charset="0"/>
                <a:cs typeface="Times New Roman" panose="02020603050405020304" pitchFamily="18" charset="0"/>
              </a:rPr>
              <a:t>the altered form. In-band hashes and empty sector compression are the example of two altered forms. In some tools, it may read a number of sectors from the source.</a:t>
            </a:r>
          </a:p>
          <a:p>
            <a:r>
              <a:rPr lang="en-US" dirty="0" err="1">
                <a:latin typeface="Times New Roman" panose="02020603050405020304" pitchFamily="18" charset="0"/>
                <a:cs typeface="Times New Roman" panose="02020603050405020304" pitchFamily="18" charset="0"/>
              </a:rPr>
              <a:t>SafeBack</a:t>
            </a:r>
            <a:r>
              <a:rPr lang="en-US" dirty="0">
                <a:latin typeface="Times New Roman" panose="02020603050405020304" pitchFamily="18" charset="0"/>
                <a:cs typeface="Times New Roman" panose="02020603050405020304" pitchFamily="18" charset="0"/>
              </a:rPr>
              <a:t> and EnCase can be used to generate qualified</a:t>
            </a:r>
          </a:p>
          <a:p>
            <a:r>
              <a:rPr lang="en-US" dirty="0">
                <a:latin typeface="Times New Roman" panose="02020603050405020304" pitchFamily="18" charset="0"/>
                <a:cs typeface="Times New Roman" panose="02020603050405020304" pitchFamily="18" charset="0"/>
              </a:rPr>
              <a:t>forensic duplicate.</a:t>
            </a:r>
          </a:p>
          <a:p>
            <a:r>
              <a:rPr lang="en-US" b="1" dirty="0">
                <a:latin typeface="Times New Roman" panose="02020603050405020304" pitchFamily="18" charset="0"/>
                <a:cs typeface="Times New Roman" panose="02020603050405020304" pitchFamily="18" charset="0"/>
              </a:rPr>
              <a:t>3. Restored Image : </a:t>
            </a:r>
            <a:r>
              <a:rPr lang="en-US" dirty="0">
                <a:latin typeface="Times New Roman" panose="02020603050405020304" pitchFamily="18" charset="0"/>
                <a:cs typeface="Times New Roman" panose="02020603050405020304" pitchFamily="18" charset="0"/>
              </a:rPr>
              <a:t>Restoration of a forensic duplicate or qualified forensic duplicate to another storage media results in restored</a:t>
            </a:r>
          </a:p>
          <a:p>
            <a:r>
              <a:rPr lang="en-US" dirty="0">
                <a:latin typeface="Times New Roman" panose="02020603050405020304" pitchFamily="18" charset="0"/>
                <a:cs typeface="Times New Roman" panose="02020603050405020304" pitchFamily="18" charset="0"/>
              </a:rPr>
              <a:t>image. It is a complicated process. As the forensic duplicate is restored to the destination hard drive, the</a:t>
            </a:r>
          </a:p>
          <a:p>
            <a:r>
              <a:rPr lang="en-US" dirty="0">
                <a:latin typeface="Times New Roman" panose="02020603050405020304" pitchFamily="18" charset="0"/>
                <a:cs typeface="Times New Roman" panose="02020603050405020304" pitchFamily="18" charset="0"/>
              </a:rPr>
              <a:t>partition tables are updated with the new values.</a:t>
            </a:r>
          </a:p>
          <a:p>
            <a:r>
              <a:rPr lang="en-US" b="1" dirty="0">
                <a:latin typeface="Times New Roman" panose="02020603050405020304" pitchFamily="18" charset="0"/>
                <a:cs typeface="Times New Roman" panose="02020603050405020304" pitchFamily="18" charset="0"/>
              </a:rPr>
              <a:t>4. Mirror Image : </a:t>
            </a:r>
            <a:r>
              <a:rPr lang="en-US" dirty="0">
                <a:latin typeface="Times New Roman" panose="02020603050405020304" pitchFamily="18" charset="0"/>
                <a:cs typeface="Times New Roman" panose="02020603050405020304" pitchFamily="18" charset="0"/>
              </a:rPr>
              <a:t>A hardware that does a bit-for-bit copy from one HDD to another is used to generate a mirror image.</a:t>
            </a:r>
          </a:p>
          <a:p>
            <a:r>
              <a:rPr lang="en-US" dirty="0">
                <a:latin typeface="Times New Roman" panose="02020603050405020304" pitchFamily="18" charset="0"/>
                <a:cs typeface="Times New Roman" panose="02020603050405020304" pitchFamily="18" charset="0"/>
              </a:rPr>
              <a:t>Generating mirror image presents an extra step in forensic investigation process.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856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B69CACB0-F650-4C1A-9320-070810499295}"/>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Forensic Image Formats :</a:t>
            </a:r>
          </a:p>
        </p:txBody>
      </p:sp>
      <p:sp>
        <p:nvSpPr>
          <p:cNvPr id="4" name="TextBox 3">
            <a:extLst>
              <a:ext uri="{FF2B5EF4-FFF2-40B4-BE49-F238E27FC236}">
                <a16:creationId xmlns:a16="http://schemas.microsoft.com/office/drawing/2014/main" id="{A3D1C0B4-11BB-4694-9DF3-3E99BCDFDC19}"/>
              </a:ext>
            </a:extLst>
          </p:cNvPr>
          <p:cNvSpPr txBox="1"/>
          <p:nvPr/>
        </p:nvSpPr>
        <p:spPr>
          <a:xfrm>
            <a:off x="3611592" y="954657"/>
            <a:ext cx="3525329"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Complete Disk Image : </a:t>
            </a:r>
            <a:r>
              <a:rPr lang="en-US" dirty="0">
                <a:latin typeface="Times New Roman" panose="02020603050405020304" pitchFamily="18" charset="0"/>
                <a:cs typeface="Times New Roman" panose="02020603050405020304" pitchFamily="18" charset="0"/>
              </a:rPr>
              <a:t>The process for getting a “complete disk image” is meant to duplicate each addressable computer memory</a:t>
            </a:r>
          </a:p>
          <a:p>
            <a:r>
              <a:rPr lang="en-US" dirty="0">
                <a:latin typeface="Times New Roman" panose="02020603050405020304" pitchFamily="18" charset="0"/>
                <a:cs typeface="Times New Roman" panose="02020603050405020304" pitchFamily="18" charset="0"/>
              </a:rPr>
              <a:t>unit on the medium. This includes Host Protected Areas (HPAs) and Drive Configuration Overlays</a:t>
            </a:r>
          </a:p>
          <a:p>
            <a:r>
              <a:rPr lang="en-US" dirty="0">
                <a:latin typeface="Times New Roman" panose="02020603050405020304" pitchFamily="18" charset="0"/>
                <a:cs typeface="Times New Roman" panose="02020603050405020304" pitchFamily="18" charset="0"/>
              </a:rPr>
              <a:t>(DCOs).</a:t>
            </a:r>
          </a:p>
          <a:p>
            <a:r>
              <a:rPr lang="en-US" b="1" dirty="0">
                <a:latin typeface="Times New Roman" panose="02020603050405020304" pitchFamily="18" charset="0"/>
                <a:cs typeface="Times New Roman" panose="02020603050405020304" pitchFamily="18" charset="0"/>
              </a:rPr>
              <a:t>2. Partition Image : </a:t>
            </a:r>
            <a:r>
              <a:rPr lang="en-US" dirty="0">
                <a:latin typeface="Times New Roman" panose="02020603050405020304" pitchFamily="18" charset="0"/>
                <a:cs typeface="Times New Roman" panose="02020603050405020304" pitchFamily="18" charset="0"/>
              </a:rPr>
              <a:t>Most forensic imaging tools permit you specify a personal partition, or volume, as the source for a picture.</a:t>
            </a:r>
          </a:p>
          <a:p>
            <a:r>
              <a:rPr lang="en-US" dirty="0">
                <a:latin typeface="Times New Roman" panose="02020603050405020304" pitchFamily="18" charset="0"/>
                <a:cs typeface="Times New Roman" panose="02020603050405020304" pitchFamily="18" charset="0"/>
              </a:rPr>
              <a:t>A partition image may be a set of a whole disk image and contains all of the allocation units from a personal</a:t>
            </a:r>
          </a:p>
          <a:p>
            <a:r>
              <a:rPr lang="en-US" dirty="0">
                <a:latin typeface="Times New Roman" panose="02020603050405020304" pitchFamily="18" charset="0"/>
                <a:cs typeface="Times New Roman" panose="02020603050405020304" pitchFamily="18" charset="0"/>
              </a:rPr>
              <a:t>partition on a drive. This includes the unallocated space and file slack present within that partition.</a:t>
            </a:r>
            <a:endParaRPr lang="en-US"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F9B90D-C41C-4C43-841E-D99272765542}"/>
              </a:ext>
            </a:extLst>
          </p:cNvPr>
          <p:cNvPicPr>
            <a:picLocks noChangeAspect="1"/>
          </p:cNvPicPr>
          <p:nvPr/>
        </p:nvPicPr>
        <p:blipFill>
          <a:blip r:embed="rId2"/>
          <a:stretch>
            <a:fillRect/>
          </a:stretch>
        </p:blipFill>
        <p:spPr>
          <a:xfrm>
            <a:off x="7194429" y="954657"/>
            <a:ext cx="4997571" cy="2708543"/>
          </a:xfrm>
          <a:prstGeom prst="rect">
            <a:avLst/>
          </a:prstGeom>
        </p:spPr>
      </p:pic>
    </p:spTree>
    <p:extLst>
      <p:ext uri="{BB962C8B-B14F-4D97-AF65-F5344CB8AC3E}">
        <p14:creationId xmlns:p14="http://schemas.microsoft.com/office/powerpoint/2010/main" val="74022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D4E54A-BE27-49E6-A9CF-D9268AF3D6AA}"/>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 Introduction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5.2 Rules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5.3 Necessity of Forensic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5.4 Forensic Duplicates as Admissible Evidence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5.5 Important Terms in Forensic Duplicate</a:t>
            </a:r>
          </a:p>
          <a:p>
            <a:pPr>
              <a:lnSpc>
                <a:spcPct val="150000"/>
              </a:lnSpc>
            </a:pPr>
            <a:r>
              <a:rPr lang="en-US" sz="1600" b="1" dirty="0">
                <a:solidFill>
                  <a:srgbClr val="00589A"/>
                </a:solidFill>
                <a:latin typeface="Times New Roman" panose="02020603050405020304" pitchFamily="18" charset="0"/>
                <a:cs typeface="Times New Roman" panose="02020603050405020304" pitchFamily="18" charset="0"/>
              </a:rPr>
              <a:t>5.6 Forensic Image Formats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5.7 Traditional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5.8 Live System Duplication</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5.9 Forensic Duplication Tool Requirements</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5.10 Creating a Forensic Duplicate of a Hard Drive</a:t>
            </a:r>
          </a:p>
          <a:p>
            <a:pPr>
              <a:lnSpc>
                <a:spcPct val="150000"/>
              </a:lnSpc>
            </a:pPr>
            <a:r>
              <a:rPr lang="en-US" sz="1600" dirty="0">
                <a:solidFill>
                  <a:schemeClr val="bg1"/>
                </a:solidFill>
                <a:latin typeface="Times New Roman" panose="02020603050405020304" pitchFamily="18" charset="0"/>
                <a:cs typeface="Times New Roman" panose="02020603050405020304" pitchFamily="18" charset="0"/>
              </a:rPr>
              <a:t>5.11 Creating a Qualified Forensic Duplicate of a Hard Drive</a:t>
            </a:r>
          </a:p>
        </p:txBody>
      </p:sp>
      <p:sp>
        <p:nvSpPr>
          <p:cNvPr id="3" name="TextBox 2">
            <a:extLst>
              <a:ext uri="{FF2B5EF4-FFF2-40B4-BE49-F238E27FC236}">
                <a16:creationId xmlns:a16="http://schemas.microsoft.com/office/drawing/2014/main" id="{E9ABD5EA-351D-433E-9348-BE07A67F4F58}"/>
              </a:ext>
            </a:extLst>
          </p:cNvPr>
          <p:cNvSpPr txBox="1"/>
          <p:nvPr/>
        </p:nvSpPr>
        <p:spPr>
          <a:xfrm>
            <a:off x="3611592" y="258792"/>
            <a:ext cx="6826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Forensic Image Formats :</a:t>
            </a:r>
          </a:p>
        </p:txBody>
      </p:sp>
      <p:sp>
        <p:nvSpPr>
          <p:cNvPr id="5" name="TextBox 4">
            <a:extLst>
              <a:ext uri="{FF2B5EF4-FFF2-40B4-BE49-F238E27FC236}">
                <a16:creationId xmlns:a16="http://schemas.microsoft.com/office/drawing/2014/main" id="{C24156B8-3FB9-48D1-8A41-933D6C25C366}"/>
              </a:ext>
            </a:extLst>
          </p:cNvPr>
          <p:cNvSpPr txBox="1"/>
          <p:nvPr/>
        </p:nvSpPr>
        <p:spPr>
          <a:xfrm>
            <a:off x="3611592" y="954657"/>
            <a:ext cx="8338868"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Logical Image : </a:t>
            </a:r>
            <a:r>
              <a:rPr lang="en-US" dirty="0">
                <a:latin typeface="Times New Roman" panose="02020603050405020304" pitchFamily="18" charset="0"/>
                <a:cs typeface="Times New Roman" panose="02020603050405020304" pitchFamily="18" charset="0"/>
              </a:rPr>
              <a:t>A logical image is a smaller amount of Associate in Nursing “image” and additional of a straightforward copy. A logical image is less of an “image” and more of a simple copy. </a:t>
            </a:r>
          </a:p>
          <a:p>
            <a:r>
              <a:rPr lang="en-US" b="1" dirty="0">
                <a:latin typeface="Times New Roman" panose="02020603050405020304" pitchFamily="18" charset="0"/>
                <a:cs typeface="Times New Roman" panose="02020603050405020304" pitchFamily="18" charset="0"/>
              </a:rPr>
              <a:t>4. Image Integrity : </a:t>
            </a:r>
            <a:r>
              <a:rPr lang="en-US" dirty="0">
                <a:latin typeface="Times New Roman" panose="02020603050405020304" pitchFamily="18" charset="0"/>
                <a:cs typeface="Times New Roman" panose="02020603050405020304" pitchFamily="18" charset="0"/>
              </a:rPr>
              <a:t>When a forensic image is formed, cryptologic checksums are generated for two reasons. First, once the image</a:t>
            </a:r>
          </a:p>
          <a:p>
            <a:r>
              <a:rPr lang="en-US" dirty="0">
                <a:latin typeface="Times New Roman" panose="02020603050405020304" pitchFamily="18" charset="0"/>
                <a:cs typeface="Times New Roman" panose="02020603050405020304" pitchFamily="18" charset="0"/>
              </a:rPr>
              <a:t>is taken from a drive, which is offline (static) and preserved, the hash is employed to verify and demonstrate</a:t>
            </a:r>
          </a:p>
          <a:p>
            <a:r>
              <a:rPr lang="en-US" dirty="0">
                <a:latin typeface="Times New Roman" panose="02020603050405020304" pitchFamily="18" charset="0"/>
                <a:cs typeface="Times New Roman" panose="02020603050405020304" pitchFamily="18" charset="0"/>
              </a:rPr>
              <a:t>that the forensic image could be a true and correct illustration of the initial. Second, the hash is employed to</a:t>
            </a:r>
          </a:p>
          <a:p>
            <a:r>
              <a:rPr lang="en-US" dirty="0">
                <a:latin typeface="Times New Roman" panose="02020603050405020304" pitchFamily="18" charset="0"/>
                <a:cs typeface="Times New Roman" panose="02020603050405020304" pitchFamily="18" charset="0"/>
              </a:rPr>
              <a:t>sight if the info was changed since the purpose of your time at which the image was created.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00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3E21D3-7788-4819-8437-C5C4B0C5D46D}">
  <ds:schemaRefs>
    <ds:schemaRef ds:uri="6dc4bcd6-49db-4c07-9060-8acfc67cef9f"/>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fb0879af-3eba-417a-a55a-ffe6dcd6ca77"/>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BF972C-B81A-46A3-BFB2-A01F0B5DB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2737</Words>
  <Application>Microsoft Office PowerPoint</Application>
  <PresentationFormat>Widescreen</PresentationFormat>
  <Paragraphs>278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Times New Roman</vt:lpstr>
      <vt:lpstr>Celestial</vt:lpstr>
      <vt:lpstr>PowerPoint Presentation</vt:lpstr>
      <vt:lpstr>FORENSIC DUPLICATION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2018-12-24T10:40:58Z</dcterms:created>
  <dcterms:modified xsi:type="dcterms:W3CDTF">2018-12-31T06:53:16Z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