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7" r:id="rId5"/>
    <p:sldId id="277" r:id="rId6"/>
    <p:sldId id="278" r:id="rId7"/>
    <p:sldId id="290" r:id="rId8"/>
    <p:sldId id="289" r:id="rId9"/>
    <p:sldId id="291" r:id="rId10"/>
    <p:sldId id="279" r:id="rId11"/>
    <p:sldId id="292" r:id="rId12"/>
    <p:sldId id="293" r:id="rId13"/>
    <p:sldId id="280" r:id="rId14"/>
    <p:sldId id="281" r:id="rId15"/>
    <p:sldId id="282" r:id="rId16"/>
    <p:sldId id="294" r:id="rId17"/>
    <p:sldId id="295" r:id="rId18"/>
    <p:sldId id="296" r:id="rId19"/>
    <p:sldId id="30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4259"/>
    <a:srgbClr val="133E57"/>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52" autoAdjust="0"/>
  </p:normalViewPr>
  <p:slideViewPr>
    <p:cSldViewPr snapToGrid="0">
      <p:cViewPr>
        <p:scale>
          <a:sx n="70" d="100"/>
          <a:sy n="70" d="100"/>
        </p:scale>
        <p:origin x="669" y="4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685801" y="1869601"/>
            <a:ext cx="10840914" cy="3921600"/>
          </a:xfrm>
        </p:spPr>
        <p:txBody>
          <a:bodyPr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smtClean="0"/>
              <a:t>12/29/2018</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smtClean="0"/>
              <a:t>12/29/2018</a:t>
            </a:fld>
            <a:endParaRPr lang="en-US"/>
          </a:p>
        </p:txBody>
      </p:sp>
      <p:sp>
        <p:nvSpPr>
          <p:cNvPr id="3" name="Footer Placeholder 2"/>
          <p:cNvSpPr>
            <a:spLocks noGrp="1"/>
          </p:cNvSpPr>
          <p:nvPr>
            <p:ph type="ftr" sz="quarter" idx="11"/>
          </p:nvPr>
        </p:nvSpPr>
        <p:spPr/>
        <p:txBody>
          <a:bodyPr/>
          <a:lstStyle/>
          <a:p>
            <a:r>
              <a:rPr lang="en-ZA" dirty="0"/>
              <a:t>Add a Footer</a:t>
            </a:r>
            <a:endParaRPr lang="en-US" dirty="0"/>
          </a:p>
        </p:txBody>
      </p:sp>
      <p:sp>
        <p:nvSpPr>
          <p:cNvPr id="4" name="Slide Number Placeholder 3"/>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a:t>Click to edit Master title style</a:t>
            </a:r>
            <a:endParaRPr lang="en-US" dirty="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smtClean="0"/>
              <a:t>12/29/2018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smtClean="0"/>
              <a:t>12/29/2018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smtClean="0"/>
              <a:t>12/29/2018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ZA" dirty="0"/>
              <a:t>Add a Footer</a:t>
            </a:r>
            <a:endParaRPr lang="en-US" dirty="0"/>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smtClean="0"/>
              <a:t>‹#›</a:t>
            </a:fld>
            <a:endParaRPr lang="en-US"/>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nilakshijain1986@gmail.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7" y="0"/>
            <a:ext cx="12301268" cy="6858000"/>
          </a:xfrm>
          <a:prstGeom prst="rect">
            <a:avLst/>
          </a:prstGeom>
        </p:spPr>
      </p:pic>
      <p:sp>
        <p:nvSpPr>
          <p:cNvPr id="9" name="TextBox 8"/>
          <p:cNvSpPr txBox="1"/>
          <p:nvPr/>
        </p:nvSpPr>
        <p:spPr>
          <a:xfrm>
            <a:off x="4221192" y="224287"/>
            <a:ext cx="7395714" cy="1015663"/>
          </a:xfrm>
          <a:prstGeom prst="rect">
            <a:avLst/>
          </a:prstGeom>
          <a:noFill/>
        </p:spPr>
        <p:txBody>
          <a:bodyPr wrap="square" rtlCol="0">
            <a:spAutoFit/>
          </a:bodyPr>
          <a:lstStyle/>
          <a:p>
            <a:r>
              <a:rPr lang="en-US" sz="6000" dirty="0"/>
              <a:t>DIGITAL FORENSICS</a:t>
            </a:r>
          </a:p>
        </p:txBody>
      </p:sp>
      <p:sp>
        <p:nvSpPr>
          <p:cNvPr id="10" name="TextBox 9"/>
          <p:cNvSpPr txBox="1"/>
          <p:nvPr/>
        </p:nvSpPr>
        <p:spPr>
          <a:xfrm>
            <a:off x="2943616" y="4910203"/>
            <a:ext cx="9248384" cy="1938992"/>
          </a:xfrm>
          <a:prstGeom prst="rect">
            <a:avLst/>
          </a:prstGeom>
          <a:noFill/>
        </p:spPr>
        <p:txBody>
          <a:bodyPr wrap="square" rtlCol="0">
            <a:spAutoFit/>
          </a:bodyPr>
          <a:lstStyle/>
          <a:p>
            <a:endParaRPr lang="en-US" sz="4000" dirty="0"/>
          </a:p>
          <a:p>
            <a:r>
              <a:rPr lang="en-US" sz="4000" dirty="0"/>
              <a:t>DR. NILAKSHI JAIN</a:t>
            </a:r>
          </a:p>
          <a:p>
            <a:r>
              <a:rPr lang="en-US" sz="4000" dirty="0"/>
              <a:t>Email ID: nilakshijain1986@gmail.com</a:t>
            </a: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6.3 Special Containers</a:t>
            </a:r>
          </a:p>
          <a:p>
            <a:r>
              <a:rPr lang="en-IN" sz="2400" b="1" dirty="0">
                <a:solidFill>
                  <a:srgbClr val="184259"/>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dirty="0">
                <a:solidFill>
                  <a:schemeClr val="bg1"/>
                </a:solidFill>
                <a:latin typeface="Times New Roman" panose="02020603050405020304" pitchFamily="18" charset="0"/>
                <a:cs typeface="Times New Roman" panose="02020603050405020304" pitchFamily="18" charset="0"/>
              </a:rPr>
              <a:t> 6.6 Forensic Imaging </a:t>
            </a:r>
          </a:p>
        </p:txBody>
      </p:sp>
      <p:sp>
        <p:nvSpPr>
          <p:cNvPr id="2" name="TextBox 1">
            <a:extLst>
              <a:ext uri="{FF2B5EF4-FFF2-40B4-BE49-F238E27FC236}">
                <a16:creationId xmlns:a16="http://schemas.microsoft.com/office/drawing/2014/main" id="{968FA0A3-D6D3-461D-B77B-1C3910C3B12F}"/>
              </a:ext>
            </a:extLst>
          </p:cNvPr>
          <p:cNvSpPr txBox="1"/>
          <p:nvPr/>
        </p:nvSpPr>
        <p:spPr>
          <a:xfrm>
            <a:off x="4121150" y="374650"/>
            <a:ext cx="35052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HASHING</a:t>
            </a:r>
          </a:p>
        </p:txBody>
      </p:sp>
      <p:sp>
        <p:nvSpPr>
          <p:cNvPr id="3" name="TextBox 2">
            <a:extLst>
              <a:ext uri="{FF2B5EF4-FFF2-40B4-BE49-F238E27FC236}">
                <a16:creationId xmlns:a16="http://schemas.microsoft.com/office/drawing/2014/main" id="{BEFE2F4A-2A96-4F91-9E00-AF3A127FB3E3}"/>
              </a:ext>
            </a:extLst>
          </p:cNvPr>
          <p:cNvSpPr txBox="1"/>
          <p:nvPr/>
        </p:nvSpPr>
        <p:spPr>
          <a:xfrm>
            <a:off x="4018792" y="948690"/>
            <a:ext cx="8070850" cy="5909310"/>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cryptographic hash function takes an arbitrary amount of data as input and then it returns a fixed-size string as output. Hash of data is the resulting value.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Common hashing algorithms that are used during a forensic examination include SHA1 and MD5.</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hash functions used in forensic functions, modification of a single bit of input data will produce a radically different hash value as output.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As a hash is calculated by processing the content of a file, matching hashes across various files can be used to find renamed files, or to remove “known good” files from the set of data that has to be examined.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For simply generating a hash of a single file, the sha1sum or md5sum programs present on nearly Linux systems are sufficient. Using these programs to generate hash lists of multiple files or multiple nested directories of files can be quite tiring.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solve this issue, Jesse Kornblum has produced the md5deep and </a:t>
            </a:r>
            <a:r>
              <a:rPr lang="en-IN" sz="2000" dirty="0" err="1">
                <a:latin typeface="Times New Roman" panose="02020603050405020304" pitchFamily="18" charset="0"/>
                <a:cs typeface="Times New Roman" panose="02020603050405020304" pitchFamily="18" charset="0"/>
              </a:rPr>
              <a:t>hashdeep</a:t>
            </a:r>
            <a:r>
              <a:rPr lang="en-IN" sz="2000" dirty="0">
                <a:latin typeface="Times New Roman" panose="02020603050405020304" pitchFamily="18" charset="0"/>
                <a:cs typeface="Times New Roman" panose="02020603050405020304" pitchFamily="18" charset="0"/>
              </a:rPr>
              <a:t> utilities.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Md5deep is a suite of hashing utilities created to recurse through a set of input files or directories and produce hash lists for these. </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91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b="1" dirty="0">
                <a:solidFill>
                  <a:srgbClr val="184259"/>
                </a:solidFill>
                <a:latin typeface="Times New Roman" panose="02020603050405020304" pitchFamily="18" charset="0"/>
                <a:cs typeface="Times New Roman" panose="02020603050405020304" pitchFamily="18" charset="0"/>
              </a:rPr>
              <a:t>6.5 Carving </a:t>
            </a:r>
          </a:p>
          <a:p>
            <a:r>
              <a:rPr lang="en-IN" sz="2400" dirty="0">
                <a:solidFill>
                  <a:schemeClr val="bg1"/>
                </a:solidFill>
                <a:latin typeface="Times New Roman" panose="02020603050405020304" pitchFamily="18" charset="0"/>
                <a:cs typeface="Times New Roman" panose="02020603050405020304" pitchFamily="18" charset="0"/>
              </a:rPr>
              <a:t> 6.6 Forensic Imaging </a:t>
            </a:r>
          </a:p>
        </p:txBody>
      </p:sp>
      <p:sp>
        <p:nvSpPr>
          <p:cNvPr id="5" name="TextBox 4">
            <a:extLst>
              <a:ext uri="{FF2B5EF4-FFF2-40B4-BE49-F238E27FC236}">
                <a16:creationId xmlns:a16="http://schemas.microsoft.com/office/drawing/2014/main" id="{E8C973DA-7771-4AAA-A51C-ABD6D5C079DF}"/>
              </a:ext>
            </a:extLst>
          </p:cNvPr>
          <p:cNvSpPr txBox="1"/>
          <p:nvPr/>
        </p:nvSpPr>
        <p:spPr>
          <a:xfrm>
            <a:off x="4413250" y="635000"/>
            <a:ext cx="3422650" cy="369332"/>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8E308ED0-DCD4-47A1-AB1E-981F4CAB1C87}"/>
              </a:ext>
            </a:extLst>
          </p:cNvPr>
          <p:cNvSpPr txBox="1"/>
          <p:nvPr/>
        </p:nvSpPr>
        <p:spPr>
          <a:xfrm>
            <a:off x="4108450" y="499572"/>
            <a:ext cx="342265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Carving</a:t>
            </a:r>
          </a:p>
        </p:txBody>
      </p:sp>
      <p:sp>
        <p:nvSpPr>
          <p:cNvPr id="3" name="TextBox 2">
            <a:extLst>
              <a:ext uri="{FF2B5EF4-FFF2-40B4-BE49-F238E27FC236}">
                <a16:creationId xmlns:a16="http://schemas.microsoft.com/office/drawing/2014/main" id="{831A623F-B25A-4260-BE89-17E617232B12}"/>
              </a:ext>
            </a:extLst>
          </p:cNvPr>
          <p:cNvSpPr txBox="1"/>
          <p:nvPr/>
        </p:nvSpPr>
        <p:spPr>
          <a:xfrm>
            <a:off x="4038599" y="1158252"/>
            <a:ext cx="7807657" cy="286232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process of carving involves searching a data stream for file headers and magic values, determining (or guessing) the file end point, and saving this sub stream out into a carved file. </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Foremost</a:t>
            </a:r>
          </a:p>
          <a:p>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uses defined footers, headers, and knowledge of the internal structures for supported file types to aid in carving. </a:t>
            </a:r>
          </a:p>
          <a:p>
            <a:r>
              <a:rPr lang="en-IN" sz="2000" dirty="0">
                <a:latin typeface="Times New Roman" panose="02020603050405020304" pitchFamily="18" charset="0"/>
                <a:cs typeface="Times New Roman" panose="02020603050405020304" pitchFamily="18" charset="0"/>
              </a:rPr>
              <a:t>Options that may be particularly important include:</a:t>
            </a:r>
          </a:p>
          <a:p>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5B44493-2C3C-462C-9219-7704BDBFAB55}"/>
              </a:ext>
            </a:extLst>
          </p:cNvPr>
          <p:cNvPicPr>
            <a:picLocks noChangeAspect="1"/>
          </p:cNvPicPr>
          <p:nvPr/>
        </p:nvPicPr>
        <p:blipFill>
          <a:blip r:embed="rId2"/>
          <a:stretch>
            <a:fillRect/>
          </a:stretch>
        </p:blipFill>
        <p:spPr>
          <a:xfrm>
            <a:off x="4219575" y="3897496"/>
            <a:ext cx="6991350" cy="2460932"/>
          </a:xfrm>
          <a:prstGeom prst="rect">
            <a:avLst/>
          </a:prstGeom>
        </p:spPr>
      </p:pic>
    </p:spTree>
    <p:extLst>
      <p:ext uri="{BB962C8B-B14F-4D97-AF65-F5344CB8AC3E}">
        <p14:creationId xmlns:p14="http://schemas.microsoft.com/office/powerpoint/2010/main" val="20151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b="1" dirty="0">
                <a:solidFill>
                  <a:srgbClr val="184259"/>
                </a:solidFill>
                <a:latin typeface="Times New Roman" panose="02020603050405020304" pitchFamily="18" charset="0"/>
                <a:cs typeface="Times New Roman" panose="02020603050405020304" pitchFamily="18" charset="0"/>
              </a:rPr>
              <a:t> 6.6 Forensic Imaging </a:t>
            </a:r>
          </a:p>
        </p:txBody>
      </p:sp>
      <p:sp>
        <p:nvSpPr>
          <p:cNvPr id="2" name="TextBox 1">
            <a:extLst>
              <a:ext uri="{FF2B5EF4-FFF2-40B4-BE49-F238E27FC236}">
                <a16:creationId xmlns:a16="http://schemas.microsoft.com/office/drawing/2014/main" id="{C2BC4D8D-A957-44CA-9275-D057A4A9C4C6}"/>
              </a:ext>
            </a:extLst>
          </p:cNvPr>
          <p:cNvSpPr txBox="1"/>
          <p:nvPr/>
        </p:nvSpPr>
        <p:spPr>
          <a:xfrm>
            <a:off x="4070350" y="457200"/>
            <a:ext cx="452501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Forensic Imaging</a:t>
            </a:r>
          </a:p>
        </p:txBody>
      </p:sp>
      <p:sp>
        <p:nvSpPr>
          <p:cNvPr id="3" name="TextBox 2">
            <a:extLst>
              <a:ext uri="{FF2B5EF4-FFF2-40B4-BE49-F238E27FC236}">
                <a16:creationId xmlns:a16="http://schemas.microsoft.com/office/drawing/2014/main" id="{22E38F0A-CECF-439B-9620-9FC558B1B63A}"/>
              </a:ext>
            </a:extLst>
          </p:cNvPr>
          <p:cNvSpPr txBox="1"/>
          <p:nvPr/>
        </p:nvSpPr>
        <p:spPr>
          <a:xfrm>
            <a:off x="4070350" y="1225689"/>
            <a:ext cx="7816850" cy="5632311"/>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 good forensic imaging process creates an exact duplicate (or a container that holds an exact duplicate) of the source media under investigation.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 primary reason is to provide an exact copy of original media to test.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actual weapon is the best evidence for the traditional analyst.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We minimize our opportunities to alter the original accidentally by only accessing the original media once to generate our forensic image.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Another benefit of working on an image is if we make a mistake and somehow end up altering the image file in some way, we can generate a new exact duplicate from the intact original media.</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91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b="1" dirty="0">
                <a:solidFill>
                  <a:srgbClr val="184259"/>
                </a:solidFill>
                <a:latin typeface="Times New Roman" panose="02020603050405020304" pitchFamily="18" charset="0"/>
                <a:cs typeface="Times New Roman" panose="02020603050405020304" pitchFamily="18" charset="0"/>
              </a:rPr>
              <a:t> 6.6 Forensic Imaging </a:t>
            </a:r>
          </a:p>
        </p:txBody>
      </p:sp>
      <p:sp>
        <p:nvSpPr>
          <p:cNvPr id="2" name="TextBox 1">
            <a:extLst>
              <a:ext uri="{FF2B5EF4-FFF2-40B4-BE49-F238E27FC236}">
                <a16:creationId xmlns:a16="http://schemas.microsoft.com/office/drawing/2014/main" id="{C2BC4D8D-A957-44CA-9275-D057A4A9C4C6}"/>
              </a:ext>
            </a:extLst>
          </p:cNvPr>
          <p:cNvSpPr txBox="1"/>
          <p:nvPr/>
        </p:nvSpPr>
        <p:spPr>
          <a:xfrm>
            <a:off x="4070350" y="457200"/>
            <a:ext cx="452501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Forensic Imaging</a:t>
            </a:r>
          </a:p>
        </p:txBody>
      </p:sp>
      <p:sp>
        <p:nvSpPr>
          <p:cNvPr id="3" name="TextBox 2">
            <a:extLst>
              <a:ext uri="{FF2B5EF4-FFF2-40B4-BE49-F238E27FC236}">
                <a16:creationId xmlns:a16="http://schemas.microsoft.com/office/drawing/2014/main" id="{22E38F0A-CECF-439B-9620-9FC558B1B63A}"/>
              </a:ext>
            </a:extLst>
          </p:cNvPr>
          <p:cNvSpPr txBox="1"/>
          <p:nvPr/>
        </p:nvSpPr>
        <p:spPr>
          <a:xfrm>
            <a:off x="4070350" y="1166322"/>
            <a:ext cx="7981950" cy="535531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Deleted Data:</a:t>
            </a:r>
          </a:p>
          <a:p>
            <a:r>
              <a:rPr lang="en-IN" dirty="0">
                <a:latin typeface="Times New Roman" panose="02020603050405020304" pitchFamily="18" charset="0"/>
                <a:cs typeface="Times New Roman" panose="02020603050405020304" pitchFamily="18" charset="0"/>
              </a:rPr>
              <a:t>One of the reasons examiners use forensic imaging is for completeness.</a:t>
            </a:r>
          </a:p>
          <a:p>
            <a:r>
              <a:rPr lang="en-IN" dirty="0">
                <a:latin typeface="Times New Roman" panose="02020603050405020304" pitchFamily="18" charset="0"/>
                <a:cs typeface="Times New Roman" panose="02020603050405020304" pitchFamily="18" charset="0"/>
              </a:rPr>
              <a:t>Most volumes contain reams of potentially interesting data outside of the viewable, allocated files on a mounted file system. This includes several categories of “deleted data.” </a:t>
            </a:r>
          </a:p>
          <a:p>
            <a:r>
              <a:rPr lang="en-IN" dirty="0">
                <a:latin typeface="Times New Roman" panose="02020603050405020304" pitchFamily="18" charset="0"/>
                <a:cs typeface="Times New Roman" panose="02020603050405020304" pitchFamily="18" charset="0"/>
              </a:rPr>
              <a:t>1.Deleted files: </a:t>
            </a:r>
          </a:p>
          <a:p>
            <a:r>
              <a:rPr lang="en-IN" dirty="0">
                <a:latin typeface="Times New Roman" panose="02020603050405020304" pitchFamily="18" charset="0"/>
                <a:cs typeface="Times New Roman" panose="02020603050405020304" pitchFamily="18" charset="0"/>
              </a:rPr>
              <a:t>		They are the “most recoverable.” Generally, this refers to files that have 			been “unlinked”—the file name entry is no longer presented when a user 			views a directory, and the file </a:t>
            </a:r>
            <a:r>
              <a:rPr lang="en-IN" dirty="0" err="1">
                <a:latin typeface="Times New Roman" panose="02020603050405020304" pitchFamily="18" charset="0"/>
                <a:cs typeface="Times New Roman" panose="02020603050405020304" pitchFamily="18" charset="0"/>
              </a:rPr>
              <a:t>name,metadata</a:t>
            </a:r>
            <a:r>
              <a:rPr lang="en-IN" dirty="0">
                <a:latin typeface="Times New Roman" panose="02020603050405020304" pitchFamily="18" charset="0"/>
                <a:cs typeface="Times New Roman" panose="02020603050405020304" pitchFamily="18" charset="0"/>
              </a:rPr>
              <a:t> structure, and data units 			are marked as “free.”</a:t>
            </a:r>
          </a:p>
          <a:p>
            <a:r>
              <a:rPr lang="en-IN" dirty="0">
                <a:latin typeface="Times New Roman" panose="02020603050405020304" pitchFamily="18" charset="0"/>
                <a:cs typeface="Times New Roman" panose="02020603050405020304" pitchFamily="18" charset="0"/>
              </a:rPr>
              <a:t>2. Orphaned files:     </a:t>
            </a:r>
          </a:p>
          <a:p>
            <a:r>
              <a:rPr lang="en-IN" dirty="0">
                <a:latin typeface="Times New Roman" panose="02020603050405020304" pitchFamily="18" charset="0"/>
                <a:cs typeface="Times New Roman" panose="02020603050405020304" pitchFamily="18" charset="0"/>
              </a:rPr>
              <a:t>		They are similar to deleted files except the link between the file name 			and metadata structure is no longer accurate. </a:t>
            </a:r>
          </a:p>
          <a:p>
            <a:r>
              <a:rPr lang="en-IN" dirty="0">
                <a:latin typeface="Times New Roman" panose="02020603050405020304" pitchFamily="18" charset="0"/>
                <a:cs typeface="Times New Roman" panose="02020603050405020304" pitchFamily="18" charset="0"/>
              </a:rPr>
              <a:t>3.Unallocated files:</a:t>
            </a:r>
          </a:p>
          <a:p>
            <a:r>
              <a:rPr lang="en-IN" dirty="0">
                <a:latin typeface="Times New Roman" panose="02020603050405020304" pitchFamily="18" charset="0"/>
                <a:cs typeface="Times New Roman" panose="02020603050405020304" pitchFamily="18" charset="0"/>
              </a:rPr>
              <a:t>		They have had their once-allocated file name entry and associated 				metadata structure have become unlinked and/or reused. </a:t>
            </a:r>
          </a:p>
          <a:p>
            <a:r>
              <a:rPr lang="en-IN" dirty="0">
                <a:latin typeface="Times New Roman" panose="02020603050405020304" pitchFamily="18" charset="0"/>
                <a:cs typeface="Times New Roman" panose="02020603050405020304" pitchFamily="18" charset="0"/>
              </a:rPr>
              <a:t>4. Overwritten files:</a:t>
            </a:r>
          </a:p>
          <a:p>
            <a:r>
              <a:rPr lang="en-IN" dirty="0">
                <a:latin typeface="Times New Roman" panose="02020603050405020304" pitchFamily="18" charset="0"/>
                <a:cs typeface="Times New Roman" panose="02020603050405020304" pitchFamily="18" charset="0"/>
              </a:rPr>
              <a:t>		They have had one or more of their data units reallocated to another file.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413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b="1" dirty="0">
                <a:solidFill>
                  <a:srgbClr val="184259"/>
                </a:solidFill>
                <a:latin typeface="Times New Roman" panose="02020603050405020304" pitchFamily="18" charset="0"/>
                <a:cs typeface="Times New Roman" panose="02020603050405020304" pitchFamily="18" charset="0"/>
              </a:rPr>
              <a:t> 6.6 Forensic Imaging </a:t>
            </a:r>
          </a:p>
        </p:txBody>
      </p:sp>
      <p:sp>
        <p:nvSpPr>
          <p:cNvPr id="2" name="TextBox 1">
            <a:extLst>
              <a:ext uri="{FF2B5EF4-FFF2-40B4-BE49-F238E27FC236}">
                <a16:creationId xmlns:a16="http://schemas.microsoft.com/office/drawing/2014/main" id="{C2BC4D8D-A957-44CA-9275-D057A4A9C4C6}"/>
              </a:ext>
            </a:extLst>
          </p:cNvPr>
          <p:cNvSpPr txBox="1"/>
          <p:nvPr/>
        </p:nvSpPr>
        <p:spPr>
          <a:xfrm>
            <a:off x="4070350" y="457200"/>
            <a:ext cx="452501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Forensic Imaging</a:t>
            </a:r>
          </a:p>
        </p:txBody>
      </p:sp>
      <p:sp>
        <p:nvSpPr>
          <p:cNvPr id="3" name="TextBox 2">
            <a:extLst>
              <a:ext uri="{FF2B5EF4-FFF2-40B4-BE49-F238E27FC236}">
                <a16:creationId xmlns:a16="http://schemas.microsoft.com/office/drawing/2014/main" id="{22E38F0A-CECF-439B-9620-9FC558B1B63A}"/>
              </a:ext>
            </a:extLst>
          </p:cNvPr>
          <p:cNvSpPr txBox="1"/>
          <p:nvPr/>
        </p:nvSpPr>
        <p:spPr>
          <a:xfrm>
            <a:off x="4070350" y="1166322"/>
            <a:ext cx="7981950" cy="286232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File Slack </a:t>
            </a:r>
          </a:p>
          <a:p>
            <a:r>
              <a:rPr lang="en-IN" dirty="0">
                <a:latin typeface="Times New Roman" panose="02020603050405020304" pitchFamily="18" charset="0"/>
                <a:cs typeface="Times New Roman" panose="02020603050405020304" pitchFamily="18" charset="0"/>
              </a:rPr>
              <a:t> Different file systems and operating systems handle this differently, but generally the process goes: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The cluster to be used is marked as “allocated” and assigned to the file’s metadata structure.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The “a” followed by 511 null bytes (hex 00) are placed in the first sector. We did not state how the next seven sectors are written to the disk will be noted by Astute readers. That’s not an oversight—they are not written to the disk. They retain whatever data were last stored in them during their previous allocation. This is what is known as slack space or file slack.</a:t>
            </a:r>
          </a:p>
        </p:txBody>
      </p:sp>
      <p:pic>
        <p:nvPicPr>
          <p:cNvPr id="5" name="Picture 4">
            <a:extLst>
              <a:ext uri="{FF2B5EF4-FFF2-40B4-BE49-F238E27FC236}">
                <a16:creationId xmlns:a16="http://schemas.microsoft.com/office/drawing/2014/main" id="{C9184285-E56E-4B7B-845C-DD7FF2D1599D}"/>
              </a:ext>
            </a:extLst>
          </p:cNvPr>
          <p:cNvPicPr>
            <a:picLocks noChangeAspect="1"/>
          </p:cNvPicPr>
          <p:nvPr/>
        </p:nvPicPr>
        <p:blipFill>
          <a:blip r:embed="rId2"/>
          <a:stretch>
            <a:fillRect/>
          </a:stretch>
        </p:blipFill>
        <p:spPr>
          <a:xfrm>
            <a:off x="4667250" y="4091360"/>
            <a:ext cx="6360334" cy="2579643"/>
          </a:xfrm>
          <a:prstGeom prst="rect">
            <a:avLst/>
          </a:prstGeom>
        </p:spPr>
      </p:pic>
    </p:spTree>
    <p:extLst>
      <p:ext uri="{BB962C8B-B14F-4D97-AF65-F5344CB8AC3E}">
        <p14:creationId xmlns:p14="http://schemas.microsoft.com/office/powerpoint/2010/main" val="386666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b="1" dirty="0">
                <a:solidFill>
                  <a:srgbClr val="184259"/>
                </a:solidFill>
                <a:latin typeface="Times New Roman" panose="02020603050405020304" pitchFamily="18" charset="0"/>
                <a:cs typeface="Times New Roman" panose="02020603050405020304" pitchFamily="18" charset="0"/>
              </a:rPr>
              <a:t> 6.6 Forensic Imaging </a:t>
            </a:r>
          </a:p>
        </p:txBody>
      </p:sp>
      <p:sp>
        <p:nvSpPr>
          <p:cNvPr id="2" name="TextBox 1">
            <a:extLst>
              <a:ext uri="{FF2B5EF4-FFF2-40B4-BE49-F238E27FC236}">
                <a16:creationId xmlns:a16="http://schemas.microsoft.com/office/drawing/2014/main" id="{C2BC4D8D-A957-44CA-9275-D057A4A9C4C6}"/>
              </a:ext>
            </a:extLst>
          </p:cNvPr>
          <p:cNvSpPr txBox="1"/>
          <p:nvPr/>
        </p:nvSpPr>
        <p:spPr>
          <a:xfrm>
            <a:off x="4070350" y="371241"/>
            <a:ext cx="452501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Forensic Imaging</a:t>
            </a:r>
          </a:p>
        </p:txBody>
      </p:sp>
      <p:sp>
        <p:nvSpPr>
          <p:cNvPr id="3" name="TextBox 2">
            <a:extLst>
              <a:ext uri="{FF2B5EF4-FFF2-40B4-BE49-F238E27FC236}">
                <a16:creationId xmlns:a16="http://schemas.microsoft.com/office/drawing/2014/main" id="{22E38F0A-CECF-439B-9620-9FC558B1B63A}"/>
              </a:ext>
            </a:extLst>
          </p:cNvPr>
          <p:cNvSpPr txBox="1"/>
          <p:nvPr/>
        </p:nvSpPr>
        <p:spPr>
          <a:xfrm>
            <a:off x="3907660" y="1131447"/>
            <a:ext cx="8284340" cy="535531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dd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dd command is the most basic open-source tool available to create a forensic image. Because it is almost universally present on any operating system like Unix and is the basis for several other forensic imaging utilities, learning its operation is valuable to any examiner.</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Dcfldd</a:t>
            </a:r>
          </a:p>
          <a:p>
            <a:r>
              <a:rPr lang="en-IN" dirty="0">
                <a:latin typeface="Times New Roman" panose="02020603050405020304" pitchFamily="18" charset="0"/>
                <a:cs typeface="Times New Roman" panose="02020603050405020304" pitchFamily="18" charset="0"/>
              </a:rPr>
              <a:t>While dd can and has been used to acquire forensically sound images, versions of dd are available that are specifically designed for forensic use. The first of these to be examined is dcfldd, created for the </a:t>
            </a:r>
            <a:r>
              <a:rPr lang="en-IN" dirty="0" err="1">
                <a:latin typeface="Times New Roman" panose="02020603050405020304" pitchFamily="18" charset="0"/>
                <a:cs typeface="Times New Roman" panose="02020603050405020304" pitchFamily="18" charset="0"/>
              </a:rPr>
              <a:t>Defense</a:t>
            </a:r>
            <a:r>
              <a:rPr lang="en-IN" dirty="0">
                <a:latin typeface="Times New Roman" panose="02020603050405020304" pitchFamily="18" charset="0"/>
                <a:cs typeface="Times New Roman" panose="02020603050405020304" pitchFamily="18" charset="0"/>
              </a:rPr>
              <a:t> Computer Forensics Laboratory by Nick Harbour. The dcfldd project is forked from GNU dd, so its basic operation is quite similar.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dc3dd</a:t>
            </a:r>
          </a:p>
          <a:p>
            <a:r>
              <a:rPr lang="en-IN" dirty="0">
                <a:latin typeface="Times New Roman" panose="02020603050405020304" pitchFamily="18" charset="0"/>
                <a:cs typeface="Times New Roman" panose="02020603050405020304" pitchFamily="18" charset="0"/>
              </a:rPr>
              <a:t>It is forensically oriented version created by Jesse Kornblum for the Department of Défense Cyber Crime Center. dc3dd is developed as a patch applied to GNU dd, rather than a fork, so dc3dd is able to incorporate changes made in the mainline dd more rapidly than dcfldd. dc3dd has all of the same extended features found in dcfldd and has core dd features currently absent in the latest dcfldd release. </a:t>
            </a:r>
          </a:p>
        </p:txBody>
      </p:sp>
    </p:spTree>
    <p:extLst>
      <p:ext uri="{BB962C8B-B14F-4D97-AF65-F5344CB8AC3E}">
        <p14:creationId xmlns:p14="http://schemas.microsoft.com/office/powerpoint/2010/main" val="427966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 </a:t>
            </a:r>
            <a:r>
              <a:rPr lang="en-US" dirty="0" err="1"/>
              <a:t>Nilakshi</a:t>
            </a:r>
            <a:r>
              <a:rPr lang="en-US" dirty="0"/>
              <a:t> Jain</a:t>
            </a:r>
          </a:p>
        </p:txBody>
      </p:sp>
      <p:sp>
        <p:nvSpPr>
          <p:cNvPr id="3" name="Content Placeholder 2"/>
          <p:cNvSpPr>
            <a:spLocks noGrp="1"/>
          </p:cNvSpPr>
          <p:nvPr>
            <p:ph idx="1"/>
          </p:nvPr>
        </p:nvSpPr>
        <p:spPr/>
        <p:txBody>
          <a:bodyPr/>
          <a:lstStyle/>
          <a:p>
            <a:r>
              <a:rPr lang="en-US" dirty="0"/>
              <a:t>Thank you </a:t>
            </a:r>
          </a:p>
        </p:txBody>
      </p:sp>
      <p:sp>
        <p:nvSpPr>
          <p:cNvPr id="4" name="Text Placeholder 3"/>
          <p:cNvSpPr>
            <a:spLocks noGrp="1"/>
          </p:cNvSpPr>
          <p:nvPr>
            <p:ph type="body" sz="half" idx="2"/>
          </p:nvPr>
        </p:nvSpPr>
        <p:spPr/>
        <p:txBody>
          <a:bodyPr/>
          <a:lstStyle/>
          <a:p>
            <a:pPr algn="ctr"/>
            <a:r>
              <a:rPr lang="en-US" dirty="0"/>
              <a:t>Email ID : </a:t>
            </a:r>
            <a:r>
              <a:rPr lang="en-US" dirty="0">
                <a:hlinkClick r:id="rId2"/>
              </a:rPr>
              <a:t>nilakshijain1986@gmail.com</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6.3 Special Containers</a:t>
            </a:r>
          </a:p>
          <a:p>
            <a:r>
              <a:rPr lang="en-IN"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6.4 Hashing </a:t>
            </a:r>
          </a:p>
          <a:p>
            <a:r>
              <a:rPr lang="en-IN"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6.5 Carving </a:t>
            </a:r>
          </a:p>
          <a:p>
            <a:r>
              <a:rPr lang="en-IN"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6.6 Forensic Imaging </a:t>
            </a:r>
          </a:p>
        </p:txBody>
      </p:sp>
      <p:sp>
        <p:nvSpPr>
          <p:cNvPr id="11" name="TextBox 10">
            <a:extLst>
              <a:ext uri="{FF2B5EF4-FFF2-40B4-BE49-F238E27FC236}">
                <a16:creationId xmlns:a16="http://schemas.microsoft.com/office/drawing/2014/main" id="{EF0C4617-248E-44E3-A546-C743406CE1DA}"/>
              </a:ext>
            </a:extLst>
          </p:cNvPr>
          <p:cNvSpPr txBox="1"/>
          <p:nvPr/>
        </p:nvSpPr>
        <p:spPr>
          <a:xfrm>
            <a:off x="5592156" y="1559769"/>
            <a:ext cx="467874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CHAPTER SIX</a:t>
            </a:r>
          </a:p>
        </p:txBody>
      </p:sp>
      <p:sp>
        <p:nvSpPr>
          <p:cNvPr id="12" name="TextBox 11">
            <a:extLst>
              <a:ext uri="{FF2B5EF4-FFF2-40B4-BE49-F238E27FC236}">
                <a16:creationId xmlns:a16="http://schemas.microsoft.com/office/drawing/2014/main" id="{FF1D4FD1-F27B-440D-A4A1-A0D3B9BA1FF5}"/>
              </a:ext>
            </a:extLst>
          </p:cNvPr>
          <p:cNvSpPr txBox="1"/>
          <p:nvPr/>
        </p:nvSpPr>
        <p:spPr>
          <a:xfrm>
            <a:off x="3596640" y="2997014"/>
            <a:ext cx="9017790" cy="1446550"/>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DISK AND FILE SYSTEM ANALYSIS</a:t>
            </a:r>
          </a:p>
        </p:txBody>
      </p:sp>
    </p:spTree>
    <p:extLst>
      <p:ext uri="{BB962C8B-B14F-4D97-AF65-F5344CB8AC3E}">
        <p14:creationId xmlns:p14="http://schemas.microsoft.com/office/powerpoint/2010/main" val="212395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1"/>
            <a:ext cx="3663820" cy="3046988"/>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a:t>
            </a:r>
            <a:r>
              <a:rPr lang="en-IN" sz="2400" b="1" dirty="0">
                <a:solidFill>
                  <a:srgbClr val="133E57"/>
                </a:solidFill>
                <a:latin typeface="Times New Roman" panose="02020603050405020304" pitchFamily="18" charset="0"/>
                <a:cs typeface="Times New Roman" panose="02020603050405020304" pitchFamily="18" charset="0"/>
              </a:rPr>
              <a:t>6.1 Media Analysis Concepts</a:t>
            </a:r>
          </a:p>
          <a:p>
            <a:r>
              <a:rPr lang="en-IN" sz="2400" dirty="0">
                <a:solidFill>
                  <a:schemeClr val="bg1"/>
                </a:solidFill>
                <a:latin typeface="Times New Roman" panose="02020603050405020304" pitchFamily="18"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dirty="0">
                <a:solidFill>
                  <a:schemeClr val="bg1"/>
                </a:solidFill>
                <a:latin typeface="Times New Roman" panose="02020603050405020304" pitchFamily="18" charset="0"/>
                <a:cs typeface="Times New Roman" panose="02020603050405020304" pitchFamily="18" charset="0"/>
              </a:rPr>
              <a:t> 6.6 Forensic Imaging </a:t>
            </a:r>
          </a:p>
        </p:txBody>
      </p:sp>
      <p:sp>
        <p:nvSpPr>
          <p:cNvPr id="3" name="TextBox 2">
            <a:extLst>
              <a:ext uri="{FF2B5EF4-FFF2-40B4-BE49-F238E27FC236}">
                <a16:creationId xmlns:a16="http://schemas.microsoft.com/office/drawing/2014/main" id="{1738715D-A848-4861-938A-6ED464BDEC10}"/>
              </a:ext>
            </a:extLst>
          </p:cNvPr>
          <p:cNvSpPr txBox="1"/>
          <p:nvPr/>
        </p:nvSpPr>
        <p:spPr>
          <a:xfrm>
            <a:off x="4211782" y="415636"/>
            <a:ext cx="458862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Media analysis concepts</a:t>
            </a:r>
          </a:p>
        </p:txBody>
      </p:sp>
      <p:sp>
        <p:nvSpPr>
          <p:cNvPr id="4" name="TextBox 3">
            <a:extLst>
              <a:ext uri="{FF2B5EF4-FFF2-40B4-BE49-F238E27FC236}">
                <a16:creationId xmlns:a16="http://schemas.microsoft.com/office/drawing/2014/main" id="{997A4CE4-61CF-4A38-BABF-78002758A3E3}"/>
              </a:ext>
            </a:extLst>
          </p:cNvPr>
          <p:cNvSpPr txBox="1"/>
          <p:nvPr/>
        </p:nvSpPr>
        <p:spPr>
          <a:xfrm>
            <a:off x="4211782" y="2008487"/>
            <a:ext cx="7695890" cy="2800767"/>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 Media analysis goal includes identifying, extracting, and analyzing these files and the file systems they lie upon.</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Identification includes finding which active and deleted files are available in a volume.</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Extraction is the retrieving relevant file data and metadata.</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Analysis is the process in which we can apply our intelligence to the dataset and ideally come up with meaningful results.</a:t>
            </a:r>
          </a:p>
        </p:txBody>
      </p:sp>
    </p:spTree>
    <p:extLst>
      <p:ext uri="{BB962C8B-B14F-4D97-AF65-F5344CB8AC3E}">
        <p14:creationId xmlns:p14="http://schemas.microsoft.com/office/powerpoint/2010/main" val="401857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0"/>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1"/>
            <a:ext cx="3663820" cy="3046988"/>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a:t>
            </a:r>
            <a:r>
              <a:rPr lang="en-IN" sz="2400" b="1" dirty="0">
                <a:solidFill>
                  <a:srgbClr val="133E57"/>
                </a:solidFill>
                <a:latin typeface="Times New Roman" panose="02020603050405020304" pitchFamily="18" charset="0"/>
                <a:cs typeface="Times New Roman" panose="02020603050405020304" pitchFamily="18" charset="0"/>
              </a:rPr>
              <a:t>6.1 Media Analysis Concepts</a:t>
            </a:r>
          </a:p>
          <a:p>
            <a:r>
              <a:rPr lang="en-IN" sz="2400" dirty="0">
                <a:solidFill>
                  <a:schemeClr val="bg1"/>
                </a:solidFill>
                <a:latin typeface="Times New Roman" panose="02020603050405020304" pitchFamily="18"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dirty="0">
                <a:solidFill>
                  <a:schemeClr val="bg1"/>
                </a:solidFill>
                <a:latin typeface="Times New Roman" panose="02020603050405020304" pitchFamily="18" charset="0"/>
                <a:cs typeface="Times New Roman" panose="02020603050405020304" pitchFamily="18" charset="0"/>
              </a:rPr>
              <a:t> 6.6 Forensic Imaging </a:t>
            </a:r>
          </a:p>
        </p:txBody>
      </p:sp>
      <p:sp>
        <p:nvSpPr>
          <p:cNvPr id="3" name="TextBox 2">
            <a:extLst>
              <a:ext uri="{FF2B5EF4-FFF2-40B4-BE49-F238E27FC236}">
                <a16:creationId xmlns:a16="http://schemas.microsoft.com/office/drawing/2014/main" id="{1738715D-A848-4861-938A-6ED464BDEC10}"/>
              </a:ext>
            </a:extLst>
          </p:cNvPr>
          <p:cNvSpPr txBox="1"/>
          <p:nvPr/>
        </p:nvSpPr>
        <p:spPr>
          <a:xfrm>
            <a:off x="3895899" y="66501"/>
            <a:ext cx="458862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Media analysis concepts</a:t>
            </a:r>
          </a:p>
        </p:txBody>
      </p:sp>
      <p:sp>
        <p:nvSpPr>
          <p:cNvPr id="4" name="TextBox 3">
            <a:extLst>
              <a:ext uri="{FF2B5EF4-FFF2-40B4-BE49-F238E27FC236}">
                <a16:creationId xmlns:a16="http://schemas.microsoft.com/office/drawing/2014/main" id="{997A4CE4-61CF-4A38-BABF-78002758A3E3}"/>
              </a:ext>
            </a:extLst>
          </p:cNvPr>
          <p:cNvSpPr txBox="1"/>
          <p:nvPr/>
        </p:nvSpPr>
        <p:spPr>
          <a:xfrm>
            <a:off x="3895899" y="528166"/>
            <a:ext cx="3413759" cy="618630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File System Abstraction Model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the File System Forensic Analysis, a file system abstraction model is used while the functions of file systems and the artifacts generated by these functions are described. </a:t>
            </a:r>
          </a:p>
          <a:p>
            <a:r>
              <a:rPr lang="en-IN" dirty="0">
                <a:latin typeface="Times New Roman" panose="02020603050405020304" pitchFamily="18" charset="0"/>
                <a:cs typeface="Times New Roman" panose="02020603050405020304" pitchFamily="18" charset="0"/>
              </a:rPr>
              <a:t>Single disk can contain several volumes, or a volume may span several disks, depending on configuration. The term “partition” is usually used interchangeably for a volume; Carrier makes a distinction wherein a “partition” is limited to a single physical disk, and a volume is a collection of one or more partitions. When  put simply, a volume describes a number of sectors on a disk(s) in a given system.</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5E44887-6D4B-4D79-A5F5-EB2EE6B582C2}"/>
              </a:ext>
            </a:extLst>
          </p:cNvPr>
          <p:cNvPicPr>
            <a:picLocks noChangeAspect="1"/>
          </p:cNvPicPr>
          <p:nvPr/>
        </p:nvPicPr>
        <p:blipFill>
          <a:blip r:embed="rId2"/>
          <a:stretch>
            <a:fillRect/>
          </a:stretch>
        </p:blipFill>
        <p:spPr>
          <a:xfrm>
            <a:off x="7309658" y="1924265"/>
            <a:ext cx="4757556" cy="2173001"/>
          </a:xfrm>
          <a:prstGeom prst="rect">
            <a:avLst/>
          </a:prstGeom>
        </p:spPr>
      </p:pic>
    </p:spTree>
    <p:extLst>
      <p:ext uri="{BB962C8B-B14F-4D97-AF65-F5344CB8AC3E}">
        <p14:creationId xmlns:p14="http://schemas.microsoft.com/office/powerpoint/2010/main" val="372276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cs typeface="Times New Roman" panose="02020603050405020304" pitchFamily="18" charset="0"/>
              </a:rPr>
              <a:t> </a:t>
            </a:r>
            <a:r>
              <a:rPr lang="en-IN" sz="2400" b="1" dirty="0">
                <a:solidFill>
                  <a:srgbClr val="184259"/>
                </a:solidFill>
                <a:latin typeface="Times New Roman" panose="02020603050405020304" pitchFamily="18" charset="0"/>
                <a:cs typeface="Times New Roman" panose="02020603050405020304" pitchFamily="18" charset="0"/>
              </a:rPr>
              <a:t>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dirty="0">
                <a:solidFill>
                  <a:schemeClr val="bg1"/>
                </a:solidFill>
                <a:latin typeface="Times New Roman" panose="02020603050405020304" pitchFamily="18" charset="0"/>
                <a:cs typeface="Times New Roman" panose="02020603050405020304" pitchFamily="18" charset="0"/>
              </a:rPr>
              <a:t> 6.6 Forensic Imaging </a:t>
            </a:r>
          </a:p>
        </p:txBody>
      </p:sp>
      <p:sp>
        <p:nvSpPr>
          <p:cNvPr id="2" name="TextBox 1">
            <a:extLst>
              <a:ext uri="{FF2B5EF4-FFF2-40B4-BE49-F238E27FC236}">
                <a16:creationId xmlns:a16="http://schemas.microsoft.com/office/drawing/2014/main" id="{420C5E4B-7199-41F4-9EFC-CB2BACD5279E}"/>
              </a:ext>
            </a:extLst>
          </p:cNvPr>
          <p:cNvSpPr txBox="1"/>
          <p:nvPr/>
        </p:nvSpPr>
        <p:spPr>
          <a:xfrm>
            <a:off x="4100728" y="336357"/>
            <a:ext cx="54864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Partitioning and Disk Layouts </a:t>
            </a:r>
          </a:p>
        </p:txBody>
      </p:sp>
      <p:sp>
        <p:nvSpPr>
          <p:cNvPr id="3" name="TextBox 2">
            <a:extLst>
              <a:ext uri="{FF2B5EF4-FFF2-40B4-BE49-F238E27FC236}">
                <a16:creationId xmlns:a16="http://schemas.microsoft.com/office/drawing/2014/main" id="{1C096621-B72F-4036-8661-C5FE8EAC9D93}"/>
              </a:ext>
            </a:extLst>
          </p:cNvPr>
          <p:cNvSpPr txBox="1"/>
          <p:nvPr/>
        </p:nvSpPr>
        <p:spPr>
          <a:xfrm>
            <a:off x="4148495" y="1585435"/>
            <a:ext cx="7847887" cy="4832092"/>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two elementary partitioning schemes being used these days are “Master Boot Record (MBR)” and “GUID Partition Table (GPT)”.</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GPT scheme was built up as a replacement for MBR scheme.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MBR partitioning method permitted only four primary partitions and disks of up to 2 Terabytes.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GPT format backs up disks up to 8 Zettabytes and 128 primary partitions, in addition to many other improvements.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partition table is not likely to include any relevant information to most investigations. </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When the partitioning structures are missing or corrupted, forensic analysis of the partition table is usually limited to recovery of volumes.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08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cs typeface="Times New Roman" panose="02020603050405020304" pitchFamily="18" charset="0"/>
              </a:rPr>
              <a:t> </a:t>
            </a:r>
            <a:r>
              <a:rPr lang="en-IN" sz="2400" b="1" dirty="0">
                <a:solidFill>
                  <a:srgbClr val="184259"/>
                </a:solidFill>
                <a:latin typeface="Times New Roman" panose="02020603050405020304" pitchFamily="18" charset="0"/>
                <a:cs typeface="Times New Roman" panose="02020603050405020304" pitchFamily="18" charset="0"/>
              </a:rPr>
              <a:t>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dirty="0">
                <a:solidFill>
                  <a:schemeClr val="bg1"/>
                </a:solidFill>
                <a:latin typeface="Times New Roman" panose="02020603050405020304" pitchFamily="18" charset="0"/>
                <a:cs typeface="Times New Roman" panose="02020603050405020304" pitchFamily="18" charset="0"/>
              </a:rPr>
              <a:t> 6.6 Forensic Imaging </a:t>
            </a:r>
          </a:p>
        </p:txBody>
      </p:sp>
      <p:sp>
        <p:nvSpPr>
          <p:cNvPr id="2" name="TextBox 1">
            <a:extLst>
              <a:ext uri="{FF2B5EF4-FFF2-40B4-BE49-F238E27FC236}">
                <a16:creationId xmlns:a16="http://schemas.microsoft.com/office/drawing/2014/main" id="{420C5E4B-7199-41F4-9EFC-CB2BACD5279E}"/>
              </a:ext>
            </a:extLst>
          </p:cNvPr>
          <p:cNvSpPr txBox="1"/>
          <p:nvPr/>
        </p:nvSpPr>
        <p:spPr>
          <a:xfrm>
            <a:off x="4100728" y="336357"/>
            <a:ext cx="5486400" cy="461665"/>
          </a:xfrm>
          <a:prstGeom prst="rect">
            <a:avLst/>
          </a:prstGeom>
          <a:noFill/>
        </p:spPr>
        <p:txBody>
          <a:bodyPr wrap="square" rtlCol="0">
            <a:spAutoFit/>
          </a:bodyPr>
          <a:lstStyle/>
          <a:p>
            <a:r>
              <a:rPr lang="en-IN" sz="2400" b="1" dirty="0"/>
              <a:t>Partitioning and Disk Layouts </a:t>
            </a:r>
          </a:p>
        </p:txBody>
      </p:sp>
      <p:sp>
        <p:nvSpPr>
          <p:cNvPr id="3" name="TextBox 2">
            <a:extLst>
              <a:ext uri="{FF2B5EF4-FFF2-40B4-BE49-F238E27FC236}">
                <a16:creationId xmlns:a16="http://schemas.microsoft.com/office/drawing/2014/main" id="{1C096621-B72F-4036-8661-C5FE8EAC9D93}"/>
              </a:ext>
            </a:extLst>
          </p:cNvPr>
          <p:cNvSpPr txBox="1"/>
          <p:nvPr/>
        </p:nvSpPr>
        <p:spPr>
          <a:xfrm>
            <a:off x="4100728" y="1111599"/>
            <a:ext cx="7797339" cy="5355312"/>
          </a:xfrm>
          <a:prstGeom prst="rect">
            <a:avLst/>
          </a:prstGeom>
          <a:noFill/>
        </p:spPr>
        <p:txBody>
          <a:bodyPr wrap="square" rtlCol="0">
            <a:spAutoFit/>
          </a:bodyPr>
          <a:lstStyle/>
          <a:p>
            <a:pPr marL="342900" indent="-342900">
              <a:buAutoNum type="arabicPeriod"/>
            </a:pPr>
            <a:r>
              <a:rPr lang="en-IN" b="1" dirty="0">
                <a:latin typeface="Times New Roman" panose="02020603050405020304" pitchFamily="18" charset="0"/>
                <a:cs typeface="Times New Roman" panose="02020603050405020304" pitchFamily="18" charset="0"/>
              </a:rPr>
              <a:t>Partition Identification and Recovery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Deleted or missing partitions can be identified by using the </a:t>
            </a:r>
            <a:r>
              <a:rPr lang="en-IN" dirty="0" err="1">
                <a:latin typeface="Times New Roman" panose="02020603050405020304" pitchFamily="18" charset="0"/>
                <a:cs typeface="Times New Roman" panose="02020603050405020304" pitchFamily="18" charset="0"/>
              </a:rPr>
              <a:t>sigfind</a:t>
            </a:r>
            <a:r>
              <a:rPr lang="en-IN" dirty="0">
                <a:latin typeface="Times New Roman" panose="02020603050405020304" pitchFamily="18" charset="0"/>
                <a:cs typeface="Times New Roman" panose="02020603050405020304" pitchFamily="18" charset="0"/>
              </a:rPr>
              <a:t> tool.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tool contains a number of predefined data structure templates that locate the tell-tale marks of a partition table or file system header. </a:t>
            </a:r>
          </a:p>
          <a:p>
            <a:endParaRPr lang="en-IN" b="1" dirty="0">
              <a:latin typeface="Times New Roman" panose="02020603050405020304" pitchFamily="18" charset="0"/>
              <a:cs typeface="Times New Roman" panose="02020603050405020304" pitchFamily="18" charset="0"/>
            </a:endParaRPr>
          </a:p>
          <a:p>
            <a:pPr marL="342900" indent="-342900">
              <a:buAutoNum type="arabicPeriod" startAt="2"/>
            </a:pPr>
            <a:r>
              <a:rPr lang="en-IN" b="1" dirty="0">
                <a:latin typeface="Times New Roman" panose="02020603050405020304" pitchFamily="18" charset="0"/>
                <a:cs typeface="Times New Roman" panose="02020603050405020304" pitchFamily="18" charset="0"/>
              </a:rPr>
              <a:t>Redundant Array of Inexpensive Disks</a:t>
            </a:r>
          </a:p>
          <a:p>
            <a:r>
              <a:rPr lang="en-IN" dirty="0">
                <a:latin typeface="Times New Roman" panose="02020603050405020304" pitchFamily="18" charset="0"/>
                <a:cs typeface="Times New Roman" panose="02020603050405020304" pitchFamily="18" charset="0"/>
              </a:rPr>
              <a:t>Redundant Array of Inexpensive Disks (RAID) is designed to take multiple physical disks and address them as a single logical unit. The most commonly used basic RAID levels are as follows: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RAID 0: It refers to a setup of at least two disks that are “striped” at a block level.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RAID 1: It is the opposite of RAID 0—blocks are mirrored across pairs of drives.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RAID 5: It needs at least three disks and performs striping across multiple disks in addition to creating parity blocks.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Also, there are “nested” or “hybrid” RAID setups that combine two of these RAID levels in sequence. For example, a RAID 50 or 5+0 set can be a pair of RAID5 sets that are subsequently striped.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92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a:t>
            </a:r>
            <a:r>
              <a:rPr lang="en-IN" sz="2400" b="1" dirty="0">
                <a:solidFill>
                  <a:srgbClr val="184259"/>
                </a:solidFill>
                <a:latin typeface="Times New Roman" panose="02020603050405020304" pitchFamily="18" charset="0"/>
                <a:cs typeface="Times New Roman" panose="02020603050405020304" pitchFamily="18" charset="0"/>
              </a:rPr>
              <a:t>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dirty="0">
                <a:solidFill>
                  <a:schemeClr val="bg1"/>
                </a:solidFill>
                <a:latin typeface="Times New Roman" panose="02020603050405020304" pitchFamily="18" charset="0"/>
                <a:cs typeface="Times New Roman" panose="02020603050405020304" pitchFamily="18" charset="0"/>
              </a:rPr>
              <a:t> 6.6 Forensic Imaging </a:t>
            </a:r>
          </a:p>
        </p:txBody>
      </p:sp>
      <p:sp>
        <p:nvSpPr>
          <p:cNvPr id="2" name="TextBox 1">
            <a:extLst>
              <a:ext uri="{FF2B5EF4-FFF2-40B4-BE49-F238E27FC236}">
                <a16:creationId xmlns:a16="http://schemas.microsoft.com/office/drawing/2014/main" id="{D4438B80-02EC-45DB-90E3-822F74C97A8D}"/>
              </a:ext>
            </a:extLst>
          </p:cNvPr>
          <p:cNvSpPr txBox="1"/>
          <p:nvPr/>
        </p:nvSpPr>
        <p:spPr>
          <a:xfrm>
            <a:off x="4034118" y="387773"/>
            <a:ext cx="420145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Special Containers </a:t>
            </a:r>
          </a:p>
        </p:txBody>
      </p:sp>
      <p:sp>
        <p:nvSpPr>
          <p:cNvPr id="3" name="TextBox 2">
            <a:extLst>
              <a:ext uri="{FF2B5EF4-FFF2-40B4-BE49-F238E27FC236}">
                <a16:creationId xmlns:a16="http://schemas.microsoft.com/office/drawing/2014/main" id="{4576B37F-9F3F-40C2-AE5A-4B4E875E812D}"/>
              </a:ext>
            </a:extLst>
          </p:cNvPr>
          <p:cNvSpPr txBox="1"/>
          <p:nvPr/>
        </p:nvSpPr>
        <p:spPr>
          <a:xfrm>
            <a:off x="4034118" y="1207248"/>
            <a:ext cx="7829177"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Along with file systems in volumes on physical media, you may have to deal with file systems in other containers. One such example is the Macintosh-specific DMG container which has been discussed in the previous section. The other two major containers are Virtual Machine Disk Images and Forensic Containers.</a:t>
            </a:r>
          </a:p>
          <a:p>
            <a:endParaRPr lang="en-IN" b="1" dirty="0">
              <a:latin typeface="Times New Roman" panose="02020603050405020304" pitchFamily="18" charset="0"/>
              <a:cs typeface="Times New Roman" panose="02020603050405020304" pitchFamily="18" charset="0"/>
            </a:endParaRPr>
          </a:p>
          <a:p>
            <a:pPr marL="342900" indent="-342900">
              <a:buAutoNum type="arabicPeriod"/>
            </a:pPr>
            <a:r>
              <a:rPr lang="en-IN" b="1" dirty="0">
                <a:latin typeface="Times New Roman" panose="02020603050405020304" pitchFamily="18" charset="0"/>
                <a:cs typeface="Times New Roman" panose="02020603050405020304" pitchFamily="18" charset="0"/>
              </a:rPr>
              <a:t>Virtual Machine Disk Images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Virtualization applications, such as VMWare, VirtualBox, Virtual PC, and QEMU allow users to run a full “virtual machine” within the host operating system.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Usually, they store the file systems used by these virtual machines as virtual disk images—container files that act as a “disk” for purposes of virtualization software.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VMWare virtual disk is defined using a descriptor file that defines the file(s) that makes up that particular virtual disk, also specifications of the “disk” being presented to the virtual machine.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Files containing changes from the base image called delta links are created as users create snapshots of a virtual machine, and a new descriptor file containing information about the base and delta files is created.</a:t>
            </a:r>
          </a:p>
        </p:txBody>
      </p:sp>
    </p:spTree>
    <p:extLst>
      <p:ext uri="{BB962C8B-B14F-4D97-AF65-F5344CB8AC3E}">
        <p14:creationId xmlns:p14="http://schemas.microsoft.com/office/powerpoint/2010/main" val="22300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a:t>
            </a:r>
            <a:r>
              <a:rPr lang="en-IN" sz="2400" b="1" dirty="0">
                <a:solidFill>
                  <a:srgbClr val="184259"/>
                </a:solidFill>
                <a:latin typeface="Times New Roman" panose="02020603050405020304" pitchFamily="18" charset="0"/>
                <a:cs typeface="Times New Roman" panose="02020603050405020304" pitchFamily="18" charset="0"/>
              </a:rPr>
              <a:t>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dirty="0">
                <a:solidFill>
                  <a:schemeClr val="bg1"/>
                </a:solidFill>
                <a:latin typeface="Times New Roman" panose="02020603050405020304" pitchFamily="18" charset="0"/>
                <a:cs typeface="Times New Roman" panose="02020603050405020304" pitchFamily="18" charset="0"/>
              </a:rPr>
              <a:t> 6.6 Forensic Imaging </a:t>
            </a:r>
          </a:p>
        </p:txBody>
      </p:sp>
      <p:sp>
        <p:nvSpPr>
          <p:cNvPr id="2" name="TextBox 1">
            <a:extLst>
              <a:ext uri="{FF2B5EF4-FFF2-40B4-BE49-F238E27FC236}">
                <a16:creationId xmlns:a16="http://schemas.microsoft.com/office/drawing/2014/main" id="{D4438B80-02EC-45DB-90E3-822F74C97A8D}"/>
              </a:ext>
            </a:extLst>
          </p:cNvPr>
          <p:cNvSpPr txBox="1"/>
          <p:nvPr/>
        </p:nvSpPr>
        <p:spPr>
          <a:xfrm>
            <a:off x="4034118" y="387773"/>
            <a:ext cx="420145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Special Containers </a:t>
            </a:r>
          </a:p>
        </p:txBody>
      </p:sp>
      <p:sp>
        <p:nvSpPr>
          <p:cNvPr id="3" name="TextBox 2">
            <a:extLst>
              <a:ext uri="{FF2B5EF4-FFF2-40B4-BE49-F238E27FC236}">
                <a16:creationId xmlns:a16="http://schemas.microsoft.com/office/drawing/2014/main" id="{4576B37F-9F3F-40C2-AE5A-4B4E875E812D}"/>
              </a:ext>
            </a:extLst>
          </p:cNvPr>
          <p:cNvSpPr txBox="1"/>
          <p:nvPr/>
        </p:nvSpPr>
        <p:spPr>
          <a:xfrm>
            <a:off x="3965879" y="1352376"/>
            <a:ext cx="8098742" cy="5170646"/>
          </a:xfrm>
          <a:prstGeom prst="rect">
            <a:avLst/>
          </a:prstGeom>
          <a:noFill/>
        </p:spPr>
        <p:txBody>
          <a:bodyPr wrap="square" rtlCol="0">
            <a:spAutoFit/>
          </a:bodyPr>
          <a:lstStyle/>
          <a:p>
            <a:pPr marL="342900" indent="-342900">
              <a:buAutoNum type="arabicPeriod" startAt="2"/>
            </a:pPr>
            <a:r>
              <a:rPr lang="en-IN" sz="2200" b="1" dirty="0">
                <a:latin typeface="Times New Roman" panose="02020603050405020304" pitchFamily="18" charset="0"/>
                <a:cs typeface="Times New Roman" panose="02020603050405020304" pitchFamily="18" charset="0"/>
              </a:rPr>
              <a:t>Forensic Containers </a:t>
            </a:r>
          </a:p>
          <a:p>
            <a:r>
              <a:rPr lang="en-IN" sz="2200" dirty="0">
                <a:latin typeface="Times New Roman" panose="02020603050405020304" pitchFamily="18" charset="0"/>
                <a:cs typeface="Times New Roman" panose="02020603050405020304" pitchFamily="18" charset="0"/>
              </a:rPr>
              <a:t>Container formats more towards forensic imaging have some functionality above and beyond what we get with a raw disk image.</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EWF/E01:</a:t>
            </a:r>
          </a:p>
          <a:p>
            <a:r>
              <a:rPr lang="en-IN" sz="2200" dirty="0">
                <a:latin typeface="Times New Roman" panose="02020603050405020304" pitchFamily="18" charset="0"/>
                <a:cs typeface="Times New Roman" panose="02020603050405020304" pitchFamily="18" charset="0"/>
              </a:rPr>
              <a:t>Expert Witness Format (EWF) is the most commonly used forensic container format that is sometimes referred to as the “E01” format after its default extension.</a:t>
            </a:r>
          </a:p>
          <a:p>
            <a:r>
              <a:rPr lang="en-IN" sz="2200" dirty="0">
                <a:latin typeface="Times New Roman" panose="02020603050405020304" pitchFamily="18" charset="0"/>
                <a:cs typeface="Times New Roman" panose="02020603050405020304" pitchFamily="18" charset="0"/>
              </a:rPr>
              <a:t> This “format” has changed slightly from one release of EnCase to the next and it is not an open standard. </a:t>
            </a:r>
          </a:p>
          <a:p>
            <a:r>
              <a:rPr lang="en-IN" sz="2200" dirty="0">
                <a:latin typeface="Times New Roman" panose="02020603050405020304" pitchFamily="18" charset="0"/>
                <a:cs typeface="Times New Roman" panose="02020603050405020304" pitchFamily="18" charset="0"/>
              </a:rPr>
              <a:t>The EWF format supports compression, split files, and it also stores case metadata (that includes an MD5 or SHA1 hash of the acquired image) in a header data structure which is found in the first segment of the image file. </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01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0" y="-40257"/>
            <a:ext cx="3596640"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17056" y="798022"/>
            <a:ext cx="3907660"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6.1 Media Analysis Concepts</a:t>
            </a:r>
          </a:p>
          <a:p>
            <a:r>
              <a:rPr lang="en-IN" sz="2400" dirty="0">
                <a:solidFill>
                  <a:schemeClr val="bg1"/>
                </a:solidFill>
                <a:latin typeface="Times New Roman" panose="02020603050405020304" pitchFamily="18" charset="0"/>
                <a:cs typeface="Times New Roman" panose="02020603050405020304" pitchFamily="18" charset="0"/>
              </a:rPr>
              <a:t> 6.2 Partitioning &amp; Disk Layouts</a:t>
            </a:r>
          </a:p>
          <a:p>
            <a:r>
              <a:rPr lang="en-IN" sz="2400" dirty="0">
                <a:solidFill>
                  <a:schemeClr val="bg1"/>
                </a:solidFill>
                <a:latin typeface="Times New Roman" panose="02020603050405020304" pitchFamily="18" charset="0"/>
                <a:cs typeface="Times New Roman" panose="02020603050405020304" pitchFamily="18" charset="0"/>
              </a:rPr>
              <a:t> </a:t>
            </a:r>
            <a:r>
              <a:rPr lang="en-IN" sz="2400" b="1" dirty="0">
                <a:solidFill>
                  <a:srgbClr val="184259"/>
                </a:solidFill>
                <a:latin typeface="Times New Roman" panose="02020603050405020304" pitchFamily="18" charset="0"/>
                <a:cs typeface="Times New Roman" panose="02020603050405020304" pitchFamily="18" charset="0"/>
              </a:rPr>
              <a:t>6.3 Special Containers</a:t>
            </a:r>
          </a:p>
          <a:p>
            <a:r>
              <a:rPr lang="en-IN" sz="2400" dirty="0">
                <a:solidFill>
                  <a:schemeClr val="bg1"/>
                </a:solidFill>
                <a:latin typeface="Times New Roman" panose="02020603050405020304" pitchFamily="18" charset="0"/>
                <a:cs typeface="Times New Roman" panose="02020603050405020304" pitchFamily="18" charset="0"/>
              </a:rPr>
              <a:t> 6.4 Hashing </a:t>
            </a:r>
          </a:p>
          <a:p>
            <a:r>
              <a:rPr lang="en-IN" sz="2400" dirty="0">
                <a:solidFill>
                  <a:schemeClr val="bg1"/>
                </a:solidFill>
                <a:latin typeface="Times New Roman" panose="02020603050405020304" pitchFamily="18" charset="0"/>
                <a:cs typeface="Times New Roman" panose="02020603050405020304" pitchFamily="18" charset="0"/>
              </a:rPr>
              <a:t>6.5 Carving </a:t>
            </a:r>
          </a:p>
          <a:p>
            <a:r>
              <a:rPr lang="en-IN" sz="2400" dirty="0">
                <a:solidFill>
                  <a:schemeClr val="bg1"/>
                </a:solidFill>
                <a:latin typeface="Times New Roman" panose="02020603050405020304" pitchFamily="18" charset="0"/>
                <a:cs typeface="Times New Roman" panose="02020603050405020304" pitchFamily="18" charset="0"/>
              </a:rPr>
              <a:t> 6.6 Forensic Imaging </a:t>
            </a:r>
          </a:p>
        </p:txBody>
      </p:sp>
      <p:sp>
        <p:nvSpPr>
          <p:cNvPr id="2" name="TextBox 1">
            <a:extLst>
              <a:ext uri="{FF2B5EF4-FFF2-40B4-BE49-F238E27FC236}">
                <a16:creationId xmlns:a16="http://schemas.microsoft.com/office/drawing/2014/main" id="{D4438B80-02EC-45DB-90E3-822F74C97A8D}"/>
              </a:ext>
            </a:extLst>
          </p:cNvPr>
          <p:cNvSpPr txBox="1"/>
          <p:nvPr/>
        </p:nvSpPr>
        <p:spPr>
          <a:xfrm>
            <a:off x="4034118" y="336357"/>
            <a:ext cx="420145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Special Containers </a:t>
            </a:r>
          </a:p>
        </p:txBody>
      </p:sp>
      <p:sp>
        <p:nvSpPr>
          <p:cNvPr id="4" name="TextBox 3">
            <a:extLst>
              <a:ext uri="{FF2B5EF4-FFF2-40B4-BE49-F238E27FC236}">
                <a16:creationId xmlns:a16="http://schemas.microsoft.com/office/drawing/2014/main" id="{4DDE8160-A4F4-4BB5-A025-F961D5FA6465}"/>
              </a:ext>
            </a:extLst>
          </p:cNvPr>
          <p:cNvSpPr txBox="1"/>
          <p:nvPr/>
        </p:nvSpPr>
        <p:spPr>
          <a:xfrm>
            <a:off x="4034118" y="1121439"/>
            <a:ext cx="8016855" cy="5509200"/>
          </a:xfrm>
          <a:prstGeom prst="rect">
            <a:avLst/>
          </a:prstGeom>
          <a:noFill/>
        </p:spPr>
        <p:txBody>
          <a:bodyPr wrap="square" rtlCol="0">
            <a:spAutoFit/>
          </a:bodyPr>
          <a:lstStyle/>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 AFF </a:t>
            </a:r>
          </a:p>
          <a:p>
            <a:r>
              <a:rPr lang="en-IN" sz="2200" dirty="0">
                <a:latin typeface="Times New Roman" panose="02020603050405020304" pitchFamily="18" charset="0"/>
                <a:cs typeface="Times New Roman" panose="02020603050405020304" pitchFamily="18" charset="0"/>
              </a:rPr>
              <a:t>The AFF is an open-source format used for storing disk images for forensics and any relevant metadata. AFF is implemented in the </a:t>
            </a:r>
            <a:r>
              <a:rPr lang="en-IN" sz="2200" dirty="0" err="1">
                <a:latin typeface="Times New Roman" panose="02020603050405020304" pitchFamily="18" charset="0"/>
                <a:cs typeface="Times New Roman" panose="02020603050405020304" pitchFamily="18" charset="0"/>
              </a:rPr>
              <a:t>LibAFF</a:t>
            </a:r>
            <a:r>
              <a:rPr lang="en-IN" sz="2200" dirty="0">
                <a:latin typeface="Times New Roman" panose="02020603050405020304" pitchFamily="18" charset="0"/>
                <a:cs typeface="Times New Roman" panose="02020603050405020304" pitchFamily="18" charset="0"/>
              </a:rPr>
              <a:t> package that we have installed previously. AFF image files is supported by The Sleuth Kit through this library. </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AFF images is stored in one of the following three methods: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AFF: This is the default format of an AFF container; It is a single image file containing forensic data and case metadata.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AFD: This format contains metadata in the image, but it splits the image file into fixed-size volumes. This can be useful when archiving images or transporting via size-limited file systems or media.</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AFM: This format stores the image file as a single and solid container, but it stores metadata in an external file.</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674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Famous Event in History1_SL - v5" id="{284944C2-C2AF-4667-AB2E-4D3637ED9281}" vid="{988B80DA-62E6-4C7D-AEDD-09303455421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EBF972C-B81A-46A3-BFB2-A01F0B5DBC70}">
  <ds:schemaRefs>
    <ds:schemaRef ds:uri="http://schemas.microsoft.com/sharepoint/v3/contenttype/forms"/>
  </ds:schemaRefs>
</ds:datastoreItem>
</file>

<file path=customXml/itemProps2.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3E21D3-7788-4819-8437-C5C4B0C5D46D}">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2117</Words>
  <Application>Microsoft Office PowerPoint</Application>
  <PresentationFormat>Widescreen</PresentationFormat>
  <Paragraphs>192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 Nilakshi Jain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2018-12-25T16:01:05Z</dcterms:created>
  <dcterms:modified xsi:type="dcterms:W3CDTF">2018-12-29T09:23:44Z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