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sldIdLst>
    <p:sldId id="267" r:id="rId5"/>
    <p:sldId id="268" r:id="rId6"/>
    <p:sldId id="269" r:id="rId7"/>
    <p:sldId id="288" r:id="rId8"/>
    <p:sldId id="289" r:id="rId9"/>
    <p:sldId id="290" r:id="rId10"/>
    <p:sldId id="291" r:id="rId11"/>
    <p:sldId id="287" r:id="rId12"/>
    <p:sldId id="293" r:id="rId13"/>
    <p:sldId id="294" r:id="rId14"/>
    <p:sldId id="295" r:id="rId15"/>
    <p:sldId id="286" r:id="rId16"/>
    <p:sldId id="296" r:id="rId17"/>
    <p:sldId id="297" r:id="rId18"/>
    <p:sldId id="285" r:id="rId19"/>
    <p:sldId id="284" r:id="rId20"/>
    <p:sldId id="30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89A"/>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52" autoAdjust="0"/>
  </p:normalViewPr>
  <p:slideViewPr>
    <p:cSldViewPr snapToGrid="0">
      <p:cViewPr varScale="1">
        <p:scale>
          <a:sx n="83" d="100"/>
          <a:sy n="83" d="100"/>
        </p:scale>
        <p:origin x="3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685801" y="1869601"/>
            <a:ext cx="10840914" cy="3921600"/>
          </a:xfrm>
        </p:spPr>
        <p:txBody>
          <a:bodyPr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smtClean="0"/>
              <a:t>1/1/2019</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dirty="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1/1/2019</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4B7D2A-0DF8-424B-9572-B79AEBB2D9DC}" type="datetimeFigureOut">
              <a:rPr lang="en-US" smtClean="0"/>
              <a:t>1/1/2019</a:t>
            </a:fld>
            <a:endParaRPr lang="en-US"/>
          </a:p>
        </p:txBody>
      </p:sp>
      <p:sp>
        <p:nvSpPr>
          <p:cNvPr id="4" name="Footer Placeholder 3"/>
          <p:cNvSpPr>
            <a:spLocks noGrp="1"/>
          </p:cNvSpPr>
          <p:nvPr>
            <p:ph type="ftr" sz="quarter" idx="11"/>
          </p:nvPr>
        </p:nvSpPr>
        <p:spPr/>
        <p:txBody>
          <a:bodyPr/>
          <a:lstStyle/>
          <a:p>
            <a:r>
              <a:rPr lang="en-ZA" dirty="0"/>
              <a:t>Add a Footer</a:t>
            </a:r>
            <a:endParaRPr lang="en-US" dirty="0"/>
          </a:p>
        </p:txBody>
      </p:sp>
      <p:sp>
        <p:nvSpPr>
          <p:cNvPr id="5" name="Slide Number Placeholder 4"/>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smtClean="0"/>
              <a:t>1/1/2019</a:t>
            </a:fld>
            <a:endParaRPr lang="en-US"/>
          </a:p>
        </p:txBody>
      </p:sp>
      <p:sp>
        <p:nvSpPr>
          <p:cNvPr id="3" name="Footer Placeholder 2"/>
          <p:cNvSpPr>
            <a:spLocks noGrp="1"/>
          </p:cNvSpPr>
          <p:nvPr>
            <p:ph type="ftr" sz="quarter" idx="11"/>
          </p:nvPr>
        </p:nvSpPr>
        <p:spPr/>
        <p:txBody>
          <a:bodyPr/>
          <a:lstStyle/>
          <a:p>
            <a:r>
              <a:rPr lang="en-ZA" dirty="0"/>
              <a:t>Add a Footer</a:t>
            </a:r>
            <a:endParaRPr lang="en-US" dirty="0"/>
          </a:p>
        </p:txBody>
      </p:sp>
      <p:sp>
        <p:nvSpPr>
          <p:cNvPr id="4" name="Slide Number Placeholder 3"/>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smtClean="0"/>
              <a:t>1/1/2019</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ZA" dirty="0"/>
              <a:t>Add a Footer</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a:t>Click to edit Master title style</a:t>
            </a:r>
            <a:endParaRPr lang="en-US" dirty="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1/1/2019</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84B7D2A-0DF8-424B-9572-B79AEBB2D9DC}" type="datetimeFigureOut">
              <a:rPr lang="en-US" smtClean="0"/>
              <a:t>1/1/2019</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1/1/2019</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1/1/2019</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B7D2A-0DF8-424B-9572-B79AEBB2D9DC}" type="datetimeFigureOut">
              <a:rPr lang="en-US" smtClean="0"/>
              <a:t>1/1/2019</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B7D2A-0DF8-424B-9572-B79AEBB2D9DC}" type="datetimeFigureOut">
              <a:rPr lang="en-US" smtClean="0"/>
              <a:t>1/1/2019</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smtClean="0"/>
              <a:t>1/1/2019</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ZA" dirty="0"/>
              <a:t>Add a Footer</a:t>
            </a:r>
            <a:endParaRPr lang="en-US" dirty="0"/>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smtClean="0"/>
              <a:t>‹#›</a:t>
            </a:fld>
            <a:endParaRPr lang="en-US"/>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nilakshijain1986@gmail.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67" y="0"/>
            <a:ext cx="12301268" cy="6858000"/>
          </a:xfrm>
          <a:prstGeom prst="rect">
            <a:avLst/>
          </a:prstGeom>
        </p:spPr>
      </p:pic>
      <p:sp>
        <p:nvSpPr>
          <p:cNvPr id="9" name="TextBox 8"/>
          <p:cNvSpPr txBox="1"/>
          <p:nvPr/>
        </p:nvSpPr>
        <p:spPr>
          <a:xfrm>
            <a:off x="3876136" y="224287"/>
            <a:ext cx="774077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DIGITAL FORENSICS</a:t>
            </a:r>
          </a:p>
        </p:txBody>
      </p:sp>
      <p:sp>
        <p:nvSpPr>
          <p:cNvPr id="10" name="TextBox 9"/>
          <p:cNvSpPr txBox="1"/>
          <p:nvPr/>
        </p:nvSpPr>
        <p:spPr>
          <a:xfrm>
            <a:off x="3220528" y="5118340"/>
            <a:ext cx="7740770"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DR. NILAKSHI JAIN</a:t>
            </a:r>
          </a:p>
          <a:p>
            <a:r>
              <a:rPr lang="en-US" sz="3600" dirty="0">
                <a:latin typeface="Times New Roman" panose="02020603050405020304" pitchFamily="18" charset="0"/>
                <a:cs typeface="Times New Roman" panose="02020603050405020304" pitchFamily="18" charset="0"/>
              </a:rPr>
              <a:t>Email ID: nilakshijain1986@gmail.com</a:t>
            </a:r>
          </a:p>
        </p:txBody>
      </p:sp>
    </p:spTree>
    <p:extLst>
      <p:ext uri="{BB962C8B-B14F-4D97-AF65-F5344CB8AC3E}">
        <p14:creationId xmlns:p14="http://schemas.microsoft.com/office/powerpoint/2010/main" val="86265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64333E-9653-4824-9234-65A2C488A820}"/>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7.1 Preparation Steps for Forensic Analysis</a:t>
            </a:r>
          </a:p>
          <a:p>
            <a:pPr>
              <a:lnSpc>
                <a:spcPct val="150000"/>
              </a:lnSpc>
            </a:pPr>
            <a:r>
              <a:rPr lang="en-US" b="1" dirty="0">
                <a:solidFill>
                  <a:srgbClr val="00589A"/>
                </a:solidFill>
                <a:latin typeface="Times New Roman" panose="02020603050405020304" pitchFamily="18" charset="0"/>
                <a:cs typeface="Times New Roman" panose="02020603050405020304" pitchFamily="18" charset="0"/>
              </a:rPr>
              <a:t>7.2 Investigating Windows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7.3 Investigating UNIX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7.4 Investigating Applications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7.5 Malware Handling</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5CD7E37-C31E-4468-B279-A39283984B04}"/>
              </a:ext>
            </a:extLst>
          </p:cNvPr>
          <p:cNvSpPr txBox="1"/>
          <p:nvPr/>
        </p:nvSpPr>
        <p:spPr>
          <a:xfrm>
            <a:off x="3611592" y="258792"/>
            <a:ext cx="577969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Investigating Windows Systems :</a:t>
            </a:r>
          </a:p>
        </p:txBody>
      </p:sp>
      <p:sp>
        <p:nvSpPr>
          <p:cNvPr id="4" name="TextBox 3">
            <a:extLst>
              <a:ext uri="{FF2B5EF4-FFF2-40B4-BE49-F238E27FC236}">
                <a16:creationId xmlns:a16="http://schemas.microsoft.com/office/drawing/2014/main" id="{329DF1BA-DF62-41DC-B0AA-F3BDA88FB353}"/>
              </a:ext>
            </a:extLst>
          </p:cNvPr>
          <p:cNvSpPr txBox="1"/>
          <p:nvPr/>
        </p:nvSpPr>
        <p:spPr>
          <a:xfrm>
            <a:off x="3306792" y="720457"/>
            <a:ext cx="8747186"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 Look for unusual or hidden files/directories : </a:t>
            </a:r>
          </a:p>
          <a:p>
            <a:r>
              <a:rPr lang="en-US" dirty="0">
                <a:latin typeface="Times New Roman" panose="02020603050405020304" pitchFamily="18" charset="0"/>
                <a:cs typeface="Times New Roman" panose="02020603050405020304" pitchFamily="18" charset="0"/>
              </a:rPr>
              <a:t>An insider may choose to make a few files “invisible,” once he/she chooses to perform unauthorized or unacceptable deeds on his system. To hide data behind legitimate files, both these attackers can take advantage of the NTFS file streams.</a:t>
            </a:r>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following multiple data streams may be used to hide data :</a:t>
            </a:r>
          </a:p>
          <a:p>
            <a:r>
              <a:rPr lang="en-US" b="1" dirty="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Programming by JD Glaser - All Rights Reserved</a:t>
            </a:r>
          </a:p>
          <a:p>
            <a:r>
              <a:rPr lang="en-US" b="1" dirty="0">
                <a:latin typeface="Times New Roman" panose="02020603050405020304" pitchFamily="18" charset="0"/>
                <a:cs typeface="Times New Roman" panose="02020603050405020304" pitchFamily="18" charset="0"/>
              </a:rPr>
              <a:t>	b. </a:t>
            </a:r>
            <a:r>
              <a:rPr lang="en-US" dirty="0">
                <a:latin typeface="Times New Roman" panose="02020603050405020304" pitchFamily="18" charset="0"/>
                <a:cs typeface="Times New Roman" panose="02020603050405020304" pitchFamily="18" charset="0"/>
              </a:rPr>
              <a:t>Usage - </a:t>
            </a:r>
            <a:r>
              <a:rPr lang="en-US" dirty="0" err="1">
                <a:latin typeface="Times New Roman" panose="02020603050405020304" pitchFamily="18" charset="0"/>
                <a:cs typeface="Times New Roman" panose="02020603050405020304" pitchFamily="18" charset="0"/>
              </a:rPr>
              <a:t>sfind</a:t>
            </a:r>
            <a:r>
              <a:rPr lang="en-US" dirty="0">
                <a:latin typeface="Times New Roman" panose="02020603050405020304" pitchFamily="18" charset="0"/>
                <a:cs typeface="Times New Roman" panose="02020603050405020304" pitchFamily="18" charset="0"/>
              </a:rPr>
              <a:t> [path] /ns</a:t>
            </a:r>
          </a:p>
          <a:p>
            <a:r>
              <a:rPr lang="en-US" b="1" dirty="0">
                <a:latin typeface="Times New Roman" panose="02020603050405020304" pitchFamily="18" charset="0"/>
                <a:cs typeface="Times New Roman" panose="02020603050405020304" pitchFamily="18" charset="0"/>
              </a:rPr>
              <a:t>	c. </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dirpath</a:t>
            </a:r>
            <a:r>
              <a:rPr lang="en-US" dirty="0">
                <a:latin typeface="Times New Roman" panose="02020603050405020304" pitchFamily="18" charset="0"/>
                <a:cs typeface="Times New Roman" panose="02020603050405020304" pitchFamily="18" charset="0"/>
              </a:rPr>
              <a:t>] Directory to search - none equals current</a:t>
            </a:r>
          </a:p>
          <a:p>
            <a:r>
              <a:rPr lang="en-US" b="1" dirty="0">
                <a:latin typeface="Times New Roman" panose="02020603050405020304" pitchFamily="18" charset="0"/>
                <a:cs typeface="Times New Roman" panose="02020603050405020304" pitchFamily="18" charset="0"/>
              </a:rPr>
              <a:t>	d. </a:t>
            </a:r>
            <a:r>
              <a:rPr lang="en-US" dirty="0">
                <a:latin typeface="Times New Roman" panose="02020603050405020304" pitchFamily="18" charset="0"/>
                <a:cs typeface="Times New Roman" panose="02020603050405020304" pitchFamily="18" charset="0"/>
              </a:rPr>
              <a:t>-ns Skip sub-directories</a:t>
            </a:r>
          </a:p>
          <a:p>
            <a:r>
              <a:rPr lang="en-US" b="1" dirty="0">
                <a:latin typeface="Times New Roman" panose="02020603050405020304" pitchFamily="18" charset="0"/>
                <a:cs typeface="Times New Roman" panose="02020603050405020304" pitchFamily="18" charset="0"/>
              </a:rPr>
              <a:t>	e. </a:t>
            </a:r>
            <a:r>
              <a:rPr lang="en-US" dirty="0">
                <a:latin typeface="Times New Roman" panose="02020603050405020304" pitchFamily="18" charset="0"/>
                <a:cs typeface="Times New Roman" panose="02020603050405020304" pitchFamily="18" charset="0"/>
              </a:rPr>
              <a:t>- or/either switch statement can be used</a:t>
            </a:r>
          </a:p>
          <a:p>
            <a:r>
              <a:rPr lang="en-US" b="1" dirty="0">
                <a:latin typeface="Times New Roman" panose="02020603050405020304" pitchFamily="18" charset="0"/>
                <a:cs typeface="Times New Roman" panose="02020603050405020304" pitchFamily="18" charset="0"/>
              </a:rPr>
              <a:t>	f. </a:t>
            </a:r>
            <a:r>
              <a:rPr lang="en-US" dirty="0">
                <a:latin typeface="Times New Roman" panose="02020603050405020304" pitchFamily="18" charset="0"/>
                <a:cs typeface="Times New Roman" panose="02020603050405020304" pitchFamily="18" charset="0"/>
              </a:rPr>
              <a:t>-? Help </a:t>
            </a:r>
          </a:p>
          <a:p>
            <a:r>
              <a:rPr lang="en-US" b="1" dirty="0">
                <a:latin typeface="Times New Roman" panose="02020603050405020304" pitchFamily="18" charset="0"/>
                <a:cs typeface="Times New Roman" panose="02020603050405020304" pitchFamily="18" charset="0"/>
              </a:rPr>
              <a:t>7. </a:t>
            </a:r>
            <a:r>
              <a:rPr lang="en-US" b="1" i="1" dirty="0">
                <a:latin typeface="Times New Roman" panose="02020603050405020304" pitchFamily="18" charset="0"/>
                <a:cs typeface="Times New Roman" panose="02020603050405020304" pitchFamily="18" charset="0"/>
              </a:rPr>
              <a:t>Checking for Unauthorized Access Points </a:t>
            </a:r>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Windows NT does not allow remote command line-level access across a network without the use of external utilities; this is one of the biggest differences between Windows NT and UNIX systems. You must identify the access points to the system to determine how access was obtained, when responding</a:t>
            </a:r>
          </a:p>
          <a:p>
            <a:r>
              <a:rPr lang="en-US" dirty="0">
                <a:latin typeface="Times New Roman" panose="02020603050405020304" pitchFamily="18" charset="0"/>
                <a:cs typeface="Times New Roman" panose="02020603050405020304" pitchFamily="18" charset="0"/>
              </a:rPr>
              <a:t>to victim systems. For identifying the access points to a system, the Tools such as netstat and </a:t>
            </a:r>
            <a:r>
              <a:rPr lang="en-US" dirty="0" err="1">
                <a:latin typeface="Times New Roman" panose="02020603050405020304" pitchFamily="18" charset="0"/>
                <a:cs typeface="Times New Roman" panose="02020603050405020304" pitchFamily="18" charset="0"/>
              </a:rPr>
              <a:t>Fport</a:t>
            </a:r>
            <a:r>
              <a:rPr lang="en-US" dirty="0">
                <a:latin typeface="Times New Roman" panose="02020603050405020304" pitchFamily="18" charset="0"/>
                <a:cs typeface="Times New Roman" panose="02020603050405020304" pitchFamily="18" charset="0"/>
              </a:rPr>
              <a:t> are critical.</a:t>
            </a:r>
          </a:p>
          <a:p>
            <a:r>
              <a:rPr lang="en-US" dirty="0">
                <a:latin typeface="Times New Roman" panose="02020603050405020304" pitchFamily="18" charset="0"/>
                <a:cs typeface="Times New Roman" panose="02020603050405020304" pitchFamily="18" charset="0"/>
              </a:rPr>
              <a:t>They use API calls to read the contents of kernel and user space TCP and UDP connection tables.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104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64333E-9653-4824-9234-65A2C488A820}"/>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7.1 Preparation Steps for Forensic Analysis</a:t>
            </a:r>
          </a:p>
          <a:p>
            <a:pPr>
              <a:lnSpc>
                <a:spcPct val="150000"/>
              </a:lnSpc>
            </a:pPr>
            <a:r>
              <a:rPr lang="en-US" b="1" dirty="0">
                <a:solidFill>
                  <a:srgbClr val="00589A"/>
                </a:solidFill>
                <a:latin typeface="Times New Roman" panose="02020603050405020304" pitchFamily="18" charset="0"/>
                <a:cs typeface="Times New Roman" panose="02020603050405020304" pitchFamily="18" charset="0"/>
              </a:rPr>
              <a:t>7.2 Investigating Windows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7.3 Investigating UNIX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7.4 Investigating Applications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7.5 Malware Handling</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5CD7E37-C31E-4468-B279-A39283984B04}"/>
              </a:ext>
            </a:extLst>
          </p:cNvPr>
          <p:cNvSpPr txBox="1"/>
          <p:nvPr/>
        </p:nvSpPr>
        <p:spPr>
          <a:xfrm>
            <a:off x="3611592" y="258792"/>
            <a:ext cx="577969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Investigating Windows Systems :</a:t>
            </a:r>
          </a:p>
        </p:txBody>
      </p:sp>
      <p:sp>
        <p:nvSpPr>
          <p:cNvPr id="4" name="TextBox 3">
            <a:extLst>
              <a:ext uri="{FF2B5EF4-FFF2-40B4-BE49-F238E27FC236}">
                <a16:creationId xmlns:a16="http://schemas.microsoft.com/office/drawing/2014/main" id="{329DF1BA-DF62-41DC-B0AA-F3BDA88FB353}"/>
              </a:ext>
            </a:extLst>
          </p:cNvPr>
          <p:cNvSpPr txBox="1"/>
          <p:nvPr/>
        </p:nvSpPr>
        <p:spPr>
          <a:xfrm>
            <a:off x="3306792" y="720457"/>
            <a:ext cx="8747186"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8. Examining Jobs Run by the Scheduler Service : </a:t>
            </a:r>
          </a:p>
          <a:p>
            <a:r>
              <a:rPr lang="en-US" dirty="0">
                <a:latin typeface="Times New Roman" panose="02020603050405020304" pitchFamily="18" charset="0"/>
                <a:cs typeface="Times New Roman" panose="02020603050405020304" pitchFamily="18" charset="0"/>
              </a:rPr>
              <a:t>A common trick by attackers is to have a scheduled event start backdoor programs for them and also change</a:t>
            </a:r>
          </a:p>
          <a:p>
            <a:r>
              <a:rPr lang="en-US" dirty="0">
                <a:latin typeface="Times New Roman" panose="02020603050405020304" pitchFamily="18" charset="0"/>
                <a:cs typeface="Times New Roman" panose="02020603050405020304" pitchFamily="18" charset="0"/>
              </a:rPr>
              <a:t>the audit policy, or perhaps even something more threatening such as a scheduled wiping of files.</a:t>
            </a:r>
          </a:p>
          <a:p>
            <a:r>
              <a:rPr lang="en-US" b="1" dirty="0">
                <a:latin typeface="Times New Roman" panose="02020603050405020304" pitchFamily="18" charset="0"/>
                <a:cs typeface="Times New Roman" panose="02020603050405020304" pitchFamily="18" charset="0"/>
              </a:rPr>
              <a:t>9. Analyzing Trust Relationships : </a:t>
            </a:r>
          </a:p>
          <a:p>
            <a:r>
              <a:rPr lang="en-US" dirty="0">
                <a:latin typeface="Times New Roman" panose="02020603050405020304" pitchFamily="18" charset="0"/>
                <a:cs typeface="Times New Roman" panose="02020603050405020304" pitchFamily="18" charset="0"/>
              </a:rPr>
              <a:t>Trust relationships among domains can certainly increase the scope of a compromise, should a valid user</a:t>
            </a:r>
          </a:p>
          <a:p>
            <a:r>
              <a:rPr lang="en-US" dirty="0">
                <a:latin typeface="Times New Roman" panose="02020603050405020304" pitchFamily="18" charset="0"/>
                <a:cs typeface="Times New Roman" panose="02020603050405020304" pitchFamily="18" charset="0"/>
              </a:rPr>
              <a:t>ID and password be stolen by an attacker. Access to one machine may mean logical access to many others.</a:t>
            </a:r>
          </a:p>
          <a:p>
            <a:r>
              <a:rPr lang="en-US" dirty="0">
                <a:latin typeface="Times New Roman" panose="02020603050405020304" pitchFamily="18" charset="0"/>
                <a:cs typeface="Times New Roman" panose="02020603050405020304" pitchFamily="18" charset="0"/>
              </a:rPr>
              <a:t>Severity of the incident and scope of a compromise raise the trust relationships.</a:t>
            </a:r>
          </a:p>
          <a:p>
            <a:r>
              <a:rPr lang="en-US" b="1" dirty="0">
                <a:latin typeface="Times New Roman" panose="02020603050405020304" pitchFamily="18" charset="0"/>
                <a:cs typeface="Times New Roman" panose="02020603050405020304" pitchFamily="18" charset="0"/>
              </a:rPr>
              <a:t>10. Reviewing Security Identifiers : </a:t>
            </a:r>
          </a:p>
          <a:p>
            <a:r>
              <a:rPr lang="en-US" dirty="0">
                <a:latin typeface="Times New Roman" panose="02020603050405020304" pitchFamily="18" charset="0"/>
                <a:cs typeface="Times New Roman" panose="02020603050405020304" pitchFamily="18" charset="0"/>
              </a:rPr>
              <a:t>You may need to compare security identifiers (SIDs) found on the victim machine with those at the central</a:t>
            </a:r>
          </a:p>
          <a:p>
            <a:r>
              <a:rPr lang="en-US" dirty="0">
                <a:latin typeface="Times New Roman" panose="02020603050405020304" pitchFamily="18" charset="0"/>
                <a:cs typeface="Times New Roman" panose="02020603050405020304" pitchFamily="18" charset="0"/>
              </a:rPr>
              <a:t>authentication authority, to establish the actions of a specific user ID. Here, we see how SIDs can contribute</a:t>
            </a:r>
          </a:p>
          <a:p>
            <a:r>
              <a:rPr lang="en-US" dirty="0">
                <a:latin typeface="Times New Roman" panose="02020603050405020304" pitchFamily="18" charset="0"/>
                <a:cs typeface="Times New Roman" panose="02020603050405020304" pitchFamily="18" charset="0"/>
              </a:rPr>
              <a:t>to incident response.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6548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64333E-9653-4824-9234-65A2C488A820}"/>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7.1 Preparation Steps for Forensic Analysis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7.2 Investigating Windows Systems</a:t>
            </a:r>
          </a:p>
          <a:p>
            <a:pPr>
              <a:lnSpc>
                <a:spcPct val="150000"/>
              </a:lnSpc>
            </a:pPr>
            <a:r>
              <a:rPr lang="en-US" b="1" dirty="0">
                <a:solidFill>
                  <a:srgbClr val="00589A"/>
                </a:solidFill>
                <a:latin typeface="Times New Roman" panose="02020603050405020304" pitchFamily="18" charset="0"/>
                <a:cs typeface="Times New Roman" panose="02020603050405020304" pitchFamily="18" charset="0"/>
              </a:rPr>
              <a:t>7.3 Investigating UNIX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7.4 Investigating Applications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7.5 Malware Handling</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E8CA1-9883-4E73-B0B1-A6CDD0DF29FE}"/>
              </a:ext>
            </a:extLst>
          </p:cNvPr>
          <p:cNvSpPr txBox="1"/>
          <p:nvPr/>
        </p:nvSpPr>
        <p:spPr>
          <a:xfrm>
            <a:off x="3611592" y="258792"/>
            <a:ext cx="577969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Investigating Unix Systems :</a:t>
            </a:r>
          </a:p>
        </p:txBody>
      </p:sp>
      <p:sp>
        <p:nvSpPr>
          <p:cNvPr id="4" name="TextBox 3">
            <a:extLst>
              <a:ext uri="{FF2B5EF4-FFF2-40B4-BE49-F238E27FC236}">
                <a16:creationId xmlns:a16="http://schemas.microsoft.com/office/drawing/2014/main" id="{8585CDFB-8E62-4CAA-A694-BE0CDB9E4E03}"/>
              </a:ext>
            </a:extLst>
          </p:cNvPr>
          <p:cNvSpPr txBox="1"/>
          <p:nvPr/>
        </p:nvSpPr>
        <p:spPr>
          <a:xfrm>
            <a:off x="3306792" y="720457"/>
            <a:ext cx="8747186" cy="424731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UNIX is powerful, flexible, and extremely functional. It has become essential for both UNIX users and forensic investigators, to investigate a compromised UNIX system and the ability to respond to a computer security incident.</a:t>
            </a:r>
          </a:p>
          <a:p>
            <a:r>
              <a:rPr lang="en-US" b="1" dirty="0">
                <a:latin typeface="Times New Roman" panose="02020603050405020304" pitchFamily="18" charset="0"/>
                <a:cs typeface="Times New Roman" panose="02020603050405020304" pitchFamily="18" charset="0"/>
              </a:rPr>
              <a:t>1. Reviewing Pertinent Logs : </a:t>
            </a:r>
          </a:p>
          <a:p>
            <a:r>
              <a:rPr lang="en-US" dirty="0">
                <a:latin typeface="Times New Roman" panose="02020603050405020304" pitchFamily="18" charset="0"/>
                <a:cs typeface="Times New Roman" panose="02020603050405020304" pitchFamily="18" charset="0"/>
              </a:rPr>
              <a:t>During incident response, UNIX operating systems have a variety of log files that can yield important clues. Not only are system activities, such as logons, startups, and shutdowns, logged, but also events associated with UNIX network services. Most log files are located in a common directory, usually /var/log.</a:t>
            </a:r>
          </a:p>
          <a:p>
            <a:r>
              <a:rPr lang="en-US" b="1" dirty="0">
                <a:latin typeface="Times New Roman" panose="02020603050405020304" pitchFamily="18" charset="0"/>
                <a:cs typeface="Times New Roman" panose="02020603050405020304" pitchFamily="18" charset="0"/>
              </a:rPr>
              <a:t>2. Performing Keyword Searches :  </a:t>
            </a:r>
          </a:p>
          <a:p>
            <a:r>
              <a:rPr lang="en-US" dirty="0">
                <a:latin typeface="Times New Roman" panose="02020603050405020304" pitchFamily="18" charset="0"/>
                <a:cs typeface="Times New Roman" panose="02020603050405020304" pitchFamily="18" charset="0"/>
              </a:rPr>
              <a:t>Ranging from e-mail harassment to remote network compromise cases, keyword searches are a critical part of almost every incident response investigation. Including an attacker’s backdoor password, a username, a MAC address, or an IP address, the keywords can be a wide range of ASCII strings. Keyword searches can be performed on the logical file structure or at the physical level, examining the contents of an entire drive.</a:t>
            </a:r>
          </a:p>
          <a:p>
            <a:r>
              <a:rPr lang="en-US" dirty="0">
                <a:latin typeface="Times New Roman" panose="02020603050405020304" pitchFamily="18" charset="0"/>
                <a:cs typeface="Times New Roman" panose="02020603050405020304" pitchFamily="18" charset="0"/>
              </a:rPr>
              <a:t>Here, we focus on how to perform string searches using UNIX utilities.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45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64333E-9653-4824-9234-65A2C488A820}"/>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7.1 Preparation Steps for Forensic Analysis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7.2 Investigating Windows Systems</a:t>
            </a:r>
          </a:p>
          <a:p>
            <a:pPr>
              <a:lnSpc>
                <a:spcPct val="150000"/>
              </a:lnSpc>
            </a:pPr>
            <a:r>
              <a:rPr lang="en-US" b="1" dirty="0">
                <a:solidFill>
                  <a:srgbClr val="00589A"/>
                </a:solidFill>
                <a:latin typeface="Times New Roman" panose="02020603050405020304" pitchFamily="18" charset="0"/>
                <a:cs typeface="Times New Roman" panose="02020603050405020304" pitchFamily="18" charset="0"/>
              </a:rPr>
              <a:t>7.3 Investigating UNIX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7.4 Investigating Applications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7.5 Malware Handling</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E8CA1-9883-4E73-B0B1-A6CDD0DF29FE}"/>
              </a:ext>
            </a:extLst>
          </p:cNvPr>
          <p:cNvSpPr txBox="1"/>
          <p:nvPr/>
        </p:nvSpPr>
        <p:spPr>
          <a:xfrm>
            <a:off x="3611592" y="258792"/>
            <a:ext cx="577969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Investigating Unix Systems :</a:t>
            </a:r>
          </a:p>
        </p:txBody>
      </p:sp>
      <p:sp>
        <p:nvSpPr>
          <p:cNvPr id="4" name="TextBox 3">
            <a:extLst>
              <a:ext uri="{FF2B5EF4-FFF2-40B4-BE49-F238E27FC236}">
                <a16:creationId xmlns:a16="http://schemas.microsoft.com/office/drawing/2014/main" id="{8585CDFB-8E62-4CAA-A694-BE0CDB9E4E03}"/>
              </a:ext>
            </a:extLst>
          </p:cNvPr>
          <p:cNvSpPr txBox="1"/>
          <p:nvPr/>
        </p:nvSpPr>
        <p:spPr>
          <a:xfrm>
            <a:off x="3306791" y="720457"/>
            <a:ext cx="8816197" cy="535531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 Reviewing Relevant Files : </a:t>
            </a:r>
          </a:p>
          <a:p>
            <a:r>
              <a:rPr lang="en-US" dirty="0">
                <a:latin typeface="Times New Roman" panose="02020603050405020304" pitchFamily="18" charset="0"/>
                <a:cs typeface="Times New Roman" panose="02020603050405020304" pitchFamily="18" charset="0"/>
              </a:rPr>
              <a:t>It is a safe bet that numerous files will port evidence connected to any given incident. However, your achievement in recognizing all the applicable files is much less certain. To help in identifying which files are likely to be relevant to any given incident, we use various techniques.</a:t>
            </a:r>
          </a:p>
          <a:p>
            <a:r>
              <a:rPr lang="en-US" b="1" dirty="0">
                <a:latin typeface="Times New Roman" panose="02020603050405020304" pitchFamily="18" charset="0"/>
                <a:cs typeface="Times New Roman" panose="02020603050405020304" pitchFamily="18" charset="0"/>
              </a:rPr>
              <a:t>4. Identifying Unauthorized User Accounts or Groups : </a:t>
            </a:r>
          </a:p>
          <a:p>
            <a:r>
              <a:rPr lang="en-US" dirty="0">
                <a:latin typeface="Times New Roman" panose="02020603050405020304" pitchFamily="18" charset="0"/>
                <a:cs typeface="Times New Roman" panose="02020603050405020304" pitchFamily="18" charset="0"/>
              </a:rPr>
              <a:t>On victim systems, attackers will often modify account and group information. This modification can come in the form of additional accounts or escalations in privilege of current accounts. For future access, the goal is usually to create a backdoor.</a:t>
            </a:r>
          </a:p>
          <a:p>
            <a:r>
              <a:rPr lang="en-US" b="1" dirty="0">
                <a:latin typeface="Times New Roman" panose="02020603050405020304" pitchFamily="18" charset="0"/>
                <a:cs typeface="Times New Roman" panose="02020603050405020304" pitchFamily="18" charset="0"/>
              </a:rPr>
              <a:t>5. Identifying Rogue Processes : </a:t>
            </a:r>
          </a:p>
          <a:p>
            <a:r>
              <a:rPr lang="en-US" dirty="0">
                <a:latin typeface="Times New Roman" panose="02020603050405020304" pitchFamily="18" charset="0"/>
                <a:cs typeface="Times New Roman" panose="02020603050405020304" pitchFamily="18" charset="0"/>
              </a:rPr>
              <a:t>When examining a live system, identifying rogue processes is much easier. You should record all listening ports and running processes. To verify their validity, you should carefully examine the running processes. Also, review all binaries associated with listening services and running processes to ensure that they have not been modified. </a:t>
            </a:r>
          </a:p>
          <a:p>
            <a:r>
              <a:rPr lang="en-US" b="1" dirty="0">
                <a:latin typeface="Times New Roman" panose="02020603050405020304" pitchFamily="18" charset="0"/>
                <a:cs typeface="Times New Roman" panose="02020603050405020304" pitchFamily="18" charset="0"/>
              </a:rPr>
              <a:t>6. Checking for Unauthorized Access Points : </a:t>
            </a:r>
          </a:p>
          <a:p>
            <a:r>
              <a:rPr lang="en-US" dirty="0">
                <a:latin typeface="Times New Roman" panose="02020603050405020304" pitchFamily="18" charset="0"/>
                <a:cs typeface="Times New Roman" panose="02020603050405020304" pitchFamily="18" charset="0"/>
              </a:rPr>
              <a:t>Any one of the networked services on UNIX systems can potentially allow some degree of remote access to unwanted intruders, as can a phone line connected to a modem.</a:t>
            </a:r>
          </a:p>
          <a:p>
            <a:r>
              <a:rPr lang="en-US" dirty="0">
                <a:latin typeface="Times New Roman" panose="02020603050405020304" pitchFamily="18" charset="0"/>
                <a:cs typeface="Times New Roman" panose="02020603050405020304" pitchFamily="18" charset="0"/>
              </a:rPr>
              <a:t>X Servers, FTP, telnet, TFTP, DNS, send mail, finger, SNMP, IMAP, POP, HTTP, and HTTPS are some of the most common access points that we have seen intruders take advantage of.</a:t>
            </a:r>
          </a:p>
        </p:txBody>
      </p:sp>
    </p:spTree>
    <p:extLst>
      <p:ext uri="{BB962C8B-B14F-4D97-AF65-F5344CB8AC3E}">
        <p14:creationId xmlns:p14="http://schemas.microsoft.com/office/powerpoint/2010/main" val="32552804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64333E-9653-4824-9234-65A2C488A820}"/>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7.1 Preparation Steps for Forensic Analysis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7.2 Investigating Windows Systems</a:t>
            </a:r>
          </a:p>
          <a:p>
            <a:pPr>
              <a:lnSpc>
                <a:spcPct val="150000"/>
              </a:lnSpc>
            </a:pPr>
            <a:r>
              <a:rPr lang="en-US" b="1" dirty="0">
                <a:solidFill>
                  <a:srgbClr val="00589A"/>
                </a:solidFill>
                <a:latin typeface="Times New Roman" panose="02020603050405020304" pitchFamily="18" charset="0"/>
                <a:cs typeface="Times New Roman" panose="02020603050405020304" pitchFamily="18" charset="0"/>
              </a:rPr>
              <a:t>7.3 Investigating UNIX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7.4 Investigating Applications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7.5 Malware Handling</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E8CA1-9883-4E73-B0B1-A6CDD0DF29FE}"/>
              </a:ext>
            </a:extLst>
          </p:cNvPr>
          <p:cNvSpPr txBox="1"/>
          <p:nvPr/>
        </p:nvSpPr>
        <p:spPr>
          <a:xfrm>
            <a:off x="3611592" y="258792"/>
            <a:ext cx="577969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Investigating Unix Systems :</a:t>
            </a:r>
          </a:p>
        </p:txBody>
      </p:sp>
      <p:sp>
        <p:nvSpPr>
          <p:cNvPr id="4" name="TextBox 3">
            <a:extLst>
              <a:ext uri="{FF2B5EF4-FFF2-40B4-BE49-F238E27FC236}">
                <a16:creationId xmlns:a16="http://schemas.microsoft.com/office/drawing/2014/main" id="{8585CDFB-8E62-4CAA-A694-BE0CDB9E4E03}"/>
              </a:ext>
            </a:extLst>
          </p:cNvPr>
          <p:cNvSpPr txBox="1"/>
          <p:nvPr/>
        </p:nvSpPr>
        <p:spPr>
          <a:xfrm>
            <a:off x="3306791" y="720457"/>
            <a:ext cx="8816197" cy="397031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7. Analyzing Trust Relationships : </a:t>
            </a:r>
          </a:p>
          <a:p>
            <a:r>
              <a:rPr lang="en-US" dirty="0">
                <a:latin typeface="Times New Roman" panose="02020603050405020304" pitchFamily="18" charset="0"/>
                <a:cs typeface="Times New Roman" panose="02020603050405020304" pitchFamily="18" charset="0"/>
              </a:rPr>
              <a:t>Include the most popular services like login, </a:t>
            </a:r>
            <a:r>
              <a:rPr lang="en-US" dirty="0" err="1">
                <a:latin typeface="Times New Roman" panose="02020603050405020304" pitchFamily="18" charset="0"/>
                <a:cs typeface="Times New Roman" panose="02020603050405020304" pitchFamily="18" charset="0"/>
              </a:rPr>
              <a:t>rsh</a:t>
            </a:r>
            <a:r>
              <a:rPr lang="en-US" dirty="0">
                <a:latin typeface="Times New Roman" panose="02020603050405020304" pitchFamily="18" charset="0"/>
                <a:cs typeface="Times New Roman" panose="02020603050405020304" pitchFamily="18" charset="0"/>
              </a:rPr>
              <a:t>, the Network Information Service (NIS and NIS+), NFS, and </a:t>
            </a:r>
            <a:r>
              <a:rPr lang="en-US" dirty="0" err="1">
                <a:latin typeface="Times New Roman" panose="02020603050405020304" pitchFamily="18" charset="0"/>
                <a:cs typeface="Times New Roman" panose="02020603050405020304" pitchFamily="18" charset="0"/>
              </a:rPr>
              <a:t>ssh</a:t>
            </a:r>
            <a:r>
              <a:rPr lang="en-US" dirty="0">
                <a:latin typeface="Times New Roman" panose="02020603050405020304" pitchFamily="18" charset="0"/>
                <a:cs typeface="Times New Roman" panose="02020603050405020304" pitchFamily="18" charset="0"/>
              </a:rPr>
              <a:t>. Trust can be established between UNIX systems with a variety of services. Trust relationships within UNIX systems were once a primary mechanism of attack.</a:t>
            </a:r>
          </a:p>
          <a:p>
            <a:r>
              <a:rPr lang="en-US" dirty="0">
                <a:latin typeface="Times New Roman" panose="02020603050405020304" pitchFamily="18" charset="0"/>
                <a:cs typeface="Times New Roman" panose="02020603050405020304" pitchFamily="18" charset="0"/>
              </a:rPr>
              <a:t>For system administrators and users, trust relationships can be convenient timesavers.</a:t>
            </a:r>
          </a:p>
          <a:p>
            <a:r>
              <a:rPr lang="en-US" b="1" dirty="0">
                <a:latin typeface="Times New Roman" panose="02020603050405020304" pitchFamily="18" charset="0"/>
                <a:cs typeface="Times New Roman" panose="02020603050405020304" pitchFamily="18" charset="0"/>
              </a:rPr>
              <a:t>8. Detecting Trojan Loadable Kernel Modules : </a:t>
            </a:r>
          </a:p>
          <a:p>
            <a:r>
              <a:rPr lang="en-US" dirty="0">
                <a:latin typeface="Times New Roman" panose="02020603050405020304" pitchFamily="18" charset="0"/>
                <a:cs typeface="Times New Roman" panose="02020603050405020304" pitchFamily="18" charset="0"/>
              </a:rPr>
              <a:t>On the various flavors of Linux, BSD and Solaris Loadable kernel modules (LKMs) or kernel extensions</a:t>
            </a:r>
          </a:p>
          <a:p>
            <a:r>
              <a:rPr lang="en-US" dirty="0">
                <a:latin typeface="Times New Roman" panose="02020603050405020304" pitchFamily="18" charset="0"/>
                <a:cs typeface="Times New Roman" panose="02020603050405020304" pitchFamily="18" charset="0"/>
              </a:rPr>
              <a:t>are found. They extend the capabilities of the base operating system kernel, typically to provide additional</a:t>
            </a:r>
          </a:p>
          <a:p>
            <a:r>
              <a:rPr lang="en-US" dirty="0">
                <a:latin typeface="Times New Roman" panose="02020603050405020304" pitchFamily="18" charset="0"/>
                <a:cs typeface="Times New Roman" panose="02020603050405020304" pitchFamily="18" charset="0"/>
              </a:rPr>
              <a:t>support within the operating system for device and file system drivers. LKMs run at the kernel level instead</a:t>
            </a:r>
          </a:p>
          <a:p>
            <a:r>
              <a:rPr lang="en-US" dirty="0">
                <a:latin typeface="Times New Roman" panose="02020603050405020304" pitchFamily="18" charset="0"/>
                <a:cs typeface="Times New Roman" panose="02020603050405020304" pitchFamily="18" charset="0"/>
              </a:rPr>
              <a:t>of at a normal user process level, when they are dynamically loaded by a user with root-level access.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956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64333E-9653-4824-9234-65A2C488A820}"/>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7.1 Preparation Steps for Forensic Analysis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7.2 Investigating Windows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7.3 Investigating UNIX Systems</a:t>
            </a:r>
          </a:p>
          <a:p>
            <a:pPr>
              <a:lnSpc>
                <a:spcPct val="150000"/>
              </a:lnSpc>
            </a:pPr>
            <a:r>
              <a:rPr lang="en-US" b="1" dirty="0">
                <a:solidFill>
                  <a:srgbClr val="00589A"/>
                </a:solidFill>
                <a:latin typeface="Times New Roman" panose="02020603050405020304" pitchFamily="18" charset="0"/>
                <a:cs typeface="Times New Roman" panose="02020603050405020304" pitchFamily="18" charset="0"/>
              </a:rPr>
              <a:t>7.4 Investigating Applications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7.5 Malware Handling</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C01D59F-CF71-46A4-AC8D-C7DC1C2181CC}"/>
              </a:ext>
            </a:extLst>
          </p:cNvPr>
          <p:cNvSpPr txBox="1"/>
          <p:nvPr/>
        </p:nvSpPr>
        <p:spPr>
          <a:xfrm>
            <a:off x="3306791" y="0"/>
            <a:ext cx="577969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Investigating Applications :</a:t>
            </a:r>
          </a:p>
        </p:txBody>
      </p:sp>
      <p:sp>
        <p:nvSpPr>
          <p:cNvPr id="6" name="TextBox 5">
            <a:extLst>
              <a:ext uri="{FF2B5EF4-FFF2-40B4-BE49-F238E27FC236}">
                <a16:creationId xmlns:a16="http://schemas.microsoft.com/office/drawing/2014/main" id="{5B55AB32-BDA8-4D52-9EA8-9646C4BCD1BF}"/>
              </a:ext>
            </a:extLst>
          </p:cNvPr>
          <p:cNvSpPr txBox="1"/>
          <p:nvPr/>
        </p:nvSpPr>
        <p:spPr>
          <a:xfrm>
            <a:off x="3306791" y="612844"/>
            <a:ext cx="8816197"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Web Browsers : </a:t>
            </a:r>
          </a:p>
          <a:p>
            <a:r>
              <a:rPr lang="en-US" dirty="0">
                <a:latin typeface="Times New Roman" panose="02020603050405020304" pitchFamily="18" charset="0"/>
                <a:cs typeface="Times New Roman" panose="02020603050405020304" pitchFamily="18" charset="0"/>
              </a:rPr>
              <a:t>Web browsers are used to execute different activities on the Internet by users (Figure 7.15). Browsers are used for many functions, such as information search, access to e-mail accounts, e-commerce, making the banking, instant messaging, online blogs, access to social networks. Web browser records many data associated with user activity. </a:t>
            </a:r>
          </a:p>
          <a:p>
            <a:r>
              <a:rPr lang="en-US" b="1" dirty="0">
                <a:latin typeface="Times New Roman" panose="02020603050405020304" pitchFamily="18" charset="0"/>
                <a:cs typeface="Times New Roman" panose="02020603050405020304" pitchFamily="18" charset="0"/>
              </a:rPr>
              <a:t>2. E-mail : </a:t>
            </a:r>
            <a:r>
              <a:rPr lang="en-US" dirty="0">
                <a:latin typeface="Times New Roman" panose="02020603050405020304" pitchFamily="18" charset="0"/>
                <a:cs typeface="Times New Roman" panose="02020603050405020304" pitchFamily="18" charset="0"/>
              </a:rPr>
              <a:t>E-mail has emerged as one of the most widely used communication application, used for exchange of data and to carry out data transactions. Due to an increased use of e-mails in the present scenario, its security has also become a major issue.</a:t>
            </a:r>
          </a:p>
          <a:p>
            <a:r>
              <a:rPr lang="en-US" b="1" dirty="0">
                <a:latin typeface="Times New Roman" panose="02020603050405020304" pitchFamily="18" charset="0"/>
                <a:cs typeface="Times New Roman" panose="02020603050405020304" pitchFamily="18" charset="0"/>
              </a:rPr>
              <a:t>3. Mail Forensic Tools : </a:t>
            </a:r>
          </a:p>
          <a:p>
            <a:r>
              <a:rPr lang="en-US" dirty="0">
                <a:latin typeface="Times New Roman" panose="02020603050405020304" pitchFamily="18" charset="0"/>
                <a:cs typeface="Times New Roman" panose="02020603050405020304" pitchFamily="18" charset="0"/>
              </a:rPr>
              <a:t>There are numerous tools which may contribute in the study of sender and text of e-mail message, so that an attack or the mischievous motive of the invasions may be examined. </a:t>
            </a:r>
          </a:p>
          <a:p>
            <a:r>
              <a:rPr lang="en-US" dirty="0">
                <a:latin typeface="Times New Roman" panose="02020603050405020304" pitchFamily="18" charset="0"/>
                <a:cs typeface="Times New Roman" panose="02020603050405020304" pitchFamily="18" charset="0"/>
              </a:rPr>
              <a:t>	a. </a:t>
            </a:r>
            <a:r>
              <a:rPr lang="en-US" i="1" dirty="0" err="1">
                <a:latin typeface="Times New Roman" panose="02020603050405020304" pitchFamily="18" charset="0"/>
                <a:cs typeface="Times New Roman" panose="02020603050405020304" pitchFamily="18" charset="0"/>
              </a:rPr>
              <a:t>eMailTrackerPro</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b. </a:t>
            </a:r>
            <a:r>
              <a:rPr lang="en-US" i="1" dirty="0" err="1">
                <a:latin typeface="Times New Roman" panose="02020603050405020304" pitchFamily="18" charset="0"/>
                <a:cs typeface="Times New Roman" panose="02020603050405020304" pitchFamily="18" charset="0"/>
              </a:rPr>
              <a:t>EmailTracer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 </a:t>
            </a:r>
            <a:r>
              <a:rPr lang="en-US" i="1" dirty="0" err="1">
                <a:latin typeface="Times New Roman" panose="02020603050405020304" pitchFamily="18" charset="0"/>
                <a:cs typeface="Times New Roman" panose="02020603050405020304" pitchFamily="18" charset="0"/>
              </a:rPr>
              <a:t>Adcomplain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 </a:t>
            </a:r>
            <a:r>
              <a:rPr lang="en-US" i="1" dirty="0">
                <a:latin typeface="Times New Roman" panose="02020603050405020304" pitchFamily="18" charset="0"/>
                <a:cs typeface="Times New Roman" panose="02020603050405020304" pitchFamily="18" charset="0"/>
              </a:rPr>
              <a:t>Aid4Mail Forensic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e. </a:t>
            </a:r>
            <a:r>
              <a:rPr lang="en-US" i="1" dirty="0" err="1">
                <a:latin typeface="Times New Roman" panose="02020603050405020304" pitchFamily="18" charset="0"/>
                <a:cs typeface="Times New Roman" panose="02020603050405020304" pitchFamily="18" charset="0"/>
              </a:rPr>
              <a:t>AbusePipe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 </a:t>
            </a:r>
            <a:r>
              <a:rPr lang="en-US" i="1" dirty="0" err="1">
                <a:latin typeface="Times New Roman" panose="02020603050405020304" pitchFamily="18" charset="0"/>
                <a:cs typeface="Times New Roman" panose="02020603050405020304" pitchFamily="18" charset="0"/>
              </a:rPr>
              <a:t>AccessData’s</a:t>
            </a:r>
            <a:r>
              <a:rPr lang="en-US" i="1" dirty="0">
                <a:latin typeface="Times New Roman" panose="02020603050405020304" pitchFamily="18" charset="0"/>
                <a:cs typeface="Times New Roman" panose="02020603050405020304" pitchFamily="18" charset="0"/>
              </a:rPr>
              <a:t> FTK</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g. </a:t>
            </a:r>
            <a:r>
              <a:rPr lang="en-US" i="1" dirty="0">
                <a:latin typeface="Times New Roman" panose="02020603050405020304" pitchFamily="18" charset="0"/>
                <a:cs typeface="Times New Roman" panose="02020603050405020304" pitchFamily="18" charset="0"/>
              </a:rPr>
              <a:t>EnCase Forensic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 </a:t>
            </a:r>
            <a:r>
              <a:rPr lang="en-US" i="1" dirty="0" err="1">
                <a:latin typeface="Times New Roman" panose="02020603050405020304" pitchFamily="18" charset="0"/>
                <a:cs typeface="Times New Roman" panose="02020603050405020304" pitchFamily="18" charset="0"/>
              </a:rPr>
              <a:t>FINALeMAIL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Forensics Investigation Toolkit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374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64333E-9653-4824-9234-65A2C488A820}"/>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7.1 Preparation Steps for Forensic Analysis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7.2 Investigating Windows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7.3 Investigating UNIX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7.4 Investigating Applications</a:t>
            </a:r>
          </a:p>
          <a:p>
            <a:pPr>
              <a:lnSpc>
                <a:spcPct val="150000"/>
              </a:lnSpc>
            </a:pPr>
            <a:r>
              <a:rPr lang="en-US" b="1" dirty="0">
                <a:solidFill>
                  <a:srgbClr val="00589A"/>
                </a:solidFill>
                <a:latin typeface="Times New Roman" panose="02020603050405020304" pitchFamily="18" charset="0"/>
                <a:cs typeface="Times New Roman" panose="02020603050405020304" pitchFamily="18" charset="0"/>
              </a:rPr>
              <a:t>7.5 Malware Handling</a:t>
            </a:r>
            <a:endParaRPr lang="en-US" sz="1600" b="1" dirty="0">
              <a:solidFill>
                <a:srgbClr val="00589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94DEDEE-91AA-4A95-BB62-9A42B34A16BD}"/>
              </a:ext>
            </a:extLst>
          </p:cNvPr>
          <p:cNvSpPr txBox="1"/>
          <p:nvPr/>
        </p:nvSpPr>
        <p:spPr>
          <a:xfrm>
            <a:off x="3439063" y="0"/>
            <a:ext cx="577969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Investigating Applications :</a:t>
            </a:r>
          </a:p>
        </p:txBody>
      </p:sp>
      <p:sp>
        <p:nvSpPr>
          <p:cNvPr id="4" name="TextBox 3">
            <a:extLst>
              <a:ext uri="{FF2B5EF4-FFF2-40B4-BE49-F238E27FC236}">
                <a16:creationId xmlns:a16="http://schemas.microsoft.com/office/drawing/2014/main" id="{BDD96CC8-5DE6-4722-981D-999D2413DB63}"/>
              </a:ext>
            </a:extLst>
          </p:cNvPr>
          <p:cNvSpPr txBox="1"/>
          <p:nvPr/>
        </p:nvSpPr>
        <p:spPr>
          <a:xfrm>
            <a:off x="3306791" y="612844"/>
            <a:ext cx="8816197" cy="535531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Basic Static Analysis : </a:t>
            </a:r>
          </a:p>
          <a:p>
            <a:r>
              <a:rPr lang="en-US" dirty="0">
                <a:latin typeface="Times New Roman" panose="02020603050405020304" pitchFamily="18" charset="0"/>
                <a:cs typeface="Times New Roman" panose="02020603050405020304" pitchFamily="18" charset="0"/>
              </a:rPr>
              <a:t>The basic method in static analysis, carried out testing against a program which is called as malware with doing the scanning using antivirus, moreover also doing hashing, and detection of packed or obfuscated at the program.</a:t>
            </a:r>
          </a:p>
          <a:p>
            <a:r>
              <a:rPr lang="en-US" b="1" dirty="0">
                <a:latin typeface="Times New Roman" panose="02020603050405020304" pitchFamily="18" charset="0"/>
                <a:cs typeface="Times New Roman" panose="02020603050405020304" pitchFamily="18" charset="0"/>
              </a:rPr>
              <a:t>2. Advanced Static Analysis : </a:t>
            </a:r>
          </a:p>
          <a:p>
            <a:r>
              <a:rPr lang="en-US" dirty="0">
                <a:latin typeface="Times New Roman" panose="02020603050405020304" pitchFamily="18" charset="0"/>
                <a:cs typeface="Times New Roman" panose="02020603050405020304" pitchFamily="18" charset="0"/>
              </a:rPr>
              <a:t>In the advanced method of static analysis, further analysis will be undertaken of the method of static analysis with analysis against the strings, linked libraries and function as well as using IDA disassembler. </a:t>
            </a:r>
          </a:p>
          <a:p>
            <a:r>
              <a:rPr lang="en-US" b="1" dirty="0">
                <a:latin typeface="Times New Roman" panose="02020603050405020304" pitchFamily="18" charset="0"/>
                <a:cs typeface="Times New Roman" panose="02020603050405020304" pitchFamily="18" charset="0"/>
              </a:rPr>
              <a:t>3. Basic Dynamic Analysis : </a:t>
            </a:r>
            <a:r>
              <a:rPr lang="en-US" dirty="0">
                <a:latin typeface="Times New Roman" panose="02020603050405020304" pitchFamily="18" charset="0"/>
                <a:cs typeface="Times New Roman" panose="02020603050405020304" pitchFamily="18" charset="0"/>
              </a:rPr>
              <a:t>The basic method in dynamic analysis, will be build a virtual machine that will be used as a place to do a malware analysis. In addition, malware will be analysis using malware sandbox and monitoring process of malware and analysis packets data made by malware. </a:t>
            </a:r>
          </a:p>
          <a:p>
            <a:r>
              <a:rPr lang="en-US" b="1" dirty="0">
                <a:latin typeface="Times New Roman" panose="02020603050405020304" pitchFamily="18" charset="0"/>
                <a:cs typeface="Times New Roman" panose="02020603050405020304" pitchFamily="18" charset="0"/>
              </a:rPr>
              <a:t>4. Advanced Dynamic Analysis : </a:t>
            </a:r>
          </a:p>
          <a:p>
            <a:r>
              <a:rPr lang="en-US" dirty="0">
                <a:latin typeface="Times New Roman" panose="02020603050405020304" pitchFamily="18" charset="0"/>
                <a:cs typeface="Times New Roman" panose="02020603050405020304" pitchFamily="18" charset="0"/>
              </a:rPr>
              <a:t>In the advanced method of dynamic analysis, further analysis will be undertaken of dynamic analysis methods with debugging on malware, analysis the registry and do an analysis on a windows system. </a:t>
            </a:r>
          </a:p>
          <a:p>
            <a:r>
              <a:rPr lang="en-US" b="1" dirty="0">
                <a:latin typeface="Times New Roman" panose="02020603050405020304" pitchFamily="18" charset="0"/>
                <a:cs typeface="Times New Roman" panose="02020603050405020304" pitchFamily="18" charset="0"/>
              </a:rPr>
              <a:t>5. Malware Analysis Report : </a:t>
            </a:r>
          </a:p>
          <a:p>
            <a:r>
              <a:rPr lang="en-US" dirty="0">
                <a:latin typeface="Times New Roman" panose="02020603050405020304" pitchFamily="18" charset="0"/>
                <a:cs typeface="Times New Roman" panose="02020603050405020304" pitchFamily="18" charset="0"/>
              </a:rPr>
              <a:t>From the results of malware analysis using static analysis and dynamic analysis method, we will obtain a report of information on the characteristics of malware.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6585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Dr. </a:t>
            </a:r>
            <a:r>
              <a:rPr lang="en-US" dirty="0" err="1">
                <a:latin typeface="Times New Roman" panose="02020603050405020304" pitchFamily="18" charset="0"/>
                <a:cs typeface="Times New Roman" panose="02020603050405020304" pitchFamily="18" charset="0"/>
              </a:rPr>
              <a:t>Nilakshi</a:t>
            </a:r>
            <a:r>
              <a:rPr lang="en-US" dirty="0">
                <a:latin typeface="Times New Roman" panose="02020603050405020304" pitchFamily="18" charset="0"/>
                <a:cs typeface="Times New Roman" panose="02020603050405020304" pitchFamily="18" charset="0"/>
              </a:rPr>
              <a:t> Jain</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Thank you </a:t>
            </a:r>
          </a:p>
        </p:txBody>
      </p:sp>
      <p:sp>
        <p:nvSpPr>
          <p:cNvPr id="4" name="Text Placeholder 3"/>
          <p:cNvSpPr>
            <a:spLocks noGrp="1"/>
          </p:cNvSpPr>
          <p:nvPr>
            <p:ph type="body" sz="half" idx="2"/>
          </p:nvPr>
        </p:nvSpPr>
        <p:spPr/>
        <p:txBody>
          <a:bodyPr/>
          <a:lstStyle/>
          <a:p>
            <a:pPr algn="ctr"/>
            <a:r>
              <a:rPr lang="en-US" dirty="0">
                <a:latin typeface="Times New Roman" panose="02020603050405020304" pitchFamily="18" charset="0"/>
                <a:cs typeface="Times New Roman" panose="02020603050405020304" pitchFamily="18" charset="0"/>
              </a:rPr>
              <a:t>Email ID : </a:t>
            </a:r>
            <a:r>
              <a:rPr lang="en-US" dirty="0">
                <a:latin typeface="Times New Roman" panose="02020603050405020304" pitchFamily="18" charset="0"/>
                <a:cs typeface="Times New Roman" panose="02020603050405020304" pitchFamily="18" charset="0"/>
                <a:hlinkClick r:id="rId2"/>
              </a:rPr>
              <a:t>nilakshijain1986@gmail.com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B398-1E7F-44AD-8356-8345134C958C}"/>
              </a:ext>
            </a:extLst>
          </p:cNvPr>
          <p:cNvSpPr>
            <a:spLocks noGrp="1"/>
          </p:cNvSpPr>
          <p:nvPr>
            <p:ph type="ctrTitle"/>
          </p:nvPr>
        </p:nvSpPr>
        <p:spPr>
          <a:xfrm>
            <a:off x="4359215" y="3013494"/>
            <a:ext cx="6542118" cy="2026476"/>
          </a:xfrm>
        </p:spPr>
        <p:txBody>
          <a:bodyPr>
            <a:noAutofit/>
          </a:bodyPr>
          <a:lstStyle/>
          <a:p>
            <a:pPr algn="ctr"/>
            <a:r>
              <a:rPr lang="en-US" sz="4400" b="1" dirty="0">
                <a:latin typeface="Times New Roman" panose="02020603050405020304" pitchFamily="18" charset="0"/>
                <a:cs typeface="Times New Roman" panose="02020603050405020304" pitchFamily="18" charset="0"/>
              </a:rPr>
              <a:t>DATA </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ANALYSIS</a:t>
            </a:r>
            <a:endParaRPr lang="en-US" sz="4400" dirty="0">
              <a:latin typeface="Times New Roman" panose="02020603050405020304" pitchFamily="18" charset="0"/>
              <a:cs typeface="Times New Roman" panose="02020603050405020304" pitchFamily="18" charset="0"/>
            </a:endParaRPr>
          </a:p>
        </p:txBody>
      </p:sp>
      <p:sp>
        <p:nvSpPr>
          <p:cNvPr id="5" name="Rectangle 4"/>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7.1 Preparation Steps for Forensic Analysis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7.2 Investigating Windows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7.3 Investigating UNIX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7.4 Investigating Applications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7.5 Malware Handling</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3853132" y="954656"/>
            <a:ext cx="7510732"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CHAPTER SEVEN</a:t>
            </a:r>
          </a:p>
        </p:txBody>
      </p:sp>
    </p:spTree>
    <p:extLst>
      <p:ext uri="{BB962C8B-B14F-4D97-AF65-F5344CB8AC3E}">
        <p14:creationId xmlns:p14="http://schemas.microsoft.com/office/powerpoint/2010/main" val="2352749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64333E-9653-4824-9234-65A2C488A820}"/>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b="1" dirty="0">
                <a:solidFill>
                  <a:srgbClr val="00589A"/>
                </a:solidFill>
                <a:latin typeface="Times New Roman" panose="02020603050405020304" pitchFamily="18" charset="0"/>
                <a:cs typeface="Times New Roman" panose="02020603050405020304" pitchFamily="18" charset="0"/>
              </a:rPr>
              <a:t>7.1 Preparation Steps for Forensic Analysis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7.2 Investigating Windows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7.3 Investigating UNIX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7.4 Investigating Applications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7.5 Malware Handling</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5F81460-9EA4-4B2B-8EA0-18E1E17550EC}"/>
              </a:ext>
            </a:extLst>
          </p:cNvPr>
          <p:cNvSpPr txBox="1"/>
          <p:nvPr/>
        </p:nvSpPr>
        <p:spPr>
          <a:xfrm>
            <a:off x="3611592" y="258792"/>
            <a:ext cx="577969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Preparation Steps for Forensic Analysis :</a:t>
            </a:r>
          </a:p>
        </p:txBody>
      </p:sp>
      <p:sp>
        <p:nvSpPr>
          <p:cNvPr id="3" name="TextBox 2">
            <a:extLst>
              <a:ext uri="{FF2B5EF4-FFF2-40B4-BE49-F238E27FC236}">
                <a16:creationId xmlns:a16="http://schemas.microsoft.com/office/drawing/2014/main" id="{5202E51F-2F2B-4607-A273-9284F5BEC071}"/>
              </a:ext>
            </a:extLst>
          </p:cNvPr>
          <p:cNvSpPr txBox="1"/>
          <p:nvPr/>
        </p:nvSpPr>
        <p:spPr>
          <a:xfrm>
            <a:off x="3611592" y="1408981"/>
            <a:ext cx="8517149"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Restoring a Forensic Duplicate : </a:t>
            </a:r>
          </a:p>
          <a:p>
            <a:r>
              <a:rPr lang="en-US" dirty="0">
                <a:latin typeface="Times New Roman" panose="02020603050405020304" pitchFamily="18" charset="0"/>
                <a:cs typeface="Times New Roman" panose="02020603050405020304" pitchFamily="18" charset="0"/>
              </a:rPr>
              <a:t>It can be tricky to restore forensic duplication. It is necessary that one should have a hard disk of greater capacity than the actual driver. Hard drive duplication is an important part of data acquisition process.</a:t>
            </a:r>
          </a:p>
          <a:p>
            <a:r>
              <a:rPr lang="en-US" b="1" dirty="0">
                <a:latin typeface="Times New Roman" panose="02020603050405020304" pitchFamily="18" charset="0"/>
                <a:cs typeface="Times New Roman" panose="02020603050405020304" pitchFamily="18" charset="0"/>
              </a:rPr>
              <a:t>2. Preparing a Forensic Duplication for Analysis in Linux :</a:t>
            </a:r>
          </a:p>
          <a:p>
            <a:r>
              <a:rPr lang="en-US" dirty="0">
                <a:latin typeface="Times New Roman" panose="02020603050405020304" pitchFamily="18" charset="0"/>
                <a:cs typeface="Times New Roman" panose="02020603050405020304" pitchFamily="18" charset="0"/>
              </a:rPr>
              <a:t>Linux is an ideal forensic duplication for analysis environment. The set of patches and tools provided by NASA Computer Crime Division (NCCD) can also be utilized. Large number of file systems and partition types can be interpreted by Linux.</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98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64333E-9653-4824-9234-65A2C488A820}"/>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b="1" dirty="0">
                <a:solidFill>
                  <a:srgbClr val="00589A"/>
                </a:solidFill>
                <a:latin typeface="Times New Roman" panose="02020603050405020304" pitchFamily="18" charset="0"/>
                <a:cs typeface="Times New Roman" panose="02020603050405020304" pitchFamily="18" charset="0"/>
              </a:rPr>
              <a:t>7.1 Preparation Steps for Forensic Analysis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7.2 Investigating Windows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7.3 Investigating UNIX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7.4 Investigating Applications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7.5 Malware Handling</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5F81460-9EA4-4B2B-8EA0-18E1E17550EC}"/>
              </a:ext>
            </a:extLst>
          </p:cNvPr>
          <p:cNvSpPr txBox="1"/>
          <p:nvPr/>
        </p:nvSpPr>
        <p:spPr>
          <a:xfrm>
            <a:off x="3611592" y="258792"/>
            <a:ext cx="577969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Preparation Steps for Forensic Analysis :</a:t>
            </a:r>
          </a:p>
        </p:txBody>
      </p:sp>
      <p:sp>
        <p:nvSpPr>
          <p:cNvPr id="3" name="TextBox 2">
            <a:extLst>
              <a:ext uri="{FF2B5EF4-FFF2-40B4-BE49-F238E27FC236}">
                <a16:creationId xmlns:a16="http://schemas.microsoft.com/office/drawing/2014/main" id="{5202E51F-2F2B-4607-A273-9284F5BEC071}"/>
              </a:ext>
            </a:extLst>
          </p:cNvPr>
          <p:cNvSpPr txBox="1"/>
          <p:nvPr/>
        </p:nvSpPr>
        <p:spPr>
          <a:xfrm>
            <a:off x="3611592" y="720457"/>
            <a:ext cx="8321617" cy="618630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 Reviewing Image Files with Forensic Suites : </a:t>
            </a:r>
          </a:p>
          <a:p>
            <a:r>
              <a:rPr lang="en-US" dirty="0">
                <a:latin typeface="Times New Roman" panose="02020603050405020304" pitchFamily="18" charset="0"/>
                <a:cs typeface="Times New Roman" panose="02020603050405020304" pitchFamily="18" charset="0"/>
              </a:rPr>
              <a:t>It is basically a straightforward process. When a user is working with Encase or forensic toolkit (FTK), it is a strategic process while creating a new case and populating it with forensic. When a segment forensic duplicate image is being imported by a user, he/she might face various minor difficulties.</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Reviewing Forensic Duplicates in Encase : </a:t>
            </a:r>
            <a:r>
              <a:rPr lang="en-US" dirty="0">
                <a:latin typeface="Times New Roman" panose="02020603050405020304" pitchFamily="18" charset="0"/>
                <a:cs typeface="Times New Roman" panose="02020603050405020304" pitchFamily="18" charset="0"/>
              </a:rPr>
              <a:t>It is an easy method to restore and 	analyze dd files, Safe Back files, and also Encase evidence files, with its strong 	suite of tools and easy-to-use interface. A new case must be created while 	acquiring an evidence for the first time.</a:t>
            </a:r>
          </a:p>
          <a:p>
            <a:r>
              <a:rPr lang="en-US" b="1" dirty="0">
                <a:latin typeface="Times New Roman" panose="02020603050405020304" pitchFamily="18" charset="0"/>
                <a:cs typeface="Times New Roman" panose="02020603050405020304" pitchFamily="18" charset="0"/>
              </a:rPr>
              <a:t>4. Converting a Qualified Forensic Duplicate to a Forensic Duplicate : </a:t>
            </a:r>
          </a:p>
          <a:p>
            <a:r>
              <a:rPr lang="en-US" dirty="0">
                <a:latin typeface="Times New Roman" panose="02020603050405020304" pitchFamily="18" charset="0"/>
                <a:cs typeface="Times New Roman" panose="02020603050405020304" pitchFamily="18" charset="0"/>
              </a:rPr>
              <a:t>The FTK will convert the qualified forensic duplicate executed by Encase or Safe book into true bit-for-bit duplicates of the original. The explorer program that allows an investigator to</a:t>
            </a:r>
          </a:p>
          <a:p>
            <a:r>
              <a:rPr lang="en-US" dirty="0">
                <a:latin typeface="Times New Roman" panose="02020603050405020304" pitchFamily="18" charset="0"/>
                <a:cs typeface="Times New Roman" panose="02020603050405020304" pitchFamily="18" charset="0"/>
              </a:rPr>
              <a:t>quickly load and examine duplicate image is provided by FTK software packages.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 Recovering Deleted Files on Windows Systems : </a:t>
            </a:r>
          </a:p>
          <a:p>
            <a:r>
              <a:rPr lang="en-US" b="1" dirty="0">
                <a:latin typeface="Times New Roman" panose="02020603050405020304" pitchFamily="18" charset="0"/>
                <a:cs typeface="Times New Roman" panose="02020603050405020304" pitchFamily="18" charset="0"/>
              </a:rPr>
              <a:t>	a. Using Windows-based tools to recover files on FAT file systems : </a:t>
            </a:r>
            <a:r>
              <a:rPr lang="en-US" dirty="0">
                <a:latin typeface="Times New Roman" panose="02020603050405020304" pitchFamily="18" charset="0"/>
                <a:cs typeface="Times New Roman" panose="02020603050405020304" pitchFamily="18" charset="0"/>
              </a:rPr>
              <a:t>To recover 	the files on FAT files system,</a:t>
            </a:r>
          </a:p>
          <a:p>
            <a:r>
              <a:rPr lang="en-US" dirty="0">
                <a:latin typeface="Times New Roman" panose="02020603050405020304" pitchFamily="18" charset="0"/>
                <a:cs typeface="Times New Roman" panose="02020603050405020304" pitchFamily="18" charset="0"/>
              </a:rPr>
              <a:t>	we recommend the tools Encase and FTK. Both these tools have built-in 	capability to automatically recover any files. We have used the old Norton utilities 	and MS-DOS undeleted utilities; however, their use is rarely necessary since the 	current forensic tools are so effective.</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85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64333E-9653-4824-9234-65A2C488A820}"/>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b="1" dirty="0">
                <a:solidFill>
                  <a:srgbClr val="00589A"/>
                </a:solidFill>
                <a:latin typeface="Times New Roman" panose="02020603050405020304" pitchFamily="18" charset="0"/>
                <a:cs typeface="Times New Roman" panose="02020603050405020304" pitchFamily="18" charset="0"/>
              </a:rPr>
              <a:t>7.1 Preparation Steps for Forensic Analysis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7.2 Investigating Windows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7.3 Investigating UNIX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7.4 Investigating Applications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7.5 Malware Handling</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5F81460-9EA4-4B2B-8EA0-18E1E17550EC}"/>
              </a:ext>
            </a:extLst>
          </p:cNvPr>
          <p:cNvSpPr txBox="1"/>
          <p:nvPr/>
        </p:nvSpPr>
        <p:spPr>
          <a:xfrm>
            <a:off x="3611592" y="258792"/>
            <a:ext cx="577969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Preparation Steps for Forensic Analysis :</a:t>
            </a:r>
          </a:p>
        </p:txBody>
      </p:sp>
      <p:sp>
        <p:nvSpPr>
          <p:cNvPr id="3" name="TextBox 2">
            <a:extLst>
              <a:ext uri="{FF2B5EF4-FFF2-40B4-BE49-F238E27FC236}">
                <a16:creationId xmlns:a16="http://schemas.microsoft.com/office/drawing/2014/main" id="{5202E51F-2F2B-4607-A273-9284F5BEC071}"/>
              </a:ext>
            </a:extLst>
          </p:cNvPr>
          <p:cNvSpPr txBox="1"/>
          <p:nvPr/>
        </p:nvSpPr>
        <p:spPr>
          <a:xfrm>
            <a:off x="3611592" y="720457"/>
            <a:ext cx="8321617"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5. Recovering Deleted Files on Windows Systems : </a:t>
            </a:r>
          </a:p>
          <a:p>
            <a:r>
              <a:rPr lang="en-US" b="1" dirty="0">
                <a:latin typeface="Times New Roman" panose="02020603050405020304" pitchFamily="18" charset="0"/>
                <a:cs typeface="Times New Roman" panose="02020603050405020304" pitchFamily="18" charset="0"/>
              </a:rPr>
              <a:t>	b. Using Linux tools to recover files on FAT file systems : </a:t>
            </a:r>
            <a:r>
              <a:rPr lang="en-US" dirty="0">
                <a:latin typeface="Times New Roman" panose="02020603050405020304" pitchFamily="18" charset="0"/>
                <a:cs typeface="Times New Roman" panose="02020603050405020304" pitchFamily="18" charset="0"/>
              </a:rPr>
              <a:t>The following 	capabilities should be provided by an operating system to value to a computer 	forensic examiner:</a:t>
            </a:r>
          </a:p>
          <a:p>
            <a:r>
              <a:rPr lang="en-US" b="1" dirty="0">
                <a:latin typeface="Times New Roman" panose="02020603050405020304" pitchFamily="18" charset="0"/>
                <a:cs typeface="Times New Roman" panose="02020603050405020304" pitchFamily="18" charset="0"/>
              </a:rPr>
              <a:t>	(1) </a:t>
            </a:r>
            <a:r>
              <a:rPr lang="en-US" dirty="0">
                <a:latin typeface="Times New Roman" panose="02020603050405020304" pitchFamily="18" charset="0"/>
                <a:cs typeface="Times New Roman" panose="02020603050405020304" pitchFamily="18" charset="0"/>
              </a:rPr>
              <a:t>Supports a wide variety of file systems, including FAT12, FAT16, FAT32, NTFS, 	HPFS, Macintosh, OS/2, EXT2, EXT3, and UFS.</a:t>
            </a:r>
          </a:p>
          <a:p>
            <a:r>
              <a:rPr lang="en-US" b="1" dirty="0">
                <a:latin typeface="Times New Roman" panose="02020603050405020304" pitchFamily="18" charset="0"/>
                <a:cs typeface="Times New Roman" panose="02020603050405020304" pitchFamily="18" charset="0"/>
              </a:rPr>
              <a:t>	(2) </a:t>
            </a:r>
            <a:r>
              <a:rPr lang="en-US" dirty="0">
                <a:latin typeface="Times New Roman" panose="02020603050405020304" pitchFamily="18" charset="0"/>
                <a:cs typeface="Times New Roman" panose="02020603050405020304" pitchFamily="18" charset="0"/>
              </a:rPr>
              <a:t>Recovers file slack and not allocate space. The improved loopback kernel 	makes it easy to recognize</a:t>
            </a:r>
          </a:p>
          <a:p>
            <a:r>
              <a:rPr lang="en-US" dirty="0">
                <a:latin typeface="Times New Roman" panose="02020603050405020304" pitchFamily="18" charset="0"/>
                <a:cs typeface="Times New Roman" panose="02020603050405020304" pitchFamily="18" charset="0"/>
              </a:rPr>
              <a:t>	slack and not allocate drive space.</a:t>
            </a:r>
          </a:p>
          <a:p>
            <a:r>
              <a:rPr lang="en-US" b="1" dirty="0">
                <a:latin typeface="Times New Roman" panose="02020603050405020304" pitchFamily="18" charset="0"/>
                <a:cs typeface="Times New Roman" panose="02020603050405020304" pitchFamily="18" charset="0"/>
              </a:rPr>
              <a:t>	(3) </a:t>
            </a:r>
            <a:r>
              <a:rPr lang="en-US" dirty="0">
                <a:latin typeface="Times New Roman" panose="02020603050405020304" pitchFamily="18" charset="0"/>
                <a:cs typeface="Times New Roman" panose="02020603050405020304" pitchFamily="18" charset="0"/>
              </a:rPr>
              <a:t>Provides an efficient, effective, and accurate undelete utility.</a:t>
            </a:r>
          </a:p>
          <a:p>
            <a:r>
              <a:rPr lang="en-US" b="1" dirty="0">
                <a:latin typeface="Times New Roman" panose="02020603050405020304" pitchFamily="18" charset="0"/>
                <a:cs typeface="Times New Roman" panose="02020603050405020304" pitchFamily="18" charset="0"/>
              </a:rPr>
              <a:t>	(4) </a:t>
            </a:r>
            <a:r>
              <a:rPr lang="en-US" dirty="0">
                <a:latin typeface="Times New Roman" panose="02020603050405020304" pitchFamily="18" charset="0"/>
                <a:cs typeface="Times New Roman" panose="02020603050405020304" pitchFamily="18" charset="0"/>
              </a:rPr>
              <a:t>Delivers keyword search competences and performs all functions in a read 	only state on the file</a:t>
            </a:r>
          </a:p>
          <a:p>
            <a:r>
              <a:rPr lang="en-US" dirty="0">
                <a:latin typeface="Times New Roman" panose="02020603050405020304" pitchFamily="18" charset="0"/>
                <a:cs typeface="Times New Roman" panose="02020603050405020304" pitchFamily="18" charset="0"/>
              </a:rPr>
              <a:t>	system being processed. The NASA kernel also provides the read-only option to 	setup.</a:t>
            </a:r>
          </a:p>
          <a:p>
            <a:r>
              <a:rPr lang="en-US" b="1" dirty="0">
                <a:latin typeface="Times New Roman" panose="02020603050405020304" pitchFamily="18" charset="0"/>
                <a:cs typeface="Times New Roman" panose="02020603050405020304" pitchFamily="18" charset="0"/>
              </a:rPr>
              <a:t>	(5) </a:t>
            </a:r>
            <a:r>
              <a:rPr lang="en-US" dirty="0">
                <a:latin typeface="Times New Roman" panose="02020603050405020304" pitchFamily="18" charset="0"/>
                <a:cs typeface="Times New Roman" panose="02020603050405020304" pitchFamily="18" charset="0"/>
              </a:rPr>
              <a:t>Handles compressed drives (DriveSpace, </a:t>
            </a:r>
            <a:r>
              <a:rPr lang="en-US" dirty="0" err="1">
                <a:latin typeface="Times New Roman" panose="02020603050405020304" pitchFamily="18" charset="0"/>
                <a:cs typeface="Times New Roman" panose="02020603050405020304" pitchFamily="18" charset="0"/>
              </a:rPr>
              <a:t>Dblspace</a:t>
            </a:r>
            <a:r>
              <a:rPr lang="en-US" dirty="0">
                <a:latin typeface="Times New Roman" panose="02020603050405020304" pitchFamily="18" charset="0"/>
                <a:cs typeface="Times New Roman" panose="02020603050405020304" pitchFamily="18" charset="0"/>
              </a:rPr>
              <a:t>, and DriveSpace 3).</a:t>
            </a:r>
          </a:p>
          <a:p>
            <a:r>
              <a:rPr lang="en-US" b="1" dirty="0">
                <a:latin typeface="Times New Roman" panose="02020603050405020304" pitchFamily="18" charset="0"/>
                <a:cs typeface="Times New Roman" panose="02020603050405020304" pitchFamily="18" charset="0"/>
              </a:rPr>
              <a:t>	(6 ) </a:t>
            </a:r>
            <a:r>
              <a:rPr lang="en-US" dirty="0">
                <a:latin typeface="Times New Roman" panose="02020603050405020304" pitchFamily="18" charset="0"/>
                <a:cs typeface="Times New Roman" panose="02020603050405020304" pitchFamily="18" charset="0"/>
              </a:rPr>
              <a:t>Delivers widespread checking and cataloging of all forensic activities.</a:t>
            </a:r>
          </a:p>
          <a:p>
            <a:r>
              <a:rPr lang="en-US" b="1" dirty="0">
                <a:latin typeface="Times New Roman" panose="02020603050405020304" pitchFamily="18" charset="0"/>
                <a:cs typeface="Times New Roman" panose="02020603050405020304" pitchFamily="18" charset="0"/>
              </a:rPr>
              <a:t>	(7) </a:t>
            </a:r>
            <a:r>
              <a:rPr lang="en-US" dirty="0">
                <a:latin typeface="Times New Roman" panose="02020603050405020304" pitchFamily="18" charset="0"/>
                <a:cs typeface="Times New Roman" panose="02020603050405020304" pitchFamily="18" charset="0"/>
              </a:rPr>
              <a:t>Delivers for data authentication and reliability.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963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64333E-9653-4824-9234-65A2C488A820}"/>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b="1" dirty="0">
                <a:solidFill>
                  <a:srgbClr val="00589A"/>
                </a:solidFill>
                <a:latin typeface="Times New Roman" panose="02020603050405020304" pitchFamily="18" charset="0"/>
                <a:cs typeface="Times New Roman" panose="02020603050405020304" pitchFamily="18" charset="0"/>
              </a:rPr>
              <a:t>7.1 Preparation Steps for Forensic Analysis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7.2 Investigating Windows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7.3 Investigating UNIX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7.4 Investigating Applications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7.5 Malware Handling</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5F81460-9EA4-4B2B-8EA0-18E1E17550EC}"/>
              </a:ext>
            </a:extLst>
          </p:cNvPr>
          <p:cNvSpPr txBox="1"/>
          <p:nvPr/>
        </p:nvSpPr>
        <p:spPr>
          <a:xfrm>
            <a:off x="3611592" y="258792"/>
            <a:ext cx="577969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Preparation Steps for Forensic Analysis :</a:t>
            </a:r>
          </a:p>
        </p:txBody>
      </p:sp>
      <p:sp>
        <p:nvSpPr>
          <p:cNvPr id="3" name="TextBox 2">
            <a:extLst>
              <a:ext uri="{FF2B5EF4-FFF2-40B4-BE49-F238E27FC236}">
                <a16:creationId xmlns:a16="http://schemas.microsoft.com/office/drawing/2014/main" id="{5202E51F-2F2B-4607-A273-9284F5BEC071}"/>
              </a:ext>
            </a:extLst>
          </p:cNvPr>
          <p:cNvSpPr txBox="1"/>
          <p:nvPr/>
        </p:nvSpPr>
        <p:spPr>
          <a:xfrm>
            <a:off x="3306792" y="720457"/>
            <a:ext cx="8747186" cy="452431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6. Recovering Unallocated Space, Free Space, and Slack Space : </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All the data stored on hard drive are arranged by the operating system into segments called allocation unit or clusters. For example, an operating system that uses 32k cluster reads and writes that from hard drive 32k at a time. It cannot read or write less than 32k at a time to hard drive.</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Slack and Its Types : </a:t>
            </a:r>
          </a:p>
          <a:p>
            <a:r>
              <a:rPr lang="en-US" dirty="0">
                <a:latin typeface="Times New Roman" panose="02020603050405020304" pitchFamily="18" charset="0"/>
                <a:cs typeface="Times New Roman" panose="02020603050405020304" pitchFamily="18" charset="0"/>
              </a:rPr>
              <a:t>Most people refer to two different types of slack space, RAM slack and file slack. Many people refer to two different types of slack space : file slack and RAM slack.</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 File slack: </a:t>
            </a:r>
            <a:r>
              <a:rPr lang="en-US" dirty="0">
                <a:latin typeface="Times New Roman" panose="02020603050405020304" pitchFamily="18" charset="0"/>
                <a:cs typeface="Times New Roman" panose="02020603050405020304" pitchFamily="18" charset="0"/>
              </a:rPr>
              <a:t>Everyone is aware that the file size varies, and that is ok! The fact is 	that many people are not aware that cluster is nothing but a place to store the files.</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Cluster and sector:</a:t>
            </a:r>
            <a:r>
              <a:rPr lang="en-US" dirty="0">
                <a:latin typeface="Times New Roman" panose="02020603050405020304" pitchFamily="18" charset="0"/>
                <a:cs typeface="Times New Roman" panose="02020603050405020304" pitchFamily="18" charset="0"/>
              </a:rPr>
              <a:t> Operating systems arrange all data stored on a hard drive into 	segments called allocation units or clusters.</a:t>
            </a:r>
          </a:p>
          <a:p>
            <a:r>
              <a:rPr lang="en-US" b="1" dirty="0">
                <a:latin typeface="Times New Roman" panose="02020603050405020304" pitchFamily="18" charset="0"/>
                <a:cs typeface="Times New Roman" panose="02020603050405020304" pitchFamily="18" charset="0"/>
              </a:rPr>
              <a:t>	b. RAM slack: </a:t>
            </a:r>
            <a:r>
              <a:rPr lang="en-US" dirty="0">
                <a:latin typeface="Times New Roman" panose="02020603050405020304" pitchFamily="18" charset="0"/>
                <a:cs typeface="Times New Roman" panose="02020603050405020304" pitchFamily="18" charset="0"/>
              </a:rPr>
              <a:t>RAM slack is basically data between the end of a logical file and 	sector (NOT the cluster). It takes up to 512 bytes on a standard hard drive; if file 	takes up 400 bytes in the last logical sector, the remaining 112 bytes will be RAM slack.</a:t>
            </a: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01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64333E-9653-4824-9234-65A2C488A820}"/>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b="1" dirty="0">
                <a:solidFill>
                  <a:srgbClr val="00589A"/>
                </a:solidFill>
                <a:latin typeface="Times New Roman" panose="02020603050405020304" pitchFamily="18" charset="0"/>
                <a:cs typeface="Times New Roman" panose="02020603050405020304" pitchFamily="18" charset="0"/>
              </a:rPr>
              <a:t>7.1 Preparation Steps for Forensic Analysis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7.2 Investigating Windows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7.3 Investigating UNIX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7.4 Investigating Applications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7.5 Malware Handling</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5F81460-9EA4-4B2B-8EA0-18E1E17550EC}"/>
              </a:ext>
            </a:extLst>
          </p:cNvPr>
          <p:cNvSpPr txBox="1"/>
          <p:nvPr/>
        </p:nvSpPr>
        <p:spPr>
          <a:xfrm>
            <a:off x="3611592" y="258792"/>
            <a:ext cx="577969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Preparation Steps for Forensic Analysis :</a:t>
            </a:r>
          </a:p>
        </p:txBody>
      </p:sp>
      <p:sp>
        <p:nvSpPr>
          <p:cNvPr id="3" name="TextBox 2">
            <a:extLst>
              <a:ext uri="{FF2B5EF4-FFF2-40B4-BE49-F238E27FC236}">
                <a16:creationId xmlns:a16="http://schemas.microsoft.com/office/drawing/2014/main" id="{5202E51F-2F2B-4607-A273-9284F5BEC071}"/>
              </a:ext>
            </a:extLst>
          </p:cNvPr>
          <p:cNvSpPr txBox="1"/>
          <p:nvPr/>
        </p:nvSpPr>
        <p:spPr>
          <a:xfrm>
            <a:off x="3306792" y="720457"/>
            <a:ext cx="8747186" cy="563231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7. Generating File Lists : </a:t>
            </a:r>
          </a:p>
          <a:p>
            <a:r>
              <a:rPr lang="en-US" dirty="0">
                <a:latin typeface="Times New Roman" panose="02020603050405020304" pitchFamily="18" charset="0"/>
                <a:cs typeface="Times New Roman" panose="02020603050405020304" pitchFamily="18" charset="0"/>
              </a:rPr>
              <a:t>To create information file listings, one of the most critical yet overlooked steps in analyzing the content of hard drive should include the following information:</a:t>
            </a:r>
          </a:p>
          <a:p>
            <a:r>
              <a:rPr lang="en-US" b="1" dirty="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Full path of each file found on the evidence media.</a:t>
            </a:r>
          </a:p>
          <a:p>
            <a:r>
              <a:rPr lang="en-US" b="1" dirty="0">
                <a:latin typeface="Times New Roman" panose="02020603050405020304" pitchFamily="18" charset="0"/>
                <a:cs typeface="Times New Roman" panose="02020603050405020304" pitchFamily="18" charset="0"/>
              </a:rPr>
              <a:t>	b. </a:t>
            </a:r>
            <a:r>
              <a:rPr lang="en-US" dirty="0">
                <a:latin typeface="Times New Roman" panose="02020603050405020304" pitchFamily="18" charset="0"/>
                <a:cs typeface="Times New Roman" panose="02020603050405020304" pitchFamily="18" charset="0"/>
              </a:rPr>
              <a:t>Last written and modified time/date stamps for each file.</a:t>
            </a:r>
          </a:p>
          <a:p>
            <a:r>
              <a:rPr lang="en-US" b="1" dirty="0">
                <a:latin typeface="Times New Roman" panose="02020603050405020304" pitchFamily="18" charset="0"/>
                <a:cs typeface="Times New Roman" panose="02020603050405020304" pitchFamily="18" charset="0"/>
              </a:rPr>
              <a:t>	c. </a:t>
            </a:r>
            <a:r>
              <a:rPr lang="en-US" dirty="0">
                <a:latin typeface="Times New Roman" panose="02020603050405020304" pitchFamily="18" charset="0"/>
                <a:cs typeface="Times New Roman" panose="02020603050405020304" pitchFamily="18" charset="0"/>
              </a:rPr>
              <a:t>Creation time/date stamps, if they exist (Linux does not maintain a creation 			time/date stamp!).</a:t>
            </a:r>
          </a:p>
          <a:p>
            <a:r>
              <a:rPr lang="en-US" b="1" dirty="0">
                <a:latin typeface="Times New Roman" panose="02020603050405020304" pitchFamily="18" charset="0"/>
                <a:cs typeface="Times New Roman" panose="02020603050405020304" pitchFamily="18" charset="0"/>
              </a:rPr>
              <a:t>	d. </a:t>
            </a:r>
            <a:r>
              <a:rPr lang="en-US" dirty="0">
                <a:latin typeface="Times New Roman" panose="02020603050405020304" pitchFamily="18" charset="0"/>
                <a:cs typeface="Times New Roman" panose="02020603050405020304" pitchFamily="18" charset="0"/>
              </a:rPr>
              <a:t>Last access time/date stamps.</a:t>
            </a:r>
          </a:p>
          <a:p>
            <a:r>
              <a:rPr lang="en-US" b="1" dirty="0">
                <a:latin typeface="Times New Roman" panose="02020603050405020304" pitchFamily="18" charset="0"/>
                <a:cs typeface="Times New Roman" panose="02020603050405020304" pitchFamily="18" charset="0"/>
              </a:rPr>
              <a:t>	e. </a:t>
            </a:r>
            <a:r>
              <a:rPr lang="en-US" dirty="0">
                <a:latin typeface="Times New Roman" panose="02020603050405020304" pitchFamily="18" charset="0"/>
                <a:cs typeface="Times New Roman" panose="02020603050405020304" pitchFamily="18" charset="0"/>
              </a:rPr>
              <a:t>Logical size of each file.</a:t>
            </a:r>
          </a:p>
          <a:p>
            <a:r>
              <a:rPr lang="en-US" b="1" dirty="0">
                <a:latin typeface="Times New Roman" panose="02020603050405020304" pitchFamily="18" charset="0"/>
                <a:cs typeface="Times New Roman" panose="02020603050405020304" pitchFamily="18" charset="0"/>
              </a:rPr>
              <a:t>	f. </a:t>
            </a:r>
            <a:r>
              <a:rPr lang="en-US" dirty="0">
                <a:latin typeface="Times New Roman" panose="02020603050405020304" pitchFamily="18" charset="0"/>
                <a:cs typeface="Times New Roman" panose="02020603050405020304" pitchFamily="18" charset="0"/>
              </a:rPr>
              <a:t>An MD5 hash of each file.</a:t>
            </a:r>
          </a:p>
          <a:p>
            <a:r>
              <a:rPr lang="en-US" b="1" dirty="0">
                <a:latin typeface="Times New Roman" panose="02020603050405020304" pitchFamily="18" charset="0"/>
                <a:cs typeface="Times New Roman" panose="02020603050405020304" pitchFamily="18" charset="0"/>
              </a:rPr>
              <a:t>8. Preparing a Drive for String Searches : </a:t>
            </a:r>
          </a:p>
          <a:p>
            <a:r>
              <a:rPr lang="en-US" dirty="0">
                <a:latin typeface="Times New Roman" panose="02020603050405020304" pitchFamily="18" charset="0"/>
                <a:cs typeface="Times New Roman" panose="02020603050405020304" pitchFamily="18" charset="0"/>
              </a:rPr>
              <a:t>When you perform computer forensic on hard drive, there are many different challenges. Perhaps, the most</a:t>
            </a:r>
          </a:p>
          <a:p>
            <a:r>
              <a:rPr lang="en-US" dirty="0">
                <a:latin typeface="Times New Roman" panose="02020603050405020304" pitchFamily="18" charset="0"/>
                <a:cs typeface="Times New Roman" panose="02020603050405020304" pitchFamily="18" charset="0"/>
              </a:rPr>
              <a:t>common challenge is that there is simply too much data to review on every hard drive, especially as the</a:t>
            </a:r>
          </a:p>
          <a:p>
            <a:r>
              <a:rPr lang="en-US" dirty="0">
                <a:latin typeface="Times New Roman" panose="02020603050405020304" pitchFamily="18" charset="0"/>
                <a:cs typeface="Times New Roman" panose="02020603050405020304" pitchFamily="18" charset="0"/>
              </a:rPr>
              <a:t>storage capacity of drive is commonly over 100 GB. Therefore, it is critical to reduce the amount of data</a:t>
            </a:r>
          </a:p>
          <a:p>
            <a:r>
              <a:rPr lang="en-US" dirty="0">
                <a:latin typeface="Times New Roman" panose="02020603050405020304" pitchFamily="18" charset="0"/>
                <a:cs typeface="Times New Roman" panose="02020603050405020304" pitchFamily="18" charset="0"/>
              </a:rPr>
              <a:t>that needs to be reviewed during analysis. Reviewing enormous amount of unallocated space or slack space</a:t>
            </a:r>
          </a:p>
          <a:p>
            <a:r>
              <a:rPr lang="en-US" dirty="0">
                <a:latin typeface="Times New Roman" panose="02020603050405020304" pitchFamily="18" charset="0"/>
                <a:cs typeface="Times New Roman" panose="02020603050405020304" pitchFamily="18" charset="0"/>
              </a:rPr>
              <a:t>is another challenge to be faced.</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833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64333E-9653-4824-9234-65A2C488A820}"/>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7.1 Preparation Steps for Forensic Analysis</a:t>
            </a:r>
          </a:p>
          <a:p>
            <a:pPr>
              <a:lnSpc>
                <a:spcPct val="150000"/>
              </a:lnSpc>
            </a:pPr>
            <a:r>
              <a:rPr lang="en-US" b="1" dirty="0">
                <a:solidFill>
                  <a:srgbClr val="00589A"/>
                </a:solidFill>
                <a:latin typeface="Times New Roman" panose="02020603050405020304" pitchFamily="18" charset="0"/>
                <a:cs typeface="Times New Roman" panose="02020603050405020304" pitchFamily="18" charset="0"/>
              </a:rPr>
              <a:t>7.2 Investigating Windows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7.3 Investigating UNIX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7.4 Investigating Applications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7.5 Malware Handling</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5CD7E37-C31E-4468-B279-A39283984B04}"/>
              </a:ext>
            </a:extLst>
          </p:cNvPr>
          <p:cNvSpPr txBox="1"/>
          <p:nvPr/>
        </p:nvSpPr>
        <p:spPr>
          <a:xfrm>
            <a:off x="3611592" y="258792"/>
            <a:ext cx="577969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Investigating Windows Systems :</a:t>
            </a:r>
          </a:p>
        </p:txBody>
      </p:sp>
      <p:sp>
        <p:nvSpPr>
          <p:cNvPr id="4" name="TextBox 3">
            <a:extLst>
              <a:ext uri="{FF2B5EF4-FFF2-40B4-BE49-F238E27FC236}">
                <a16:creationId xmlns:a16="http://schemas.microsoft.com/office/drawing/2014/main" id="{329DF1BA-DF62-41DC-B0AA-F3BDA88FB353}"/>
              </a:ext>
            </a:extLst>
          </p:cNvPr>
          <p:cNvSpPr txBox="1"/>
          <p:nvPr/>
        </p:nvSpPr>
        <p:spPr>
          <a:xfrm>
            <a:off x="3306792" y="720457"/>
            <a:ext cx="8747186" cy="535531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Once you have set up your forensic workstation with proper tools and recorded the low-level partition data from the target image, you are now set to conduct your investigation. For a formal examination of target system, following investigative steps are required:</a:t>
            </a:r>
          </a:p>
          <a:p>
            <a:r>
              <a:rPr lang="en-US" b="1" dirty="0">
                <a:latin typeface="Times New Roman" panose="02020603050405020304" pitchFamily="18" charset="0"/>
                <a:cs typeface="Times New Roman" panose="02020603050405020304" pitchFamily="18" charset="0"/>
              </a:rPr>
              <a:t>1. Review all pertinent logs :</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system log, application log, and security log are the three files that Windows NT, 2000, and XP operating system maintains. You will be able to obtain the following information by reviewing these logs:</a:t>
            </a:r>
          </a:p>
          <a:p>
            <a:r>
              <a:rPr lang="en-US" b="1" dirty="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Determine which users have been accessing specific files</a:t>
            </a:r>
          </a:p>
          <a:p>
            <a:r>
              <a:rPr lang="en-US" b="1" dirty="0">
                <a:latin typeface="Times New Roman" panose="02020603050405020304" pitchFamily="18" charset="0"/>
                <a:cs typeface="Times New Roman" panose="02020603050405020304" pitchFamily="18" charset="0"/>
              </a:rPr>
              <a:t>	b. </a:t>
            </a:r>
            <a:r>
              <a:rPr lang="en-US" dirty="0">
                <a:latin typeface="Times New Roman" panose="02020603050405020304" pitchFamily="18" charset="0"/>
                <a:cs typeface="Times New Roman" panose="02020603050405020304" pitchFamily="18" charset="0"/>
              </a:rPr>
              <a:t>Determine who has been successfully logging on to a system</a:t>
            </a:r>
          </a:p>
          <a:p>
            <a:r>
              <a:rPr lang="en-US" b="1" dirty="0">
                <a:latin typeface="Times New Roman" panose="02020603050405020304" pitchFamily="18" charset="0"/>
                <a:cs typeface="Times New Roman" panose="02020603050405020304" pitchFamily="18" charset="0"/>
              </a:rPr>
              <a:t>	c. </a:t>
            </a:r>
            <a:r>
              <a:rPr lang="en-US" dirty="0">
                <a:latin typeface="Times New Roman" panose="02020603050405020304" pitchFamily="18" charset="0"/>
                <a:cs typeface="Times New Roman" panose="02020603050405020304" pitchFamily="18" charset="0"/>
              </a:rPr>
              <a:t>Determine who has been trying unsuccessfully to log on to a system</a:t>
            </a:r>
          </a:p>
          <a:p>
            <a:r>
              <a:rPr lang="en-US" b="1" dirty="0">
                <a:latin typeface="Times New Roman" panose="02020603050405020304" pitchFamily="18" charset="0"/>
                <a:cs typeface="Times New Roman" panose="02020603050405020304" pitchFamily="18" charset="0"/>
              </a:rPr>
              <a:t>	d. </a:t>
            </a:r>
            <a:r>
              <a:rPr lang="en-US" dirty="0">
                <a:latin typeface="Times New Roman" panose="02020603050405020304" pitchFamily="18" charset="0"/>
                <a:cs typeface="Times New Roman" panose="02020603050405020304" pitchFamily="18" charset="0"/>
              </a:rPr>
              <a:t>Track usage of specific applications</a:t>
            </a:r>
          </a:p>
          <a:p>
            <a:r>
              <a:rPr lang="en-US" b="1" dirty="0">
                <a:latin typeface="Times New Roman" panose="02020603050405020304" pitchFamily="18" charset="0"/>
                <a:cs typeface="Times New Roman" panose="02020603050405020304" pitchFamily="18" charset="0"/>
              </a:rPr>
              <a:t>	e. </a:t>
            </a:r>
            <a:r>
              <a:rPr lang="en-US" dirty="0">
                <a:latin typeface="Times New Roman" panose="02020603050405020304" pitchFamily="18" charset="0"/>
                <a:cs typeface="Times New Roman" panose="02020603050405020304" pitchFamily="18" charset="0"/>
              </a:rPr>
              <a:t>Track alterations to the audit policy</a:t>
            </a:r>
          </a:p>
          <a:p>
            <a:r>
              <a:rPr lang="en-US" b="1" dirty="0">
                <a:latin typeface="Times New Roman" panose="02020603050405020304" pitchFamily="18" charset="0"/>
                <a:cs typeface="Times New Roman" panose="02020603050405020304" pitchFamily="18" charset="0"/>
              </a:rPr>
              <a:t>	f. </a:t>
            </a:r>
            <a:r>
              <a:rPr lang="en-US" dirty="0">
                <a:latin typeface="Times New Roman" panose="02020603050405020304" pitchFamily="18" charset="0"/>
                <a:cs typeface="Times New Roman" panose="02020603050405020304" pitchFamily="18" charset="0"/>
              </a:rPr>
              <a:t>Track changes to user permissions (such as increased access)</a:t>
            </a:r>
          </a:p>
          <a:p>
            <a:r>
              <a:rPr lang="en-US" b="1" dirty="0">
                <a:latin typeface="Times New Roman" panose="02020603050405020304" pitchFamily="18" charset="0"/>
                <a:cs typeface="Times New Roman" panose="02020603050405020304" pitchFamily="18" charset="0"/>
              </a:rPr>
              <a:t>2. Perform keyword searches : </a:t>
            </a:r>
          </a:p>
          <a:p>
            <a:r>
              <a:rPr lang="en-US" dirty="0">
                <a:latin typeface="Times New Roman" panose="02020603050405020304" pitchFamily="18" charset="0"/>
                <a:cs typeface="Times New Roman" panose="02020603050405020304" pitchFamily="18" charset="0"/>
              </a:rPr>
              <a:t>Many different keywords can be critical to an investigation, including user IDs, passwords, sensitive data (code words), known filenames, and subject-specific words (e.g., </a:t>
            </a:r>
            <a:r>
              <a:rPr lang="en-US" i="1" dirty="0">
                <a:latin typeface="Times New Roman" panose="02020603050405020304" pitchFamily="18" charset="0"/>
                <a:cs typeface="Times New Roman" panose="02020603050405020304" pitchFamily="18" charset="0"/>
              </a:rPr>
              <a:t>marijuana</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Mary Jane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bong</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dope</a:t>
            </a:r>
            <a:r>
              <a:rPr lang="en-US" dirty="0">
                <a:latin typeface="Times New Roman" panose="02020603050405020304" pitchFamily="18" charset="0"/>
                <a:cs typeface="Times New Roman" panose="02020603050405020304" pitchFamily="18" charset="0"/>
              </a:rPr>
              <a:t>). To examine the contents of an entire drive, string searches can be conducted on the logical file structure or at the physical level to examine the contents of an entire drive.</a:t>
            </a:r>
          </a:p>
        </p:txBody>
      </p:sp>
    </p:spTree>
    <p:extLst>
      <p:ext uri="{BB962C8B-B14F-4D97-AF65-F5344CB8AC3E}">
        <p14:creationId xmlns:p14="http://schemas.microsoft.com/office/powerpoint/2010/main" val="2568963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64333E-9653-4824-9234-65A2C488A820}"/>
              </a:ext>
            </a:extLst>
          </p:cNvPr>
          <p:cNvSpPr/>
          <p:nvPr/>
        </p:nvSpPr>
        <p:spPr>
          <a:xfrm>
            <a:off x="0" y="0"/>
            <a:ext cx="3220528" cy="6858000"/>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7.1 Preparation Steps for Forensic Analysis</a:t>
            </a:r>
          </a:p>
          <a:p>
            <a:pPr>
              <a:lnSpc>
                <a:spcPct val="150000"/>
              </a:lnSpc>
            </a:pPr>
            <a:r>
              <a:rPr lang="en-US" b="1" dirty="0">
                <a:solidFill>
                  <a:srgbClr val="00589A"/>
                </a:solidFill>
                <a:latin typeface="Times New Roman" panose="02020603050405020304" pitchFamily="18" charset="0"/>
                <a:cs typeface="Times New Roman" panose="02020603050405020304" pitchFamily="18" charset="0"/>
              </a:rPr>
              <a:t>7.2 Investigating Windows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7.3 Investigating UNIX Systems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7.4 Investigating Applications</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7.5 Malware Handling</a:t>
            </a:r>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5CD7E37-C31E-4468-B279-A39283984B04}"/>
              </a:ext>
            </a:extLst>
          </p:cNvPr>
          <p:cNvSpPr txBox="1"/>
          <p:nvPr/>
        </p:nvSpPr>
        <p:spPr>
          <a:xfrm>
            <a:off x="3611592" y="258792"/>
            <a:ext cx="577969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Investigating Windows Systems :</a:t>
            </a:r>
          </a:p>
        </p:txBody>
      </p:sp>
      <p:sp>
        <p:nvSpPr>
          <p:cNvPr id="4" name="TextBox 3">
            <a:extLst>
              <a:ext uri="{FF2B5EF4-FFF2-40B4-BE49-F238E27FC236}">
                <a16:creationId xmlns:a16="http://schemas.microsoft.com/office/drawing/2014/main" id="{329DF1BA-DF62-41DC-B0AA-F3BDA88FB353}"/>
              </a:ext>
            </a:extLst>
          </p:cNvPr>
          <p:cNvSpPr txBox="1"/>
          <p:nvPr/>
        </p:nvSpPr>
        <p:spPr>
          <a:xfrm>
            <a:off x="3306792" y="720457"/>
            <a:ext cx="8747186"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3. Review relevant files : </a:t>
            </a:r>
          </a:p>
          <a:p>
            <a:r>
              <a:rPr lang="en-US" dirty="0">
                <a:latin typeface="Times New Roman" panose="02020603050405020304" pitchFamily="18" charset="0"/>
                <a:cs typeface="Times New Roman" panose="02020603050405020304" pitchFamily="18" charset="0"/>
              </a:rPr>
              <a:t>If possible, it is important to recognize files by their extensions as well as by their true file headers. At a minimum, you need to know what .doc, .</a:t>
            </a:r>
            <a:r>
              <a:rPr lang="en-US" dirty="0" err="1">
                <a:latin typeface="Times New Roman" panose="02020603050405020304" pitchFamily="18" charset="0"/>
                <a:cs typeface="Times New Roman" panose="02020603050405020304" pitchFamily="18" charset="0"/>
              </a:rPr>
              <a:t>tmp</a:t>
            </a:r>
            <a:r>
              <a:rPr lang="en-US" dirty="0">
                <a:latin typeface="Times New Roman" panose="02020603050405020304" pitchFamily="18" charset="0"/>
                <a:cs typeface="Times New Roman" panose="02020603050405020304" pitchFamily="18" charset="0"/>
              </a:rPr>
              <a:t>, .log, .txt, .</a:t>
            </a:r>
            <a:r>
              <a:rPr lang="en-US" dirty="0" err="1">
                <a:latin typeface="Times New Roman" panose="02020603050405020304" pitchFamily="18" charset="0"/>
                <a:cs typeface="Times New Roman" panose="02020603050405020304" pitchFamily="18" charset="0"/>
              </a:rPr>
              <a:t>wpd</a:t>
            </a:r>
            <a:r>
              <a:rPr lang="en-US" dirty="0">
                <a:latin typeface="Times New Roman" panose="02020603050405020304" pitchFamily="18" charset="0"/>
                <a:cs typeface="Times New Roman" panose="02020603050405020304" pitchFamily="18" charset="0"/>
              </a:rPr>
              <a:t>, .gif, .exe, and .jpg files are. Encase does not cover everything, although it provides viewing capability for many types of files.</a:t>
            </a:r>
          </a:p>
          <a:p>
            <a:r>
              <a:rPr lang="en-US" b="1" dirty="0">
                <a:latin typeface="Times New Roman" panose="02020603050405020304" pitchFamily="18" charset="0"/>
                <a:cs typeface="Times New Roman" panose="02020603050405020304" pitchFamily="18" charset="0"/>
              </a:rPr>
              <a:t>4. Identify unauthorized user accounts or groups : </a:t>
            </a:r>
          </a:p>
          <a:p>
            <a:r>
              <a:rPr lang="en-US" dirty="0">
                <a:latin typeface="Times New Roman" panose="02020603050405020304" pitchFamily="18" charset="0"/>
                <a:cs typeface="Times New Roman" panose="02020603050405020304" pitchFamily="18" charset="0"/>
              </a:rPr>
              <a:t>To start rogue accounts on a system or to elevate their privileges is a common ploy by evildoers to start rogue accounts on a system to an unauthorized level, where they can get to data that they should not be able to access. </a:t>
            </a:r>
          </a:p>
          <a:p>
            <a:r>
              <a:rPr lang="en-US" b="1" dirty="0">
                <a:latin typeface="Times New Roman" panose="02020603050405020304" pitchFamily="18" charset="0"/>
                <a:cs typeface="Times New Roman" panose="02020603050405020304" pitchFamily="18" charset="0"/>
              </a:rPr>
              <a:t>5. Identify rogue processes and services : </a:t>
            </a:r>
            <a:r>
              <a:rPr lang="en-US" dirty="0">
                <a:latin typeface="Times New Roman" panose="02020603050405020304" pitchFamily="18" charset="0"/>
                <a:cs typeface="Times New Roman" panose="02020603050405020304" pitchFamily="18" charset="0"/>
              </a:rPr>
              <a:t>When reviewing a live system, Identifying rogue process is much simpler. For clear text user IDs and passwords, most rogue processes listen for network connections or sniff the network; these processes become easier to find when they are executing. </a:t>
            </a:r>
            <a:r>
              <a:rPr lang="en-US" dirty="0" err="1">
                <a:latin typeface="Times New Roman" panose="02020603050405020304" pitchFamily="18" charset="0"/>
                <a:cs typeface="Times New Roman" panose="02020603050405020304" pitchFamily="18" charset="0"/>
              </a:rPr>
              <a:t>PsList</a:t>
            </a:r>
            <a:r>
              <a:rPr lang="en-US" dirty="0">
                <a:latin typeface="Times New Roman" panose="02020603050405020304" pitchFamily="18" charset="0"/>
                <a:cs typeface="Times New Roman" panose="02020603050405020304" pitchFamily="18" charset="0"/>
              </a:rPr>
              <a:t> lists the name of the running process, List DLLs provides the full command line arguments for each running process, and </a:t>
            </a:r>
            <a:r>
              <a:rPr lang="en-US" dirty="0" err="1">
                <a:latin typeface="Times New Roman" panose="02020603050405020304" pitchFamily="18" charset="0"/>
                <a:cs typeface="Times New Roman" panose="02020603050405020304" pitchFamily="18" charset="0"/>
              </a:rPr>
              <a:t>Fport</a:t>
            </a:r>
            <a:r>
              <a:rPr lang="en-US" dirty="0">
                <a:latin typeface="Times New Roman" panose="02020603050405020304" pitchFamily="18" charset="0"/>
                <a:cs typeface="Times New Roman" panose="02020603050405020304" pitchFamily="18" charset="0"/>
              </a:rPr>
              <a:t> shows which processes are listening on which ports. </a:t>
            </a:r>
          </a:p>
        </p:txBody>
      </p:sp>
    </p:spTree>
    <p:extLst>
      <p:ext uri="{BB962C8B-B14F-4D97-AF65-F5344CB8AC3E}">
        <p14:creationId xmlns:p14="http://schemas.microsoft.com/office/powerpoint/2010/main" val="2194042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Famous Event in History1_SL - v5" id="{284944C2-C2AF-4667-AB2E-4D3637ED9281}" vid="{988B80DA-62E6-4C7D-AEDD-09303455421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3CD11F-9FDB-4628-B708-63BFB2D681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83E21D3-7788-4819-8437-C5C4B0C5D46D}">
  <ds:schemaRefs>
    <ds:schemaRef ds:uri="http://purl.org/dc/dcmitype/"/>
    <ds:schemaRef ds:uri="http://schemas.microsoft.com/office/2006/documentManagement/types"/>
    <ds:schemaRef ds:uri="fb0879af-3eba-417a-a55a-ffe6dcd6ca77"/>
    <ds:schemaRef ds:uri="http://schemas.microsoft.com/office/2006/metadata/properties"/>
    <ds:schemaRef ds:uri="http://schemas.microsoft.com/office/infopath/2007/PartnerControls"/>
    <ds:schemaRef ds:uri="http://purl.org/dc/elements/1.1/"/>
    <ds:schemaRef ds:uri="http://www.w3.org/XML/1998/namespace"/>
    <ds:schemaRef ds:uri="http://purl.org/dc/terms/"/>
    <ds:schemaRef ds:uri="http://schemas.openxmlformats.org/package/2006/metadata/core-properties"/>
    <ds:schemaRef ds:uri="6dc4bcd6-49db-4c07-9060-8acfc67cef9f"/>
    <ds:schemaRef ds:uri="http://schemas.microsoft.com/sharepoint/v3"/>
  </ds:schemaRefs>
</ds:datastoreItem>
</file>

<file path=customXml/itemProps3.xml><?xml version="1.0" encoding="utf-8"?>
<ds:datastoreItem xmlns:ds="http://schemas.openxmlformats.org/officeDocument/2006/customXml" ds:itemID="{3EBF972C-B81A-46A3-BFB2-A01F0B5DBC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2138</Words>
  <Application>Microsoft Office PowerPoint</Application>
  <PresentationFormat>Widescreen</PresentationFormat>
  <Paragraphs>227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Corbel</vt:lpstr>
      <vt:lpstr>Times New Roman</vt:lpstr>
      <vt:lpstr>Celestial</vt:lpstr>
      <vt:lpstr>PowerPoint Presentation</vt:lpstr>
      <vt:lpstr>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 Nilakshi Jain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2018-12-24T10:40:58Z</dcterms:created>
  <dcterms:modified xsi:type="dcterms:W3CDTF">2019-01-01T07:30:15Z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