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67" r:id="rId5"/>
    <p:sldId id="277" r:id="rId6"/>
    <p:sldId id="278" r:id="rId7"/>
    <p:sldId id="293" r:id="rId8"/>
    <p:sldId id="279" r:id="rId9"/>
    <p:sldId id="294" r:id="rId10"/>
    <p:sldId id="295" r:id="rId11"/>
    <p:sldId id="296" r:id="rId12"/>
    <p:sldId id="280" r:id="rId13"/>
    <p:sldId id="297" r:id="rId14"/>
    <p:sldId id="298" r:id="rId15"/>
    <p:sldId id="299" r:id="rId16"/>
    <p:sldId id="300" r:id="rId17"/>
    <p:sldId id="301" r:id="rId18"/>
    <p:sldId id="303" r:id="rId19"/>
    <p:sldId id="302" r:id="rId20"/>
    <p:sldId id="304" r:id="rId21"/>
    <p:sldId id="283" r:id="rId22"/>
    <p:sldId id="305" r:id="rId23"/>
    <p:sldId id="306" r:id="rId24"/>
    <p:sldId id="307" r:id="rId25"/>
    <p:sldId id="284" r:id="rId26"/>
    <p:sldId id="308" r:id="rId27"/>
    <p:sldId id="309" r:id="rId28"/>
    <p:sldId id="310" r:id="rId29"/>
    <p:sldId id="311" r:id="rId30"/>
    <p:sldId id="312" r:id="rId31"/>
    <p:sldId id="285" r:id="rId32"/>
    <p:sldId id="286" r:id="rId33"/>
    <p:sldId id="313" r:id="rId34"/>
    <p:sldId id="314" r:id="rId35"/>
    <p:sldId id="315" r:id="rId36"/>
    <p:sldId id="316" r:id="rId37"/>
    <p:sldId id="317" r:id="rId38"/>
    <p:sldId id="318" r:id="rId39"/>
    <p:sldId id="319" r:id="rId40"/>
    <p:sldId id="287" r:id="rId41"/>
    <p:sldId id="288" r:id="rId42"/>
    <p:sldId id="320" r:id="rId43"/>
    <p:sldId id="289" r:id="rId44"/>
    <p:sldId id="290" r:id="rId45"/>
    <p:sldId id="321"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45" autoAdjust="0"/>
    <p:restoredTop sz="94652" autoAdjust="0"/>
  </p:normalViewPr>
  <p:slideViewPr>
    <p:cSldViewPr snapToGrid="0">
      <p:cViewPr>
        <p:scale>
          <a:sx n="82" d="100"/>
          <a:sy n="82" d="100"/>
        </p:scale>
        <p:origin x="444" y="2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685801" y="1869601"/>
            <a:ext cx="10840914" cy="3921600"/>
          </a:xfrm>
        </p:spPr>
        <p:txBody>
          <a:bodyPr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4B7D2A-0DF8-424B-9572-B79AEBB2D9DC}" type="datetimeFigureOut">
              <a:rPr lang="en-US" smtClean="0"/>
              <a:t>12/31/2018</a:t>
            </a:fld>
            <a:endParaRPr lang="en-US"/>
          </a:p>
        </p:txBody>
      </p:sp>
      <p:sp>
        <p:nvSpPr>
          <p:cNvPr id="5" name="Footer Placeholder 4"/>
          <p:cNvSpPr>
            <a:spLocks noGrp="1"/>
          </p:cNvSpPr>
          <p:nvPr>
            <p:ph type="ftr" sz="quarter" idx="11"/>
          </p:nvPr>
        </p:nvSpPr>
        <p:spPr/>
        <p:txBody>
          <a:bodyPr/>
          <a:lstStyle/>
          <a:p>
            <a:r>
              <a:rPr lang="en-ZA" dirty="0"/>
              <a:t>Add a Footer</a:t>
            </a:r>
            <a:endParaRPr lang="en-US" dirty="0"/>
          </a:p>
        </p:txBody>
      </p:sp>
      <p:sp>
        <p:nvSpPr>
          <p:cNvPr id="6" name="Slide Number Placeholder 5"/>
          <p:cNvSpPr>
            <a:spLocks noGrp="1"/>
          </p:cNvSpPr>
          <p:nvPr>
            <p:ph type="sldNum" sz="quarter" idx="12"/>
          </p:nvPr>
        </p:nvSpPr>
        <p:spPr/>
        <p:txBody>
          <a:bodyPr/>
          <a:lstStyle/>
          <a:p>
            <a:fld id="{5D99DD2A-B520-4620-9B43-64B657BA2D42}" type="slidenum">
              <a:rPr lang="en-US" smtClean="0"/>
              <a:t>‹#›</a:t>
            </a:fld>
            <a:endParaRPr lang="en-US"/>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dirty="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smtClean="0"/>
              <a:t>12/31/2018</a:t>
            </a:fld>
            <a:endParaRPr lang="en-US"/>
          </a:p>
        </p:txBody>
      </p:sp>
      <p:sp>
        <p:nvSpPr>
          <p:cNvPr id="5" name="Footer Placeholder 4"/>
          <p:cNvSpPr>
            <a:spLocks noGrp="1"/>
          </p:cNvSpPr>
          <p:nvPr>
            <p:ph type="ftr" sz="quarter" idx="11"/>
          </p:nvPr>
        </p:nvSpPr>
        <p:spPr/>
        <p:txBody>
          <a:bodyPr/>
          <a:lstStyle/>
          <a:p>
            <a:r>
              <a:rPr lang="en-ZA" dirty="0"/>
              <a:t>Add a Footer</a:t>
            </a:r>
            <a:endParaRPr lang="en-US" dirty="0"/>
          </a:p>
        </p:txBody>
      </p:sp>
      <p:sp>
        <p:nvSpPr>
          <p:cNvPr id="6" name="Slide Number Placeholder 5"/>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4B7D2A-0DF8-424B-9572-B79AEBB2D9DC}" type="datetimeFigureOut">
              <a:rPr lang="en-US" smtClean="0"/>
              <a:t>12/31/2018</a:t>
            </a:fld>
            <a:endParaRPr lang="en-US"/>
          </a:p>
        </p:txBody>
      </p:sp>
      <p:sp>
        <p:nvSpPr>
          <p:cNvPr id="4" name="Footer Placeholder 3"/>
          <p:cNvSpPr>
            <a:spLocks noGrp="1"/>
          </p:cNvSpPr>
          <p:nvPr>
            <p:ph type="ftr" sz="quarter" idx="11"/>
          </p:nvPr>
        </p:nvSpPr>
        <p:spPr/>
        <p:txBody>
          <a:bodyPr/>
          <a:lstStyle/>
          <a:p>
            <a:r>
              <a:rPr lang="en-ZA" dirty="0"/>
              <a:t>Add a Footer</a:t>
            </a:r>
            <a:endParaRPr lang="en-US" dirty="0"/>
          </a:p>
        </p:txBody>
      </p:sp>
      <p:sp>
        <p:nvSpPr>
          <p:cNvPr id="5" name="Slide Number Placeholder 4"/>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smtClean="0"/>
              <a:t>12/31/2018</a:t>
            </a:fld>
            <a:endParaRPr lang="en-US"/>
          </a:p>
        </p:txBody>
      </p:sp>
      <p:sp>
        <p:nvSpPr>
          <p:cNvPr id="3" name="Footer Placeholder 2"/>
          <p:cNvSpPr>
            <a:spLocks noGrp="1"/>
          </p:cNvSpPr>
          <p:nvPr>
            <p:ph type="ftr" sz="quarter" idx="11"/>
          </p:nvPr>
        </p:nvSpPr>
        <p:spPr/>
        <p:txBody>
          <a:bodyPr/>
          <a:lstStyle/>
          <a:p>
            <a:r>
              <a:rPr lang="en-ZA" dirty="0"/>
              <a:t>Add a Footer</a:t>
            </a:r>
            <a:endParaRPr lang="en-US" dirty="0"/>
          </a:p>
        </p:txBody>
      </p:sp>
      <p:sp>
        <p:nvSpPr>
          <p:cNvPr id="4" name="Slide Number Placeholder 3"/>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smtClean="0"/>
              <a:t>12/31/2018</a:t>
            </a:fld>
            <a:endParaRPr lang="en-US"/>
          </a:p>
        </p:txBody>
      </p:sp>
      <p:sp>
        <p:nvSpPr>
          <p:cNvPr id="5" name="Footer Placeholder 4"/>
          <p:cNvSpPr>
            <a:spLocks noGrp="1"/>
          </p:cNvSpPr>
          <p:nvPr>
            <p:ph type="ftr" sz="quarter" idx="11"/>
          </p:nvPr>
        </p:nvSpPr>
        <p:spPr>
          <a:xfrm>
            <a:off x="3962399" y="5870575"/>
            <a:ext cx="4893958" cy="377825"/>
          </a:xfrm>
        </p:spPr>
        <p:txBody>
          <a:bodyPr/>
          <a:lstStyle/>
          <a:p>
            <a:r>
              <a:rPr lang="en-ZA" dirty="0"/>
              <a:t>Add a Footer</a:t>
            </a:r>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a:t>Click to edit Master title style</a:t>
            </a:r>
            <a:endParaRPr lang="en-US" dirty="0"/>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smtClean="0"/>
              <a:t>12/31/2018</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984B7D2A-0DF8-424B-9572-B79AEBB2D9DC}" type="datetimeFigureOut">
              <a:rPr lang="en-US" smtClean="0"/>
              <a:t>12/31/2018</a:t>
            </a:fld>
            <a:endParaRPr lang="en-US"/>
          </a:p>
        </p:txBody>
      </p:sp>
      <p:sp>
        <p:nvSpPr>
          <p:cNvPr id="8" name="Footer Placeholder 7"/>
          <p:cNvSpPr>
            <a:spLocks noGrp="1"/>
          </p:cNvSpPr>
          <p:nvPr>
            <p:ph type="ftr" sz="quarter" idx="11"/>
          </p:nvPr>
        </p:nvSpPr>
        <p:spPr/>
        <p:txBody>
          <a:bodyPr/>
          <a:lstStyle/>
          <a:p>
            <a:r>
              <a:rPr lang="en-ZA" dirty="0"/>
              <a:t>Add a Footer</a:t>
            </a:r>
            <a:endParaRPr lang="en-US" dirty="0"/>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smtClean="0"/>
              <a:t>‹#›</a:t>
            </a:fld>
            <a:endParaRPr lang="en-US"/>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a:t>Click to edit Master title style</a:t>
            </a:r>
            <a:endParaRPr lang="en-US" dirty="0"/>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smtClean="0"/>
              <a:t>12/31/2018</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a:t>Click to edit Master title style</a:t>
            </a:r>
            <a:endParaRPr lang="en-US" dirty="0"/>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smtClean="0"/>
              <a:t>12/31/2018</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smtClean="0"/>
              <a:t>12/31/2018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4B7D2A-0DF8-424B-9572-B79AEBB2D9DC}" type="datetimeFigureOut">
              <a:rPr lang="en-US" smtClean="0"/>
              <a:t>12/31/2018</a:t>
            </a:fld>
            <a:endParaRPr lang="en-US"/>
          </a:p>
        </p:txBody>
      </p:sp>
      <p:sp>
        <p:nvSpPr>
          <p:cNvPr id="8" name="Footer Placeholder 7"/>
          <p:cNvSpPr>
            <a:spLocks noGrp="1"/>
          </p:cNvSpPr>
          <p:nvPr>
            <p:ph type="ftr" sz="quarter" idx="11"/>
          </p:nvPr>
        </p:nvSpPr>
        <p:spPr/>
        <p:txBody>
          <a:bodyPr/>
          <a:lstStyle/>
          <a:p>
            <a:r>
              <a:rPr lang="en-ZA" dirty="0"/>
              <a:t>Add a Footer</a:t>
            </a:r>
            <a:endParaRPr lang="en-US" dirty="0"/>
          </a:p>
        </p:txBody>
      </p:sp>
      <p:sp>
        <p:nvSpPr>
          <p:cNvPr id="9" name="Slide Number Placeholder 8"/>
          <p:cNvSpPr>
            <a:spLocks noGrp="1"/>
          </p:cNvSpPr>
          <p:nvPr>
            <p:ph type="sldNum" sz="quarter" idx="12"/>
          </p:nvPr>
        </p:nvSpPr>
        <p:spPr/>
        <p:txBody>
          <a:bodyPr/>
          <a:lstStyle/>
          <a:p>
            <a:fld id="{5D99DD2A-B520-4620-9B43-64B657BA2D42}" type="slidenum">
              <a:rPr lang="en-US" smtClean="0"/>
              <a:t>‹#›</a:t>
            </a:fld>
            <a:endParaRPr lang="en-US"/>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a:t>Click to edit Master title style</a:t>
            </a:r>
            <a:endParaRPr lang="en-US" dirty="0"/>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4B7D2A-0DF8-424B-9572-B79AEBB2D9DC}" type="datetimeFigureOut">
              <a:rPr lang="en-US" smtClean="0"/>
              <a:t>12/31/2018</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smtClean="0"/>
              <a:t>12/31/2018</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ZA" dirty="0"/>
              <a:t>Add a Footer</a:t>
            </a:r>
            <a:endParaRPr lang="en-US" dirty="0"/>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smtClean="0"/>
              <a:t>‹#›</a:t>
            </a:fld>
            <a:endParaRPr lang="en-US"/>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mailto:nilakshijain1986@gmail.com"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67" y="0"/>
            <a:ext cx="12301268" cy="6858000"/>
          </a:xfrm>
          <a:prstGeom prst="rect">
            <a:avLst/>
          </a:prstGeom>
        </p:spPr>
      </p:pic>
      <p:sp>
        <p:nvSpPr>
          <p:cNvPr id="9" name="TextBox 8"/>
          <p:cNvSpPr txBox="1"/>
          <p:nvPr/>
        </p:nvSpPr>
        <p:spPr>
          <a:xfrm>
            <a:off x="4221192" y="224287"/>
            <a:ext cx="7395714" cy="1015663"/>
          </a:xfrm>
          <a:prstGeom prst="rect">
            <a:avLst/>
          </a:prstGeom>
          <a:noFill/>
        </p:spPr>
        <p:txBody>
          <a:bodyPr wrap="square" rtlCol="0">
            <a:spAutoFit/>
          </a:bodyPr>
          <a:lstStyle/>
          <a:p>
            <a:r>
              <a:rPr lang="en-US" sz="6000" dirty="0"/>
              <a:t>DIGITAL FORENSICS</a:t>
            </a:r>
          </a:p>
        </p:txBody>
      </p:sp>
      <p:sp>
        <p:nvSpPr>
          <p:cNvPr id="10" name="TextBox 9"/>
          <p:cNvSpPr txBox="1"/>
          <p:nvPr/>
        </p:nvSpPr>
        <p:spPr>
          <a:xfrm>
            <a:off x="2943616" y="4910203"/>
            <a:ext cx="9248384" cy="1938992"/>
          </a:xfrm>
          <a:prstGeom prst="rect">
            <a:avLst/>
          </a:prstGeom>
          <a:noFill/>
        </p:spPr>
        <p:txBody>
          <a:bodyPr wrap="square" rtlCol="0">
            <a:spAutoFit/>
          </a:bodyPr>
          <a:lstStyle/>
          <a:p>
            <a:endParaRPr lang="en-US" sz="4000" dirty="0"/>
          </a:p>
          <a:p>
            <a:r>
              <a:rPr lang="en-US" sz="4000" dirty="0"/>
              <a:t>DR. NILAKSHI JAIN</a:t>
            </a:r>
          </a:p>
          <a:p>
            <a:r>
              <a:rPr lang="en-US" sz="4000" dirty="0"/>
              <a:t>Email ID: nilakshijain1986@gmail.com</a:t>
            </a:r>
          </a:p>
        </p:txBody>
      </p:sp>
    </p:spTree>
    <p:extLst>
      <p:ext uri="{BB962C8B-B14F-4D97-AF65-F5344CB8AC3E}">
        <p14:creationId xmlns:p14="http://schemas.microsoft.com/office/powerpoint/2010/main" val="862656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a:t>
            </a:r>
            <a:r>
              <a:rPr lang="en-IN" b="1" dirty="0">
                <a:solidFill>
                  <a:srgbClr val="184259"/>
                </a:solidFill>
                <a:latin typeface="Times New Roman" panose="02020603050405020304" pitchFamily="18" charset="0"/>
                <a:cs typeface="Times New Roman" panose="02020603050405020304" pitchFamily="18" charset="0"/>
              </a:rPr>
              <a:t>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3B7D89CA-0A81-4B29-879C-0B62107B896B}"/>
              </a:ext>
            </a:extLst>
          </p:cNvPr>
          <p:cNvSpPr txBox="1"/>
          <p:nvPr/>
        </p:nvSpPr>
        <p:spPr>
          <a:xfrm>
            <a:off x="3757936" y="192515"/>
            <a:ext cx="5523723"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Understanding Technical Exploits</a:t>
            </a:r>
          </a:p>
        </p:txBody>
      </p:sp>
      <p:sp>
        <p:nvSpPr>
          <p:cNvPr id="3" name="TextBox 2">
            <a:extLst>
              <a:ext uri="{FF2B5EF4-FFF2-40B4-BE49-F238E27FC236}">
                <a16:creationId xmlns:a16="http://schemas.microsoft.com/office/drawing/2014/main" id="{C18C33BF-6CDF-4168-9239-2DA2AD2C5654}"/>
              </a:ext>
            </a:extLst>
          </p:cNvPr>
          <p:cNvSpPr txBox="1"/>
          <p:nvPr/>
        </p:nvSpPr>
        <p:spPr>
          <a:xfrm>
            <a:off x="3669226" y="1015509"/>
            <a:ext cx="8522774" cy="6186309"/>
          </a:xfrm>
          <a:prstGeom prst="rect">
            <a:avLst/>
          </a:prstGeom>
          <a:noFill/>
        </p:spPr>
        <p:txBody>
          <a:bodyPr wrap="square" rtlCol="0">
            <a:spAutoFit/>
          </a:bodyPr>
          <a:lstStyle/>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Source Routing Attacks</a:t>
            </a:r>
          </a:p>
          <a:p>
            <a:r>
              <a:rPr lang="en-IN" sz="2200" dirty="0">
                <a:latin typeface="Times New Roman" panose="02020603050405020304" pitchFamily="18" charset="0"/>
                <a:cs typeface="Times New Roman" panose="02020603050405020304" pitchFamily="18" charset="0"/>
              </a:rPr>
              <a:t>TCP/IP supports source transmitting, which refers to license the sender of network data to route the packets through a detailed point on the network. There are two types of source routing: </a:t>
            </a:r>
          </a:p>
          <a:p>
            <a:pPr marL="342900" indent="-342900">
              <a:buFont typeface="+mj-lt"/>
              <a:buAutoNum type="alphaLcPeriod"/>
            </a:pPr>
            <a:r>
              <a:rPr lang="en-IN" sz="2200" dirty="0">
                <a:latin typeface="Times New Roman" panose="02020603050405020304" pitchFamily="18" charset="0"/>
                <a:cs typeface="Times New Roman" panose="02020603050405020304" pitchFamily="18" charset="0"/>
              </a:rPr>
              <a:t> Strict source routing: The dispatcher of the data can lay down the exact route. This is rarely used.</a:t>
            </a:r>
          </a:p>
          <a:p>
            <a:r>
              <a:rPr lang="en-IN" sz="2200" dirty="0">
                <a:latin typeface="Times New Roman" panose="02020603050405020304" pitchFamily="18" charset="0"/>
                <a:cs typeface="Times New Roman" panose="02020603050405020304" pitchFamily="18" charset="0"/>
              </a:rPr>
              <a:t>b.    Loose source record route (LSRR): The dispatcher can lay down certain routers called hops by which the packet must pass. </a:t>
            </a:r>
          </a:p>
          <a:p>
            <a:r>
              <a:rPr lang="en-IN" sz="2200" dirty="0">
                <a:latin typeface="Times New Roman" panose="02020603050405020304" pitchFamily="18" charset="0"/>
                <a:cs typeface="Times New Roman" panose="02020603050405020304" pitchFamily="18" charset="0"/>
              </a:rPr>
              <a:t>The source path is choice in the IP header that permits the sender to overrule routing decisions that are generally made by the routers in the middle of the source and destination equipment.</a:t>
            </a:r>
          </a:p>
          <a:p>
            <a:endParaRPr lang="en-IN"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Other Protocol Exploits</a:t>
            </a:r>
          </a:p>
          <a:p>
            <a:r>
              <a:rPr lang="en-IN" sz="2200" dirty="0">
                <a:latin typeface="Times New Roman" panose="02020603050405020304" pitchFamily="18" charset="0"/>
                <a:cs typeface="Times New Roman" panose="02020603050405020304" pitchFamily="18" charset="0"/>
              </a:rPr>
              <a:t>Hackers can also abuse weaknesses of other common protocols, such as HTTP, DNS, Common Gateway Interface (CGI), and other commonly used protocols.</a:t>
            </a: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050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a:t>
            </a:r>
            <a:r>
              <a:rPr lang="en-IN" b="1" dirty="0">
                <a:solidFill>
                  <a:srgbClr val="184259"/>
                </a:solidFill>
                <a:latin typeface="Times New Roman" panose="02020603050405020304" pitchFamily="18" charset="0"/>
                <a:cs typeface="Times New Roman" panose="02020603050405020304" pitchFamily="18" charset="0"/>
              </a:rPr>
              <a:t>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3B7D89CA-0A81-4B29-879C-0B62107B896B}"/>
              </a:ext>
            </a:extLst>
          </p:cNvPr>
          <p:cNvSpPr txBox="1"/>
          <p:nvPr/>
        </p:nvSpPr>
        <p:spPr>
          <a:xfrm>
            <a:off x="3832999" y="192515"/>
            <a:ext cx="5523723"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Understanding Technical Exploits</a:t>
            </a:r>
          </a:p>
        </p:txBody>
      </p:sp>
      <p:sp>
        <p:nvSpPr>
          <p:cNvPr id="3" name="TextBox 2">
            <a:extLst>
              <a:ext uri="{FF2B5EF4-FFF2-40B4-BE49-F238E27FC236}">
                <a16:creationId xmlns:a16="http://schemas.microsoft.com/office/drawing/2014/main" id="{C18C33BF-6CDF-4168-9239-2DA2AD2C5654}"/>
              </a:ext>
            </a:extLst>
          </p:cNvPr>
          <p:cNvSpPr txBox="1"/>
          <p:nvPr/>
        </p:nvSpPr>
        <p:spPr>
          <a:xfrm>
            <a:off x="3832999" y="795228"/>
            <a:ext cx="8254350" cy="6217087"/>
          </a:xfrm>
          <a:prstGeom prst="rect">
            <a:avLst/>
          </a:prstGeom>
          <a:noFill/>
        </p:spPr>
        <p:txBody>
          <a:bodyPr wrap="square" rtlCol="0">
            <a:spAutoFit/>
          </a:bodyPr>
          <a:lstStyle/>
          <a:p>
            <a:pPr marL="342900" indent="-342900">
              <a:buAutoNum type="arabicPeriod" startAt="2"/>
            </a:pPr>
            <a:r>
              <a:rPr lang="en-IN" sz="2000" b="1" dirty="0">
                <a:latin typeface="Times New Roman" panose="02020603050405020304" pitchFamily="18" charset="0"/>
                <a:cs typeface="Times New Roman" panose="02020603050405020304" pitchFamily="18" charset="0"/>
              </a:rPr>
              <a:t>Application Exploits</a:t>
            </a:r>
          </a:p>
          <a:p>
            <a:r>
              <a:rPr lang="en-IN" sz="2000" dirty="0">
                <a:latin typeface="Times New Roman" panose="02020603050405020304" pitchFamily="18" charset="0"/>
                <a:cs typeface="Times New Roman" panose="02020603050405020304" pitchFamily="18" charset="0"/>
              </a:rPr>
              <a:t>Application software exploits are those that take benefit of the flaws of specific application programs. These faults are called bugs. Similar to protocol exploits, invaders use application abuses to obtain illegal access to computers or networks or to crash or block up the systems to reject service to others.</a:t>
            </a:r>
          </a:p>
          <a:p>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Bug Exploits</a:t>
            </a:r>
          </a:p>
          <a:p>
            <a:r>
              <a:rPr lang="en-IN" sz="2000" dirty="0">
                <a:latin typeface="Times New Roman" panose="02020603050405020304" pitchFamily="18" charset="0"/>
                <a:cs typeface="Times New Roman" panose="02020603050405020304" pitchFamily="18" charset="0"/>
              </a:rPr>
              <a:t>Common bugs can be characterized as: </a:t>
            </a:r>
          </a:p>
          <a:p>
            <a:pPr marL="342900" indent="-342900">
              <a:buFont typeface="+mj-lt"/>
              <a:buAutoNum type="alphaLcPeriod"/>
            </a:pPr>
            <a:r>
              <a:rPr lang="en-IN" sz="2000" dirty="0">
                <a:latin typeface="Times New Roman" panose="02020603050405020304" pitchFamily="18" charset="0"/>
                <a:cs typeface="Times New Roman" panose="02020603050405020304" pitchFamily="18" charset="0"/>
              </a:rPr>
              <a:t> Buffer overflows:</a:t>
            </a:r>
          </a:p>
          <a:p>
            <a:r>
              <a:rPr lang="en-IN" sz="2000" dirty="0">
                <a:latin typeface="Times New Roman" panose="02020603050405020304" pitchFamily="18" charset="0"/>
                <a:cs typeface="Times New Roman" panose="02020603050405020304" pitchFamily="18" charset="0"/>
              </a:rPr>
              <a:t> Numerous mutual safety dumps are grounded on buffer overflow glitches. Buffer overflows occur when the number of bytes or characters input goes beyond the maximum number acceptable by the program. </a:t>
            </a:r>
          </a:p>
          <a:p>
            <a:pPr marL="342900" indent="-342900">
              <a:buAutoNum type="alphaLcPeriod" startAt="2"/>
            </a:pPr>
            <a:r>
              <a:rPr lang="en-IN" sz="2000" dirty="0">
                <a:latin typeface="Times New Roman" panose="02020603050405020304" pitchFamily="18" charset="0"/>
                <a:cs typeface="Times New Roman" panose="02020603050405020304" pitchFamily="18" charset="0"/>
              </a:rPr>
              <a:t> Unexpected input:</a:t>
            </a:r>
          </a:p>
          <a:p>
            <a:r>
              <a:rPr lang="en-IN" sz="2000" dirty="0">
                <a:latin typeface="Times New Roman" panose="02020603050405020304" pitchFamily="18" charset="0"/>
                <a:cs typeface="Times New Roman" panose="02020603050405020304" pitchFamily="18" charset="0"/>
              </a:rPr>
              <a:t>The computer programmer might not take steps to describe what happens if invalid input is passed. This might cause the program to crash or open a way into the system.</a:t>
            </a:r>
          </a:p>
          <a:p>
            <a:pPr marL="342900" indent="-342900">
              <a:buAutoNum type="alphaLcPeriod" startAt="3"/>
            </a:pPr>
            <a:r>
              <a:rPr lang="en-IN" sz="2000" dirty="0">
                <a:latin typeface="Times New Roman" panose="02020603050405020304" pitchFamily="18" charset="0"/>
                <a:cs typeface="Times New Roman" panose="02020603050405020304" pitchFamily="18" charset="0"/>
              </a:rPr>
              <a:t>Configuration bugs:</a:t>
            </a:r>
          </a:p>
          <a:p>
            <a:r>
              <a:rPr lang="en-IN" sz="2000" dirty="0">
                <a:latin typeface="Times New Roman" panose="02020603050405020304" pitchFamily="18" charset="0"/>
                <a:cs typeface="Times New Roman" panose="02020603050405020304" pitchFamily="18" charset="0"/>
              </a:rPr>
              <a:t>These are not truly bugs. As an alternative, they are conducts of configuring the software that leaves it vulnerable to circulation and distribution.</a:t>
            </a:r>
          </a:p>
          <a:p>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27884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a:t>
            </a:r>
            <a:r>
              <a:rPr lang="en-IN" b="1" dirty="0">
                <a:solidFill>
                  <a:srgbClr val="184259"/>
                </a:solidFill>
                <a:latin typeface="Times New Roman" panose="02020603050405020304" pitchFamily="18" charset="0"/>
                <a:cs typeface="Times New Roman" panose="02020603050405020304" pitchFamily="18" charset="0"/>
              </a:rPr>
              <a:t>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3B7D89CA-0A81-4B29-879C-0B62107B896B}"/>
              </a:ext>
            </a:extLst>
          </p:cNvPr>
          <p:cNvSpPr txBox="1"/>
          <p:nvPr/>
        </p:nvSpPr>
        <p:spPr>
          <a:xfrm>
            <a:off x="3674249" y="192515"/>
            <a:ext cx="5523723"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Understanding Technical Exploits</a:t>
            </a:r>
          </a:p>
        </p:txBody>
      </p:sp>
      <p:sp>
        <p:nvSpPr>
          <p:cNvPr id="8" name="TextBox 7">
            <a:extLst>
              <a:ext uri="{FF2B5EF4-FFF2-40B4-BE49-F238E27FC236}">
                <a16:creationId xmlns:a16="http://schemas.microsoft.com/office/drawing/2014/main" id="{98ADA9CC-F264-4FBC-BFC6-A8C9149DB9B8}"/>
              </a:ext>
            </a:extLst>
          </p:cNvPr>
          <p:cNvSpPr txBox="1"/>
          <p:nvPr/>
        </p:nvSpPr>
        <p:spPr>
          <a:xfrm>
            <a:off x="3578727" y="820027"/>
            <a:ext cx="8441551" cy="6217087"/>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Mail Bombs</a:t>
            </a:r>
          </a:p>
          <a:p>
            <a:r>
              <a:rPr lang="en-IN" sz="2000" dirty="0">
                <a:latin typeface="Times New Roman" panose="02020603050405020304" pitchFamily="18" charset="0"/>
                <a:cs typeface="Times New Roman" panose="02020603050405020304" pitchFamily="18" charset="0"/>
              </a:rPr>
              <a:t>A mail bomb is a means of overpowering a mail server, causing it to stop working and thus rejecting service to users.</a:t>
            </a:r>
          </a:p>
          <a:p>
            <a:r>
              <a:rPr lang="en-IN" sz="2000" dirty="0">
                <a:latin typeface="Times New Roman" panose="02020603050405020304" pitchFamily="18" charset="0"/>
                <a:cs typeface="Times New Roman" panose="02020603050405020304" pitchFamily="18" charset="0"/>
              </a:rPr>
              <a:t> A mail bomb is a comparatively simple form of attack, accomplished by sending a huge quantity of e-mails to a specific user or system.</a:t>
            </a:r>
          </a:p>
          <a:p>
            <a:r>
              <a:rPr lang="en-IN" sz="2000" dirty="0">
                <a:latin typeface="Times New Roman" panose="02020603050405020304" pitchFamily="18" charset="0"/>
                <a:cs typeface="Times New Roman" panose="02020603050405020304" pitchFamily="18" charset="0"/>
              </a:rPr>
              <a:t> A number of types of mail-bombing techniques can be used contrary to the popular Send mail program, comprising of chain bombs, error message bombs, covert distribution channels, and abuse-of-mail exploders.</a:t>
            </a:r>
          </a:p>
          <a:p>
            <a:r>
              <a:rPr lang="en-IN" sz="2000" dirty="0">
                <a:latin typeface="Times New Roman" panose="02020603050405020304" pitchFamily="18" charset="0"/>
                <a:cs typeface="Times New Roman" panose="02020603050405020304" pitchFamily="18" charset="0"/>
              </a:rPr>
              <a:t>The solution to repeated mail bomb attacks is to block traffic from the originating network using packet filters.</a:t>
            </a:r>
          </a:p>
          <a:p>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Browser Exploits </a:t>
            </a:r>
          </a:p>
          <a:p>
            <a:r>
              <a:rPr lang="en-IN" sz="2000" dirty="0">
                <a:latin typeface="Times New Roman" panose="02020603050405020304" pitchFamily="18" charset="0"/>
                <a:cs typeface="Times New Roman" panose="02020603050405020304" pitchFamily="18" charset="0"/>
              </a:rPr>
              <a:t>Web browsers are customer software programs like Chrome, Netscape, and Opera that attach to servers running Web server software like IIS or Apache and request Web pages via URL, which is a responsive address that indicates an IP address and specific files on the server at that address. The browser receives files that are encoded and must understand the code that governs how the page will be displayed on the user’s display screen. Browsers are open to a number of types of attack.</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3859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a:t>
            </a:r>
            <a:r>
              <a:rPr lang="en-IN" b="1" dirty="0">
                <a:solidFill>
                  <a:srgbClr val="184259"/>
                </a:solidFill>
                <a:latin typeface="Times New Roman" panose="02020603050405020304" pitchFamily="18" charset="0"/>
                <a:cs typeface="Times New Roman" panose="02020603050405020304" pitchFamily="18" charset="0"/>
              </a:rPr>
              <a:t>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3B7D89CA-0A81-4B29-879C-0B62107B896B}"/>
              </a:ext>
            </a:extLst>
          </p:cNvPr>
          <p:cNvSpPr txBox="1"/>
          <p:nvPr/>
        </p:nvSpPr>
        <p:spPr>
          <a:xfrm>
            <a:off x="3578727" y="116315"/>
            <a:ext cx="5523723" cy="461665"/>
          </a:xfrm>
          <a:prstGeom prst="rect">
            <a:avLst/>
          </a:prstGeom>
          <a:noFill/>
        </p:spPr>
        <p:txBody>
          <a:bodyPr wrap="square" rtlCol="0">
            <a:spAutoFit/>
          </a:bodyPr>
          <a:lstStyle/>
          <a:p>
            <a:r>
              <a:rPr lang="en-IN" sz="2400" b="1" dirty="0"/>
              <a:t>Understanding Technical Exploits</a:t>
            </a:r>
          </a:p>
        </p:txBody>
      </p:sp>
      <p:sp>
        <p:nvSpPr>
          <p:cNvPr id="3" name="TextBox 2">
            <a:extLst>
              <a:ext uri="{FF2B5EF4-FFF2-40B4-BE49-F238E27FC236}">
                <a16:creationId xmlns:a16="http://schemas.microsoft.com/office/drawing/2014/main" id="{D3CDC41E-98A4-4B3B-9828-1CBC32CE674F}"/>
              </a:ext>
            </a:extLst>
          </p:cNvPr>
          <p:cNvSpPr txBox="1"/>
          <p:nvPr/>
        </p:nvSpPr>
        <p:spPr>
          <a:xfrm>
            <a:off x="3578727" y="654180"/>
            <a:ext cx="8721223" cy="6217087"/>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a. Exploitable Browser characteristics</a:t>
            </a:r>
          </a:p>
          <a:p>
            <a:r>
              <a:rPr lang="en-IN" sz="2000" dirty="0">
                <a:latin typeface="Times New Roman" panose="02020603050405020304" pitchFamily="18" charset="0"/>
                <a:cs typeface="Times New Roman" panose="02020603050405020304" pitchFamily="18" charset="0"/>
              </a:rPr>
              <a:t>Initially, browser programs were simple, but today’s browsers are complex. They are capable of not only displaying text and graphics, but also about playing sound files and movies and running executable code.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b. Web spoofing </a:t>
            </a:r>
          </a:p>
          <a:p>
            <a:r>
              <a:rPr lang="en-IN" sz="2000" dirty="0">
                <a:latin typeface="Times New Roman" panose="02020603050405020304" pitchFamily="18" charset="0"/>
                <a:cs typeface="Times New Roman" panose="02020603050405020304" pitchFamily="18" charset="0"/>
              </a:rPr>
              <a:t>Web spoofing is a medium by which a hacker is able to see and even make changes to Web pages that are conveyed to or from another computer.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 Web Server Exploits </a:t>
            </a:r>
          </a:p>
          <a:p>
            <a:r>
              <a:rPr lang="en-IN" sz="2000" dirty="0">
                <a:latin typeface="Times New Roman" panose="02020603050405020304" pitchFamily="18" charset="0"/>
                <a:cs typeface="Times New Roman" panose="02020603050405020304" pitchFamily="18" charset="0"/>
              </a:rPr>
              <a:t>Web servers host Web pages that are made reachable and manageable to others across the Internet or an intranet.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d. Buffer Overflows</a:t>
            </a:r>
          </a:p>
          <a:p>
            <a:r>
              <a:rPr lang="en-IN" sz="2000" dirty="0">
                <a:latin typeface="Times New Roman" panose="02020603050405020304" pitchFamily="18" charset="0"/>
                <a:cs typeface="Times New Roman" panose="02020603050405020304" pitchFamily="18" charset="0"/>
              </a:rPr>
              <a:t>A buffer is a type of temporary area to hole the data. To accelerate the processing, many software programs use a memory buffer to stock alterations to data, and then the information in the buffer is copied to the hard disk. </a:t>
            </a:r>
          </a:p>
          <a:p>
            <a:r>
              <a:rPr lang="en-IN" sz="2000" dirty="0">
                <a:latin typeface="Times New Roman" panose="02020603050405020304" pitchFamily="18" charset="0"/>
                <a:cs typeface="Times New Roman" panose="02020603050405020304" pitchFamily="18" charset="0"/>
              </a:rPr>
              <a:t>There are two types of overflows: </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 Stack overflows</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Heap overflows </a:t>
            </a:r>
          </a:p>
        </p:txBody>
      </p:sp>
    </p:spTree>
    <p:extLst>
      <p:ext uri="{BB962C8B-B14F-4D97-AF65-F5344CB8AC3E}">
        <p14:creationId xmlns:p14="http://schemas.microsoft.com/office/powerpoint/2010/main" val="672695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a:t>
            </a:r>
            <a:r>
              <a:rPr lang="en-IN" b="1" dirty="0">
                <a:solidFill>
                  <a:srgbClr val="184259"/>
                </a:solidFill>
                <a:latin typeface="Times New Roman" panose="02020603050405020304" pitchFamily="18" charset="0"/>
                <a:cs typeface="Times New Roman" panose="02020603050405020304" pitchFamily="18" charset="0"/>
              </a:rPr>
              <a:t>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3B7D89CA-0A81-4B29-879C-0B62107B896B}"/>
              </a:ext>
            </a:extLst>
          </p:cNvPr>
          <p:cNvSpPr txBox="1"/>
          <p:nvPr/>
        </p:nvSpPr>
        <p:spPr>
          <a:xfrm>
            <a:off x="3832999" y="132750"/>
            <a:ext cx="5523723"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Understanding Technical Exploits</a:t>
            </a:r>
          </a:p>
        </p:txBody>
      </p:sp>
      <p:sp>
        <p:nvSpPr>
          <p:cNvPr id="5" name="TextBox 4">
            <a:extLst>
              <a:ext uri="{FF2B5EF4-FFF2-40B4-BE49-F238E27FC236}">
                <a16:creationId xmlns:a16="http://schemas.microsoft.com/office/drawing/2014/main" id="{B3CEA225-0575-40E0-AB4F-2236803D06D3}"/>
              </a:ext>
            </a:extLst>
          </p:cNvPr>
          <p:cNvSpPr txBox="1"/>
          <p:nvPr/>
        </p:nvSpPr>
        <p:spPr>
          <a:xfrm>
            <a:off x="3832999" y="654180"/>
            <a:ext cx="8305213" cy="6463308"/>
          </a:xfrm>
          <a:prstGeom prst="rect">
            <a:avLst/>
          </a:prstGeom>
          <a:noFill/>
        </p:spPr>
        <p:txBody>
          <a:bodyPr wrap="square" rtlCol="0">
            <a:spAutoFit/>
          </a:bodyPr>
          <a:lstStyle/>
          <a:p>
            <a:pPr marL="342900" indent="-342900">
              <a:buAutoNum type="arabicPeriod" startAt="3"/>
            </a:pPr>
            <a:r>
              <a:rPr lang="en-IN" b="1" dirty="0">
                <a:latin typeface="Times New Roman" panose="02020603050405020304" pitchFamily="18" charset="0"/>
                <a:cs typeface="Times New Roman" panose="02020603050405020304" pitchFamily="18" charset="0"/>
              </a:rPr>
              <a:t>Operating System Exploits</a:t>
            </a:r>
          </a:p>
          <a:p>
            <a:r>
              <a:rPr lang="en-IN" dirty="0">
                <a:latin typeface="Times New Roman" panose="02020603050405020304" pitchFamily="18" charset="0"/>
                <a:cs typeface="Times New Roman" panose="02020603050405020304" pitchFamily="18" charset="0"/>
              </a:rPr>
              <a:t>Some exploits are only to a particular operating system or family of operating systems. These hacks abuse specific features of the operating system code to carry out the attack. All operating systems have their own weaknesses.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WinNuke Out-of-Band Attack </a:t>
            </a:r>
          </a:p>
          <a:p>
            <a:r>
              <a:rPr lang="en-IN" dirty="0">
                <a:latin typeface="Times New Roman" panose="02020603050405020304" pitchFamily="18" charset="0"/>
                <a:cs typeface="Times New Roman" panose="02020603050405020304" pitchFamily="18" charset="0"/>
              </a:rPr>
              <a:t>The out-of-band (OOB) attack is one that abuses a flaw in some Microsoft networks, so it is occasionally called the Windows OOB </a:t>
            </a:r>
            <a:r>
              <a:rPr lang="en-IN" dirty="0" err="1">
                <a:latin typeface="Times New Roman" panose="02020603050405020304" pitchFamily="18" charset="0"/>
                <a:cs typeface="Times New Roman" panose="02020603050405020304" pitchFamily="18" charset="0"/>
              </a:rPr>
              <a:t>bug.It</a:t>
            </a:r>
            <a:r>
              <a:rPr lang="en-IN" dirty="0">
                <a:latin typeface="Times New Roman" panose="02020603050405020304" pitchFamily="18" charset="0"/>
                <a:cs typeface="Times New Roman" panose="02020603050405020304" pitchFamily="18" charset="0"/>
              </a:rPr>
              <a:t> works as follows: </a:t>
            </a:r>
          </a:p>
          <a:p>
            <a:pPr marL="342900" indent="-342900">
              <a:buFont typeface="+mj-lt"/>
              <a:buAutoNum type="alphaLcPeriod"/>
            </a:pPr>
            <a:r>
              <a:rPr lang="en-IN" dirty="0">
                <a:latin typeface="Times New Roman" panose="02020603050405020304" pitchFamily="18" charset="0"/>
                <a:cs typeface="Times New Roman" panose="02020603050405020304" pitchFamily="18" charset="0"/>
              </a:rPr>
              <a:t> A TCP/IP connection is recognized with the target IP address using port 139.</a:t>
            </a:r>
          </a:p>
          <a:p>
            <a:pPr marL="342900" indent="-342900">
              <a:buFont typeface="+mj-lt"/>
              <a:buAutoNum type="alphaLcPeriod"/>
            </a:pPr>
            <a:r>
              <a:rPr lang="en-IN" dirty="0">
                <a:latin typeface="Times New Roman" panose="02020603050405020304" pitchFamily="18" charset="0"/>
                <a:cs typeface="Times New Roman" panose="02020603050405020304" pitchFamily="18" charset="0"/>
              </a:rPr>
              <a:t>Then, the program sends data using a flag called MSG_OOB in the packet header.</a:t>
            </a:r>
          </a:p>
          <a:p>
            <a:pPr marL="342900" indent="-342900">
              <a:buFont typeface="+mj-lt"/>
              <a:buAutoNum type="alphaLcPeriod"/>
            </a:pPr>
            <a:r>
              <a:rPr lang="en-IN" dirty="0">
                <a:latin typeface="Times New Roman" panose="02020603050405020304" pitchFamily="18" charset="0"/>
                <a:cs typeface="Times New Roman" panose="02020603050405020304" pitchFamily="18" charset="0"/>
              </a:rPr>
              <a:t>This flag instructs the computer’s Winsock to send data called OOB data.</a:t>
            </a:r>
          </a:p>
          <a:p>
            <a:pPr marL="342900" indent="-342900">
              <a:buFont typeface="+mj-lt"/>
              <a:buAutoNum type="alphaLcPeriod"/>
            </a:pPr>
            <a:r>
              <a:rPr lang="en-IN" dirty="0">
                <a:latin typeface="Times New Roman" panose="02020603050405020304" pitchFamily="18" charset="0"/>
                <a:cs typeface="Times New Roman" panose="02020603050405020304" pitchFamily="18" charset="0"/>
              </a:rPr>
              <a:t>Upon receipt of this flag, the targeted Windows server expects a pointer to the position in the packet where the urgent data ends, with normal data following, but the OOB pointer in the packet created by WinNuke points to the end of the frame, with no data following. </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Router Exploits</a:t>
            </a:r>
          </a:p>
          <a:p>
            <a:r>
              <a:rPr lang="en-IN" dirty="0">
                <a:latin typeface="Times New Roman" panose="02020603050405020304" pitchFamily="18" charset="0"/>
                <a:cs typeface="Times New Roman" panose="02020603050405020304" pitchFamily="18" charset="0"/>
              </a:rPr>
              <a:t>Many of the new cheap routers intended for broadband connections come with default administrator passwords that can be used on any of the vendor’s devices, if the administrator does not change the password. This means a hacker with knowledge of the default password could log on and make changes to the routing table or router configuration.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809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endParaRPr lang="en-IN" b="1"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IN" b="1" dirty="0">
                <a:solidFill>
                  <a:schemeClr val="bg1"/>
                </a:solidFill>
                <a:latin typeface="Times New Roman" panose="02020603050405020304" pitchFamily="18" charset="0"/>
                <a:cs typeface="Times New Roman" panose="02020603050405020304" pitchFamily="18" charset="0"/>
              </a:rPr>
              <a:t> </a:t>
            </a:r>
            <a:r>
              <a:rPr lang="en-IN" b="1" dirty="0">
                <a:solidFill>
                  <a:srgbClr val="133E57"/>
                </a:solidFill>
                <a:latin typeface="Times New Roman" panose="02020603050405020304" pitchFamily="18" charset="0"/>
                <a:cs typeface="Times New Roman" panose="02020603050405020304" pitchFamily="18" charset="0"/>
              </a:rPr>
              <a:t>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1717A4F1-A979-477A-841D-29B6726B16A1}"/>
              </a:ext>
            </a:extLst>
          </p:cNvPr>
          <p:cNvSpPr txBox="1"/>
          <p:nvPr/>
        </p:nvSpPr>
        <p:spPr>
          <a:xfrm>
            <a:off x="3705411" y="387131"/>
            <a:ext cx="633505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Introduction to Intrusion Detection System </a:t>
            </a:r>
          </a:p>
        </p:txBody>
      </p:sp>
      <p:sp>
        <p:nvSpPr>
          <p:cNvPr id="3" name="TextBox 2">
            <a:extLst>
              <a:ext uri="{FF2B5EF4-FFF2-40B4-BE49-F238E27FC236}">
                <a16:creationId xmlns:a16="http://schemas.microsoft.com/office/drawing/2014/main" id="{A2FE1D1F-93EF-474C-A45D-68A1782DA1FE}"/>
              </a:ext>
            </a:extLst>
          </p:cNvPr>
          <p:cNvSpPr txBox="1"/>
          <p:nvPr/>
        </p:nvSpPr>
        <p:spPr>
          <a:xfrm>
            <a:off x="3860800" y="1512047"/>
            <a:ext cx="4297082" cy="369332"/>
          </a:xfrm>
          <a:prstGeom prst="rect">
            <a:avLst/>
          </a:prstGeom>
          <a:noFill/>
        </p:spPr>
        <p:txBody>
          <a:bodyPr wrap="square" rtlCol="0">
            <a:spAutoFit/>
          </a:bodyPr>
          <a:lstStyle/>
          <a:p>
            <a:endParaRPr lang="en-IN" dirty="0"/>
          </a:p>
        </p:txBody>
      </p:sp>
      <p:pic>
        <p:nvPicPr>
          <p:cNvPr id="10" name="Picture 9">
            <a:extLst>
              <a:ext uri="{FF2B5EF4-FFF2-40B4-BE49-F238E27FC236}">
                <a16:creationId xmlns:a16="http://schemas.microsoft.com/office/drawing/2014/main" id="{89CD4B5A-076F-451B-8630-2AF4C3B22120}"/>
              </a:ext>
            </a:extLst>
          </p:cNvPr>
          <p:cNvPicPr>
            <a:picLocks noChangeAspect="1"/>
          </p:cNvPicPr>
          <p:nvPr/>
        </p:nvPicPr>
        <p:blipFill>
          <a:blip r:embed="rId2"/>
          <a:stretch>
            <a:fillRect/>
          </a:stretch>
        </p:blipFill>
        <p:spPr>
          <a:xfrm>
            <a:off x="7610879" y="1448708"/>
            <a:ext cx="4422749" cy="3960583"/>
          </a:xfrm>
          <a:prstGeom prst="rect">
            <a:avLst/>
          </a:prstGeom>
        </p:spPr>
      </p:pic>
      <p:sp>
        <p:nvSpPr>
          <p:cNvPr id="11" name="TextBox 10">
            <a:extLst>
              <a:ext uri="{FF2B5EF4-FFF2-40B4-BE49-F238E27FC236}">
                <a16:creationId xmlns:a16="http://schemas.microsoft.com/office/drawing/2014/main" id="{38C26B55-3D7F-4C59-8F86-857E66E579C3}"/>
              </a:ext>
            </a:extLst>
          </p:cNvPr>
          <p:cNvSpPr txBox="1"/>
          <p:nvPr/>
        </p:nvSpPr>
        <p:spPr>
          <a:xfrm>
            <a:off x="3645758" y="1119506"/>
            <a:ext cx="3692734" cy="59093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 network intruder or attacker has traditionally been able to boast of a certain amount of skill, unlike the cyber scam artist who needs to know only enough about computers to send mass e-mail or the child pornographer whose technical knowhow is limited to uploading and downloading files.</a:t>
            </a:r>
          </a:p>
          <a:p>
            <a:r>
              <a:rPr lang="en-IN" sz="2000" dirty="0">
                <a:latin typeface="Times New Roman" panose="02020603050405020304" pitchFamily="18" charset="0"/>
                <a:cs typeface="Times New Roman" panose="02020603050405020304" pitchFamily="18" charset="0"/>
              </a:rPr>
              <a:t>Intrusion detection systems (IDSs) help information systems prepare for and deal with attacks. They accomplish this by collecting information from a variety of systems and network sources, and then </a:t>
            </a:r>
            <a:r>
              <a:rPr lang="en-IN" sz="2000" dirty="0" err="1">
                <a:latin typeface="Times New Roman" panose="02020603050405020304" pitchFamily="18" charset="0"/>
                <a:cs typeface="Times New Roman" panose="02020603050405020304" pitchFamily="18" charset="0"/>
              </a:rPr>
              <a:t>analyzing</a:t>
            </a:r>
            <a:r>
              <a:rPr lang="en-IN" sz="2000" dirty="0">
                <a:latin typeface="Times New Roman" panose="02020603050405020304" pitchFamily="18" charset="0"/>
                <a:cs typeface="Times New Roman" panose="02020603050405020304" pitchFamily="18" charset="0"/>
              </a:rPr>
              <a:t> the information for possible security problems.</a:t>
            </a:r>
          </a:p>
          <a:p>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94255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endParaRPr lang="en-IN" b="1"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IN" b="1" dirty="0">
                <a:solidFill>
                  <a:schemeClr val="bg1"/>
                </a:solidFill>
                <a:latin typeface="Times New Roman" panose="02020603050405020304" pitchFamily="18" charset="0"/>
                <a:cs typeface="Times New Roman" panose="02020603050405020304" pitchFamily="18" charset="0"/>
              </a:rPr>
              <a:t> </a:t>
            </a:r>
            <a:r>
              <a:rPr lang="en-IN" b="1" dirty="0">
                <a:solidFill>
                  <a:srgbClr val="133E57"/>
                </a:solidFill>
                <a:latin typeface="Times New Roman" panose="02020603050405020304" pitchFamily="18" charset="0"/>
                <a:cs typeface="Times New Roman" panose="02020603050405020304" pitchFamily="18" charset="0"/>
              </a:rPr>
              <a:t>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1717A4F1-A979-477A-841D-29B6726B16A1}"/>
              </a:ext>
            </a:extLst>
          </p:cNvPr>
          <p:cNvSpPr txBox="1"/>
          <p:nvPr/>
        </p:nvSpPr>
        <p:spPr>
          <a:xfrm>
            <a:off x="3705411" y="387131"/>
            <a:ext cx="633505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Introduction to Intrusion Detection System </a:t>
            </a:r>
          </a:p>
        </p:txBody>
      </p:sp>
      <p:sp>
        <p:nvSpPr>
          <p:cNvPr id="3" name="TextBox 2">
            <a:extLst>
              <a:ext uri="{FF2B5EF4-FFF2-40B4-BE49-F238E27FC236}">
                <a16:creationId xmlns:a16="http://schemas.microsoft.com/office/drawing/2014/main" id="{A2FE1D1F-93EF-474C-A45D-68A1782DA1FE}"/>
              </a:ext>
            </a:extLst>
          </p:cNvPr>
          <p:cNvSpPr txBox="1"/>
          <p:nvPr/>
        </p:nvSpPr>
        <p:spPr>
          <a:xfrm>
            <a:off x="3474076" y="1495767"/>
            <a:ext cx="8863105" cy="4708981"/>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Offerings of Intrusion Detection System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The IDS can offer the following: </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 Add a superior degree of integrity to the remainder of your infrastructure.</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Recognize and report modifications to knowledge.</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Trace user action from purpose of entry to purpose of impact.</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Automate a task of observation—the net finding out the most recent attacks.</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Notice mistakes in your system configuration.</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Sense once your system is under fire.</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Make the protection management of your system potential by non-expert employees.</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Guide system supervisor within the important step of building a policy for your computing assets </a:t>
            </a:r>
          </a:p>
          <a:p>
            <a:pPr marL="342900" indent="-342900">
              <a:buFont typeface="+mj-lt"/>
              <a:buAutoNum type="arabicPeriod"/>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3694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endParaRPr lang="en-IN" b="1"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IN" b="1" dirty="0">
                <a:solidFill>
                  <a:schemeClr val="bg1"/>
                </a:solidFill>
                <a:latin typeface="Times New Roman" panose="02020603050405020304" pitchFamily="18" charset="0"/>
                <a:cs typeface="Times New Roman" panose="02020603050405020304" pitchFamily="18" charset="0"/>
              </a:rPr>
              <a:t> </a:t>
            </a:r>
            <a:r>
              <a:rPr lang="en-IN" b="1" dirty="0">
                <a:solidFill>
                  <a:srgbClr val="133E57"/>
                </a:solidFill>
                <a:latin typeface="Times New Roman" panose="02020603050405020304" pitchFamily="18" charset="0"/>
                <a:cs typeface="Times New Roman" panose="02020603050405020304" pitchFamily="18" charset="0"/>
              </a:rPr>
              <a:t>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1717A4F1-A979-477A-841D-29B6726B16A1}"/>
              </a:ext>
            </a:extLst>
          </p:cNvPr>
          <p:cNvSpPr txBox="1"/>
          <p:nvPr/>
        </p:nvSpPr>
        <p:spPr>
          <a:xfrm>
            <a:off x="3705411" y="387131"/>
            <a:ext cx="633505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Introduction to Intrusion Detection System </a:t>
            </a:r>
          </a:p>
        </p:txBody>
      </p:sp>
      <p:sp>
        <p:nvSpPr>
          <p:cNvPr id="3" name="TextBox 2">
            <a:extLst>
              <a:ext uri="{FF2B5EF4-FFF2-40B4-BE49-F238E27FC236}">
                <a16:creationId xmlns:a16="http://schemas.microsoft.com/office/drawing/2014/main" id="{A2FE1D1F-93EF-474C-A45D-68A1782DA1FE}"/>
              </a:ext>
            </a:extLst>
          </p:cNvPr>
          <p:cNvSpPr txBox="1"/>
          <p:nvPr/>
        </p:nvSpPr>
        <p:spPr>
          <a:xfrm>
            <a:off x="3629464" y="1614205"/>
            <a:ext cx="8562536" cy="4493538"/>
          </a:xfrm>
          <a:prstGeom prst="rect">
            <a:avLst/>
          </a:prstGeom>
          <a:noFill/>
        </p:spPr>
        <p:txBody>
          <a:bodyPr wrap="square" rtlCol="0">
            <a:spAutoFit/>
          </a:bodyPr>
          <a:lstStyle/>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Offerings of Intrusion Detection System </a:t>
            </a:r>
          </a:p>
          <a:p>
            <a:pPr marL="342900" indent="-342900">
              <a:buFont typeface="+mj-lt"/>
              <a:buAutoNum type="arabicPeriod"/>
            </a:pP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The IDS cannot offer the following:</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Conduct investigations of attacks but not human intervention</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Compensate for a weak identification and authentication mechanisms</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Deal with a number of the trendy network hardware and options</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Compensate for flaws in network protocols </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Always alter complications involving packet-level attacks</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Compensate for issues within the excellence or integrity of knowledge the system offers</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Analyze all the traffic on a busy network</a:t>
            </a: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1152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a:t>
            </a:r>
            <a:r>
              <a:rPr lang="en-IN" b="1" dirty="0">
                <a:solidFill>
                  <a:srgbClr val="133E57"/>
                </a:solidFill>
                <a:latin typeface="Times New Roman" panose="02020603050405020304" pitchFamily="18" charset="0"/>
                <a:cs typeface="Times New Roman" panose="02020603050405020304" pitchFamily="18" charset="0"/>
              </a:rPr>
              <a:t>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34153F94-6A7B-4835-82CD-6D80443EC40B}"/>
              </a:ext>
            </a:extLst>
          </p:cNvPr>
          <p:cNvSpPr txBox="1"/>
          <p:nvPr/>
        </p:nvSpPr>
        <p:spPr>
          <a:xfrm flipH="1">
            <a:off x="3942377" y="597647"/>
            <a:ext cx="6104069" cy="738664"/>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Types of Intrusion Detection System</a:t>
            </a:r>
          </a:p>
          <a:p>
            <a:endParaRPr lang="en-IN" dirty="0"/>
          </a:p>
        </p:txBody>
      </p:sp>
      <p:sp>
        <p:nvSpPr>
          <p:cNvPr id="5" name="TextBox 4">
            <a:extLst>
              <a:ext uri="{FF2B5EF4-FFF2-40B4-BE49-F238E27FC236}">
                <a16:creationId xmlns:a16="http://schemas.microsoft.com/office/drawing/2014/main" id="{237A6B78-C4E9-4657-B3B1-3454CE57F85B}"/>
              </a:ext>
            </a:extLst>
          </p:cNvPr>
          <p:cNvSpPr txBox="1"/>
          <p:nvPr/>
        </p:nvSpPr>
        <p:spPr>
          <a:xfrm>
            <a:off x="3942377" y="1307372"/>
            <a:ext cx="7982923" cy="5509200"/>
          </a:xfrm>
          <a:prstGeom prst="rect">
            <a:avLst/>
          </a:prstGeom>
          <a:noFill/>
        </p:spPr>
        <p:txBody>
          <a:bodyPr wrap="square" rtlCol="0">
            <a:spAutoFit/>
          </a:bodyPr>
          <a:lstStyle/>
          <a:p>
            <a:pPr marL="342900" indent="-342900">
              <a:buFont typeface="+mj-lt"/>
              <a:buAutoNum type="arabicPeriod"/>
            </a:pPr>
            <a:r>
              <a:rPr lang="en-IN" sz="2200" b="1" dirty="0">
                <a:latin typeface="Times New Roman" panose="02020603050405020304" pitchFamily="18" charset="0"/>
                <a:cs typeface="Times New Roman" panose="02020603050405020304" pitchFamily="18" charset="0"/>
              </a:rPr>
              <a:t>Active IDS</a:t>
            </a:r>
          </a:p>
          <a:p>
            <a:r>
              <a:rPr lang="en-IN" sz="2200" dirty="0">
                <a:latin typeface="Times New Roman" panose="02020603050405020304" pitchFamily="18" charset="0"/>
                <a:cs typeface="Times New Roman" panose="02020603050405020304" pitchFamily="18" charset="0"/>
              </a:rPr>
              <a:t>It is also called Intrusion Detection and Prevention System (IDPS). </a:t>
            </a:r>
          </a:p>
          <a:p>
            <a:r>
              <a:rPr lang="en-IN" sz="2200" dirty="0">
                <a:latin typeface="Times New Roman" panose="02020603050405020304" pitchFamily="18" charset="0"/>
                <a:cs typeface="Times New Roman" panose="02020603050405020304" pitchFamily="18" charset="0"/>
              </a:rPr>
              <a:t> Systems that are configured to automatically block mistrusted attacks in progress without any interference required by an operator are called active IDS.</a:t>
            </a:r>
          </a:p>
          <a:p>
            <a:r>
              <a:rPr lang="en-IN" sz="2200" dirty="0">
                <a:latin typeface="Times New Roman" panose="02020603050405020304" pitchFamily="18" charset="0"/>
                <a:cs typeface="Times New Roman" panose="02020603050405020304" pitchFamily="18" charset="0"/>
              </a:rPr>
              <a:t>IDPS has the advantage of providing real-time corrective action in reaction to an attack, but has many disadvantages also.</a:t>
            </a:r>
          </a:p>
          <a:p>
            <a:endParaRPr lang="en-IN" sz="2200" dirty="0">
              <a:latin typeface="Times New Roman" panose="02020603050405020304" pitchFamily="18" charset="0"/>
              <a:cs typeface="Times New Roman" panose="02020603050405020304" pitchFamily="18" charset="0"/>
            </a:endParaRPr>
          </a:p>
          <a:p>
            <a:pPr marL="342900" indent="-342900">
              <a:buAutoNum type="arabicPeriod" startAt="2"/>
            </a:pPr>
            <a:r>
              <a:rPr lang="en-IN" sz="2200" b="1" dirty="0">
                <a:latin typeface="Times New Roman" panose="02020603050405020304" pitchFamily="18" charset="0"/>
                <a:cs typeface="Times New Roman" panose="02020603050405020304" pitchFamily="18" charset="0"/>
              </a:rPr>
              <a:t>Passive IDS </a:t>
            </a:r>
          </a:p>
          <a:p>
            <a:r>
              <a:rPr lang="en-IN" sz="2200" dirty="0">
                <a:latin typeface="Times New Roman" panose="02020603050405020304" pitchFamily="18" charset="0"/>
                <a:cs typeface="Times New Roman" panose="02020603050405020304" pitchFamily="18" charset="0"/>
              </a:rPr>
              <a:t>The system that is configured only to observe and analyze network traffic activity and alert an operator to potential vulnerabilities and attacks is called passive IDS.</a:t>
            </a:r>
          </a:p>
          <a:p>
            <a:r>
              <a:rPr lang="en-IN" sz="2200" dirty="0">
                <a:latin typeface="Times New Roman" panose="02020603050405020304" pitchFamily="18" charset="0"/>
                <a:cs typeface="Times New Roman" panose="02020603050405020304" pitchFamily="18" charset="0"/>
              </a:rPr>
              <a:t> It cannot perform any protective or corrective functions on its own. It only detects and alerts the user about it. </a:t>
            </a:r>
          </a:p>
          <a:p>
            <a:r>
              <a:rPr lang="en-IN" sz="2200" dirty="0">
                <a:latin typeface="Times New Roman" panose="02020603050405020304" pitchFamily="18" charset="0"/>
                <a:cs typeface="Times New Roman" panose="02020603050405020304" pitchFamily="18" charset="0"/>
              </a:rPr>
              <a:t>It only detects and alerts the user about it.</a:t>
            </a:r>
          </a:p>
          <a:p>
            <a:r>
              <a:rPr lang="en-IN"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86305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a:t>
            </a:r>
            <a:r>
              <a:rPr lang="en-IN" b="1" dirty="0">
                <a:solidFill>
                  <a:srgbClr val="133E57"/>
                </a:solidFill>
                <a:latin typeface="Times New Roman" panose="02020603050405020304" pitchFamily="18" charset="0"/>
                <a:cs typeface="Times New Roman" panose="02020603050405020304" pitchFamily="18" charset="0"/>
              </a:rPr>
              <a:t>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34153F94-6A7B-4835-82CD-6D80443EC40B}"/>
              </a:ext>
            </a:extLst>
          </p:cNvPr>
          <p:cNvSpPr txBox="1"/>
          <p:nvPr/>
        </p:nvSpPr>
        <p:spPr>
          <a:xfrm flipH="1">
            <a:off x="3778172" y="250078"/>
            <a:ext cx="6104069" cy="738664"/>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Types of Intrusion Detection System</a:t>
            </a:r>
          </a:p>
          <a:p>
            <a:endParaRPr lang="en-IN" dirty="0"/>
          </a:p>
        </p:txBody>
      </p:sp>
      <p:pic>
        <p:nvPicPr>
          <p:cNvPr id="9" name="Picture 8">
            <a:extLst>
              <a:ext uri="{FF2B5EF4-FFF2-40B4-BE49-F238E27FC236}">
                <a16:creationId xmlns:a16="http://schemas.microsoft.com/office/drawing/2014/main" id="{E9786908-8984-458C-95DC-1CA8F54897B9}"/>
              </a:ext>
            </a:extLst>
          </p:cNvPr>
          <p:cNvPicPr>
            <a:picLocks noChangeAspect="1"/>
          </p:cNvPicPr>
          <p:nvPr/>
        </p:nvPicPr>
        <p:blipFill>
          <a:blip r:embed="rId2"/>
          <a:stretch>
            <a:fillRect/>
          </a:stretch>
        </p:blipFill>
        <p:spPr>
          <a:xfrm>
            <a:off x="7074032" y="2151530"/>
            <a:ext cx="5013317" cy="2294964"/>
          </a:xfrm>
          <a:prstGeom prst="rect">
            <a:avLst/>
          </a:prstGeom>
        </p:spPr>
      </p:pic>
      <p:sp>
        <p:nvSpPr>
          <p:cNvPr id="10" name="TextBox 9">
            <a:extLst>
              <a:ext uri="{FF2B5EF4-FFF2-40B4-BE49-F238E27FC236}">
                <a16:creationId xmlns:a16="http://schemas.microsoft.com/office/drawing/2014/main" id="{171A77E1-1CA9-4FA1-97D0-B8AC41000EBE}"/>
              </a:ext>
            </a:extLst>
          </p:cNvPr>
          <p:cNvSpPr txBox="1"/>
          <p:nvPr/>
        </p:nvSpPr>
        <p:spPr>
          <a:xfrm>
            <a:off x="3778172" y="917912"/>
            <a:ext cx="3272536" cy="5940088"/>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3. </a:t>
            </a:r>
            <a:r>
              <a:rPr lang="en-IN" sz="2000" b="1" dirty="0">
                <a:latin typeface="Times New Roman" panose="02020603050405020304" pitchFamily="18" charset="0"/>
                <a:cs typeface="Times New Roman" panose="02020603050405020304" pitchFamily="18" charset="0"/>
              </a:rPr>
              <a:t>Network-Based IDS:</a:t>
            </a:r>
          </a:p>
          <a:p>
            <a:r>
              <a:rPr lang="en-IN" sz="2000" dirty="0">
                <a:latin typeface="Times New Roman" panose="02020603050405020304" pitchFamily="18" charset="0"/>
                <a:cs typeface="Times New Roman" panose="02020603050405020304" pitchFamily="18" charset="0"/>
              </a:rPr>
              <a:t>A network-based IDS can be a devoted hardware appliance, or an application running on a computer which is attached to the network  </a:t>
            </a:r>
          </a:p>
          <a:p>
            <a:r>
              <a:rPr lang="en-IN" sz="2000" dirty="0">
                <a:latin typeface="Times New Roman" panose="02020603050405020304" pitchFamily="18" charset="0"/>
                <a:cs typeface="Times New Roman" panose="02020603050405020304" pitchFamily="18" charset="0"/>
              </a:rPr>
              <a:t>It observes all the traffic in a network or coming through an entry point (e.g., an Internet connection). </a:t>
            </a:r>
          </a:p>
          <a:p>
            <a:r>
              <a:rPr lang="en-IN" sz="2000" dirty="0">
                <a:latin typeface="Times New Roman" panose="02020603050405020304" pitchFamily="18" charset="0"/>
                <a:cs typeface="Times New Roman" panose="02020603050405020304" pitchFamily="18" charset="0"/>
              </a:rPr>
              <a:t>The network interface card (NIC) of the network-based IDS operates only in unrestrained mode which means that it will pick up all the traffic coming from the media even when the destination or final address is not present in the IDS. </a:t>
            </a:r>
          </a:p>
        </p:txBody>
      </p:sp>
    </p:spTree>
    <p:extLst>
      <p:ext uri="{BB962C8B-B14F-4D97-AF65-F5344CB8AC3E}">
        <p14:creationId xmlns:p14="http://schemas.microsoft.com/office/powerpoint/2010/main" val="3847503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7" name="TextBox 6">
            <a:extLst>
              <a:ext uri="{FF2B5EF4-FFF2-40B4-BE49-F238E27FC236}">
                <a16:creationId xmlns:a16="http://schemas.microsoft.com/office/drawing/2014/main" id="{5DA55FD3-EDB0-492B-A44E-5E98A04D7440}"/>
              </a:ext>
            </a:extLst>
          </p:cNvPr>
          <p:cNvSpPr txBox="1"/>
          <p:nvPr/>
        </p:nvSpPr>
        <p:spPr>
          <a:xfrm flipH="1">
            <a:off x="5624301" y="1194090"/>
            <a:ext cx="5335620"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CHAPTER EIGHT</a:t>
            </a:r>
          </a:p>
        </p:txBody>
      </p:sp>
      <p:sp>
        <p:nvSpPr>
          <p:cNvPr id="8" name="TextBox 7">
            <a:extLst>
              <a:ext uri="{FF2B5EF4-FFF2-40B4-BE49-F238E27FC236}">
                <a16:creationId xmlns:a16="http://schemas.microsoft.com/office/drawing/2014/main" id="{15793DB3-320A-4D62-8BCD-37224F21766E}"/>
              </a:ext>
            </a:extLst>
          </p:cNvPr>
          <p:cNvSpPr txBox="1"/>
          <p:nvPr/>
        </p:nvSpPr>
        <p:spPr>
          <a:xfrm>
            <a:off x="3715548" y="3076144"/>
            <a:ext cx="8371801"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Network Forensic </a:t>
            </a:r>
          </a:p>
        </p:txBody>
      </p:sp>
    </p:spTree>
    <p:extLst>
      <p:ext uri="{BB962C8B-B14F-4D97-AF65-F5344CB8AC3E}">
        <p14:creationId xmlns:p14="http://schemas.microsoft.com/office/powerpoint/2010/main" val="2145662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a:t>
            </a:r>
            <a:r>
              <a:rPr lang="en-IN" b="1" dirty="0">
                <a:solidFill>
                  <a:srgbClr val="133E57"/>
                </a:solidFill>
                <a:latin typeface="Times New Roman" panose="02020603050405020304" pitchFamily="18" charset="0"/>
                <a:cs typeface="Times New Roman" panose="02020603050405020304" pitchFamily="18" charset="0"/>
              </a:rPr>
              <a:t>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34153F94-6A7B-4835-82CD-6D80443EC40B}"/>
              </a:ext>
            </a:extLst>
          </p:cNvPr>
          <p:cNvSpPr txBox="1"/>
          <p:nvPr/>
        </p:nvSpPr>
        <p:spPr>
          <a:xfrm flipH="1">
            <a:off x="3778172" y="250078"/>
            <a:ext cx="6104069" cy="738664"/>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Types of Intrusion Detection System</a:t>
            </a:r>
          </a:p>
          <a:p>
            <a:endParaRPr lang="en-IN" dirty="0"/>
          </a:p>
        </p:txBody>
      </p:sp>
      <p:sp>
        <p:nvSpPr>
          <p:cNvPr id="10" name="TextBox 9">
            <a:extLst>
              <a:ext uri="{FF2B5EF4-FFF2-40B4-BE49-F238E27FC236}">
                <a16:creationId xmlns:a16="http://schemas.microsoft.com/office/drawing/2014/main" id="{171A77E1-1CA9-4FA1-97D0-B8AC41000EBE}"/>
              </a:ext>
            </a:extLst>
          </p:cNvPr>
          <p:cNvSpPr txBox="1"/>
          <p:nvPr/>
        </p:nvSpPr>
        <p:spPr>
          <a:xfrm>
            <a:off x="3778172" y="1278965"/>
            <a:ext cx="2837781" cy="5324535"/>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4.</a:t>
            </a:r>
            <a:r>
              <a:rPr lang="en-IN" sz="2000" b="1" dirty="0">
                <a:latin typeface="Times New Roman" panose="02020603050405020304" pitchFamily="18" charset="0"/>
                <a:cs typeface="Times New Roman" panose="02020603050405020304" pitchFamily="18" charset="0"/>
              </a:rPr>
              <a:t>Host-Based IDS:</a:t>
            </a:r>
          </a:p>
          <a:p>
            <a:r>
              <a:rPr lang="en-IN" sz="2000" dirty="0">
                <a:latin typeface="Times New Roman" panose="02020603050405020304" pitchFamily="18" charset="0"/>
                <a:cs typeface="Times New Roman" panose="02020603050405020304" pitchFamily="18" charset="0"/>
              </a:rPr>
              <a:t>A host-based IDS is generally a software application fixed on a system and observes activity only on the local system, which has software application installed on it. </a:t>
            </a:r>
          </a:p>
          <a:p>
            <a:r>
              <a:rPr lang="en-IN" sz="2000" dirty="0">
                <a:latin typeface="Times New Roman" panose="02020603050405020304" pitchFamily="18" charset="0"/>
                <a:cs typeface="Times New Roman" panose="02020603050405020304" pitchFamily="18" charset="0"/>
              </a:rPr>
              <a:t>It communicates directly with the operating system and has no information of low-level network traffic.</a:t>
            </a:r>
          </a:p>
          <a:p>
            <a:r>
              <a:rPr lang="en-IN" sz="2000" dirty="0">
                <a:latin typeface="Times New Roman" panose="02020603050405020304" pitchFamily="18" charset="0"/>
                <a:cs typeface="Times New Roman" panose="02020603050405020304" pitchFamily="18" charset="0"/>
              </a:rPr>
              <a:t> Most host-based IDSs depend on information from audit and system log files to sense intrusions.</a:t>
            </a:r>
          </a:p>
        </p:txBody>
      </p:sp>
      <p:pic>
        <p:nvPicPr>
          <p:cNvPr id="5" name="Picture 4">
            <a:extLst>
              <a:ext uri="{FF2B5EF4-FFF2-40B4-BE49-F238E27FC236}">
                <a16:creationId xmlns:a16="http://schemas.microsoft.com/office/drawing/2014/main" id="{CB338DC3-62A3-4D83-ABFC-51B4917F1979}"/>
              </a:ext>
            </a:extLst>
          </p:cNvPr>
          <p:cNvPicPr>
            <a:picLocks noChangeAspect="1"/>
          </p:cNvPicPr>
          <p:nvPr/>
        </p:nvPicPr>
        <p:blipFill>
          <a:blip r:embed="rId2"/>
          <a:stretch>
            <a:fillRect/>
          </a:stretch>
        </p:blipFill>
        <p:spPr>
          <a:xfrm>
            <a:off x="6713519" y="2469498"/>
            <a:ext cx="5384256" cy="1919004"/>
          </a:xfrm>
          <a:prstGeom prst="rect">
            <a:avLst/>
          </a:prstGeom>
        </p:spPr>
      </p:pic>
    </p:spTree>
    <p:extLst>
      <p:ext uri="{BB962C8B-B14F-4D97-AF65-F5344CB8AC3E}">
        <p14:creationId xmlns:p14="http://schemas.microsoft.com/office/powerpoint/2010/main" val="37805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a:t>
            </a:r>
            <a:r>
              <a:rPr lang="en-IN" b="1" dirty="0">
                <a:solidFill>
                  <a:srgbClr val="133E57"/>
                </a:solidFill>
                <a:latin typeface="Times New Roman" panose="02020603050405020304" pitchFamily="18" charset="0"/>
                <a:cs typeface="Times New Roman" panose="02020603050405020304" pitchFamily="18" charset="0"/>
              </a:rPr>
              <a:t>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34153F94-6A7B-4835-82CD-6D80443EC40B}"/>
              </a:ext>
            </a:extLst>
          </p:cNvPr>
          <p:cNvSpPr txBox="1"/>
          <p:nvPr/>
        </p:nvSpPr>
        <p:spPr>
          <a:xfrm flipH="1">
            <a:off x="3778172" y="296348"/>
            <a:ext cx="6104069" cy="738664"/>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Types of Intrusion Detection System</a:t>
            </a:r>
          </a:p>
          <a:p>
            <a:endParaRPr lang="en-IN" dirty="0"/>
          </a:p>
        </p:txBody>
      </p:sp>
      <p:sp>
        <p:nvSpPr>
          <p:cNvPr id="3" name="TextBox 2">
            <a:extLst>
              <a:ext uri="{FF2B5EF4-FFF2-40B4-BE49-F238E27FC236}">
                <a16:creationId xmlns:a16="http://schemas.microsoft.com/office/drawing/2014/main" id="{6FAF4118-60C1-4A40-8537-6335A6015CEA}"/>
              </a:ext>
            </a:extLst>
          </p:cNvPr>
          <p:cNvSpPr txBox="1"/>
          <p:nvPr/>
        </p:nvSpPr>
        <p:spPr>
          <a:xfrm>
            <a:off x="3778172" y="1162012"/>
            <a:ext cx="8477328" cy="5170646"/>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5.</a:t>
            </a:r>
            <a:r>
              <a:rPr lang="en-IN" sz="2200" b="1" dirty="0">
                <a:latin typeface="Times New Roman" panose="02020603050405020304" pitchFamily="18" charset="0"/>
                <a:cs typeface="Times New Roman" panose="02020603050405020304" pitchFamily="18" charset="0"/>
              </a:rPr>
              <a:t>Knowledge-Based IDS (Signature Based):</a:t>
            </a:r>
          </a:p>
          <a:p>
            <a:r>
              <a:rPr lang="en-IN" sz="2200" dirty="0">
                <a:latin typeface="Times New Roman" panose="02020603050405020304" pitchFamily="18" charset="0"/>
                <a:cs typeface="Times New Roman" panose="02020603050405020304" pitchFamily="18" charset="0"/>
              </a:rPr>
              <a:t>In knowledge-based IDS its effectiveness is based on known attack methods; this is the main weakness of knowledge-based IDS.</a:t>
            </a:r>
          </a:p>
          <a:p>
            <a:r>
              <a:rPr lang="en-IN" sz="2200" dirty="0">
                <a:latin typeface="Times New Roman" panose="02020603050405020304" pitchFamily="18" charset="0"/>
                <a:cs typeface="Times New Roman" panose="02020603050405020304" pitchFamily="18" charset="0"/>
              </a:rPr>
              <a:t>Knowledge-based IDSs, also known as signature based, are reliant on a database of known attack signatures.</a:t>
            </a:r>
          </a:p>
          <a:p>
            <a:r>
              <a:rPr lang="en-IN" sz="2200" dirty="0">
                <a:latin typeface="Times New Roman" panose="02020603050405020304" pitchFamily="18" charset="0"/>
                <a:cs typeface="Times New Roman" panose="02020603050405020304" pitchFamily="18" charset="0"/>
              </a:rPr>
              <a:t> Knowledge-based systems look closely at data and try to match it to a signature pattern in the signature database</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6. </a:t>
            </a:r>
            <a:r>
              <a:rPr lang="en-IN" sz="2200" b="1" dirty="0">
                <a:latin typeface="Times New Roman" panose="02020603050405020304" pitchFamily="18" charset="0"/>
                <a:cs typeface="Times New Roman" panose="02020603050405020304" pitchFamily="18" charset="0"/>
              </a:rPr>
              <a:t>Behavior-Based IDS (Anomaly Based):</a:t>
            </a:r>
          </a:p>
          <a:p>
            <a:r>
              <a:rPr lang="en-IN" sz="2200" dirty="0">
                <a:latin typeface="Times New Roman" panose="02020603050405020304" pitchFamily="18" charset="0"/>
                <a:cs typeface="Times New Roman" panose="02020603050405020304" pitchFamily="18" charset="0"/>
              </a:rPr>
              <a:t>A behavior-based IDS mentions a baseline or learned pattern of normal system activity to recognize active intrusion attempts.</a:t>
            </a:r>
          </a:p>
          <a:p>
            <a:r>
              <a:rPr lang="en-IN" sz="2200" dirty="0">
                <a:latin typeface="Times New Roman" panose="02020603050405020304" pitchFamily="18" charset="0"/>
                <a:cs typeface="Times New Roman" panose="02020603050405020304" pitchFamily="18" charset="0"/>
              </a:rPr>
              <a:t>Behavior-based intrusion detection is also known as anomaly-based or statistical-based intrusion detection. </a:t>
            </a:r>
          </a:p>
          <a:p>
            <a:r>
              <a:rPr lang="en-IN" sz="2200" dirty="0">
                <a:latin typeface="Times New Roman" panose="02020603050405020304" pitchFamily="18" charset="0"/>
                <a:cs typeface="Times New Roman" panose="02020603050405020304" pitchFamily="18" charset="0"/>
              </a:rPr>
              <a:t>As this name denotes, a behavior-based IDS observes traffic and system activity for uncommon behavior—irregularities based on statistics</a:t>
            </a:r>
          </a:p>
        </p:txBody>
      </p:sp>
    </p:spTree>
    <p:extLst>
      <p:ext uri="{BB962C8B-B14F-4D97-AF65-F5344CB8AC3E}">
        <p14:creationId xmlns:p14="http://schemas.microsoft.com/office/powerpoint/2010/main" val="565344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47501" y="444500"/>
            <a:ext cx="3394199" cy="6234849"/>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7540C558-CA29-4715-AA1D-DB6C77570620}"/>
              </a:ext>
            </a:extLst>
          </p:cNvPr>
          <p:cNvSpPr txBox="1"/>
          <p:nvPr/>
        </p:nvSpPr>
        <p:spPr>
          <a:xfrm>
            <a:off x="3790950" y="400050"/>
            <a:ext cx="7302500" cy="461665"/>
          </a:xfrm>
          <a:prstGeom prst="rect">
            <a:avLst/>
          </a:prstGeom>
          <a:noFill/>
        </p:spPr>
        <p:txBody>
          <a:bodyPr wrap="square" rtlCol="0">
            <a:spAutoFit/>
          </a:bodyPr>
          <a:lstStyle/>
          <a:p>
            <a:r>
              <a:rPr lang="en-IN" sz="2400" b="1" dirty="0"/>
              <a:t>Understanding Network Intrusions and Attacks</a:t>
            </a:r>
          </a:p>
        </p:txBody>
      </p:sp>
      <p:sp>
        <p:nvSpPr>
          <p:cNvPr id="5" name="TextBox 4">
            <a:extLst>
              <a:ext uri="{FF2B5EF4-FFF2-40B4-BE49-F238E27FC236}">
                <a16:creationId xmlns:a16="http://schemas.microsoft.com/office/drawing/2014/main" id="{CEDBCB7F-18E1-4DBE-9A94-1BCC8530D4CA}"/>
              </a:ext>
            </a:extLst>
          </p:cNvPr>
          <p:cNvSpPr txBox="1"/>
          <p:nvPr/>
        </p:nvSpPr>
        <p:spPr>
          <a:xfrm>
            <a:off x="3790950" y="1348800"/>
            <a:ext cx="8191500" cy="5509200"/>
          </a:xfrm>
          <a:prstGeom prst="rect">
            <a:avLst/>
          </a:prstGeom>
          <a:noFill/>
        </p:spPr>
        <p:txBody>
          <a:bodyPr wrap="square" rtlCol="0">
            <a:spAutoFit/>
          </a:bodyPr>
          <a:lstStyle/>
          <a:p>
            <a:pPr marL="342900" indent="-342900">
              <a:buAutoNum type="arabicPeriod"/>
            </a:pPr>
            <a:r>
              <a:rPr lang="en-IN" sz="2200" b="1" dirty="0">
                <a:latin typeface="Times New Roman" panose="02020603050405020304" pitchFamily="18" charset="0"/>
                <a:cs typeface="Times New Roman" panose="02020603050405020304" pitchFamily="18" charset="0"/>
              </a:rPr>
              <a:t>Intrusions versus Attacks</a:t>
            </a:r>
          </a:p>
          <a:p>
            <a:r>
              <a:rPr lang="en-IN" sz="2200" dirty="0">
                <a:latin typeface="Times New Roman" panose="02020603050405020304" pitchFamily="18" charset="0"/>
                <a:cs typeface="Times New Roman" panose="02020603050405020304" pitchFamily="18" charset="0"/>
              </a:rPr>
              <a:t>It is important for investigators to realize the difference between an intrusion and an attack, because whether or not there was a real unauthorized entry to the network or system, it can be a significant aspect in evidencing the elements of a criminal offense.</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2. </a:t>
            </a:r>
            <a:r>
              <a:rPr lang="en-IN" sz="2200" b="1" dirty="0">
                <a:latin typeface="Times New Roman" panose="02020603050405020304" pitchFamily="18" charset="0"/>
                <a:cs typeface="Times New Roman" panose="02020603050405020304" pitchFamily="18" charset="0"/>
              </a:rPr>
              <a:t>Recognizing Direct versus Distributed Attacks</a:t>
            </a:r>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 direct attack is launched from a computer used by the attacker (often after pre-intrusion/attack tools, such as port scanners, are used to find potential victims).</a:t>
            </a:r>
          </a:p>
          <a:p>
            <a:r>
              <a:rPr lang="en-IN" sz="2200" dirty="0">
                <a:latin typeface="Times New Roman" panose="02020603050405020304" pitchFamily="18" charset="0"/>
                <a:cs typeface="Times New Roman" panose="02020603050405020304" pitchFamily="18" charset="0"/>
              </a:rPr>
              <a:t>As compared to direct attack, the distributed attack is more complex. </a:t>
            </a:r>
          </a:p>
          <a:p>
            <a:r>
              <a:rPr lang="en-IN" sz="2200" dirty="0">
                <a:latin typeface="Times New Roman" panose="02020603050405020304" pitchFamily="18" charset="0"/>
                <a:cs typeface="Times New Roman" panose="02020603050405020304" pitchFamily="18" charset="0"/>
              </a:rPr>
              <a:t>This type of attack includes multiple victims, which include not only the target of the attack, but also intermediary remote systems from which the attack is launched that are controlled by the attacker. </a:t>
            </a:r>
          </a:p>
          <a:p>
            <a:r>
              <a:rPr lang="en-IN" sz="2200" dirty="0">
                <a:latin typeface="Times New Roman" panose="02020603050405020304" pitchFamily="18" charset="0"/>
                <a:cs typeface="Times New Roman" panose="02020603050405020304" pitchFamily="18" charset="0"/>
              </a:rPr>
              <a:t> </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1009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47501" y="444500"/>
            <a:ext cx="3394199" cy="6234849"/>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7540C558-CA29-4715-AA1D-DB6C77570620}"/>
              </a:ext>
            </a:extLst>
          </p:cNvPr>
          <p:cNvSpPr txBox="1"/>
          <p:nvPr/>
        </p:nvSpPr>
        <p:spPr>
          <a:xfrm>
            <a:off x="3835400" y="302597"/>
            <a:ext cx="7302500" cy="461665"/>
          </a:xfrm>
          <a:prstGeom prst="rect">
            <a:avLst/>
          </a:prstGeom>
          <a:noFill/>
        </p:spPr>
        <p:txBody>
          <a:bodyPr wrap="square" rtlCol="0">
            <a:spAutoFit/>
          </a:bodyPr>
          <a:lstStyle/>
          <a:p>
            <a:r>
              <a:rPr lang="en-IN" sz="2400" b="1" dirty="0"/>
              <a:t>Understanding Network Intrusions and Attacks</a:t>
            </a:r>
          </a:p>
        </p:txBody>
      </p:sp>
      <p:sp>
        <p:nvSpPr>
          <p:cNvPr id="5" name="TextBox 4">
            <a:extLst>
              <a:ext uri="{FF2B5EF4-FFF2-40B4-BE49-F238E27FC236}">
                <a16:creationId xmlns:a16="http://schemas.microsoft.com/office/drawing/2014/main" id="{CEDBCB7F-18E1-4DBE-9A94-1BCC8530D4CA}"/>
              </a:ext>
            </a:extLst>
          </p:cNvPr>
          <p:cNvSpPr txBox="1"/>
          <p:nvPr/>
        </p:nvSpPr>
        <p:spPr>
          <a:xfrm>
            <a:off x="3835400" y="1315155"/>
            <a:ext cx="8210550" cy="4493538"/>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3. Automated Attacks</a:t>
            </a:r>
          </a:p>
          <a:p>
            <a:r>
              <a:rPr lang="en-IN" sz="2200" dirty="0">
                <a:latin typeface="Times New Roman" panose="02020603050405020304" pitchFamily="18" charset="0"/>
                <a:cs typeface="Times New Roman" panose="02020603050405020304" pitchFamily="18" charset="0"/>
              </a:rPr>
              <a:t>Attacks implemented by a computer program rather than the attacker physically carrying out the phases in the attack sequence are called automated attack. </a:t>
            </a:r>
          </a:p>
          <a:p>
            <a:endParaRPr lang="en-IN" sz="2200"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4. Accidental Attacks </a:t>
            </a:r>
          </a:p>
          <a:p>
            <a:r>
              <a:rPr lang="en-IN" sz="2200" dirty="0">
                <a:latin typeface="Times New Roman" panose="02020603050405020304" pitchFamily="18" charset="0"/>
                <a:cs typeface="Times New Roman" panose="02020603050405020304" pitchFamily="18" charset="0"/>
              </a:rPr>
              <a:t>Sometimes, intrusions and attacks may really be unintentional.</a:t>
            </a:r>
          </a:p>
          <a:p>
            <a:r>
              <a:rPr lang="en-IN" sz="2200" dirty="0">
                <a:latin typeface="Times New Roman" panose="02020603050405020304" pitchFamily="18" charset="0"/>
                <a:cs typeface="Times New Roman" panose="02020603050405020304" pitchFamily="18" charset="0"/>
              </a:rPr>
              <a:t>The user who appears to have sent the virus via e-mail is frequently a victim of the attack himself/herself.</a:t>
            </a:r>
          </a:p>
          <a:p>
            <a:r>
              <a:rPr lang="en-IN" sz="2200" dirty="0">
                <a:latin typeface="Times New Roman" panose="02020603050405020304" pitchFamily="18" charset="0"/>
                <a:cs typeface="Times New Roman" panose="02020603050405020304" pitchFamily="18" charset="0"/>
              </a:rPr>
              <a:t>In numerous cases, huge quantities of virus attacks are introduced accidentally or unknowingly.</a:t>
            </a:r>
          </a:p>
          <a:p>
            <a:r>
              <a:rPr lang="en-IN" sz="2200" dirty="0">
                <a:latin typeface="Times New Roman" panose="02020603050405020304" pitchFamily="18" charset="0"/>
                <a:cs typeface="Times New Roman" panose="02020603050405020304" pitchFamily="18" charset="0"/>
              </a:rPr>
              <a:t>When a lower state of obligation is present, some acts are still considered criminal. </a:t>
            </a:r>
          </a:p>
        </p:txBody>
      </p:sp>
    </p:spTree>
    <p:extLst>
      <p:ext uri="{BB962C8B-B14F-4D97-AF65-F5344CB8AC3E}">
        <p14:creationId xmlns:p14="http://schemas.microsoft.com/office/powerpoint/2010/main" val="220920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47501" y="444500"/>
            <a:ext cx="3394199" cy="6234849"/>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7540C558-CA29-4715-AA1D-DB6C77570620}"/>
              </a:ext>
            </a:extLst>
          </p:cNvPr>
          <p:cNvSpPr txBox="1"/>
          <p:nvPr/>
        </p:nvSpPr>
        <p:spPr>
          <a:xfrm>
            <a:off x="3489201" y="328705"/>
            <a:ext cx="73025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Understanding Network Intrusions and Attacks</a:t>
            </a:r>
          </a:p>
        </p:txBody>
      </p:sp>
      <p:sp>
        <p:nvSpPr>
          <p:cNvPr id="5" name="TextBox 4">
            <a:extLst>
              <a:ext uri="{FF2B5EF4-FFF2-40B4-BE49-F238E27FC236}">
                <a16:creationId xmlns:a16="http://schemas.microsoft.com/office/drawing/2014/main" id="{CEDBCB7F-18E1-4DBE-9A94-1BCC8530D4CA}"/>
              </a:ext>
            </a:extLst>
          </p:cNvPr>
          <p:cNvSpPr txBox="1"/>
          <p:nvPr/>
        </p:nvSpPr>
        <p:spPr>
          <a:xfrm>
            <a:off x="3489201" y="1012420"/>
            <a:ext cx="8591550" cy="59093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5. Preventing Intentional Internal Security Breaches</a:t>
            </a:r>
          </a:p>
          <a:p>
            <a:r>
              <a:rPr lang="en-IN" dirty="0">
                <a:latin typeface="Times New Roman" panose="02020603050405020304" pitchFamily="18" charset="0"/>
                <a:cs typeface="Times New Roman" panose="02020603050405020304" pitchFamily="18" charset="0"/>
              </a:rPr>
              <a:t>Security breaches is an event that affects unauthorized access of data, applications, services, networks, and/or devices by avoiding their core security mechanisms. It happens when an individual or an application illegally move in a private, confidential, or unauthorized logical IT perimeter.</a:t>
            </a:r>
          </a:p>
          <a:p>
            <a:r>
              <a:rPr lang="en-IN" dirty="0">
                <a:latin typeface="Times New Roman" panose="02020603050405020304" pitchFamily="18" charset="0"/>
                <a:cs typeface="Times New Roman" panose="02020603050405020304" pitchFamily="18" charset="0"/>
              </a:rPr>
              <a:t>Internal attackers are more hazardous for several reasons: </a:t>
            </a:r>
          </a:p>
          <a:p>
            <a:r>
              <a:rPr lang="en-IN" dirty="0">
                <a:latin typeface="Times New Roman" panose="02020603050405020304" pitchFamily="18" charset="0"/>
                <a:cs typeface="Times New Roman" panose="02020603050405020304" pitchFamily="18" charset="0"/>
              </a:rPr>
              <a:t>a. People inside the network generally know more about the company, the network, and the layout of the buildings, normal working process, and other information that makes it easier for them to gain access without recognition.</a:t>
            </a:r>
          </a:p>
          <a:p>
            <a:r>
              <a:rPr lang="en-IN" dirty="0">
                <a:latin typeface="Times New Roman" panose="02020603050405020304" pitchFamily="18" charset="0"/>
                <a:cs typeface="Times New Roman" panose="02020603050405020304" pitchFamily="18" charset="0"/>
              </a:rPr>
              <a:t>b. Internal attackers generally have at least some degree of legal access and could find it easy to determine passwords and fleapits in the current security system.</a:t>
            </a:r>
          </a:p>
          <a:p>
            <a:r>
              <a:rPr lang="en-IN" dirty="0">
                <a:latin typeface="Times New Roman" panose="02020603050405020304" pitchFamily="18" charset="0"/>
                <a:cs typeface="Times New Roman" panose="02020603050405020304" pitchFamily="18" charset="0"/>
              </a:rPr>
              <a:t>c. Internal hackers know what activities will incur the most damage, what information is on the network.</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 a high security environment, actions should be taken to avert this kind of theft. For example: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Install computers lacking floppy drives or even totally diskless workstations.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Apply system or group strategy that avoids users from installing software.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Lock PC cases and cover physical access to serial ports, USB ports, and other connection points, so that removable media devices cannot be connected.</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5523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47501" y="444500"/>
            <a:ext cx="3394199" cy="6234849"/>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7540C558-CA29-4715-AA1D-DB6C77570620}"/>
              </a:ext>
            </a:extLst>
          </p:cNvPr>
          <p:cNvSpPr txBox="1"/>
          <p:nvPr/>
        </p:nvSpPr>
        <p:spPr>
          <a:xfrm>
            <a:off x="3657600" y="546100"/>
            <a:ext cx="73025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Understanding Network Intrusions and Attacks</a:t>
            </a:r>
          </a:p>
        </p:txBody>
      </p:sp>
      <p:sp>
        <p:nvSpPr>
          <p:cNvPr id="7" name="TextBox 6">
            <a:extLst>
              <a:ext uri="{FF2B5EF4-FFF2-40B4-BE49-F238E27FC236}">
                <a16:creationId xmlns:a16="http://schemas.microsoft.com/office/drawing/2014/main" id="{52EF1CDE-8920-4F16-98EF-776EE2A94219}"/>
              </a:ext>
            </a:extLst>
          </p:cNvPr>
          <p:cNvSpPr txBox="1"/>
          <p:nvPr/>
        </p:nvSpPr>
        <p:spPr>
          <a:xfrm>
            <a:off x="3657599" y="1416050"/>
            <a:ext cx="8486899" cy="5324535"/>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6</a:t>
            </a:r>
            <a:r>
              <a:rPr lang="en-IN" sz="2000" b="1" dirty="0">
                <a:latin typeface="Times New Roman" panose="02020603050405020304" pitchFamily="18" charset="0"/>
                <a:cs typeface="Times New Roman" panose="02020603050405020304" pitchFamily="18" charset="0"/>
              </a:rPr>
              <a:t>.Preventing Unauthorized External Intrusions </a:t>
            </a:r>
          </a:p>
          <a:p>
            <a:r>
              <a:rPr lang="en-IN" sz="2000" dirty="0">
                <a:latin typeface="Times New Roman" panose="02020603050405020304" pitchFamily="18" charset="0"/>
                <a:cs typeface="Times New Roman" panose="02020603050405020304" pitchFamily="18" charset="0"/>
              </a:rPr>
              <a:t>Unauthorized intrusion can be defined as attacks in which the attacker gets access into the system by means of different hacking or cracking techniques.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7. </a:t>
            </a:r>
            <a:r>
              <a:rPr lang="en-IN" sz="2000" b="1" dirty="0">
                <a:latin typeface="Times New Roman" panose="02020603050405020304" pitchFamily="18" charset="0"/>
                <a:cs typeface="Times New Roman" panose="02020603050405020304" pitchFamily="18" charset="0"/>
              </a:rPr>
              <a:t>Planning for Firewall Failures </a:t>
            </a:r>
          </a:p>
          <a:p>
            <a:r>
              <a:rPr lang="en-IN" sz="2000" dirty="0">
                <a:latin typeface="Times New Roman" panose="02020603050405020304" pitchFamily="18" charset="0"/>
                <a:cs typeface="Times New Roman" panose="02020603050405020304" pitchFamily="18" charset="0"/>
              </a:rPr>
              <a:t> The planning must take into consideration the possibility that the firewall will fail:</a:t>
            </a:r>
          </a:p>
          <a:p>
            <a:pPr marL="342900" indent="-342900">
              <a:buFont typeface="+mj-lt"/>
              <a:buAutoNum type="alphaLcPeriod"/>
            </a:pPr>
            <a:r>
              <a:rPr lang="en-IN" sz="2000" dirty="0">
                <a:latin typeface="Times New Roman" panose="02020603050405020304" pitchFamily="18" charset="0"/>
                <a:cs typeface="Times New Roman" panose="02020603050405020304" pitchFamily="18" charset="0"/>
              </a:rPr>
              <a:t> If intruders do get in, what is the contingency plan? </a:t>
            </a:r>
          </a:p>
          <a:p>
            <a:pPr marL="342900" indent="-342900">
              <a:buFont typeface="+mj-lt"/>
              <a:buAutoNum type="alphaLcPeriod"/>
            </a:pPr>
            <a:r>
              <a:rPr lang="en-IN" sz="2000" dirty="0">
                <a:latin typeface="Times New Roman" panose="02020603050405020304" pitchFamily="18" charset="0"/>
                <a:cs typeface="Times New Roman" panose="02020603050405020304" pitchFamily="18" charset="0"/>
              </a:rPr>
              <a:t>How can they reduce the amount of damage attackers can do?</a:t>
            </a:r>
          </a:p>
          <a:p>
            <a:pPr marL="342900" indent="-342900">
              <a:buFont typeface="+mj-lt"/>
              <a:buAutoNum type="alphaLcPeriod"/>
            </a:pPr>
            <a:r>
              <a:rPr lang="en-IN" sz="2000" dirty="0">
                <a:latin typeface="Times New Roman" panose="02020603050405020304" pitchFamily="18" charset="0"/>
                <a:cs typeface="Times New Roman" panose="02020603050405020304" pitchFamily="18" charset="0"/>
              </a:rPr>
              <a:t>How can the most sensitive or valuable data be protected?</a:t>
            </a:r>
          </a:p>
          <a:p>
            <a:pPr marL="342900" indent="-342900">
              <a:buFont typeface="+mj-lt"/>
              <a:buAutoNum type="alphaLcPeriod"/>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When considering maintenance and testing and examining firewall failure, organizations should ask the following questions: </a:t>
            </a:r>
          </a:p>
          <a:p>
            <a:pPr marL="342900" indent="-342900">
              <a:buFont typeface="+mj-lt"/>
              <a:buAutoNum type="alphaLcPeriod"/>
            </a:pPr>
            <a:r>
              <a:rPr lang="en-IN" sz="2000" dirty="0">
                <a:latin typeface="Times New Roman" panose="02020603050405020304" pitchFamily="18" charset="0"/>
                <a:cs typeface="Times New Roman" panose="02020603050405020304" pitchFamily="18" charset="0"/>
              </a:rPr>
              <a:t> When was the last time the firewall rule set was fully verified?</a:t>
            </a:r>
          </a:p>
          <a:p>
            <a:pPr marL="342900" indent="-342900">
              <a:buFont typeface="+mj-lt"/>
              <a:buAutoNum type="alphaLcPeriod"/>
            </a:pPr>
            <a:r>
              <a:rPr lang="en-IN" sz="2000" dirty="0">
                <a:latin typeface="Times New Roman" panose="02020603050405020304" pitchFamily="18" charset="0"/>
                <a:cs typeface="Times New Roman" panose="02020603050405020304" pitchFamily="18" charset="0"/>
              </a:rPr>
              <a:t>When was the firewall rule set updated? </a:t>
            </a:r>
          </a:p>
          <a:p>
            <a:pPr marL="342900" indent="-342900">
              <a:buFont typeface="+mj-lt"/>
              <a:buAutoNum type="alphaLcPeriod"/>
            </a:pPr>
            <a:r>
              <a:rPr lang="en-IN" sz="2000" dirty="0">
                <a:latin typeface="Times New Roman" panose="02020603050405020304" pitchFamily="18" charset="0"/>
                <a:cs typeface="Times New Roman" panose="02020603050405020304" pitchFamily="18" charset="0"/>
              </a:rPr>
              <a:t>When was the last time the firewall was fully tested?</a:t>
            </a:r>
          </a:p>
          <a:p>
            <a:pPr marL="342900" indent="-342900">
              <a:buFont typeface="+mj-lt"/>
              <a:buAutoNum type="alphaLcPeriod"/>
            </a:pPr>
            <a:r>
              <a:rPr lang="en-IN" sz="2000" dirty="0">
                <a:latin typeface="Times New Roman" panose="02020603050405020304" pitchFamily="18" charset="0"/>
                <a:cs typeface="Times New Roman" panose="02020603050405020304" pitchFamily="18" charset="0"/>
              </a:rPr>
              <a:t>When was the last time the firewall rule set was optimized?</a:t>
            </a:r>
          </a:p>
        </p:txBody>
      </p:sp>
    </p:spTree>
    <p:extLst>
      <p:ext uri="{BB962C8B-B14F-4D97-AF65-F5344CB8AC3E}">
        <p14:creationId xmlns:p14="http://schemas.microsoft.com/office/powerpoint/2010/main" val="2911500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47501" y="444500"/>
            <a:ext cx="3394199" cy="6234849"/>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7540C558-CA29-4715-AA1D-DB6C77570620}"/>
              </a:ext>
            </a:extLst>
          </p:cNvPr>
          <p:cNvSpPr txBox="1"/>
          <p:nvPr/>
        </p:nvSpPr>
        <p:spPr>
          <a:xfrm>
            <a:off x="3657600" y="546100"/>
            <a:ext cx="73025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Understanding Network Intrusions and Attacks</a:t>
            </a:r>
          </a:p>
        </p:txBody>
      </p:sp>
      <p:sp>
        <p:nvSpPr>
          <p:cNvPr id="5" name="TextBox 4">
            <a:extLst>
              <a:ext uri="{FF2B5EF4-FFF2-40B4-BE49-F238E27FC236}">
                <a16:creationId xmlns:a16="http://schemas.microsoft.com/office/drawing/2014/main" id="{FA458C91-1B5C-4093-8DA5-DD27CBF9F7EC}"/>
              </a:ext>
            </a:extLst>
          </p:cNvPr>
          <p:cNvSpPr txBox="1"/>
          <p:nvPr/>
        </p:nvSpPr>
        <p:spPr>
          <a:xfrm>
            <a:off x="3657600" y="1292660"/>
            <a:ext cx="8299450" cy="5324535"/>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8.External Intruders with Internal Access</a:t>
            </a:r>
          </a:p>
          <a:p>
            <a:r>
              <a:rPr lang="en-IN" sz="2000" dirty="0">
                <a:latin typeface="Times New Roman" panose="02020603050405020304" pitchFamily="18" charset="0"/>
                <a:cs typeface="Times New Roman" panose="02020603050405020304" pitchFamily="18" charset="0"/>
              </a:rPr>
              <a:t>External intruders are basically outsiders who physically break into your facility to gain access to your network, although not actually a true insider because he or she is not authorized to be there and does not have a valid account on the network.</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9. Recognizing the “Fact of the Attack” </a:t>
            </a:r>
          </a:p>
          <a:p>
            <a:r>
              <a:rPr lang="en-IN" sz="2000" dirty="0">
                <a:latin typeface="Times New Roman" panose="02020603050405020304" pitchFamily="18" charset="0"/>
                <a:cs typeface="Times New Roman" panose="02020603050405020304" pitchFamily="18" charset="0"/>
              </a:rPr>
              <a:t> To recognize that an attack is happening, IDSs use two methods: </a:t>
            </a:r>
          </a:p>
          <a:p>
            <a:pPr marL="342900" indent="-342900">
              <a:buFont typeface="+mj-lt"/>
              <a:buAutoNum type="alphaLcPeriod"/>
            </a:pPr>
            <a:r>
              <a:rPr lang="en-IN" sz="2000" dirty="0">
                <a:latin typeface="Times New Roman" panose="02020603050405020304" pitchFamily="18" charset="0"/>
                <a:cs typeface="Times New Roman" panose="02020603050405020304" pitchFamily="18" charset="0"/>
              </a:rPr>
              <a:t> Pattern recognition: Investigating files, network traffic, series in RAM, or other data for recurrent or identifiable marks of attack, like mysterious increases in file size or particular character strings.</a:t>
            </a:r>
          </a:p>
          <a:p>
            <a:pPr marL="342900" indent="-342900">
              <a:buFont typeface="+mj-lt"/>
              <a:buAutoNum type="alphaLcPeriod"/>
            </a:pPr>
            <a:r>
              <a:rPr lang="en-IN" sz="2000" dirty="0">
                <a:latin typeface="Times New Roman" panose="02020603050405020304" pitchFamily="18" charset="0"/>
                <a:cs typeface="Times New Roman" panose="02020603050405020304" pitchFamily="18" charset="0"/>
              </a:rPr>
              <a:t> Effect recognition: Recognizing the results of an attack, like a system crash triggered by overload or an unexpected reboot for no reason. Exploits are called “</a:t>
            </a:r>
            <a:r>
              <a:rPr lang="en-IN" sz="2000" dirty="0" err="1">
                <a:latin typeface="Times New Roman" panose="02020603050405020304" pitchFamily="18" charset="0"/>
                <a:cs typeface="Times New Roman" panose="02020603050405020304" pitchFamily="18" charset="0"/>
              </a:rPr>
              <a:t>fragattacks</a:t>
            </a:r>
            <a:r>
              <a:rPr lang="en-IN" sz="2000" dirty="0">
                <a:latin typeface="Times New Roman" panose="02020603050405020304" pitchFamily="18" charset="0"/>
                <a:cs typeface="Times New Roman" panose="02020603050405020304" pitchFamily="18" charset="0"/>
              </a:rPr>
              <a:t>” the when number of TCP/IP exploits use patchy packages. It is more problematic to recognize effect, because the “effects” often look like normal network traffic or problems triggered by hardware or software faults. </a:t>
            </a:r>
          </a:p>
        </p:txBody>
      </p:sp>
    </p:spTree>
    <p:extLst>
      <p:ext uri="{BB962C8B-B14F-4D97-AF65-F5344CB8AC3E}">
        <p14:creationId xmlns:p14="http://schemas.microsoft.com/office/powerpoint/2010/main" val="3118978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47501" y="444500"/>
            <a:ext cx="3394199" cy="6234849"/>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7540C558-CA29-4715-AA1D-DB6C77570620}"/>
              </a:ext>
            </a:extLst>
          </p:cNvPr>
          <p:cNvSpPr txBox="1"/>
          <p:nvPr/>
        </p:nvSpPr>
        <p:spPr>
          <a:xfrm>
            <a:off x="3657600" y="444500"/>
            <a:ext cx="73025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Understanding Network Intrusions and Attacks</a:t>
            </a:r>
          </a:p>
        </p:txBody>
      </p:sp>
      <p:sp>
        <p:nvSpPr>
          <p:cNvPr id="5" name="TextBox 4">
            <a:extLst>
              <a:ext uri="{FF2B5EF4-FFF2-40B4-BE49-F238E27FC236}">
                <a16:creationId xmlns:a16="http://schemas.microsoft.com/office/drawing/2014/main" id="{FA458C91-1B5C-4093-8DA5-DD27CBF9F7EC}"/>
              </a:ext>
            </a:extLst>
          </p:cNvPr>
          <p:cNvSpPr txBox="1"/>
          <p:nvPr/>
        </p:nvSpPr>
        <p:spPr>
          <a:xfrm>
            <a:off x="3657600" y="1304743"/>
            <a:ext cx="7981950" cy="5847755"/>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10. Identifying and Categorizing Attack Types</a:t>
            </a:r>
          </a:p>
          <a:p>
            <a:r>
              <a:rPr lang="en-IN" sz="2200" dirty="0">
                <a:latin typeface="Times New Roman" panose="02020603050405020304" pitchFamily="18" charset="0"/>
                <a:cs typeface="Times New Roman" panose="02020603050405020304" pitchFamily="18" charset="0"/>
              </a:rPr>
              <a:t>The attack type refers to how an intruder obtains access to your computer or network and what the attacker does once he/she has gained entry—the DOS attacks, scanning and spoofing, nuke attacks, and distribution of malicious code, some of the more corporate types of hack attacks, including social engineering attacks. You will be well equipped to safeguard against the attack when you have a simple understanding of how each type of attack works. </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It is useful to sort these different intrusions and attacks into classifications:</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Pre-intrusion/attack activities</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Password-cracking methods </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Technical exploits</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Malicious code attacks</a:t>
            </a: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0369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8245B097-31BC-41DD-945F-64191FE6FD87}"/>
              </a:ext>
            </a:extLst>
          </p:cNvPr>
          <p:cNvSpPr txBox="1"/>
          <p:nvPr/>
        </p:nvSpPr>
        <p:spPr>
          <a:xfrm>
            <a:off x="4029002" y="615950"/>
            <a:ext cx="422718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Analyzing Network Traffic</a:t>
            </a:r>
          </a:p>
        </p:txBody>
      </p:sp>
      <p:sp>
        <p:nvSpPr>
          <p:cNvPr id="3" name="TextBox 2">
            <a:extLst>
              <a:ext uri="{FF2B5EF4-FFF2-40B4-BE49-F238E27FC236}">
                <a16:creationId xmlns:a16="http://schemas.microsoft.com/office/drawing/2014/main" id="{8D1653A3-B722-4ED4-A116-736CD5636D01}"/>
              </a:ext>
            </a:extLst>
          </p:cNvPr>
          <p:cNvSpPr txBox="1"/>
          <p:nvPr/>
        </p:nvSpPr>
        <p:spPr>
          <a:xfrm>
            <a:off x="3656252" y="1834624"/>
            <a:ext cx="8431097" cy="3816429"/>
          </a:xfrm>
          <a:prstGeom prst="rect">
            <a:avLst/>
          </a:prstGeom>
          <a:noFill/>
        </p:spPr>
        <p:txBody>
          <a:bodyPr wrap="square" rtlCol="0">
            <a:spAutoFit/>
          </a:bodyPr>
          <a:lstStyle/>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Network forensics analysis, like any other forensic investigation, presents many challenges</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 first challenge is related to traffic data sniffing.</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Depending on the network configuration and security measures where the sniffer is deployed, the tool may not capture all desired traffic data. </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To solve this issue, the network administrator should use a span port on network devices in multiple places of the network.</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One tedious task in the network forensic is the data correlation. </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Data correlation can be either causal or temporal. </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For the latter case, timestamps should be logged as well.</a:t>
            </a:r>
          </a:p>
          <a:p>
            <a:pPr marL="285750" indent="-28575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855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D6D1382D-52C1-4829-8A2B-7D6DDC9CE371}"/>
              </a:ext>
            </a:extLst>
          </p:cNvPr>
          <p:cNvSpPr txBox="1"/>
          <p:nvPr/>
        </p:nvSpPr>
        <p:spPr>
          <a:xfrm>
            <a:off x="3646137" y="236974"/>
            <a:ext cx="612123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Collecting Network-Based Evidence</a:t>
            </a:r>
          </a:p>
        </p:txBody>
      </p:sp>
      <p:sp>
        <p:nvSpPr>
          <p:cNvPr id="3" name="TextBox 2">
            <a:extLst>
              <a:ext uri="{FF2B5EF4-FFF2-40B4-BE49-F238E27FC236}">
                <a16:creationId xmlns:a16="http://schemas.microsoft.com/office/drawing/2014/main" id="{FAE8454F-EC0A-49EB-9A11-C7E91AD1F6B1}"/>
              </a:ext>
            </a:extLst>
          </p:cNvPr>
          <p:cNvSpPr txBox="1"/>
          <p:nvPr/>
        </p:nvSpPr>
        <p:spPr>
          <a:xfrm>
            <a:off x="3646137" y="1083346"/>
            <a:ext cx="8441212" cy="5940088"/>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 Capturing network communications is a serious and essential step when examining suspected crimes or exploitations. </a:t>
            </a:r>
          </a:p>
          <a:p>
            <a:endParaRPr lang="en-IN"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What is Network-Based Evidence?</a:t>
            </a:r>
          </a:p>
          <a:p>
            <a:r>
              <a:rPr lang="en-IN" sz="2000" dirty="0">
                <a:latin typeface="Times New Roman" panose="02020603050405020304" pitchFamily="18" charset="0"/>
                <a:cs typeface="Times New Roman" panose="02020603050405020304" pitchFamily="18" charset="0"/>
              </a:rPr>
              <a:t> Collecting network-based evidence involves setting up a computer system to carry out network monitoring, setting up the network monitor, and assessing the efficiency of the network monitor. </a:t>
            </a:r>
          </a:p>
          <a:p>
            <a:endParaRPr lang="en-IN" sz="2000" dirty="0">
              <a:latin typeface="Times New Roman" panose="02020603050405020304" pitchFamily="18" charset="0"/>
              <a:cs typeface="Times New Roman" panose="02020603050405020304" pitchFamily="18" charset="0"/>
            </a:endParaRPr>
          </a:p>
          <a:p>
            <a:pPr marL="342900" indent="-342900">
              <a:buAutoNum type="arabicPeriod" startAt="2"/>
            </a:pPr>
            <a:r>
              <a:rPr lang="en-IN" sz="2000" b="1" dirty="0">
                <a:latin typeface="Times New Roman" panose="02020603050405020304" pitchFamily="18" charset="0"/>
                <a:cs typeface="Times New Roman" panose="02020603050405020304" pitchFamily="18" charset="0"/>
              </a:rPr>
              <a:t>What are the Goals of Network Monitoring?</a:t>
            </a:r>
          </a:p>
          <a:p>
            <a:r>
              <a:rPr lang="en-IN" sz="2000" dirty="0">
                <a:latin typeface="Times New Roman" panose="02020603050405020304" pitchFamily="18" charset="0"/>
                <a:cs typeface="Times New Roman" panose="02020603050405020304" pitchFamily="18" charset="0"/>
              </a:rPr>
              <a:t>Network monitoring is not planned to prevent attacks. Instead, it permits investigators to complete a number of tasks: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Confirm or dismiss suspicions surrounding an alleged computer security incident.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Collect additional evidence and information.</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Verify the scope of a settlement.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Identify additional parties involved.</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Determine a timeline of events occurring on the network.</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Make sure of the compliance with a desired activity.</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9056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7CBE559C-0737-4903-AB12-7754A8ABD741}"/>
              </a:ext>
            </a:extLst>
          </p:cNvPr>
          <p:cNvSpPr txBox="1"/>
          <p:nvPr/>
        </p:nvSpPr>
        <p:spPr>
          <a:xfrm>
            <a:off x="3676919" y="358954"/>
            <a:ext cx="532541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Introduction to Network Forensic</a:t>
            </a:r>
          </a:p>
        </p:txBody>
      </p:sp>
      <p:sp>
        <p:nvSpPr>
          <p:cNvPr id="3" name="TextBox 2">
            <a:extLst>
              <a:ext uri="{FF2B5EF4-FFF2-40B4-BE49-F238E27FC236}">
                <a16:creationId xmlns:a16="http://schemas.microsoft.com/office/drawing/2014/main" id="{CA6AB2C2-B06A-4354-8FD5-AB1130285643}"/>
              </a:ext>
            </a:extLst>
          </p:cNvPr>
          <p:cNvSpPr txBox="1"/>
          <p:nvPr/>
        </p:nvSpPr>
        <p:spPr>
          <a:xfrm>
            <a:off x="3676919" y="1226185"/>
            <a:ext cx="8217106" cy="5170646"/>
          </a:xfrm>
          <a:prstGeom prst="rect">
            <a:avLst/>
          </a:prstGeom>
          <a:noFill/>
        </p:spPr>
        <p:txBody>
          <a:bodyPr wrap="square" rtlCol="0">
            <a:spAutoFit/>
          </a:bodyPr>
          <a:lstStyle/>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Network forensics is capture, recording, and analysis of network packets in order to determine the source of network security attacks.</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 major goal of network forensics is to collect evidence. </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It tries to analyze network traffic data, which is collected from different sites and different network equipments, such as firewalls and IDS. </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 generic network forensic examination includes the following steps: </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Identification</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Preservation</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Collection</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Examination</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Analysis </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Presentation </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Incident response</a:t>
            </a:r>
          </a:p>
        </p:txBody>
      </p:sp>
    </p:spTree>
    <p:extLst>
      <p:ext uri="{BB962C8B-B14F-4D97-AF65-F5344CB8AC3E}">
        <p14:creationId xmlns:p14="http://schemas.microsoft.com/office/powerpoint/2010/main" val="3310293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D6D1382D-52C1-4829-8A2B-7D6DDC9CE371}"/>
              </a:ext>
            </a:extLst>
          </p:cNvPr>
          <p:cNvSpPr txBox="1"/>
          <p:nvPr/>
        </p:nvSpPr>
        <p:spPr>
          <a:xfrm>
            <a:off x="3663425" y="353458"/>
            <a:ext cx="612123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Collecting Network-Based Evidence</a:t>
            </a:r>
          </a:p>
        </p:txBody>
      </p:sp>
      <p:sp>
        <p:nvSpPr>
          <p:cNvPr id="3" name="TextBox 2">
            <a:extLst>
              <a:ext uri="{FF2B5EF4-FFF2-40B4-BE49-F238E27FC236}">
                <a16:creationId xmlns:a16="http://schemas.microsoft.com/office/drawing/2014/main" id="{FAE8454F-EC0A-49EB-9A11-C7E91AD1F6B1}"/>
              </a:ext>
            </a:extLst>
          </p:cNvPr>
          <p:cNvSpPr txBox="1"/>
          <p:nvPr/>
        </p:nvSpPr>
        <p:spPr>
          <a:xfrm>
            <a:off x="3578727" y="1380336"/>
            <a:ext cx="8465727" cy="5170646"/>
          </a:xfrm>
          <a:prstGeom prst="rect">
            <a:avLst/>
          </a:prstGeom>
          <a:noFill/>
        </p:spPr>
        <p:txBody>
          <a:bodyPr wrap="square" rtlCol="0">
            <a:spAutoFit/>
          </a:bodyPr>
          <a:lstStyle/>
          <a:p>
            <a:pPr marL="342900" indent="-342900">
              <a:buAutoNum type="arabicPeriod" startAt="3"/>
            </a:pPr>
            <a:r>
              <a:rPr lang="en-IN" sz="2200" b="1" dirty="0">
                <a:latin typeface="Times New Roman" panose="02020603050405020304" pitchFamily="18" charset="0"/>
                <a:cs typeface="Times New Roman" panose="02020603050405020304" pitchFamily="18" charset="0"/>
              </a:rPr>
              <a:t>Types of Network Monitoring</a:t>
            </a:r>
          </a:p>
          <a:p>
            <a:r>
              <a:rPr lang="en-IN" sz="2200" dirty="0">
                <a:latin typeface="Times New Roman" panose="02020603050405020304" pitchFamily="18" charset="0"/>
                <a:cs typeface="Times New Roman" panose="02020603050405020304" pitchFamily="18" charset="0"/>
              </a:rPr>
              <a:t>Network monitoring consists of several different types of data collection:</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Event monitoring:</a:t>
            </a:r>
          </a:p>
          <a:p>
            <a:r>
              <a:rPr lang="en-IN" sz="2200" dirty="0">
                <a:latin typeface="Times New Roman" panose="02020603050405020304" pitchFamily="18" charset="0"/>
                <a:cs typeface="Times New Roman" panose="02020603050405020304" pitchFamily="18" charset="0"/>
              </a:rPr>
              <a:t> 	Event monitoring is based on rules or thresholds working on the 	network monitoring platform.</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Trap and trace monitoring</a:t>
            </a:r>
          </a:p>
          <a:p>
            <a:r>
              <a:rPr lang="en-IN" sz="2200" dirty="0">
                <a:latin typeface="Times New Roman" panose="02020603050405020304" pitchFamily="18" charset="0"/>
                <a:cs typeface="Times New Roman" panose="02020603050405020304" pitchFamily="18" charset="0"/>
              </a:rPr>
              <a:t> 	Noncontent observing records the session or transaction data briefing 	the network activity. Law enforcement refers to such noncontent 	observing as a pen register or a trap and trace.</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Full content monitoring</a:t>
            </a:r>
          </a:p>
          <a:p>
            <a:r>
              <a:rPr lang="en-IN" sz="2200" dirty="0">
                <a:latin typeface="Times New Roman" panose="02020603050405020304" pitchFamily="18" charset="0"/>
                <a:cs typeface="Times New Roman" panose="02020603050405020304" pitchFamily="18" charset="0"/>
              </a:rPr>
              <a:t> 	Full content observing produces data that contains the raw packets 	collected from the wire. </a:t>
            </a:r>
          </a:p>
          <a:p>
            <a:r>
              <a:rPr lang="en-IN" sz="2200" dirty="0">
                <a:latin typeface="Times New Roman" panose="02020603050405020304" pitchFamily="18" charset="0"/>
                <a:cs typeface="Times New Roman" panose="02020603050405020304" pitchFamily="18" charset="0"/>
              </a:rPr>
              <a:t>	It offers the highest fidelity, because it represents the actual 	communication passed between computers on a network. </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9351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D6D1382D-52C1-4829-8A2B-7D6DDC9CE371}"/>
              </a:ext>
            </a:extLst>
          </p:cNvPr>
          <p:cNvSpPr txBox="1"/>
          <p:nvPr/>
        </p:nvSpPr>
        <p:spPr>
          <a:xfrm>
            <a:off x="3663425" y="353458"/>
            <a:ext cx="612123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Collecting Network-Based Evidence</a:t>
            </a:r>
          </a:p>
        </p:txBody>
      </p:sp>
      <p:sp>
        <p:nvSpPr>
          <p:cNvPr id="3" name="TextBox 2">
            <a:extLst>
              <a:ext uri="{FF2B5EF4-FFF2-40B4-BE49-F238E27FC236}">
                <a16:creationId xmlns:a16="http://schemas.microsoft.com/office/drawing/2014/main" id="{FAE8454F-EC0A-49EB-9A11-C7E91AD1F6B1}"/>
              </a:ext>
            </a:extLst>
          </p:cNvPr>
          <p:cNvSpPr txBox="1"/>
          <p:nvPr/>
        </p:nvSpPr>
        <p:spPr>
          <a:xfrm>
            <a:off x="3578727" y="1380336"/>
            <a:ext cx="8465727" cy="4493538"/>
          </a:xfrm>
          <a:prstGeom prst="rect">
            <a:avLst/>
          </a:prstGeom>
          <a:noFill/>
        </p:spPr>
        <p:txBody>
          <a:bodyPr wrap="square" rtlCol="0">
            <a:spAutoFit/>
          </a:bodyPr>
          <a:lstStyle/>
          <a:p>
            <a:pPr marL="457200" indent="-457200">
              <a:buAutoNum type="arabicPeriod" startAt="4"/>
            </a:pPr>
            <a:r>
              <a:rPr lang="en-IN" sz="2200" b="1" dirty="0">
                <a:latin typeface="Times New Roman" panose="02020603050405020304" pitchFamily="18" charset="0"/>
                <a:cs typeface="Times New Roman" panose="02020603050405020304" pitchFamily="18" charset="0"/>
              </a:rPr>
              <a:t>Setting Up a Network Monitoring System</a:t>
            </a:r>
          </a:p>
          <a:p>
            <a:r>
              <a:rPr lang="en-IN" sz="2200" dirty="0">
                <a:latin typeface="Times New Roman" panose="02020603050405020304" pitchFamily="18" charset="0"/>
                <a:cs typeface="Times New Roman" panose="02020603050405020304" pitchFamily="18" charset="0"/>
              </a:rPr>
              <a:t>Hardware- and software-based network diagnostic tools, IDS sensors, and packet capture utilities all have their dedicated purposes. Creating a successful network observation system includes the following steps: </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Define your goals for performing the network surveillance.</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Make sure that you have the proper legal standing to perform the monitoring activity.</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Obtain and implement proper hardware and software.</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Make sure the security of the platform, both by electronic means and by physical means.</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Confirm the appropriate placement of the monitor on the network.</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Assess your network monitor. </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066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D6D1382D-52C1-4829-8A2B-7D6DDC9CE371}"/>
              </a:ext>
            </a:extLst>
          </p:cNvPr>
          <p:cNvSpPr txBox="1"/>
          <p:nvPr/>
        </p:nvSpPr>
        <p:spPr>
          <a:xfrm>
            <a:off x="3578727" y="192515"/>
            <a:ext cx="612123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Collecting Network-Based Evidence</a:t>
            </a:r>
          </a:p>
        </p:txBody>
      </p:sp>
      <p:sp>
        <p:nvSpPr>
          <p:cNvPr id="3" name="TextBox 2">
            <a:extLst>
              <a:ext uri="{FF2B5EF4-FFF2-40B4-BE49-F238E27FC236}">
                <a16:creationId xmlns:a16="http://schemas.microsoft.com/office/drawing/2014/main" id="{FAE8454F-EC0A-49EB-9A11-C7E91AD1F6B1}"/>
              </a:ext>
            </a:extLst>
          </p:cNvPr>
          <p:cNvSpPr txBox="1"/>
          <p:nvPr/>
        </p:nvSpPr>
        <p:spPr>
          <a:xfrm>
            <a:off x="3532133" y="1007587"/>
            <a:ext cx="8465727" cy="6186309"/>
          </a:xfrm>
          <a:prstGeom prst="rect">
            <a:avLst/>
          </a:prstGeom>
          <a:noFill/>
        </p:spPr>
        <p:txBody>
          <a:bodyPr wrap="square" rtlCol="0">
            <a:spAutoFit/>
          </a:bodyPr>
          <a:lstStyle/>
          <a:p>
            <a:pPr marL="457200" indent="-457200">
              <a:buFont typeface="+mj-lt"/>
              <a:buAutoNum type="alphaUcPeriod"/>
            </a:pPr>
            <a:r>
              <a:rPr lang="en-IN" sz="2200" dirty="0">
                <a:latin typeface="Times New Roman" panose="02020603050405020304" pitchFamily="18" charset="0"/>
                <a:cs typeface="Times New Roman" panose="02020603050405020304" pitchFamily="18" charset="0"/>
              </a:rPr>
              <a:t>Deciding Your Goals</a:t>
            </a:r>
          </a:p>
          <a:p>
            <a:r>
              <a:rPr lang="en-IN" sz="2200" dirty="0">
                <a:latin typeface="Times New Roman" panose="02020603050405020304" pitchFamily="18" charset="0"/>
                <a:cs typeface="Times New Roman" panose="02020603050405020304" pitchFamily="18" charset="0"/>
              </a:rPr>
              <a:t>The first step for carrying out network investigation is to know why you are doing it in the first place. </a:t>
            </a:r>
          </a:p>
          <a:p>
            <a:r>
              <a:rPr lang="en-IN" sz="2200" dirty="0">
                <a:latin typeface="Times New Roman" panose="02020603050405020304" pitchFamily="18" charset="0"/>
                <a:cs typeface="Times New Roman" panose="02020603050405020304" pitchFamily="18" charset="0"/>
              </a:rPr>
              <a:t> Decide what you intend to achieve, like:</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Watch traffic to and from a specific host.</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Observe traffic to and from a specific network.</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Observe a specific individual’s actions.</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Confirm intrusion attempts.</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Look for specific attack signatures.</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Emphasis on the use of a specific protocol.</a:t>
            </a:r>
          </a:p>
          <a:p>
            <a:pPr marL="342900" indent="-34290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457200" indent="-457200">
              <a:buAutoNum type="alphaUcPeriod" startAt="2"/>
            </a:pPr>
            <a:r>
              <a:rPr lang="en-IN" sz="2200" dirty="0">
                <a:latin typeface="Times New Roman" panose="02020603050405020304" pitchFamily="18" charset="0"/>
                <a:cs typeface="Times New Roman" panose="02020603050405020304" pitchFamily="18" charset="0"/>
              </a:rPr>
              <a:t>Choosing Appropriate Hardware</a:t>
            </a:r>
          </a:p>
          <a:p>
            <a:r>
              <a:rPr lang="en-IN" sz="2200" dirty="0">
                <a:latin typeface="Times New Roman" panose="02020603050405020304" pitchFamily="18" charset="0"/>
                <a:cs typeface="Times New Roman" panose="02020603050405020304" pitchFamily="18" charset="0"/>
              </a:rPr>
              <a:t> How much data your system can collect, it depends on the following three parameters:</a:t>
            </a:r>
          </a:p>
          <a:p>
            <a:pPr marL="457200" indent="-457200">
              <a:buFont typeface="+mj-lt"/>
              <a:buAutoNum type="arabicPeriod"/>
            </a:pPr>
            <a:r>
              <a:rPr lang="en-IN" sz="2200" dirty="0">
                <a:latin typeface="Times New Roman" panose="02020603050405020304" pitchFamily="18" charset="0"/>
                <a:cs typeface="Times New Roman" panose="02020603050405020304" pitchFamily="18" charset="0"/>
              </a:rPr>
              <a:t> CPU type </a:t>
            </a:r>
          </a:p>
          <a:p>
            <a:pPr marL="457200" indent="-457200">
              <a:buFont typeface="+mj-lt"/>
              <a:buAutoNum type="arabicPeriod"/>
            </a:pPr>
            <a:r>
              <a:rPr lang="en-IN" sz="2200" dirty="0">
                <a:latin typeface="Times New Roman" panose="02020603050405020304" pitchFamily="18" charset="0"/>
                <a:cs typeface="Times New Roman" panose="02020603050405020304" pitchFamily="18" charset="0"/>
              </a:rPr>
              <a:t> RAM amount</a:t>
            </a:r>
          </a:p>
          <a:p>
            <a:pPr marL="457200" indent="-457200">
              <a:buFont typeface="+mj-lt"/>
              <a:buAutoNum type="arabicPeriod"/>
            </a:pPr>
            <a:r>
              <a:rPr lang="en-IN" sz="2200" dirty="0">
                <a:latin typeface="Times New Roman" panose="02020603050405020304" pitchFamily="18" charset="0"/>
                <a:cs typeface="Times New Roman" panose="02020603050405020304" pitchFamily="18" charset="0"/>
              </a:rPr>
              <a:t>Hard drive</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9478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D6D1382D-52C1-4829-8A2B-7D6DDC9CE371}"/>
              </a:ext>
            </a:extLst>
          </p:cNvPr>
          <p:cNvSpPr txBox="1"/>
          <p:nvPr/>
        </p:nvSpPr>
        <p:spPr>
          <a:xfrm>
            <a:off x="3578727" y="192515"/>
            <a:ext cx="612123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Collecting Network-Based Evidence</a:t>
            </a:r>
          </a:p>
        </p:txBody>
      </p:sp>
      <p:sp>
        <p:nvSpPr>
          <p:cNvPr id="3" name="TextBox 2">
            <a:extLst>
              <a:ext uri="{FF2B5EF4-FFF2-40B4-BE49-F238E27FC236}">
                <a16:creationId xmlns:a16="http://schemas.microsoft.com/office/drawing/2014/main" id="{FAE8454F-EC0A-49EB-9A11-C7E91AD1F6B1}"/>
              </a:ext>
            </a:extLst>
          </p:cNvPr>
          <p:cNvSpPr txBox="1"/>
          <p:nvPr/>
        </p:nvSpPr>
        <p:spPr>
          <a:xfrm>
            <a:off x="3621622" y="832861"/>
            <a:ext cx="8465727" cy="6186309"/>
          </a:xfrm>
          <a:prstGeom prst="rect">
            <a:avLst/>
          </a:prstGeom>
          <a:noFill/>
        </p:spPr>
        <p:txBody>
          <a:bodyPr wrap="square" rtlCol="0">
            <a:spAutoFit/>
          </a:bodyPr>
          <a:lstStyle/>
          <a:p>
            <a:pPr marL="457200" indent="-457200">
              <a:buAutoNum type="alphaUcPeriod" startAt="3"/>
            </a:pPr>
            <a:r>
              <a:rPr lang="en-IN" sz="2200" dirty="0">
                <a:latin typeface="Times New Roman" panose="02020603050405020304" pitchFamily="18" charset="0"/>
                <a:cs typeface="Times New Roman" panose="02020603050405020304" pitchFamily="18" charset="0"/>
              </a:rPr>
              <a:t>Choosing Appropriate Software</a:t>
            </a:r>
          </a:p>
          <a:p>
            <a:r>
              <a:rPr lang="en-IN" sz="2200" dirty="0">
                <a:latin typeface="Times New Roman" panose="02020603050405020304" pitchFamily="18" charset="0"/>
                <a:cs typeface="Times New Roman" panose="02020603050405020304" pitchFamily="18" charset="0"/>
              </a:rPr>
              <a:t>Possibly the most difficult challenge in accumulating a network monitor is choosing its software.</a:t>
            </a:r>
          </a:p>
          <a:p>
            <a:r>
              <a:rPr lang="en-IN" sz="2200" dirty="0">
                <a:latin typeface="Times New Roman" panose="02020603050405020304" pitchFamily="18" charset="0"/>
                <a:cs typeface="Times New Roman" panose="02020603050405020304" pitchFamily="18" charset="0"/>
              </a:rPr>
              <a:t>Here are some factors that can affect which software you choose: </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Which host operating system will you use?</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Do you want to permit remote access to your monitor or access your monitor only at the console?</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Do you want to implement a silent network sniffer?</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Do you need portability of the capture files?</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What are the technical skills of those responsible for the monitor?</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How much data traverses the network?</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It is important to choose appropriate: </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Operating system</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Remote access</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Silent sniffers</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Data file formats</a:t>
            </a:r>
          </a:p>
          <a:p>
            <a:pPr marL="342900" indent="-34290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7936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D6D1382D-52C1-4829-8A2B-7D6DDC9CE371}"/>
              </a:ext>
            </a:extLst>
          </p:cNvPr>
          <p:cNvSpPr txBox="1"/>
          <p:nvPr/>
        </p:nvSpPr>
        <p:spPr>
          <a:xfrm>
            <a:off x="3578727" y="192515"/>
            <a:ext cx="612123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Collecting Network-Based Evidence</a:t>
            </a:r>
          </a:p>
        </p:txBody>
      </p:sp>
      <p:sp>
        <p:nvSpPr>
          <p:cNvPr id="3" name="TextBox 2">
            <a:extLst>
              <a:ext uri="{FF2B5EF4-FFF2-40B4-BE49-F238E27FC236}">
                <a16:creationId xmlns:a16="http://schemas.microsoft.com/office/drawing/2014/main" id="{FAE8454F-EC0A-49EB-9A11-C7E91AD1F6B1}"/>
              </a:ext>
            </a:extLst>
          </p:cNvPr>
          <p:cNvSpPr txBox="1"/>
          <p:nvPr/>
        </p:nvSpPr>
        <p:spPr>
          <a:xfrm>
            <a:off x="3621622" y="1112255"/>
            <a:ext cx="8465727" cy="5170646"/>
          </a:xfrm>
          <a:prstGeom prst="rect">
            <a:avLst/>
          </a:prstGeom>
          <a:noFill/>
        </p:spPr>
        <p:txBody>
          <a:bodyPr wrap="square" rtlCol="0">
            <a:spAutoFit/>
          </a:bodyPr>
          <a:lstStyle/>
          <a:p>
            <a:pPr marL="457200" indent="-457200">
              <a:buAutoNum type="alphaUcPeriod" startAt="4"/>
            </a:pPr>
            <a:r>
              <a:rPr lang="en-IN" sz="2200" dirty="0">
                <a:latin typeface="Times New Roman" panose="02020603050405020304" pitchFamily="18" charset="0"/>
                <a:cs typeface="Times New Roman" panose="02020603050405020304" pitchFamily="18" charset="0"/>
              </a:rPr>
              <a:t>Deploying the Network Monitor</a:t>
            </a:r>
          </a:p>
          <a:p>
            <a:r>
              <a:rPr lang="en-IN" sz="2200" dirty="0">
                <a:latin typeface="Times New Roman" panose="02020603050405020304" pitchFamily="18" charset="0"/>
                <a:cs typeface="Times New Roman" panose="02020603050405020304" pitchFamily="18" charset="0"/>
              </a:rPr>
              <a:t>The placement of the network monitor is maybe the most important issue in setting up an investigation system. Newer devices and network technology, like network switches, VLANs, and multiple data-rate networks, have created some new challenges for investigators. The typical goal of network investigation is to capture all activity relating to a specific target system. </a:t>
            </a:r>
          </a:p>
          <a:p>
            <a:endParaRPr lang="en-IN" sz="2200" dirty="0">
              <a:latin typeface="Times New Roman" panose="02020603050405020304" pitchFamily="18" charset="0"/>
              <a:cs typeface="Times New Roman" panose="02020603050405020304" pitchFamily="18" charset="0"/>
            </a:endParaRPr>
          </a:p>
          <a:p>
            <a:pPr marL="457200" indent="-457200">
              <a:buAutoNum type="alphaUcPeriod" startAt="5"/>
            </a:pPr>
            <a:r>
              <a:rPr lang="en-IN" sz="2200" dirty="0">
                <a:latin typeface="Times New Roman" panose="02020603050405020304" pitchFamily="18" charset="0"/>
                <a:cs typeface="Times New Roman" panose="02020603050405020304" pitchFamily="18" charset="0"/>
              </a:rPr>
              <a:t>Evaluating Your Network Monitor</a:t>
            </a:r>
          </a:p>
          <a:p>
            <a:r>
              <a:rPr lang="en-IN" sz="2200" dirty="0">
                <a:latin typeface="Times New Roman" panose="02020603050405020304" pitchFamily="18" charset="0"/>
                <a:cs typeface="Times New Roman" panose="02020603050405020304" pitchFamily="18" charset="0"/>
              </a:rPr>
              <a:t>When carrying out network monitoring, you cannot just start tcpdump and walk away from the console. You will want to check to make sure the disk is not filling rapidly, verify that the packet capture program is executing suitably, and see what kind of load the network monitoring is carrying.</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217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D6D1382D-52C1-4829-8A2B-7D6DDC9CE371}"/>
              </a:ext>
            </a:extLst>
          </p:cNvPr>
          <p:cNvSpPr txBox="1"/>
          <p:nvPr/>
        </p:nvSpPr>
        <p:spPr>
          <a:xfrm>
            <a:off x="3578727" y="192515"/>
            <a:ext cx="612123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Collecting Network-Based Evidence</a:t>
            </a:r>
          </a:p>
        </p:txBody>
      </p:sp>
      <p:sp>
        <p:nvSpPr>
          <p:cNvPr id="5" name="TextBox 4">
            <a:extLst>
              <a:ext uri="{FF2B5EF4-FFF2-40B4-BE49-F238E27FC236}">
                <a16:creationId xmlns:a16="http://schemas.microsoft.com/office/drawing/2014/main" id="{5FBB5BAC-6632-43C7-A9DF-A1DD2DFB3E97}"/>
              </a:ext>
            </a:extLst>
          </p:cNvPr>
          <p:cNvSpPr txBox="1"/>
          <p:nvPr/>
        </p:nvSpPr>
        <p:spPr>
          <a:xfrm>
            <a:off x="3634303" y="801093"/>
            <a:ext cx="8377331" cy="6120637"/>
          </a:xfrm>
          <a:prstGeom prst="rect">
            <a:avLst/>
          </a:prstGeom>
          <a:noFill/>
        </p:spPr>
        <p:txBody>
          <a:bodyPr wrap="square" rtlCol="0">
            <a:spAutoFit/>
          </a:bodyPr>
          <a:lstStyle/>
          <a:p>
            <a:pPr marL="342900" indent="-342900">
              <a:buAutoNum type="arabicPeriod" startAt="5"/>
            </a:pPr>
            <a:r>
              <a:rPr lang="en-IN" sz="2000" b="1" dirty="0">
                <a:latin typeface="Times New Roman" panose="02020603050405020304" pitchFamily="18" charset="0"/>
                <a:cs typeface="Times New Roman" panose="02020603050405020304" pitchFamily="18" charset="0"/>
              </a:rPr>
              <a:t>Performing a Trap and Trace</a:t>
            </a:r>
          </a:p>
          <a:p>
            <a:r>
              <a:rPr lang="en-IN" sz="2000" dirty="0">
                <a:latin typeface="Times New Roman" panose="02020603050405020304" pitchFamily="18" charset="0"/>
                <a:cs typeface="Times New Roman" panose="02020603050405020304" pitchFamily="18" charset="0"/>
              </a:rPr>
              <a:t>You can accomplish a trap and trace by using free, standard tools like tcpdump. Tcpdump and WinDump capture files have the same binary format, so you can capture traffic using tcpdump and view it using WinDump.</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Initiate a tarp and trace with tcpdump at command line or perform a trap and trace with WinDump for the Windows operating system.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Create a trap and trace output file. It is easy to create a permanent output file than to view the data live on console. If we do not have the output file, then the information is lost the minute you terminate your tcpdump or WinDump process. UNIX “cat” command is used to view the capture file.</a:t>
            </a:r>
          </a:p>
          <a:p>
            <a:endParaRPr lang="en-IN" sz="2000" b="1" dirty="0">
              <a:latin typeface="Times New Roman" panose="02020603050405020304" pitchFamily="18" charset="0"/>
              <a:cs typeface="Times New Roman" panose="02020603050405020304" pitchFamily="18" charset="0"/>
            </a:endParaRPr>
          </a:p>
          <a:p>
            <a:pPr marL="342900" indent="-342900">
              <a:buAutoNum type="arabicPeriod" startAt="6"/>
            </a:pPr>
            <a:r>
              <a:rPr lang="en-IN" sz="2000" b="1" dirty="0">
                <a:latin typeface="Times New Roman" panose="02020603050405020304" pitchFamily="18" charset="0"/>
                <a:cs typeface="Times New Roman" panose="02020603050405020304" pitchFamily="18" charset="0"/>
              </a:rPr>
              <a:t>Using TCPDUMP for Full Content Monitoring</a:t>
            </a:r>
          </a:p>
          <a:p>
            <a:r>
              <a:rPr lang="en-IN" sz="2000" dirty="0">
                <a:latin typeface="Times New Roman" panose="02020603050405020304" pitchFamily="18" charset="0"/>
                <a:cs typeface="Times New Roman" panose="02020603050405020304" pitchFamily="18" charset="0"/>
              </a:rPr>
              <a:t>We conduct full content monitoring for computer security incident response. Tcpdump tool is used for full content monitoring.</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Finding Full Content Data </a:t>
            </a:r>
          </a:p>
          <a:p>
            <a:r>
              <a:rPr lang="en-IN" sz="2000" dirty="0">
                <a:latin typeface="Times New Roman" panose="02020603050405020304" pitchFamily="18" charset="0"/>
                <a:cs typeface="Times New Roman" panose="02020603050405020304" pitchFamily="18" charset="0"/>
              </a:rPr>
              <a:t> While monitoring the system, we collect the maximum traffic.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Maintaining Your Full Content Data Files</a:t>
            </a:r>
          </a:p>
          <a:p>
            <a:r>
              <a:rPr lang="en-IN" sz="2000" dirty="0">
                <a:latin typeface="Times New Roman" panose="02020603050405020304" pitchFamily="18" charset="0"/>
                <a:cs typeface="Times New Roman" panose="02020603050405020304" pitchFamily="18" charset="0"/>
              </a:rPr>
              <a:t>The important aspect of collecting full content data is file naming and ensuring the file integrity.</a:t>
            </a:r>
          </a:p>
        </p:txBody>
      </p:sp>
    </p:spTree>
    <p:extLst>
      <p:ext uri="{BB962C8B-B14F-4D97-AF65-F5344CB8AC3E}">
        <p14:creationId xmlns:p14="http://schemas.microsoft.com/office/powerpoint/2010/main" val="5458557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D6D1382D-52C1-4829-8A2B-7D6DDC9CE371}"/>
              </a:ext>
            </a:extLst>
          </p:cNvPr>
          <p:cNvSpPr txBox="1"/>
          <p:nvPr/>
        </p:nvSpPr>
        <p:spPr>
          <a:xfrm>
            <a:off x="3532133" y="192515"/>
            <a:ext cx="612123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Collecting Network-Based Evidence</a:t>
            </a:r>
          </a:p>
        </p:txBody>
      </p:sp>
      <p:sp>
        <p:nvSpPr>
          <p:cNvPr id="5" name="TextBox 4">
            <a:extLst>
              <a:ext uri="{FF2B5EF4-FFF2-40B4-BE49-F238E27FC236}">
                <a16:creationId xmlns:a16="http://schemas.microsoft.com/office/drawing/2014/main" id="{5FBB5BAC-6632-43C7-A9DF-A1DD2DFB3E97}"/>
              </a:ext>
            </a:extLst>
          </p:cNvPr>
          <p:cNvSpPr txBox="1"/>
          <p:nvPr/>
        </p:nvSpPr>
        <p:spPr>
          <a:xfrm>
            <a:off x="3578727" y="818566"/>
            <a:ext cx="8377331" cy="5632311"/>
          </a:xfrm>
          <a:prstGeom prst="rect">
            <a:avLst/>
          </a:prstGeom>
          <a:noFill/>
        </p:spPr>
        <p:txBody>
          <a:bodyPr wrap="square" rtlCol="0">
            <a:spAutoFit/>
          </a:bodyPr>
          <a:lstStyle/>
          <a:p>
            <a:pPr marL="457200" indent="-457200">
              <a:buAutoNum type="arabicPeriod" startAt="7"/>
            </a:pPr>
            <a:r>
              <a:rPr lang="en-IN" sz="2000" b="1" dirty="0">
                <a:latin typeface="Times New Roman" panose="02020603050405020304" pitchFamily="18" charset="0"/>
                <a:cs typeface="Times New Roman" panose="02020603050405020304" pitchFamily="18" charset="0"/>
              </a:rPr>
              <a:t>Collecting Network-Based Log Files</a:t>
            </a:r>
          </a:p>
          <a:p>
            <a:r>
              <a:rPr lang="en-IN" sz="2000" dirty="0">
                <a:latin typeface="Times New Roman" panose="02020603050405020304" pitchFamily="18" charset="0"/>
                <a:cs typeface="Times New Roman" panose="02020603050405020304" pitchFamily="18" charset="0"/>
              </a:rPr>
              <a:t>When you collect the evidences, make sure that you are looking over the potential sources of evidence when you respond to an incident. </a:t>
            </a:r>
          </a:p>
          <a:p>
            <a:r>
              <a:rPr lang="en-IN" sz="2000" dirty="0">
                <a:latin typeface="Times New Roman" panose="02020603050405020304" pitchFamily="18" charset="0"/>
                <a:cs typeface="Times New Roman" panose="02020603050405020304" pitchFamily="18" charset="0"/>
              </a:rPr>
              <a:t>Some examples are:</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Routers, firewalls, servers, IDS sensors, and other network devices may preserve logs that record network- based events.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DHCP servers record network access when a PC requests an IP lease</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All investigative clues have some unique challenges for the investigator. Those challenges are: </a:t>
            </a:r>
          </a:p>
          <a:p>
            <a:pPr marL="457200" indent="-457200">
              <a:buFont typeface="+mj-lt"/>
              <a:buAutoNum type="alphaLcPeriod"/>
            </a:pPr>
            <a:r>
              <a:rPr lang="en-IN" sz="2000" dirty="0">
                <a:latin typeface="Times New Roman" panose="02020603050405020304" pitchFamily="18" charset="0"/>
                <a:cs typeface="Times New Roman" panose="02020603050405020304" pitchFamily="18" charset="0"/>
              </a:rPr>
              <a:t>The network-based logs are stored in many formats.</a:t>
            </a:r>
          </a:p>
          <a:p>
            <a:pPr marL="457200" indent="-457200">
              <a:buFont typeface="+mj-lt"/>
              <a:buAutoNum type="alphaLcPeriod"/>
            </a:pPr>
            <a:r>
              <a:rPr lang="en-IN" sz="2000" dirty="0">
                <a:latin typeface="Times New Roman" panose="02020603050405020304" pitchFamily="18" charset="0"/>
                <a:cs typeface="Times New Roman" panose="02020603050405020304" pitchFamily="18" charset="0"/>
              </a:rPr>
              <a:t>These logs may originate from several different operating systems.</a:t>
            </a:r>
          </a:p>
          <a:p>
            <a:pPr marL="457200" indent="-457200">
              <a:buFont typeface="+mj-lt"/>
              <a:buAutoNum type="alphaLcPeriod"/>
            </a:pPr>
            <a:r>
              <a:rPr lang="en-IN" sz="2000" dirty="0">
                <a:latin typeface="Times New Roman" panose="02020603050405020304" pitchFamily="18" charset="0"/>
                <a:cs typeface="Times New Roman" panose="02020603050405020304" pitchFamily="18" charset="0"/>
              </a:rPr>
              <a:t>These logs may require special software to access and read.</a:t>
            </a:r>
          </a:p>
          <a:p>
            <a:pPr marL="457200" indent="-457200">
              <a:buFont typeface="+mj-lt"/>
              <a:buAutoNum type="alphaLcPeriod"/>
            </a:pPr>
            <a:r>
              <a:rPr lang="en-IN" sz="2000" dirty="0">
                <a:latin typeface="Times New Roman" panose="02020603050405020304" pitchFamily="18" charset="0"/>
                <a:cs typeface="Times New Roman" panose="02020603050405020304" pitchFamily="18" charset="0"/>
              </a:rPr>
              <a:t>These logs are geographically dispersed and sometimes use an inaccurate current time.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The main challenge for investigators is in tracing all these logs and associating them. </a:t>
            </a:r>
          </a:p>
        </p:txBody>
      </p:sp>
    </p:spTree>
    <p:extLst>
      <p:ext uri="{BB962C8B-B14F-4D97-AF65-F5344CB8AC3E}">
        <p14:creationId xmlns:p14="http://schemas.microsoft.com/office/powerpoint/2010/main" val="510250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3E7DB80B-0A0C-4F08-9272-410965A122B9}"/>
              </a:ext>
            </a:extLst>
          </p:cNvPr>
          <p:cNvSpPr txBox="1"/>
          <p:nvPr/>
        </p:nvSpPr>
        <p:spPr>
          <a:xfrm>
            <a:off x="3711321" y="192515"/>
            <a:ext cx="3412985"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Evidence Handling</a:t>
            </a:r>
          </a:p>
        </p:txBody>
      </p:sp>
      <p:sp>
        <p:nvSpPr>
          <p:cNvPr id="3" name="TextBox 2">
            <a:extLst>
              <a:ext uri="{FF2B5EF4-FFF2-40B4-BE49-F238E27FC236}">
                <a16:creationId xmlns:a16="http://schemas.microsoft.com/office/drawing/2014/main" id="{40157E0E-B325-41CD-A257-1FD70DCDF098}"/>
              </a:ext>
            </a:extLst>
          </p:cNvPr>
          <p:cNvSpPr txBox="1"/>
          <p:nvPr/>
        </p:nvSpPr>
        <p:spPr>
          <a:xfrm>
            <a:off x="3578727" y="1120698"/>
            <a:ext cx="8546744" cy="5847755"/>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There should be some rules and regulations for performing forensic investigation.</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Rule 1. An examination should never be performed on the original media. </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Rule 2. A copy is made onto forensically sterile media. New media should always be used if available. </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Rule 3. The copy of the evidence must be an exact, bit-by-bit copy (Sometimes referred to as a bit-stream copy).</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Rule 4. The computer and the data on it must be protected during the acquisition of the media to ensure that the data is not modified (Use a write blocking device when possible).</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Rule 5. The examination must be conducted in such a way as to prevent any modification of the evidence. </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Rule 6. The chain of the custody of all evidence must be clearly maintained to provide an audit log of whom might have accessed the evidence and at what time.</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2093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217A0C07-AE69-4BE8-AA16-05A2D6369D21}"/>
              </a:ext>
            </a:extLst>
          </p:cNvPr>
          <p:cNvSpPr txBox="1"/>
          <p:nvPr/>
        </p:nvSpPr>
        <p:spPr>
          <a:xfrm>
            <a:off x="4005619" y="423348"/>
            <a:ext cx="716507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Investigating Routers</a:t>
            </a:r>
            <a:r>
              <a:rPr lang="en-IN" dirty="0"/>
              <a:t> </a:t>
            </a:r>
          </a:p>
        </p:txBody>
      </p:sp>
      <p:sp>
        <p:nvSpPr>
          <p:cNvPr id="3" name="TextBox 2">
            <a:extLst>
              <a:ext uri="{FF2B5EF4-FFF2-40B4-BE49-F238E27FC236}">
                <a16:creationId xmlns:a16="http://schemas.microsoft.com/office/drawing/2014/main" id="{A9E69DBF-5BEC-43E5-B4FE-A5D478D07EB6}"/>
              </a:ext>
            </a:extLst>
          </p:cNvPr>
          <p:cNvSpPr txBox="1"/>
          <p:nvPr/>
        </p:nvSpPr>
        <p:spPr>
          <a:xfrm>
            <a:off x="3748587" y="1535373"/>
            <a:ext cx="7833815" cy="4154984"/>
          </a:xfrm>
          <a:prstGeom prst="rect">
            <a:avLst/>
          </a:prstGeom>
          <a:noFill/>
        </p:spPr>
        <p:txBody>
          <a:bodyPr wrap="square" rtlCol="0">
            <a:spAutoFit/>
          </a:bodyPr>
          <a:lstStyle/>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Routers can be tools used by investigators as they can be targets of attack, stepping stones for attackers.</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To allow investigators to resolve complex network incidents, routers can provide valuable information and evidence. </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Routers lack the data storage and functionality of many of the other technologies we have examined in previous chapters, and thus they are less likely to be the ultimate target of attacks.</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During network penetrations, routers are more likely to be springboards for attackers</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The information stored on routers, such as passwords, routing tables, and network block information, makes routers a valuable first step for attackers bent on penetrating internal networks.</a:t>
            </a:r>
          </a:p>
        </p:txBody>
      </p:sp>
    </p:spTree>
    <p:extLst>
      <p:ext uri="{BB962C8B-B14F-4D97-AF65-F5344CB8AC3E}">
        <p14:creationId xmlns:p14="http://schemas.microsoft.com/office/powerpoint/2010/main" val="633688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217A0C07-AE69-4BE8-AA16-05A2D6369D21}"/>
              </a:ext>
            </a:extLst>
          </p:cNvPr>
          <p:cNvSpPr txBox="1"/>
          <p:nvPr/>
        </p:nvSpPr>
        <p:spPr>
          <a:xfrm>
            <a:off x="4005619" y="423348"/>
            <a:ext cx="716507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Investigating Routers</a:t>
            </a:r>
            <a:r>
              <a:rPr lang="en-IN" dirty="0"/>
              <a:t> </a:t>
            </a:r>
          </a:p>
        </p:txBody>
      </p:sp>
      <p:sp>
        <p:nvSpPr>
          <p:cNvPr id="3" name="TextBox 2">
            <a:extLst>
              <a:ext uri="{FF2B5EF4-FFF2-40B4-BE49-F238E27FC236}">
                <a16:creationId xmlns:a16="http://schemas.microsoft.com/office/drawing/2014/main" id="{A9E69DBF-5BEC-43E5-B4FE-A5D478D07EB6}"/>
              </a:ext>
            </a:extLst>
          </p:cNvPr>
          <p:cNvSpPr txBox="1"/>
          <p:nvPr/>
        </p:nvSpPr>
        <p:spPr>
          <a:xfrm>
            <a:off x="3914664" y="1704623"/>
            <a:ext cx="7833815" cy="3816429"/>
          </a:xfrm>
          <a:prstGeom prst="rect">
            <a:avLst/>
          </a:prstGeom>
          <a:noFill/>
        </p:spPr>
        <p:txBody>
          <a:bodyPr wrap="square" rtlCol="0">
            <a:spAutoFit/>
          </a:bodyPr>
          <a:lstStyle/>
          <a:p>
            <a:pPr marL="457200" indent="-457200">
              <a:buFont typeface="+mj-lt"/>
              <a:buAutoNum type="arabicPeriod"/>
            </a:pPr>
            <a:r>
              <a:rPr lang="en-IN" sz="2200" dirty="0">
                <a:latin typeface="Times New Roman" panose="02020603050405020304" pitchFamily="18" charset="0"/>
                <a:cs typeface="Times New Roman" panose="02020603050405020304" pitchFamily="18" charset="0"/>
              </a:rPr>
              <a:t>Obtaining Volatile Data Prior to Powering Down</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Establishing a Router Connection</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Saving the Router Configuration </a:t>
            </a:r>
          </a:p>
          <a:p>
            <a:endParaRPr lang="en-IN" sz="2200" dirty="0">
              <a:latin typeface="Times New Roman" panose="02020603050405020304" pitchFamily="18" charset="0"/>
              <a:cs typeface="Times New Roman" panose="02020603050405020304" pitchFamily="18" charset="0"/>
            </a:endParaRPr>
          </a:p>
          <a:p>
            <a:pPr marL="457200" indent="-457200">
              <a:buAutoNum type="arabicPeriod" startAt="2"/>
            </a:pPr>
            <a:r>
              <a:rPr lang="en-IN" sz="2200" dirty="0">
                <a:latin typeface="Times New Roman" panose="02020603050405020304" pitchFamily="18" charset="0"/>
                <a:cs typeface="Times New Roman" panose="02020603050405020304" pitchFamily="18" charset="0"/>
              </a:rPr>
              <a:t>Finding the Proof</a:t>
            </a:r>
          </a:p>
          <a:p>
            <a:r>
              <a:rPr lang="en-IN" sz="2200" dirty="0">
                <a:latin typeface="Times New Roman" panose="02020603050405020304" pitchFamily="18" charset="0"/>
                <a:cs typeface="Times New Roman" panose="02020603050405020304" pitchFamily="18" charset="0"/>
              </a:rPr>
              <a:t> We categorize the types of incidents that involve routers as:</a:t>
            </a:r>
          </a:p>
          <a:p>
            <a:pPr marL="457200" indent="-457200">
              <a:buFont typeface="+mj-lt"/>
              <a:buAutoNum type="alphaLcPeriod"/>
            </a:pPr>
            <a:r>
              <a:rPr lang="en-IN" sz="2200" dirty="0">
                <a:latin typeface="Times New Roman" panose="02020603050405020304" pitchFamily="18" charset="0"/>
                <a:cs typeface="Times New Roman" panose="02020603050405020304" pitchFamily="18" charset="0"/>
              </a:rPr>
              <a:t> Direct compromise</a:t>
            </a:r>
          </a:p>
          <a:p>
            <a:pPr marL="457200" indent="-457200">
              <a:buFont typeface="+mj-lt"/>
              <a:buAutoNum type="alphaLcPeriod"/>
            </a:pPr>
            <a:r>
              <a:rPr lang="en-IN" sz="2200" dirty="0">
                <a:latin typeface="Times New Roman" panose="02020603050405020304" pitchFamily="18" charset="0"/>
                <a:cs typeface="Times New Roman" panose="02020603050405020304" pitchFamily="18" charset="0"/>
              </a:rPr>
              <a:t>Routing table manipulation</a:t>
            </a:r>
          </a:p>
          <a:p>
            <a:pPr marL="457200" indent="-457200">
              <a:buFont typeface="+mj-lt"/>
              <a:buAutoNum type="alphaLcPeriod"/>
            </a:pPr>
            <a:r>
              <a:rPr lang="en-IN" sz="2200" dirty="0">
                <a:latin typeface="Times New Roman" panose="02020603050405020304" pitchFamily="18" charset="0"/>
                <a:cs typeface="Times New Roman" panose="02020603050405020304" pitchFamily="18" charset="0"/>
              </a:rPr>
              <a:t>Theft of information</a:t>
            </a:r>
          </a:p>
          <a:p>
            <a:pPr marL="457200" indent="-457200">
              <a:buFont typeface="+mj-lt"/>
              <a:buAutoNum type="alphaLcPeriod"/>
            </a:pPr>
            <a:r>
              <a:rPr lang="en-IN" sz="2200" dirty="0">
                <a:latin typeface="Times New Roman" panose="02020603050405020304" pitchFamily="18" charset="0"/>
                <a:cs typeface="Times New Roman" panose="02020603050405020304" pitchFamily="18" charset="0"/>
              </a:rPr>
              <a:t>Denial of service</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922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7CBE559C-0737-4903-AB12-7754A8ABD741}"/>
              </a:ext>
            </a:extLst>
          </p:cNvPr>
          <p:cNvSpPr txBox="1"/>
          <p:nvPr/>
        </p:nvSpPr>
        <p:spPr>
          <a:xfrm>
            <a:off x="3474076" y="113434"/>
            <a:ext cx="532541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Introduction to Network Forensic</a:t>
            </a:r>
          </a:p>
        </p:txBody>
      </p:sp>
      <p:sp>
        <p:nvSpPr>
          <p:cNvPr id="3" name="TextBox 2">
            <a:extLst>
              <a:ext uri="{FF2B5EF4-FFF2-40B4-BE49-F238E27FC236}">
                <a16:creationId xmlns:a16="http://schemas.microsoft.com/office/drawing/2014/main" id="{CA6AB2C2-B06A-4354-8FD5-AB1130285643}"/>
              </a:ext>
            </a:extLst>
          </p:cNvPr>
          <p:cNvSpPr txBox="1"/>
          <p:nvPr/>
        </p:nvSpPr>
        <p:spPr>
          <a:xfrm>
            <a:off x="3376412" y="785152"/>
            <a:ext cx="8815588" cy="6463308"/>
          </a:xfrm>
          <a:prstGeom prst="rect">
            <a:avLst/>
          </a:prstGeom>
          <a:noFill/>
        </p:spPr>
        <p:txBody>
          <a:bodyPr wrap="square" rtlCol="0">
            <a:spAutoFit/>
          </a:bodyPr>
          <a:lstStyle/>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Identification</a:t>
            </a:r>
            <a:r>
              <a:rPr lang="en-IN" dirty="0">
                <a:latin typeface="Times New Roman" panose="02020603050405020304" pitchFamily="18" charset="0"/>
                <a:cs typeface="Times New Roman" panose="02020603050405020304" pitchFamily="18" charset="0"/>
              </a:rPr>
              <a:t>: Recognizing and determining an incident based on network indicators. This step is significant since it has an impact in the following steps.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Preservation</a:t>
            </a:r>
            <a:r>
              <a:rPr lang="en-IN" dirty="0">
                <a:latin typeface="Times New Roman" panose="02020603050405020304" pitchFamily="18" charset="0"/>
                <a:cs typeface="Times New Roman" panose="02020603050405020304" pitchFamily="18" charset="0"/>
              </a:rPr>
              <a:t>: Securing and isolating the state of physical and logical evidences from being altered, such as, for example, protection from electromagnetic damage or interference. </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Collection</a:t>
            </a:r>
            <a:r>
              <a:rPr lang="en-IN" dirty="0">
                <a:latin typeface="Times New Roman" panose="02020603050405020304" pitchFamily="18" charset="0"/>
                <a:cs typeface="Times New Roman" panose="02020603050405020304" pitchFamily="18" charset="0"/>
              </a:rPr>
              <a:t>: Recording the physical scene and duplicating digital evidence using standardized methods and procedures.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Examination</a:t>
            </a:r>
            <a:r>
              <a:rPr lang="en-IN" dirty="0">
                <a:latin typeface="Times New Roman" panose="02020603050405020304" pitchFamily="18" charset="0"/>
                <a:cs typeface="Times New Roman" panose="02020603050405020304" pitchFamily="18" charset="0"/>
              </a:rPr>
              <a:t>: In-depth systematic search of evidence relating to the network attack. This focuses on identifying and discovering potential evidence and building detailed documentation for analysis.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 Analysis</a:t>
            </a:r>
            <a:r>
              <a:rPr lang="en-IN" dirty="0">
                <a:latin typeface="Times New Roman" panose="02020603050405020304" pitchFamily="18" charset="0"/>
                <a:cs typeface="Times New Roman" panose="02020603050405020304" pitchFamily="18" charset="0"/>
              </a:rPr>
              <a:t>: Determine significance, reconstruct packets of network traffic data and draw conclusions based on evidence found. </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 Presentation</a:t>
            </a:r>
            <a:r>
              <a:rPr lang="en-IN" dirty="0">
                <a:latin typeface="Times New Roman" panose="02020603050405020304" pitchFamily="18" charset="0"/>
                <a:cs typeface="Times New Roman" panose="02020603050405020304" pitchFamily="18" charset="0"/>
              </a:rPr>
              <a:t>: Summarize and provide explanation of drawn conclusions.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Incident response</a:t>
            </a:r>
            <a:r>
              <a:rPr lang="en-IN" dirty="0">
                <a:latin typeface="Times New Roman" panose="02020603050405020304" pitchFamily="18" charset="0"/>
                <a:cs typeface="Times New Roman" panose="02020603050405020304" pitchFamily="18" charset="0"/>
              </a:rPr>
              <a:t>: The response to attack or intrusion detected is initiated based on the information gathered to validate and assess the incident.</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92383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A9801115-FCD5-4F25-9C6D-47943654F4F1}"/>
              </a:ext>
            </a:extLst>
          </p:cNvPr>
          <p:cNvSpPr txBox="1"/>
          <p:nvPr/>
        </p:nvSpPr>
        <p:spPr>
          <a:xfrm>
            <a:off x="3757665" y="306864"/>
            <a:ext cx="6837528"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Handling Router Table Manipulation Incidents </a:t>
            </a:r>
          </a:p>
        </p:txBody>
      </p:sp>
      <p:sp>
        <p:nvSpPr>
          <p:cNvPr id="3" name="TextBox 2">
            <a:extLst>
              <a:ext uri="{FF2B5EF4-FFF2-40B4-BE49-F238E27FC236}">
                <a16:creationId xmlns:a16="http://schemas.microsoft.com/office/drawing/2014/main" id="{6EEFC47D-0AF5-4BDB-A824-515193B151FC}"/>
              </a:ext>
            </a:extLst>
          </p:cNvPr>
          <p:cNvSpPr txBox="1"/>
          <p:nvPr/>
        </p:nvSpPr>
        <p:spPr>
          <a:xfrm>
            <a:off x="3757665" y="1123464"/>
            <a:ext cx="8329684" cy="5509200"/>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Routers can use a variety of protocols to update their routing tables, including RIP, Open Shortest Path First (OSPF), Enhanced Interior Gateway Routing Protocol (EIGRP), Interior Gateway Routing Protocol (IGRP), Border Gateway Protocol (BGP), and so on. </a:t>
            </a:r>
          </a:p>
          <a:p>
            <a:endParaRPr lang="en-IN"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Investigating Routing Table Manipulation Incidents</a:t>
            </a:r>
          </a:p>
          <a:p>
            <a:r>
              <a:rPr lang="en-IN" sz="2200" dirty="0">
                <a:latin typeface="Times New Roman" panose="02020603050405020304" pitchFamily="18" charset="0"/>
                <a:cs typeface="Times New Roman" panose="02020603050405020304" pitchFamily="18" charset="0"/>
              </a:rPr>
              <a:t> knowledge of the network is necessary to understand if there are any inconsistencies. If any of the routes do not pass the common-sense test, or if packets appear to be routed through distant networks, then careful investigation is required. </a:t>
            </a:r>
          </a:p>
          <a:p>
            <a:endParaRPr lang="en-IN"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Recovering from Routing Table Manipulation Incidents</a:t>
            </a:r>
          </a:p>
          <a:p>
            <a:r>
              <a:rPr lang="en-IN" sz="2200" dirty="0">
                <a:latin typeface="Times New Roman" panose="02020603050405020304" pitchFamily="18" charset="0"/>
                <a:cs typeface="Times New Roman" panose="02020603050405020304" pitchFamily="18" charset="0"/>
              </a:rPr>
              <a:t>Temporary recovery from routing table attacks is simple: Remove unwanted static routes and reboot the router.</a:t>
            </a:r>
          </a:p>
          <a:p>
            <a:r>
              <a:rPr lang="en-IN" sz="2200" dirty="0">
                <a:latin typeface="Times New Roman" panose="02020603050405020304" pitchFamily="18" charset="0"/>
                <a:cs typeface="Times New Roman" panose="02020603050405020304" pitchFamily="18" charset="0"/>
              </a:rPr>
              <a:t> The routing protocol chosen should allow for authentication, and the authentication should be enabled.</a:t>
            </a:r>
          </a:p>
        </p:txBody>
      </p:sp>
    </p:spTree>
    <p:extLst>
      <p:ext uri="{BB962C8B-B14F-4D97-AF65-F5344CB8AC3E}">
        <p14:creationId xmlns:p14="http://schemas.microsoft.com/office/powerpoint/2010/main" val="20706385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5092050A-4D64-4272-8BC7-38AF6F28BE53}"/>
              </a:ext>
            </a:extLst>
          </p:cNvPr>
          <p:cNvSpPr txBox="1"/>
          <p:nvPr/>
        </p:nvSpPr>
        <p:spPr>
          <a:xfrm>
            <a:off x="3637128" y="192515"/>
            <a:ext cx="711730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Using Routers as Response Tools </a:t>
            </a:r>
          </a:p>
        </p:txBody>
      </p:sp>
      <p:sp>
        <p:nvSpPr>
          <p:cNvPr id="3" name="TextBox 2">
            <a:extLst>
              <a:ext uri="{FF2B5EF4-FFF2-40B4-BE49-F238E27FC236}">
                <a16:creationId xmlns:a16="http://schemas.microsoft.com/office/drawing/2014/main" id="{2E90BBD8-21F5-4695-B79A-5E33CDAC30D1}"/>
              </a:ext>
            </a:extLst>
          </p:cNvPr>
          <p:cNvSpPr txBox="1"/>
          <p:nvPr/>
        </p:nvSpPr>
        <p:spPr>
          <a:xfrm>
            <a:off x="3634854" y="790013"/>
            <a:ext cx="8557146" cy="618630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Routers have many uses during incident response, especially during recovery. </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 Understanding Access Control Lists</a:t>
            </a:r>
          </a:p>
          <a:p>
            <a:r>
              <a:rPr lang="en-IN" dirty="0">
                <a:latin typeface="Times New Roman" panose="02020603050405020304" pitchFamily="18" charset="0"/>
                <a:cs typeface="Times New Roman" panose="02020603050405020304" pitchFamily="18" charset="0"/>
              </a:rPr>
              <a:t>Access Control Lists (ACLs) are mechanisms that restrict traffic passing through the router. Packets can be restricted based on a dazzling array of attributes, including (but not limited to) the following: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Protocol</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Source or destination IP address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TCP or UDP source or destination port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TCP flag</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ICMP message type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Time of day</a:t>
            </a:r>
          </a:p>
          <a:p>
            <a:endParaRPr lang="en-IN" dirty="0">
              <a:latin typeface="Times New Roman" panose="02020603050405020304" pitchFamily="18" charset="0"/>
              <a:cs typeface="Times New Roman" panose="02020603050405020304" pitchFamily="18" charset="0"/>
            </a:endParaRPr>
          </a:p>
          <a:p>
            <a:pPr marL="342900" indent="-342900">
              <a:buAutoNum type="arabicPeriod" startAt="2"/>
            </a:pPr>
            <a:r>
              <a:rPr lang="en-IN" dirty="0">
                <a:latin typeface="Times New Roman" panose="02020603050405020304" pitchFamily="18" charset="0"/>
                <a:cs typeface="Times New Roman" panose="02020603050405020304" pitchFamily="18" charset="0"/>
              </a:rPr>
              <a:t>Monitoring with Routers </a:t>
            </a:r>
          </a:p>
          <a:p>
            <a:r>
              <a:rPr lang="en-IN" dirty="0">
                <a:latin typeface="Times New Roman" panose="02020603050405020304" pitchFamily="18" charset="0"/>
                <a:cs typeface="Times New Roman" panose="02020603050405020304" pitchFamily="18" charset="0"/>
              </a:rPr>
              <a:t>During incidents, it is often helpful to monitor network traffic. Routers can be used for this task, and they can prove invaluable in many cases, such as when other monitoring software cannot keep up with the bandwidth passing through the router.</a:t>
            </a:r>
          </a:p>
          <a:p>
            <a:endParaRPr lang="en-IN" dirty="0">
              <a:latin typeface="Times New Roman" panose="02020603050405020304" pitchFamily="18" charset="0"/>
              <a:cs typeface="Times New Roman" panose="02020603050405020304" pitchFamily="18" charset="0"/>
            </a:endParaRPr>
          </a:p>
          <a:p>
            <a:pPr marL="342900" indent="-342900">
              <a:buAutoNum type="arabicPeriod" startAt="3"/>
            </a:pPr>
            <a:r>
              <a:rPr lang="en-IN" dirty="0">
                <a:latin typeface="Times New Roman" panose="02020603050405020304" pitchFamily="18" charset="0"/>
                <a:cs typeface="Times New Roman" panose="02020603050405020304" pitchFamily="18" charset="0"/>
              </a:rPr>
              <a:t>Responding to DDoS Attacks </a:t>
            </a:r>
          </a:p>
          <a:p>
            <a:r>
              <a:rPr lang="en-IN" dirty="0">
                <a:latin typeface="Times New Roman" panose="02020603050405020304" pitchFamily="18" charset="0"/>
                <a:cs typeface="Times New Roman" panose="02020603050405020304" pitchFamily="18" charset="0"/>
              </a:rPr>
              <a:t>DDoS attacks are multiprotocol attacks. ICMP, UDP, and TCP packets are part of the attack. Attacks involving ICMP and UDP packets can be mitigated quickly by blocking ICMP and UDP packets.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3406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 </a:t>
            </a:r>
            <a:r>
              <a:rPr lang="en-US" dirty="0" err="1"/>
              <a:t>Nilakshi</a:t>
            </a:r>
            <a:r>
              <a:rPr lang="en-US" dirty="0"/>
              <a:t> Jain</a:t>
            </a:r>
          </a:p>
        </p:txBody>
      </p:sp>
      <p:sp>
        <p:nvSpPr>
          <p:cNvPr id="3" name="Content Placeholder 2"/>
          <p:cNvSpPr>
            <a:spLocks noGrp="1"/>
          </p:cNvSpPr>
          <p:nvPr>
            <p:ph idx="1"/>
          </p:nvPr>
        </p:nvSpPr>
        <p:spPr/>
        <p:txBody>
          <a:bodyPr/>
          <a:lstStyle/>
          <a:p>
            <a:r>
              <a:rPr lang="en-US" dirty="0"/>
              <a:t>Thank you </a:t>
            </a:r>
          </a:p>
        </p:txBody>
      </p:sp>
      <p:sp>
        <p:nvSpPr>
          <p:cNvPr id="4" name="Text Placeholder 3"/>
          <p:cNvSpPr>
            <a:spLocks noGrp="1"/>
          </p:cNvSpPr>
          <p:nvPr>
            <p:ph type="body" sz="half" idx="2"/>
          </p:nvPr>
        </p:nvSpPr>
        <p:spPr/>
        <p:txBody>
          <a:bodyPr/>
          <a:lstStyle/>
          <a:p>
            <a:pPr algn="ctr"/>
            <a:r>
              <a:rPr lang="en-US" dirty="0"/>
              <a:t>Email ID : </a:t>
            </a:r>
            <a:r>
              <a:rPr lang="en-US" dirty="0">
                <a:hlinkClick r:id="rId2"/>
              </a:rPr>
              <a:t>nilakshijain1986@gmail.com</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89756C13-6069-4EE7-84ED-4657B00C8CA1}"/>
              </a:ext>
            </a:extLst>
          </p:cNvPr>
          <p:cNvSpPr txBox="1"/>
          <p:nvPr/>
        </p:nvSpPr>
        <p:spPr>
          <a:xfrm>
            <a:off x="3915178" y="624625"/>
            <a:ext cx="678716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Understanding Password Cracking</a:t>
            </a:r>
          </a:p>
        </p:txBody>
      </p:sp>
      <p:sp>
        <p:nvSpPr>
          <p:cNvPr id="3" name="TextBox 2">
            <a:extLst>
              <a:ext uri="{FF2B5EF4-FFF2-40B4-BE49-F238E27FC236}">
                <a16:creationId xmlns:a16="http://schemas.microsoft.com/office/drawing/2014/main" id="{3924414D-6B8E-4980-A1D4-B8A4F6842144}"/>
              </a:ext>
            </a:extLst>
          </p:cNvPr>
          <p:cNvSpPr txBox="1"/>
          <p:nvPr/>
        </p:nvSpPr>
        <p:spPr>
          <a:xfrm>
            <a:off x="3915178" y="1876834"/>
            <a:ext cx="7740203" cy="3477875"/>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Maximum time individuals use name and password to gain access to any system. Passwords are very easy to be cracked by the hacker, and then the hacker can use that password to imitate the genuine user. Passwords can be cracked in the following ways: </a:t>
            </a:r>
          </a:p>
          <a:p>
            <a:endParaRPr lang="en-IN" sz="22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Use of brute force.</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Recover and exploit the password stored on the system.</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Make use of password decryption software.</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Social engineering.</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2742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89756C13-6069-4EE7-84ED-4657B00C8CA1}"/>
              </a:ext>
            </a:extLst>
          </p:cNvPr>
          <p:cNvSpPr txBox="1"/>
          <p:nvPr/>
        </p:nvSpPr>
        <p:spPr>
          <a:xfrm>
            <a:off x="3794154" y="192515"/>
            <a:ext cx="678716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Understanding Password Cracking</a:t>
            </a:r>
          </a:p>
        </p:txBody>
      </p:sp>
      <p:sp>
        <p:nvSpPr>
          <p:cNvPr id="3" name="TextBox 2">
            <a:extLst>
              <a:ext uri="{FF2B5EF4-FFF2-40B4-BE49-F238E27FC236}">
                <a16:creationId xmlns:a16="http://schemas.microsoft.com/office/drawing/2014/main" id="{3924414D-6B8E-4980-A1D4-B8A4F6842144}"/>
              </a:ext>
            </a:extLst>
          </p:cNvPr>
          <p:cNvSpPr txBox="1"/>
          <p:nvPr/>
        </p:nvSpPr>
        <p:spPr>
          <a:xfrm>
            <a:off x="3794154" y="1177591"/>
            <a:ext cx="8099484" cy="5170646"/>
          </a:xfrm>
          <a:prstGeom prst="rect">
            <a:avLst/>
          </a:prstGeom>
          <a:noFill/>
        </p:spPr>
        <p:txBody>
          <a:bodyPr wrap="square" rtlCol="0">
            <a:spAutoFit/>
          </a:bodyPr>
          <a:lstStyle/>
          <a:p>
            <a:pPr marL="285750" indent="-28575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Brute Force</a:t>
            </a:r>
          </a:p>
          <a:p>
            <a:r>
              <a:rPr lang="en-IN" sz="2200" dirty="0">
                <a:latin typeface="Times New Roman" panose="02020603050405020304" pitchFamily="18" charset="0"/>
                <a:cs typeface="Times New Roman" panose="02020603050405020304" pitchFamily="18" charset="0"/>
              </a:rPr>
              <a:t>Brute force might not be the smartest solution for a hacker in search of a password, but it can be very effective, particularly if strong password policies are not applied.</a:t>
            </a:r>
          </a:p>
          <a:p>
            <a:r>
              <a:rPr lang="en-IN" sz="2200" dirty="0">
                <a:latin typeface="Times New Roman" panose="02020603050405020304" pitchFamily="18" charset="0"/>
                <a:cs typeface="Times New Roman" panose="02020603050405020304" pitchFamily="18" charset="0"/>
              </a:rPr>
              <a:t> A brute force attacker attempts one possible password after another until he/she hits on the right one.</a:t>
            </a: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Exploitation of Stored Passwords</a:t>
            </a:r>
          </a:p>
          <a:p>
            <a:r>
              <a:rPr lang="en-IN" sz="2200" dirty="0">
                <a:latin typeface="Times New Roman" panose="02020603050405020304" pitchFamily="18" charset="0"/>
                <a:cs typeface="Times New Roman" panose="02020603050405020304" pitchFamily="18" charset="0"/>
              </a:rPr>
              <a:t>Attempting to forecast passwords even with software to quicken the process is an annoying business. </a:t>
            </a:r>
          </a:p>
          <a:p>
            <a:r>
              <a:rPr lang="en-IN" sz="2200" dirty="0">
                <a:latin typeface="Times New Roman" panose="02020603050405020304" pitchFamily="18" charset="0"/>
                <a:cs typeface="Times New Roman" panose="02020603050405020304" pitchFamily="18" charset="0"/>
              </a:rPr>
              <a:t> Passwords have to be stored at someplace, else the system will not be able to know that a user has entered the precise and accurate password or not. </a:t>
            </a:r>
          </a:p>
          <a:p>
            <a:endParaRPr lang="en-IN" sz="2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C476391-7F74-43F8-97FE-5F0C85C0D3FF}"/>
              </a:ext>
            </a:extLst>
          </p:cNvPr>
          <p:cNvSpPr txBox="1"/>
          <p:nvPr/>
        </p:nvSpPr>
        <p:spPr>
          <a:xfrm>
            <a:off x="4161905" y="2870662"/>
            <a:ext cx="3025833"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989535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89756C13-6069-4EE7-84ED-4657B00C8CA1}"/>
              </a:ext>
            </a:extLst>
          </p:cNvPr>
          <p:cNvSpPr txBox="1"/>
          <p:nvPr/>
        </p:nvSpPr>
        <p:spPr>
          <a:xfrm>
            <a:off x="3750906" y="301164"/>
            <a:ext cx="678716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Understanding Password Cracking</a:t>
            </a:r>
          </a:p>
        </p:txBody>
      </p:sp>
      <p:sp>
        <p:nvSpPr>
          <p:cNvPr id="3" name="TextBox 2">
            <a:extLst>
              <a:ext uri="{FF2B5EF4-FFF2-40B4-BE49-F238E27FC236}">
                <a16:creationId xmlns:a16="http://schemas.microsoft.com/office/drawing/2014/main" id="{3924414D-6B8E-4980-A1D4-B8A4F6842144}"/>
              </a:ext>
            </a:extLst>
          </p:cNvPr>
          <p:cNvSpPr txBox="1"/>
          <p:nvPr/>
        </p:nvSpPr>
        <p:spPr>
          <a:xfrm>
            <a:off x="3702239" y="1022329"/>
            <a:ext cx="8385110" cy="5632311"/>
          </a:xfrm>
          <a:prstGeom prst="rect">
            <a:avLst/>
          </a:prstGeom>
          <a:noFill/>
        </p:spPr>
        <p:txBody>
          <a:bodyPr wrap="square" rtlCol="0">
            <a:sp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Interception of Passwords</a:t>
            </a:r>
          </a:p>
          <a:p>
            <a:r>
              <a:rPr lang="en-IN" dirty="0">
                <a:latin typeface="Times New Roman" panose="02020603050405020304" pitchFamily="18" charset="0"/>
                <a:cs typeface="Times New Roman" panose="02020603050405020304" pitchFamily="18" charset="0"/>
              </a:rPr>
              <a:t>Crackers do not have an entrance to password files or route to guessing (e.g., brute force) to study functioning passwords every time. </a:t>
            </a:r>
          </a:p>
          <a:p>
            <a:r>
              <a:rPr lang="en-IN" dirty="0">
                <a:latin typeface="Times New Roman" panose="02020603050405020304" pitchFamily="18" charset="0"/>
                <a:cs typeface="Times New Roman" panose="02020603050405020304" pitchFamily="18" charset="0"/>
              </a:rPr>
              <a:t> When passwords are sent through the network via local or remote access connections in plain text form, they can be seized and diverted using sniffer software. </a:t>
            </a:r>
          </a:p>
          <a:p>
            <a:r>
              <a:rPr lang="en-IN" dirty="0">
                <a:latin typeface="Times New Roman" panose="02020603050405020304" pitchFamily="18" charset="0"/>
                <a:cs typeface="Times New Roman" panose="02020603050405020304" pitchFamily="18" charset="0"/>
              </a:rPr>
              <a:t>Other ways of stopping passwords is to use a keystroke logger.</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Password Decryption Software</a:t>
            </a:r>
          </a:p>
          <a:p>
            <a:r>
              <a:rPr lang="en-IN" dirty="0">
                <a:latin typeface="Times New Roman" panose="02020603050405020304" pitchFamily="18" charset="0"/>
                <a:cs typeface="Times New Roman" panose="02020603050405020304" pitchFamily="18" charset="0"/>
              </a:rPr>
              <a:t>Maximum password cracking programs do not actually decrypt everything. </a:t>
            </a:r>
          </a:p>
          <a:p>
            <a:r>
              <a:rPr lang="en-IN" dirty="0">
                <a:latin typeface="Times New Roman" panose="02020603050405020304" pitchFamily="18" charset="0"/>
                <a:cs typeface="Times New Roman" panose="02020603050405020304" pitchFamily="18" charset="0"/>
              </a:rPr>
              <a:t> Nevertheless, if the encryption algorithm is feeble or implemented inaccurately, it is occasionally likely to use a method named one-byte patching, which is skilled at decrypting the password by altering one byte in the package or database. </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Social Engineering</a:t>
            </a:r>
          </a:p>
          <a:p>
            <a:r>
              <a:rPr lang="en-IN" dirty="0">
                <a:latin typeface="Times New Roman" panose="02020603050405020304" pitchFamily="18" charset="0"/>
                <a:cs typeface="Times New Roman" panose="02020603050405020304" pitchFamily="18" charset="0"/>
              </a:rPr>
              <a:t>Contrasting the other attack types, social engineering does not refer to a technological manipulation of computer hardware or software weaknesses, and it does not need much technical skills. As an alternative, this type of attack abuses human weaknesses like carelessness or the desire to be supportive to obtain access to genuine network qualifications. Social engineering is referred to as accomplishing confidential information by modes of human communication. </a:t>
            </a:r>
          </a:p>
        </p:txBody>
      </p:sp>
    </p:spTree>
    <p:extLst>
      <p:ext uri="{BB962C8B-B14F-4D97-AF65-F5344CB8AC3E}">
        <p14:creationId xmlns:p14="http://schemas.microsoft.com/office/powerpoint/2010/main" val="3788520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b="1" dirty="0">
                <a:solidFill>
                  <a:srgbClr val="133E57"/>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89756C13-6069-4EE7-84ED-4657B00C8CA1}"/>
              </a:ext>
            </a:extLst>
          </p:cNvPr>
          <p:cNvSpPr txBox="1"/>
          <p:nvPr/>
        </p:nvSpPr>
        <p:spPr>
          <a:xfrm>
            <a:off x="3701143" y="114552"/>
            <a:ext cx="678716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Understanding Password Cracking</a:t>
            </a:r>
          </a:p>
        </p:txBody>
      </p:sp>
      <p:sp>
        <p:nvSpPr>
          <p:cNvPr id="3" name="TextBox 2">
            <a:extLst>
              <a:ext uri="{FF2B5EF4-FFF2-40B4-BE49-F238E27FC236}">
                <a16:creationId xmlns:a16="http://schemas.microsoft.com/office/drawing/2014/main" id="{3924414D-6B8E-4980-A1D4-B8A4F6842144}"/>
              </a:ext>
            </a:extLst>
          </p:cNvPr>
          <p:cNvSpPr txBox="1"/>
          <p:nvPr/>
        </p:nvSpPr>
        <p:spPr>
          <a:xfrm>
            <a:off x="3701143" y="883894"/>
            <a:ext cx="8447314" cy="5859553"/>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Prevention and Response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General Password Protection Measures</a:t>
            </a:r>
            <a:endParaRPr lang="en-IN"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Follow guidelines for generating strong passwords.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Configure settings so that user accounts are deactivated or locked out after a sensible number of incorrect password attempts. </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Use EFS on Windows 2000/XP/.NET computers to encode files.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Store critical data on network servers instead of storing it on local machines.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Do not rely on the password protection built into most applications.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Permit password shadowing on UNIX/Linux systems.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Deactivate LAN Manager Authentication on Windows networks.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Confirm that passwords are never sent across the network in plain text format.</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Use antisniffer software and sniffer detection techniques to protect against hackers who try to capture passwords traveling across the network.</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Protecting the Network Against Social Engineers </a:t>
            </a:r>
          </a:p>
          <a:p>
            <a:r>
              <a:rPr lang="en-IN" dirty="0">
                <a:latin typeface="Times New Roman" panose="02020603050405020304" pitchFamily="18" charset="0"/>
                <a:cs typeface="Times New Roman" panose="02020603050405020304" pitchFamily="18" charset="0"/>
              </a:rPr>
              <a:t>Administrators find it particularly exciting to safeguard against social engineering attacks. Accepting strongly expressed policies that forbid exposing passwords and other network information to anyone over the telephone and educating users about the occurrence are understandable steps that administrators can take to reduce the probability of this type of security break. </a:t>
            </a:r>
          </a:p>
        </p:txBody>
      </p:sp>
    </p:spTree>
    <p:extLst>
      <p:ext uri="{BB962C8B-B14F-4D97-AF65-F5344CB8AC3E}">
        <p14:creationId xmlns:p14="http://schemas.microsoft.com/office/powerpoint/2010/main" val="3148139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7710F-9646-4F26-9CA9-E736FD4C2CF0}"/>
              </a:ext>
            </a:extLst>
          </p:cNvPr>
          <p:cNvSpPr/>
          <p:nvPr/>
        </p:nvSpPr>
        <p:spPr>
          <a:xfrm>
            <a:off x="0" y="0"/>
            <a:ext cx="3309871" cy="692173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sp>
        <p:nvSpPr>
          <p:cNvPr id="6" name="TextBox 5">
            <a:extLst>
              <a:ext uri="{FF2B5EF4-FFF2-40B4-BE49-F238E27FC236}">
                <a16:creationId xmlns:a16="http://schemas.microsoft.com/office/drawing/2014/main" id="{795D3B68-01F5-4977-BF6A-0A62BFAB25EA}"/>
              </a:ext>
            </a:extLst>
          </p:cNvPr>
          <p:cNvSpPr txBox="1"/>
          <p:nvPr/>
        </p:nvSpPr>
        <p:spPr>
          <a:xfrm>
            <a:off x="104651" y="423348"/>
            <a:ext cx="3369425" cy="5859553"/>
          </a:xfrm>
          <a:prstGeom prst="rect">
            <a:avLst/>
          </a:prstGeom>
          <a:noFill/>
        </p:spPr>
        <p:txBody>
          <a:bodyPr wrap="square" rtlCol="0">
            <a:spAutoFit/>
          </a:bodyPr>
          <a:lstStyle/>
          <a:p>
            <a:pPr>
              <a:lnSpc>
                <a:spcPct val="150000"/>
              </a:lnSpc>
            </a:pPr>
            <a:r>
              <a:rPr lang="en-IN" dirty="0">
                <a:solidFill>
                  <a:schemeClr val="bg1"/>
                </a:solidFill>
                <a:latin typeface="Times New Roman" panose="02020603050405020304" pitchFamily="18" charset="0"/>
                <a:cs typeface="Times New Roman" panose="02020603050405020304" pitchFamily="18" charset="0"/>
              </a:rPr>
              <a:t> 8.1 Introduction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8.2 Password Cracking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a:t>
            </a:r>
            <a:r>
              <a:rPr lang="en-IN" b="1" dirty="0">
                <a:solidFill>
                  <a:srgbClr val="184259"/>
                </a:solidFill>
                <a:latin typeface="Times New Roman" panose="02020603050405020304" pitchFamily="18" charset="0"/>
                <a:cs typeface="Times New Roman" panose="02020603050405020304" pitchFamily="18" charset="0"/>
              </a:rPr>
              <a:t>8.3Technical Exploits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8.4 Intrusion Detection System</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8.5 Types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8.6 Network Intrusions &amp; Attacks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8.7 Analyzing Network Traffic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8.8 Network-Based Evidence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8.9 Evidence Handling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8.10 Investigating Routers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8.11 Handling Router Table Manipulation Incidents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8.12 Using Routers as Response Tools </a:t>
            </a:r>
          </a:p>
        </p:txBody>
      </p:sp>
      <p:sp>
        <p:nvSpPr>
          <p:cNvPr id="2" name="TextBox 1">
            <a:extLst>
              <a:ext uri="{FF2B5EF4-FFF2-40B4-BE49-F238E27FC236}">
                <a16:creationId xmlns:a16="http://schemas.microsoft.com/office/drawing/2014/main" id="{3B7D89CA-0A81-4B29-879C-0B62107B896B}"/>
              </a:ext>
            </a:extLst>
          </p:cNvPr>
          <p:cNvSpPr txBox="1"/>
          <p:nvPr/>
        </p:nvSpPr>
        <p:spPr>
          <a:xfrm>
            <a:off x="3832999" y="192515"/>
            <a:ext cx="5523723"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Understanding Technical Exploits</a:t>
            </a:r>
          </a:p>
        </p:txBody>
      </p:sp>
      <p:sp>
        <p:nvSpPr>
          <p:cNvPr id="3" name="TextBox 2">
            <a:extLst>
              <a:ext uri="{FF2B5EF4-FFF2-40B4-BE49-F238E27FC236}">
                <a16:creationId xmlns:a16="http://schemas.microsoft.com/office/drawing/2014/main" id="{C18C33BF-6CDF-4168-9239-2DA2AD2C5654}"/>
              </a:ext>
            </a:extLst>
          </p:cNvPr>
          <p:cNvSpPr txBox="1"/>
          <p:nvPr/>
        </p:nvSpPr>
        <p:spPr>
          <a:xfrm>
            <a:off x="3832999" y="1117729"/>
            <a:ext cx="8123313" cy="5078313"/>
          </a:xfrm>
          <a:prstGeom prst="rect">
            <a:avLst/>
          </a:prstGeom>
          <a:noFill/>
        </p:spPr>
        <p:txBody>
          <a:bodyPr wrap="square" rtlCol="0">
            <a:spAutoFit/>
          </a:bodyPr>
          <a:lstStyle/>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Protocol Exploits </a:t>
            </a:r>
          </a:p>
          <a:p>
            <a:r>
              <a:rPr lang="en-IN" dirty="0">
                <a:latin typeface="Times New Roman" panose="02020603050405020304" pitchFamily="18" charset="0"/>
                <a:cs typeface="Times New Roman" panose="02020603050405020304" pitchFamily="18" charset="0"/>
              </a:rPr>
              <a:t>Protocol exploits use the features of a protocol, like the handshake method TCP uses to create a communication session, to attain a result that was never planned, for example, overpowering the targeted system to Chapter </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DOS Attacks That Exploit TCP/IP </a:t>
            </a:r>
          </a:p>
          <a:p>
            <a:r>
              <a:rPr lang="en-IN" dirty="0">
                <a:latin typeface="Times New Roman" panose="02020603050405020304" pitchFamily="18" charset="0"/>
                <a:cs typeface="Times New Roman" panose="02020603050405020304" pitchFamily="18" charset="0"/>
              </a:rPr>
              <a:t>DOS attacks are one of the most widespread collections of Internet attackers who want to jumble up a network’s actions. </a:t>
            </a:r>
          </a:p>
          <a:p>
            <a:r>
              <a:rPr lang="en-IN" dirty="0">
                <a:latin typeface="Times New Roman" panose="02020603050405020304" pitchFamily="18" charset="0"/>
                <a:cs typeface="Times New Roman" panose="02020603050405020304" pitchFamily="18" charset="0"/>
              </a:rPr>
              <a:t> DOS attack types include: </a:t>
            </a:r>
          </a:p>
          <a:p>
            <a:endParaRPr lang="en-IN" dirty="0">
              <a:latin typeface="Times New Roman" panose="02020603050405020304" pitchFamily="18" charset="0"/>
              <a:cs typeface="Times New Roman" panose="02020603050405020304" pitchFamily="18" charset="0"/>
            </a:endParaRPr>
          </a:p>
          <a:p>
            <a:pPr marL="342900" indent="-342900">
              <a:buFont typeface="+mj-lt"/>
              <a:buAutoNum type="alphaLcPeriod"/>
            </a:pPr>
            <a:r>
              <a:rPr lang="en-IN" dirty="0">
                <a:latin typeface="Times New Roman" panose="02020603050405020304" pitchFamily="18" charset="0"/>
                <a:cs typeface="Times New Roman" panose="02020603050405020304" pitchFamily="18" charset="0"/>
              </a:rPr>
              <a:t>DNS DOS attacks: It abuses the Domain Name System protocols.</a:t>
            </a:r>
          </a:p>
          <a:p>
            <a:pPr marL="342900" indent="-342900">
              <a:buFont typeface="+mj-lt"/>
              <a:buAutoNum type="alphaLcPeriod"/>
            </a:pPr>
            <a:r>
              <a:rPr lang="en-IN" dirty="0">
                <a:latin typeface="Times New Roman" panose="02020603050405020304" pitchFamily="18" charset="0"/>
                <a:cs typeface="Times New Roman" panose="02020603050405020304" pitchFamily="18" charset="0"/>
              </a:rPr>
              <a:t>SYN/LAND attacks: It abuses the way the TCP handshake process works.</a:t>
            </a:r>
          </a:p>
          <a:p>
            <a:pPr marL="342900" indent="-342900">
              <a:buFont typeface="+mj-lt"/>
              <a:buAutoNum type="alphaLcPeriod"/>
            </a:pPr>
            <a:r>
              <a:rPr lang="en-IN" dirty="0">
                <a:latin typeface="Times New Roman" panose="02020603050405020304" pitchFamily="18" charset="0"/>
                <a:cs typeface="Times New Roman" panose="02020603050405020304" pitchFamily="18" charset="0"/>
              </a:rPr>
              <a:t>The Ping of Death: It makes use of a “killer packet” to overpower a system.</a:t>
            </a:r>
          </a:p>
          <a:p>
            <a:pPr marL="342900" indent="-342900">
              <a:buFont typeface="+mj-lt"/>
              <a:buAutoNum type="alphaLcPeriod"/>
            </a:pPr>
            <a:r>
              <a:rPr lang="en-IN" dirty="0">
                <a:latin typeface="Times New Roman" panose="02020603050405020304" pitchFamily="18" charset="0"/>
                <a:cs typeface="Times New Roman" panose="02020603050405020304" pitchFamily="18" charset="0"/>
              </a:rPr>
              <a:t>Ping flood, fraggle, and smurf attacks: It uses numerous approaches to overflow the network or server.</a:t>
            </a:r>
          </a:p>
          <a:p>
            <a:pPr marL="342900" indent="-342900">
              <a:buFont typeface="+mj-lt"/>
              <a:buAutoNum type="alphaLcPeriod"/>
            </a:pPr>
            <a:r>
              <a:rPr lang="en-IN" dirty="0">
                <a:latin typeface="Times New Roman" panose="02020603050405020304" pitchFamily="18" charset="0"/>
                <a:cs typeface="Times New Roman" panose="02020603050405020304" pitchFamily="18" charset="0"/>
              </a:rPr>
              <a:t>UDP bomb and UDP snork: It abuses the User Datagram Protocol (UDP).</a:t>
            </a:r>
          </a:p>
          <a:p>
            <a:pPr marL="342900" indent="-342900">
              <a:buFont typeface="+mj-lt"/>
              <a:buAutoNum type="alphaLcPeriod"/>
            </a:pPr>
            <a:r>
              <a:rPr lang="en-IN" dirty="0">
                <a:latin typeface="Times New Roman" panose="02020603050405020304" pitchFamily="18" charset="0"/>
                <a:cs typeface="Times New Roman" panose="02020603050405020304" pitchFamily="18" charset="0"/>
              </a:rPr>
              <a:t>Teardrop attacks: It abuses the IP packet header fields.</a:t>
            </a:r>
          </a:p>
          <a:p>
            <a:pPr marL="342900" indent="-342900">
              <a:buFont typeface="+mj-lt"/>
              <a:buAutoNum type="alphaLcPeriod"/>
            </a:pPr>
            <a:r>
              <a:rPr lang="en-IN" dirty="0">
                <a:latin typeface="Times New Roman" panose="02020603050405020304" pitchFamily="18" charset="0"/>
                <a:cs typeface="Times New Roman" panose="02020603050405020304" pitchFamily="18" charset="0"/>
              </a:rPr>
              <a:t>Exploitations of SNMP: It is combined with maximum TCP/IP activities.</a:t>
            </a:r>
          </a:p>
        </p:txBody>
      </p:sp>
    </p:spTree>
    <p:extLst>
      <p:ext uri="{BB962C8B-B14F-4D97-AF65-F5344CB8AC3E}">
        <p14:creationId xmlns:p14="http://schemas.microsoft.com/office/powerpoint/2010/main" val="7944426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Famous Event in History1_SL - v5" id="{284944C2-C2AF-4667-AB2E-4D3637ED9281}" vid="{988B80DA-62E6-4C7D-AEDD-09303455421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063CD11F-9FDB-4628-B708-63BFB2D681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BF972C-B81A-46A3-BFB2-A01F0B5DBC70}">
  <ds:schemaRefs>
    <ds:schemaRef ds:uri="http://schemas.microsoft.com/sharepoint/v3/contenttype/forms"/>
  </ds:schemaRefs>
</ds:datastoreItem>
</file>

<file path=customXml/itemProps3.xml><?xml version="1.0" encoding="utf-8"?>
<ds:datastoreItem xmlns:ds="http://schemas.openxmlformats.org/officeDocument/2006/customXml" ds:itemID="{183E21D3-7788-4819-8437-C5C4B0C5D46D}">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0</TotalTime>
  <Words>7346</Words>
  <Application>Microsoft Office PowerPoint</Application>
  <PresentationFormat>Widescreen</PresentationFormat>
  <Paragraphs>948</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Corbel</vt:lpstr>
      <vt:lpstr>Times New Roman</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 Nilakshi Jain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2018-12-28T05:24:22Z</dcterms:created>
  <dcterms:modified xsi:type="dcterms:W3CDTF">2019-01-01T05:54:00Z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