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7" r:id="rId5"/>
    <p:sldId id="268" r:id="rId6"/>
    <p:sldId id="301" r:id="rId7"/>
    <p:sldId id="302" r:id="rId8"/>
    <p:sldId id="309" r:id="rId9"/>
    <p:sldId id="303" r:id="rId10"/>
    <p:sldId id="310" r:id="rId11"/>
    <p:sldId id="304" r:id="rId12"/>
    <p:sldId id="30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89A"/>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52" autoAdjust="0"/>
  </p:normalViewPr>
  <p:slideViewPr>
    <p:cSldViewPr snapToGrid="0">
      <p:cViewPr varScale="1">
        <p:scale>
          <a:sx n="83" d="100"/>
          <a:sy n="83" d="100"/>
        </p:scale>
        <p:origin x="57" y="2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685801" y="1869601"/>
            <a:ext cx="10840914" cy="3921600"/>
          </a:xfrm>
        </p:spPr>
        <p:txBody>
          <a:bodyPr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smtClean="0"/>
              <a:t>1/1/2019</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1/1/2019</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smtClean="0"/>
              <a:t>1/1/2019</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smtClean="0"/>
              <a:t>1/1/2019</a:t>
            </a:fld>
            <a:endParaRPr lang="en-US"/>
          </a:p>
        </p:txBody>
      </p:sp>
      <p:sp>
        <p:nvSpPr>
          <p:cNvPr id="3" name="Footer Placeholder 2"/>
          <p:cNvSpPr>
            <a:spLocks noGrp="1"/>
          </p:cNvSpPr>
          <p:nvPr>
            <p:ph type="ftr" sz="quarter" idx="11"/>
          </p:nvPr>
        </p:nvSpPr>
        <p:spPr/>
        <p:txBody>
          <a:bodyPr/>
          <a:lstStyle/>
          <a:p>
            <a:r>
              <a:rPr lang="en-ZA" dirty="0"/>
              <a:t>Add a Footer</a:t>
            </a:r>
            <a:endParaRPr lang="en-US" dirty="0"/>
          </a:p>
        </p:txBody>
      </p:sp>
      <p:sp>
        <p:nvSpPr>
          <p:cNvPr id="4" name="Slide Number Placeholder 3"/>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smtClean="0"/>
              <a:t>1/1/2019</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ZA" dirty="0"/>
              <a:t>Add a Footer</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a:t>Click to edit Master title style</a:t>
            </a:r>
            <a:endParaRPr lang="en-US" dirty="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1/1/2019</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smtClean="0"/>
              <a:t>1/1/2019</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1/1/2019</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1/1/2019</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smtClean="0"/>
              <a:t>1/1/2019</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smtClean="0"/>
              <a:t>1/1/2019</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smtClean="0"/>
              <a:t>1/1/2019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ZA" dirty="0"/>
              <a:t>Add a Footer</a:t>
            </a:r>
            <a:endParaRPr lang="en-US" dirty="0"/>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smtClean="0"/>
              <a:t>‹#›</a:t>
            </a:fld>
            <a:endParaRPr lang="en-US"/>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nilakshijain1986@gmail.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67" y="0"/>
            <a:ext cx="12301268" cy="6858000"/>
          </a:xfrm>
          <a:prstGeom prst="rect">
            <a:avLst/>
          </a:prstGeom>
        </p:spPr>
      </p:pic>
      <p:sp>
        <p:nvSpPr>
          <p:cNvPr id="9" name="TextBox 8"/>
          <p:cNvSpPr txBox="1"/>
          <p:nvPr/>
        </p:nvSpPr>
        <p:spPr>
          <a:xfrm>
            <a:off x="3876136" y="224287"/>
            <a:ext cx="774077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DIGITAL FORENSICS</a:t>
            </a:r>
          </a:p>
        </p:txBody>
      </p:sp>
      <p:sp>
        <p:nvSpPr>
          <p:cNvPr id="10" name="TextBox 9"/>
          <p:cNvSpPr txBox="1"/>
          <p:nvPr/>
        </p:nvSpPr>
        <p:spPr>
          <a:xfrm>
            <a:off x="3220528" y="5118340"/>
            <a:ext cx="7740770"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DR. NILAKSHI JAIN</a:t>
            </a:r>
          </a:p>
          <a:p>
            <a:r>
              <a:rPr lang="en-US" sz="3600" dirty="0">
                <a:latin typeface="Times New Roman" panose="02020603050405020304" pitchFamily="18" charset="0"/>
                <a:cs typeface="Times New Roman" panose="02020603050405020304" pitchFamily="18" charset="0"/>
              </a:rPr>
              <a:t>Email ID: nilakshijain1986@gmail.com</a:t>
            </a:r>
          </a:p>
        </p:txBody>
      </p:sp>
    </p:spTree>
    <p:extLst>
      <p:ext uri="{BB962C8B-B14F-4D97-AF65-F5344CB8AC3E}">
        <p14:creationId xmlns:p14="http://schemas.microsoft.com/office/powerpoint/2010/main" val="86265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4359215" y="3429000"/>
            <a:ext cx="6542118" cy="1321279"/>
          </a:xfrm>
        </p:spPr>
        <p:txBody>
          <a:bodyPr>
            <a:noAutofit/>
          </a:bodyPr>
          <a:lstStyle/>
          <a:p>
            <a:pPr algn="ctr"/>
            <a:r>
              <a:rPr lang="en-US" sz="4400" b="1" dirty="0">
                <a:latin typeface="Times New Roman" panose="02020603050405020304" pitchFamily="18" charset="0"/>
                <a:cs typeface="Times New Roman" panose="02020603050405020304" pitchFamily="18" charset="0"/>
              </a:rPr>
              <a:t>Report Writing </a:t>
            </a:r>
            <a:endParaRPr lang="en-US" sz="4400"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9.1 Goals of Report</a:t>
            </a:r>
          </a:p>
          <a:p>
            <a:r>
              <a:rPr lang="en-US" dirty="0">
                <a:solidFill>
                  <a:schemeClr val="bg1"/>
                </a:solidFill>
                <a:latin typeface="Times New Roman" panose="02020603050405020304" pitchFamily="18" charset="0"/>
                <a:cs typeface="Times New Roman" panose="02020603050405020304" pitchFamily="18" charset="0"/>
              </a:rPr>
              <a:t>9.2 Layout of an Investigative Report </a:t>
            </a:r>
          </a:p>
          <a:p>
            <a:r>
              <a:rPr lang="en-US" dirty="0">
                <a:solidFill>
                  <a:schemeClr val="bg1"/>
                </a:solidFill>
                <a:latin typeface="Times New Roman" panose="02020603050405020304" pitchFamily="18" charset="0"/>
                <a:cs typeface="Times New Roman" panose="02020603050405020304" pitchFamily="18" charset="0"/>
              </a:rPr>
              <a:t>9.3 Guidelines for Writing a Report </a:t>
            </a:r>
          </a:p>
          <a:p>
            <a:r>
              <a:rPr lang="en-US" dirty="0">
                <a:solidFill>
                  <a:schemeClr val="bg1"/>
                </a:solidFill>
                <a:latin typeface="Times New Roman" panose="02020603050405020304" pitchFamily="18" charset="0"/>
                <a:cs typeface="Times New Roman" panose="02020603050405020304" pitchFamily="18" charset="0"/>
              </a:rPr>
              <a:t>9.4 Sample for Writing a Report</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853132" y="954656"/>
            <a:ext cx="7510732"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CHAPTER NINE</a:t>
            </a:r>
          </a:p>
        </p:txBody>
      </p:sp>
    </p:spTree>
    <p:extLst>
      <p:ext uri="{BB962C8B-B14F-4D97-AF65-F5344CB8AC3E}">
        <p14:creationId xmlns:p14="http://schemas.microsoft.com/office/powerpoint/2010/main" val="235274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9.1 Goals of Report</a:t>
            </a:r>
          </a:p>
          <a:p>
            <a:r>
              <a:rPr lang="en-US" dirty="0">
                <a:solidFill>
                  <a:schemeClr val="bg1"/>
                </a:solidFill>
                <a:latin typeface="Times New Roman" panose="02020603050405020304" pitchFamily="18" charset="0"/>
                <a:cs typeface="Times New Roman" panose="02020603050405020304" pitchFamily="18" charset="0"/>
              </a:rPr>
              <a:t>9.2 Layout of an Investigative Report </a:t>
            </a:r>
          </a:p>
          <a:p>
            <a:r>
              <a:rPr lang="en-US" dirty="0">
                <a:solidFill>
                  <a:schemeClr val="bg1"/>
                </a:solidFill>
                <a:latin typeface="Times New Roman" panose="02020603050405020304" pitchFamily="18" charset="0"/>
                <a:cs typeface="Times New Roman" panose="02020603050405020304" pitchFamily="18" charset="0"/>
              </a:rPr>
              <a:t>9.3 Guidelines for Writing a Report </a:t>
            </a:r>
          </a:p>
          <a:p>
            <a:r>
              <a:rPr lang="en-US" dirty="0">
                <a:solidFill>
                  <a:schemeClr val="bg1"/>
                </a:solidFill>
                <a:latin typeface="Times New Roman" panose="02020603050405020304" pitchFamily="18" charset="0"/>
                <a:cs typeface="Times New Roman" panose="02020603050405020304" pitchFamily="18" charset="0"/>
              </a:rPr>
              <a:t>9.4 Sample for Writing a Report</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1433A5-F83A-4B9E-93FE-069ADEE7A7E4}"/>
              </a:ext>
            </a:extLst>
          </p:cNvPr>
          <p:cNvSpPr txBox="1"/>
          <p:nvPr/>
        </p:nvSpPr>
        <p:spPr>
          <a:xfrm>
            <a:off x="3755366" y="281797"/>
            <a:ext cx="430745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Goals of Report : </a:t>
            </a:r>
          </a:p>
        </p:txBody>
      </p:sp>
      <p:sp>
        <p:nvSpPr>
          <p:cNvPr id="6" name="TextBox 5">
            <a:extLst>
              <a:ext uri="{FF2B5EF4-FFF2-40B4-BE49-F238E27FC236}">
                <a16:creationId xmlns:a16="http://schemas.microsoft.com/office/drawing/2014/main" id="{E932326B-5F99-41E2-8103-C87B9BE74930}"/>
              </a:ext>
            </a:extLst>
          </p:cNvPr>
          <p:cNvSpPr txBox="1"/>
          <p:nvPr/>
        </p:nvSpPr>
        <p:spPr>
          <a:xfrm>
            <a:off x="3611591" y="1092679"/>
            <a:ext cx="6901133"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Your computer forensic reports should achieve the following goals :</a:t>
            </a:r>
          </a:p>
          <a:p>
            <a:r>
              <a:rPr lang="en-US"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Accurately describe the details of an incident.</a:t>
            </a:r>
          </a:p>
          <a:p>
            <a:r>
              <a:rPr lang="en-US"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Be understandable to decision makers.</a:t>
            </a:r>
          </a:p>
          <a:p>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Be able to withstand a barrage of legal scrutiny.</a:t>
            </a:r>
          </a:p>
          <a:p>
            <a:r>
              <a:rPr lang="en-US" b="1" dirty="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Be unambiguous and not open to misinterpretation.</a:t>
            </a:r>
          </a:p>
          <a:p>
            <a:r>
              <a:rPr lang="en-US" b="1" dirty="0">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Be easily referenced (using paragraph numbers for the report and Bates’ numbers for attached documents).</a:t>
            </a:r>
          </a:p>
          <a:p>
            <a:r>
              <a:rPr lang="en-US" b="1" dirty="0">
                <a:latin typeface="Times New Roman" panose="02020603050405020304" pitchFamily="18"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Contain all information required to explain your conclusions.</a:t>
            </a:r>
          </a:p>
          <a:p>
            <a:r>
              <a:rPr lang="en-US" b="1" dirty="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Offer valid conclusions, opinions, or recommendations when needed.</a:t>
            </a:r>
          </a:p>
          <a:p>
            <a:r>
              <a:rPr lang="en-US" b="1" dirty="0">
                <a:latin typeface="Times New Roman" panose="02020603050405020304" pitchFamily="18" charset="0"/>
                <a:cs typeface="Times New Roman" panose="02020603050405020304" pitchFamily="18" charset="0"/>
              </a:rPr>
              <a:t>8. </a:t>
            </a:r>
            <a:r>
              <a:rPr lang="en-US" dirty="0">
                <a:latin typeface="Times New Roman" panose="02020603050405020304" pitchFamily="18" charset="0"/>
                <a:cs typeface="Times New Roman" panose="02020603050405020304" pitchFamily="18" charset="0"/>
              </a:rPr>
              <a:t>Report should be ready in time.</a:t>
            </a:r>
          </a:p>
        </p:txBody>
      </p:sp>
    </p:spTree>
    <p:extLst>
      <p:ext uri="{BB962C8B-B14F-4D97-AF65-F5344CB8AC3E}">
        <p14:creationId xmlns:p14="http://schemas.microsoft.com/office/powerpoint/2010/main" val="265937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9.1 Goals of Report</a:t>
            </a:r>
          </a:p>
          <a:p>
            <a:r>
              <a:rPr lang="en-US" b="1" dirty="0">
                <a:solidFill>
                  <a:srgbClr val="00589A"/>
                </a:solidFill>
                <a:latin typeface="Times New Roman" panose="02020603050405020304" pitchFamily="18" charset="0"/>
                <a:cs typeface="Times New Roman" panose="02020603050405020304" pitchFamily="18" charset="0"/>
              </a:rPr>
              <a:t>9.2 Layout of an Investigative Report</a:t>
            </a:r>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9.3 Guidelines for Writing a Report </a:t>
            </a:r>
          </a:p>
          <a:p>
            <a:r>
              <a:rPr lang="en-US" dirty="0">
                <a:solidFill>
                  <a:schemeClr val="bg1"/>
                </a:solidFill>
                <a:latin typeface="Times New Roman" panose="02020603050405020304" pitchFamily="18" charset="0"/>
                <a:cs typeface="Times New Roman" panose="02020603050405020304" pitchFamily="18" charset="0"/>
              </a:rPr>
              <a:t>9.4 Sample for Writing a Report</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4C4AF9D-3077-41B5-B59D-3F3126C5A68E}"/>
              </a:ext>
            </a:extLst>
          </p:cNvPr>
          <p:cNvSpPr txBox="1"/>
          <p:nvPr/>
        </p:nvSpPr>
        <p:spPr>
          <a:xfrm>
            <a:off x="3772619" y="264544"/>
            <a:ext cx="542313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Layout of an Investigative Report :</a:t>
            </a:r>
            <a:endParaRPr 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2D7628-1DF2-4B7D-8D16-B1BBAFE71569}"/>
              </a:ext>
            </a:extLst>
          </p:cNvPr>
          <p:cNvSpPr txBox="1"/>
          <p:nvPr/>
        </p:nvSpPr>
        <p:spPr>
          <a:xfrm>
            <a:off x="3818626" y="1023668"/>
            <a:ext cx="6889631"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Executive summary: </a:t>
            </a:r>
            <a:r>
              <a:rPr lang="en-US" dirty="0">
                <a:latin typeface="Times New Roman" panose="02020603050405020304" pitchFamily="18" charset="0"/>
                <a:cs typeface="Times New Roman" panose="02020603050405020304" pitchFamily="18" charset="0"/>
              </a:rPr>
              <a:t>The contextual information of the state of affairs that brought about the essential for an investigation is the “executive summary” unit. </a:t>
            </a:r>
          </a:p>
          <a:p>
            <a:r>
              <a:rPr lang="en-US" b="1" dirty="0">
                <a:latin typeface="Times New Roman" panose="02020603050405020304" pitchFamily="18" charset="0"/>
                <a:cs typeface="Times New Roman" panose="02020603050405020304" pitchFamily="18" charset="0"/>
              </a:rPr>
              <a:t>2. Objectives: </a:t>
            </a:r>
            <a:r>
              <a:rPr lang="en-US" dirty="0">
                <a:latin typeface="Times New Roman" panose="02020603050405020304" pitchFamily="18" charset="0"/>
                <a:cs typeface="Times New Roman" panose="02020603050405020304" pitchFamily="18" charset="0"/>
              </a:rPr>
              <a:t>Sometimes, there could be a sudden requirement to perform hard drive forensic examination. The goals of your forensic examination can be related to virtually any subject, since any type of case/action can take place. </a:t>
            </a:r>
          </a:p>
          <a:p>
            <a:r>
              <a:rPr lang="en-US" b="1" dirty="0">
                <a:latin typeface="Times New Roman" panose="02020603050405020304" pitchFamily="18" charset="0"/>
                <a:cs typeface="Times New Roman" panose="02020603050405020304" pitchFamily="18" charset="0"/>
              </a:rPr>
              <a:t>3. Computer evidence analyzed: </a:t>
            </a:r>
            <a:r>
              <a:rPr lang="en-US" dirty="0">
                <a:latin typeface="Times New Roman" panose="02020603050405020304" pitchFamily="18" charset="0"/>
                <a:cs typeface="Times New Roman" panose="02020603050405020304" pitchFamily="18" charset="0"/>
              </a:rPr>
              <a:t>The detailed information regarding the assignment of evidence tag numbers and media serial numbers, as well as descriptions of the evidence, is provided in this section. </a:t>
            </a:r>
          </a:p>
          <a:p>
            <a:r>
              <a:rPr lang="en-US" b="1" dirty="0">
                <a:latin typeface="Times New Roman" panose="02020603050405020304" pitchFamily="18" charset="0"/>
                <a:cs typeface="Times New Roman" panose="02020603050405020304" pitchFamily="18" charset="0"/>
              </a:rPr>
              <a:t>4. Relevant findings: </a:t>
            </a:r>
            <a:r>
              <a:rPr lang="en-US" dirty="0">
                <a:latin typeface="Times New Roman" panose="02020603050405020304" pitchFamily="18" charset="0"/>
                <a:cs typeface="Times New Roman" panose="02020603050405020304" pitchFamily="18" charset="0"/>
              </a:rPr>
              <a:t>Summary of the findings of probative value is provided in this section. It answers the question, “What relevant items were found during the investigation?” The relevant findings should</a:t>
            </a:r>
          </a:p>
          <a:p>
            <a:r>
              <a:rPr lang="en-US" dirty="0">
                <a:latin typeface="Times New Roman" panose="02020603050405020304" pitchFamily="18" charset="0"/>
                <a:cs typeface="Times New Roman" panose="02020603050405020304" pitchFamily="18" charset="0"/>
              </a:rPr>
              <a:t>be listed in order of importance, or relevance to the case.</a:t>
            </a:r>
          </a:p>
          <a:p>
            <a:r>
              <a:rPr lang="en-US" b="1" dirty="0">
                <a:latin typeface="Times New Roman" panose="02020603050405020304" pitchFamily="18" charset="0"/>
                <a:cs typeface="Times New Roman" panose="02020603050405020304" pitchFamily="18" charset="0"/>
              </a:rPr>
              <a:t>5. Supporting details: </a:t>
            </a:r>
            <a:r>
              <a:rPr lang="en-US" dirty="0">
                <a:latin typeface="Times New Roman" panose="02020603050405020304" pitchFamily="18" charset="0"/>
                <a:cs typeface="Times New Roman" panose="02020603050405020304" pitchFamily="18" charset="0"/>
              </a:rPr>
              <a:t>An in-depth look and analysis of the relative findings is provided in this section. It outlines </a:t>
            </a:r>
            <a:r>
              <a:rPr lang="en-US" i="1" dirty="0">
                <a:latin typeface="Times New Roman" panose="02020603050405020304" pitchFamily="18" charset="0"/>
                <a:cs typeface="Times New Roman" panose="02020603050405020304" pitchFamily="18" charset="0"/>
              </a:rPr>
              <a:t>how </a:t>
            </a:r>
            <a:r>
              <a:rPr lang="en-US" dirty="0">
                <a:latin typeface="Times New Roman" panose="02020603050405020304" pitchFamily="18" charset="0"/>
                <a:cs typeface="Times New Roman" panose="02020603050405020304" pitchFamily="18" charset="0"/>
              </a:rPr>
              <a:t>we found or arrived at the conclusions outlined in the “Relative Findings” section. </a:t>
            </a:r>
          </a:p>
        </p:txBody>
      </p:sp>
    </p:spTree>
    <p:extLst>
      <p:ext uri="{BB962C8B-B14F-4D97-AF65-F5344CB8AC3E}">
        <p14:creationId xmlns:p14="http://schemas.microsoft.com/office/powerpoint/2010/main" val="240253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9.1 Goals of Report</a:t>
            </a:r>
          </a:p>
          <a:p>
            <a:r>
              <a:rPr lang="en-US" b="1" dirty="0">
                <a:solidFill>
                  <a:srgbClr val="00589A"/>
                </a:solidFill>
                <a:latin typeface="Times New Roman" panose="02020603050405020304" pitchFamily="18" charset="0"/>
                <a:cs typeface="Times New Roman" panose="02020603050405020304" pitchFamily="18" charset="0"/>
              </a:rPr>
              <a:t>9.2 Layout of an Investigative Report</a:t>
            </a:r>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9.3 Guidelines for Writing a Report </a:t>
            </a:r>
          </a:p>
          <a:p>
            <a:r>
              <a:rPr lang="en-US" dirty="0">
                <a:solidFill>
                  <a:schemeClr val="bg1"/>
                </a:solidFill>
                <a:latin typeface="Times New Roman" panose="02020603050405020304" pitchFamily="18" charset="0"/>
                <a:cs typeface="Times New Roman" panose="02020603050405020304" pitchFamily="18" charset="0"/>
              </a:rPr>
              <a:t>9.4 Sample for Writing a Report</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4C4AF9D-3077-41B5-B59D-3F3126C5A68E}"/>
              </a:ext>
            </a:extLst>
          </p:cNvPr>
          <p:cNvSpPr txBox="1"/>
          <p:nvPr/>
        </p:nvSpPr>
        <p:spPr>
          <a:xfrm>
            <a:off x="3772619" y="264544"/>
            <a:ext cx="542313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Layout of an Investigative Report :</a:t>
            </a:r>
            <a:endParaRPr 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2D7628-1DF2-4B7D-8D16-B1BBAFE71569}"/>
              </a:ext>
            </a:extLst>
          </p:cNvPr>
          <p:cNvSpPr txBox="1"/>
          <p:nvPr/>
        </p:nvSpPr>
        <p:spPr>
          <a:xfrm>
            <a:off x="3818626" y="1023668"/>
            <a:ext cx="6889631"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 Investigative leads: </a:t>
            </a:r>
            <a:r>
              <a:rPr lang="en-US" dirty="0">
                <a:latin typeface="Times New Roman" panose="02020603050405020304" pitchFamily="18" charset="0"/>
                <a:cs typeface="Times New Roman" panose="02020603050405020304" pitchFamily="18" charset="0"/>
              </a:rPr>
              <a:t>In this section, we outline action items that could be performed to discover additional information pertinent to the investigation. If more time or additional resources were provided to the examiner or investigator, these are the outstanding tasks that could be completed.</a:t>
            </a:r>
          </a:p>
          <a:p>
            <a:r>
              <a:rPr lang="en-US" b="1" dirty="0">
                <a:latin typeface="Times New Roman" panose="02020603050405020304" pitchFamily="18" charset="0"/>
                <a:cs typeface="Times New Roman" panose="02020603050405020304" pitchFamily="18" charset="0"/>
              </a:rPr>
              <a:t>7. Additional report subsections: </a:t>
            </a:r>
            <a:r>
              <a:rPr lang="en-US" dirty="0">
                <a:latin typeface="Times New Roman" panose="02020603050405020304" pitchFamily="18" charset="0"/>
                <a:cs typeface="Times New Roman" panose="02020603050405020304" pitchFamily="18" charset="0"/>
              </a:rPr>
              <a:t>In our computer forensic reports, there are several additional subsections that we often include. We have found the following subsections to be useful in specific cases, but not every case. It depends on the needs and wants of the end consumer.</a:t>
            </a:r>
          </a:p>
        </p:txBody>
      </p:sp>
    </p:spTree>
    <p:extLst>
      <p:ext uri="{BB962C8B-B14F-4D97-AF65-F5344CB8AC3E}">
        <p14:creationId xmlns:p14="http://schemas.microsoft.com/office/powerpoint/2010/main" val="262568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9.1 Goals of Report</a:t>
            </a:r>
          </a:p>
          <a:p>
            <a:r>
              <a:rPr lang="en-US" dirty="0">
                <a:solidFill>
                  <a:schemeClr val="bg1"/>
                </a:solidFill>
                <a:latin typeface="Times New Roman" panose="02020603050405020304" pitchFamily="18" charset="0"/>
                <a:cs typeface="Times New Roman" panose="02020603050405020304" pitchFamily="18" charset="0"/>
              </a:rPr>
              <a:t>9.2 Layout of an Investigative Report </a:t>
            </a:r>
          </a:p>
          <a:p>
            <a:r>
              <a:rPr lang="en-US" b="1" dirty="0">
                <a:solidFill>
                  <a:srgbClr val="00589A"/>
                </a:solidFill>
                <a:latin typeface="Times New Roman" panose="02020603050405020304" pitchFamily="18" charset="0"/>
                <a:cs typeface="Times New Roman" panose="02020603050405020304" pitchFamily="18" charset="0"/>
              </a:rPr>
              <a:t>9.3 Guidelines for Writing a Report</a:t>
            </a:r>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9.4 Sample for Writing a Report</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279197-5337-4D3A-8E9B-08115C04801E}"/>
              </a:ext>
            </a:extLst>
          </p:cNvPr>
          <p:cNvSpPr txBox="1"/>
          <p:nvPr/>
        </p:nvSpPr>
        <p:spPr>
          <a:xfrm>
            <a:off x="3548335" y="149525"/>
            <a:ext cx="542313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Guidelines for Writing a Report :</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30E3F9-AD40-4ECD-8ACC-2DD78246D996}"/>
              </a:ext>
            </a:extLst>
          </p:cNvPr>
          <p:cNvSpPr txBox="1"/>
          <p:nvPr/>
        </p:nvSpPr>
        <p:spPr>
          <a:xfrm>
            <a:off x="3548335" y="718868"/>
            <a:ext cx="8499891"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Following points are to be considered for writing a report: </a:t>
            </a:r>
          </a:p>
          <a:p>
            <a:r>
              <a:rPr lang="en-US" b="1" dirty="0">
                <a:latin typeface="Times New Roman" panose="02020603050405020304" pitchFamily="18" charset="0"/>
                <a:cs typeface="Times New Roman" panose="02020603050405020304" pitchFamily="18" charset="0"/>
              </a:rPr>
              <a:t>1. Document investigative steps immediately and clearly: </a:t>
            </a:r>
          </a:p>
          <a:p>
            <a:r>
              <a:rPr lang="en-US" dirty="0">
                <a:latin typeface="Times New Roman" panose="02020603050405020304" pitchFamily="18" charset="0"/>
                <a:cs typeface="Times New Roman" panose="02020603050405020304" pitchFamily="18" charset="0"/>
              </a:rPr>
              <a:t>Through our experience of writing a vast number of forensic reports, we have developed some report writing guidelines.</a:t>
            </a:r>
          </a:p>
          <a:p>
            <a:r>
              <a:rPr lang="en-US" b="1" dirty="0">
                <a:latin typeface="Times New Roman" panose="02020603050405020304" pitchFamily="18" charset="0"/>
                <a:cs typeface="Times New Roman" panose="02020603050405020304" pitchFamily="18" charset="0"/>
              </a:rPr>
              <a:t>2. Know the goals of your analysis: </a:t>
            </a:r>
          </a:p>
          <a:p>
            <a:r>
              <a:rPr lang="en-US" dirty="0">
                <a:latin typeface="Times New Roman" panose="02020603050405020304" pitchFamily="18" charset="0"/>
                <a:cs typeface="Times New Roman" panose="02020603050405020304" pitchFamily="18" charset="0"/>
              </a:rPr>
              <a:t>Before you begin your analysis for examination, know what the goals are. Every crime has elements of proof, for law enforcement examiners.</a:t>
            </a:r>
          </a:p>
          <a:p>
            <a:r>
              <a:rPr lang="en-US" b="1" dirty="0">
                <a:latin typeface="Times New Roman" panose="02020603050405020304" pitchFamily="18" charset="0"/>
                <a:cs typeface="Times New Roman" panose="02020603050405020304" pitchFamily="18" charset="0"/>
              </a:rPr>
              <a:t>3. Organize your report: </a:t>
            </a:r>
          </a:p>
          <a:p>
            <a:r>
              <a:rPr lang="en-US" dirty="0">
                <a:latin typeface="Times New Roman" panose="02020603050405020304" pitchFamily="18" charset="0"/>
                <a:cs typeface="Times New Roman" panose="02020603050405020304" pitchFamily="18" charset="0"/>
              </a:rPr>
              <a:t>Write “macro to micro.” Organize your forensic report to start at the high level and have the complexity of your report increase as your audience continues to read it.</a:t>
            </a:r>
          </a:p>
          <a:p>
            <a:r>
              <a:rPr lang="en-US" b="1" dirty="0">
                <a:latin typeface="Times New Roman" panose="02020603050405020304" pitchFamily="18" charset="0"/>
                <a:cs typeface="Times New Roman" panose="02020603050405020304" pitchFamily="18" charset="0"/>
              </a:rPr>
              <a:t>4. Follow a template: </a:t>
            </a:r>
          </a:p>
          <a:p>
            <a:r>
              <a:rPr lang="en-US" dirty="0">
                <a:latin typeface="Times New Roman" panose="02020603050405020304" pitchFamily="18" charset="0"/>
                <a:cs typeface="Times New Roman" panose="02020603050405020304" pitchFamily="18" charset="0"/>
              </a:rPr>
              <a:t>A standardized report template should be followed. This makes your report writing scalable, establishes a repeatable standard, and saves time.</a:t>
            </a:r>
          </a:p>
          <a:p>
            <a:r>
              <a:rPr lang="en-US" b="1" dirty="0">
                <a:latin typeface="Times New Roman" panose="02020603050405020304" pitchFamily="18" charset="0"/>
                <a:cs typeface="Times New Roman" panose="02020603050405020304" pitchFamily="18" charset="0"/>
              </a:rPr>
              <a:t>5. Use consistent identifier: </a:t>
            </a:r>
          </a:p>
          <a:p>
            <a:r>
              <a:rPr lang="en-US" dirty="0">
                <a:latin typeface="Times New Roman" panose="02020603050405020304" pitchFamily="18" charset="0"/>
                <a:cs typeface="Times New Roman" panose="02020603050405020304" pitchFamily="18" charset="0"/>
              </a:rPr>
              <a:t>There can be confusion created in a report by referring to an item in different ways, such as referring to the same computer as a system, PC, box, web server, victim system, and so 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537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9.1 Goals of Report</a:t>
            </a:r>
          </a:p>
          <a:p>
            <a:r>
              <a:rPr lang="en-US" dirty="0">
                <a:solidFill>
                  <a:schemeClr val="bg1"/>
                </a:solidFill>
                <a:latin typeface="Times New Roman" panose="02020603050405020304" pitchFamily="18" charset="0"/>
                <a:cs typeface="Times New Roman" panose="02020603050405020304" pitchFamily="18" charset="0"/>
              </a:rPr>
              <a:t>9.2 Layout of an Investigative Report </a:t>
            </a:r>
          </a:p>
          <a:p>
            <a:r>
              <a:rPr lang="en-US" b="1" dirty="0">
                <a:solidFill>
                  <a:srgbClr val="00589A"/>
                </a:solidFill>
                <a:latin typeface="Times New Roman" panose="02020603050405020304" pitchFamily="18" charset="0"/>
                <a:cs typeface="Times New Roman" panose="02020603050405020304" pitchFamily="18" charset="0"/>
              </a:rPr>
              <a:t>9.3 Guidelines for Writing a Report</a:t>
            </a:r>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9.4 Sample for Writing a Report</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279197-5337-4D3A-8E9B-08115C04801E}"/>
              </a:ext>
            </a:extLst>
          </p:cNvPr>
          <p:cNvSpPr txBox="1"/>
          <p:nvPr/>
        </p:nvSpPr>
        <p:spPr>
          <a:xfrm>
            <a:off x="3548335" y="149525"/>
            <a:ext cx="542313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Guidelines for Writing a Report :</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30E3F9-AD40-4ECD-8ACC-2DD78246D996}"/>
              </a:ext>
            </a:extLst>
          </p:cNvPr>
          <p:cNvSpPr txBox="1"/>
          <p:nvPr/>
        </p:nvSpPr>
        <p:spPr>
          <a:xfrm>
            <a:off x="3548335" y="718868"/>
            <a:ext cx="8499891"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 Use attachments and appendices: </a:t>
            </a:r>
          </a:p>
          <a:p>
            <a:r>
              <a:rPr lang="en-US" dirty="0">
                <a:latin typeface="Times New Roman" panose="02020603050405020304" pitchFamily="18" charset="0"/>
                <a:cs typeface="Times New Roman" panose="02020603050405020304" pitchFamily="18" charset="0"/>
              </a:rPr>
              <a:t>To maintain the flow of your report, use attachments or appendices. Right in the middle of your conclusions, you do not want to interrupt your forensic report with 15 pages of source code.</a:t>
            </a:r>
          </a:p>
          <a:p>
            <a:r>
              <a:rPr lang="en-US" b="1" dirty="0">
                <a:latin typeface="Times New Roman" panose="02020603050405020304" pitchFamily="18" charset="0"/>
                <a:cs typeface="Times New Roman" panose="02020603050405020304" pitchFamily="18" charset="0"/>
              </a:rPr>
              <a:t>7. Have coworkers read your reports: </a:t>
            </a:r>
          </a:p>
          <a:p>
            <a:r>
              <a:rPr lang="en-US" dirty="0">
                <a:latin typeface="Times New Roman" panose="02020603050405020304" pitchFamily="18" charset="0"/>
                <a:cs typeface="Times New Roman" panose="02020603050405020304" pitchFamily="18" charset="0"/>
              </a:rPr>
              <a:t>To read your forensic reports, employ other coworkers. This helps develop reports that are comprehensible to nontechnical personnel, who have an impact on your incident response strategy and resolution.</a:t>
            </a:r>
          </a:p>
          <a:p>
            <a:r>
              <a:rPr lang="en-US" b="1" dirty="0">
                <a:latin typeface="Times New Roman" panose="02020603050405020304" pitchFamily="18" charset="0"/>
                <a:cs typeface="Times New Roman" panose="02020603050405020304" pitchFamily="18" charset="0"/>
              </a:rPr>
              <a:t>8. Use MD5 hashes: </a:t>
            </a:r>
          </a:p>
          <a:p>
            <a:r>
              <a:rPr lang="en-US" dirty="0">
                <a:latin typeface="Times New Roman" panose="02020603050405020304" pitchFamily="18" charset="0"/>
                <a:cs typeface="Times New Roman" panose="02020603050405020304" pitchFamily="18" charset="0"/>
              </a:rPr>
              <a:t>Whether it is an entire hard drive or specific files, create and record the MD5 hashes of your proof. Performing MD5 hashes for all evidence provides support to the claim that you are diligent and attentive to the special requirements of forensic examination.</a:t>
            </a:r>
          </a:p>
          <a:p>
            <a:r>
              <a:rPr lang="en-US" b="1" dirty="0">
                <a:latin typeface="Times New Roman" panose="02020603050405020304" pitchFamily="18" charset="0"/>
                <a:cs typeface="Times New Roman" panose="02020603050405020304" pitchFamily="18" charset="0"/>
              </a:rPr>
              <a:t>9. Include metadata: </a:t>
            </a:r>
          </a:p>
          <a:p>
            <a:r>
              <a:rPr lang="en-US" dirty="0">
                <a:latin typeface="Times New Roman" panose="02020603050405020304" pitchFamily="18" charset="0"/>
                <a:cs typeface="Times New Roman" panose="02020603050405020304" pitchFamily="18" charset="0"/>
              </a:rPr>
              <a:t>Record and include the metadata for every file or file fragment cited in your report. This metadata includes the time/date stamps, full path of the file, the file size, and the file’s MD5 sum.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0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9.1 Goals of Report</a:t>
            </a:r>
          </a:p>
          <a:p>
            <a:r>
              <a:rPr lang="en-US" dirty="0">
                <a:solidFill>
                  <a:schemeClr val="bg1"/>
                </a:solidFill>
                <a:latin typeface="Times New Roman" panose="02020603050405020304" pitchFamily="18" charset="0"/>
                <a:cs typeface="Times New Roman" panose="02020603050405020304" pitchFamily="18" charset="0"/>
              </a:rPr>
              <a:t>9.2 Layout of an Investigative Report </a:t>
            </a:r>
          </a:p>
          <a:p>
            <a:r>
              <a:rPr lang="en-US" dirty="0">
                <a:solidFill>
                  <a:schemeClr val="bg1"/>
                </a:solidFill>
                <a:latin typeface="Times New Roman" panose="02020603050405020304" pitchFamily="18" charset="0"/>
                <a:cs typeface="Times New Roman" panose="02020603050405020304" pitchFamily="18" charset="0"/>
              </a:rPr>
              <a:t>9.3 Guidelines for Writing a Report </a:t>
            </a:r>
          </a:p>
          <a:p>
            <a:r>
              <a:rPr lang="en-US" b="1" dirty="0">
                <a:solidFill>
                  <a:srgbClr val="00589A"/>
                </a:solidFill>
                <a:latin typeface="Times New Roman" panose="02020603050405020304" pitchFamily="18" charset="0"/>
                <a:cs typeface="Times New Roman" panose="02020603050405020304" pitchFamily="18" charset="0"/>
              </a:rPr>
              <a:t>9.4 Sample for Writing a Report</a:t>
            </a:r>
            <a:endParaRPr lang="en-US" sz="1600" b="1" dirty="0">
              <a:solidFill>
                <a:srgbClr val="00589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FDFD1C-8910-4113-8ACB-2E276C59524F}"/>
              </a:ext>
            </a:extLst>
          </p:cNvPr>
          <p:cNvSpPr txBox="1"/>
          <p:nvPr/>
        </p:nvSpPr>
        <p:spPr>
          <a:xfrm>
            <a:off x="3548335" y="49375"/>
            <a:ext cx="542313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Guidelines for Writing a Report :</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95C420C-9CEA-4AB0-8333-641784331ACC}"/>
              </a:ext>
            </a:extLst>
          </p:cNvPr>
          <p:cNvSpPr txBox="1"/>
          <p:nvPr/>
        </p:nvSpPr>
        <p:spPr>
          <a:xfrm>
            <a:off x="3548335" y="511040"/>
            <a:ext cx="824109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following example is based on sample report writing which explains about investigation steps, experience and procedure used. </a:t>
            </a:r>
          </a:p>
        </p:txBody>
      </p:sp>
      <p:pic>
        <p:nvPicPr>
          <p:cNvPr id="10" name="Picture 9">
            <a:extLst>
              <a:ext uri="{FF2B5EF4-FFF2-40B4-BE49-F238E27FC236}">
                <a16:creationId xmlns:a16="http://schemas.microsoft.com/office/drawing/2014/main" id="{004D66DF-6D85-4E29-B53B-00F804292C02}"/>
              </a:ext>
            </a:extLst>
          </p:cNvPr>
          <p:cNvPicPr>
            <a:picLocks noChangeAspect="1"/>
          </p:cNvPicPr>
          <p:nvPr/>
        </p:nvPicPr>
        <p:blipFill>
          <a:blip r:embed="rId2"/>
          <a:stretch>
            <a:fillRect/>
          </a:stretch>
        </p:blipFill>
        <p:spPr>
          <a:xfrm>
            <a:off x="3755367" y="1144438"/>
            <a:ext cx="7706264" cy="5664187"/>
          </a:xfrm>
          <a:prstGeom prst="rect">
            <a:avLst/>
          </a:prstGeom>
        </p:spPr>
      </p:pic>
    </p:spTree>
    <p:extLst>
      <p:ext uri="{BB962C8B-B14F-4D97-AF65-F5344CB8AC3E}">
        <p14:creationId xmlns:p14="http://schemas.microsoft.com/office/powerpoint/2010/main" val="144103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Dr. </a:t>
            </a:r>
            <a:r>
              <a:rPr lang="en-US" dirty="0" err="1">
                <a:latin typeface="Times New Roman" panose="02020603050405020304" pitchFamily="18" charset="0"/>
                <a:cs typeface="Times New Roman" panose="02020603050405020304" pitchFamily="18" charset="0"/>
              </a:rPr>
              <a:t>Nilakshi</a:t>
            </a:r>
            <a:r>
              <a:rPr lang="en-US" dirty="0">
                <a:latin typeface="Times New Roman" panose="02020603050405020304" pitchFamily="18" charset="0"/>
                <a:cs typeface="Times New Roman" panose="02020603050405020304" pitchFamily="18" charset="0"/>
              </a:rPr>
              <a:t> Jain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Thank you </a:t>
            </a:r>
          </a:p>
        </p:txBody>
      </p:sp>
      <p:sp>
        <p:nvSpPr>
          <p:cNvPr id="4" name="Text Placeholder 3"/>
          <p:cNvSpPr>
            <a:spLocks noGrp="1"/>
          </p:cNvSpPr>
          <p:nvPr>
            <p:ph type="body" sz="half" idx="2"/>
          </p:nvPr>
        </p:nvSpPr>
        <p:spPr/>
        <p:txBody>
          <a:bodyPr/>
          <a:lstStyle/>
          <a:p>
            <a:pPr algn="ctr"/>
            <a:r>
              <a:rPr lang="en-US" dirty="0">
                <a:latin typeface="Times New Roman" panose="02020603050405020304" pitchFamily="18" charset="0"/>
                <a:cs typeface="Times New Roman" panose="02020603050405020304" pitchFamily="18" charset="0"/>
              </a:rPr>
              <a:t>Email ID : </a:t>
            </a:r>
            <a:r>
              <a:rPr lang="en-US" dirty="0">
                <a:latin typeface="Times New Roman" panose="02020603050405020304" pitchFamily="18" charset="0"/>
                <a:cs typeface="Times New Roman" panose="02020603050405020304" pitchFamily="18" charset="0"/>
                <a:hlinkClick r:id="rId2"/>
              </a:rPr>
              <a:t>nilakshijain1986@gmail.com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Famous Event in History1_SL - v5" id="{284944C2-C2AF-4667-AB2E-4D3637ED9281}" vid="{988B80DA-62E6-4C7D-AEDD-09303455421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63CD11F-9FDB-4628-B708-63BFB2D68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BF972C-B81A-46A3-BFB2-A01F0B5DBC70}">
  <ds:schemaRefs>
    <ds:schemaRef ds:uri="http://schemas.microsoft.com/sharepoint/v3/contenttype/forms"/>
  </ds:schemaRefs>
</ds:datastoreItem>
</file>

<file path=customXml/itemProps3.xml><?xml version="1.0" encoding="utf-8"?>
<ds:datastoreItem xmlns:ds="http://schemas.openxmlformats.org/officeDocument/2006/customXml" ds:itemID="{183E21D3-7788-4819-8437-C5C4B0C5D46D}">
  <ds:schemaRefs>
    <ds:schemaRef ds:uri="http://purl.org/dc/dcmitype/"/>
    <ds:schemaRef ds:uri="6dc4bcd6-49db-4c07-9060-8acfc67cef9f"/>
    <ds:schemaRef ds:uri="http://purl.org/dc/terms/"/>
    <ds:schemaRef ds:uri="http://purl.org/dc/elements/1.1/"/>
    <ds:schemaRef ds:uri="http://schemas.microsoft.com/sharepoint/v3"/>
    <ds:schemaRef ds:uri="fb0879af-3eba-417a-a55a-ffe6dcd6ca77"/>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1016</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Times New Roman</vt:lpstr>
      <vt:lpstr>Celestial</vt:lpstr>
      <vt:lpstr>PowerPoint Presentation</vt:lpstr>
      <vt:lpstr>Report Writing </vt:lpstr>
      <vt:lpstr>PowerPoint Presentation</vt:lpstr>
      <vt:lpstr>PowerPoint Presentation</vt:lpstr>
      <vt:lpstr>PowerPoint Presentation</vt:lpstr>
      <vt:lpstr>PowerPoint Presentation</vt:lpstr>
      <vt:lpstr>PowerPoint Presentation</vt:lpstr>
      <vt:lpstr>PowerPoint Presentation</vt:lpstr>
      <vt:lpstr>Dr. Nilakshi Jain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2018-12-24T10:40:58Z</dcterms:created>
  <dcterms:modified xsi:type="dcterms:W3CDTF">2019-01-01T07:32:31Z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