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0" r:id="rId1"/>
  </p:sldMasterIdLst>
  <p:notesMasterIdLst>
    <p:notesMasterId r:id="rId15"/>
  </p:notesMasterIdLst>
  <p:sldIdLst>
    <p:sldId id="256" r:id="rId2"/>
    <p:sldId id="257" r:id="rId3"/>
    <p:sldId id="258" r:id="rId4"/>
    <p:sldId id="261" r:id="rId5"/>
    <p:sldId id="265" r:id="rId6"/>
    <p:sldId id="273" r:id="rId7"/>
    <p:sldId id="274" r:id="rId8"/>
    <p:sldId id="275" r:id="rId9"/>
    <p:sldId id="270" r:id="rId10"/>
    <p:sldId id="267" r:id="rId11"/>
    <p:sldId id="276" r:id="rId12"/>
    <p:sldId id="272" r:id="rId13"/>
    <p:sldId id="277" r:id="rId14"/>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503" autoAdjust="0"/>
    <p:restoredTop sz="94660"/>
  </p:normalViewPr>
  <p:slideViewPr>
    <p:cSldViewPr snapToGrid="0">
      <p:cViewPr varScale="1">
        <p:scale>
          <a:sx n="81" d="100"/>
          <a:sy n="81" d="100"/>
        </p:scale>
        <p:origin x="-16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EA8846-2661-46F2-B835-DDA9C1F886D1}" type="datetimeFigureOut">
              <a:rPr lang="en-US" smtClean="0"/>
              <a:pPr/>
              <a:t>17-Apr-19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602B18-757B-41C4-85E4-13045B3B14F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6602B18-757B-41C4-85E4-13045B3B14F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6602B18-757B-41C4-85E4-13045B3B14FB}"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6602B18-757B-41C4-85E4-13045B3B14FB}"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ED5BE487-0041-4862-8D3C-4F51FC4CDEB6}" type="datetimeFigureOut">
              <a:rPr lang="en-US" smtClean="0"/>
              <a:pPr/>
              <a:t>17-Apr-19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C208A43A-66E4-4EC7-B50D-7B32B5E547A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5BE487-0041-4862-8D3C-4F51FC4CDEB6}" type="datetimeFigureOut">
              <a:rPr lang="en-US" smtClean="0"/>
              <a:pPr/>
              <a:t>17-Apr-19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8A43A-66E4-4EC7-B50D-7B32B5E547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5BE487-0041-4862-8D3C-4F51FC4CDEB6}" type="datetimeFigureOut">
              <a:rPr lang="en-US" smtClean="0"/>
              <a:pPr/>
              <a:t>17-Apr-19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8A43A-66E4-4EC7-B50D-7B32B5E547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5BE487-0041-4862-8D3C-4F51FC4CDEB6}" type="datetimeFigureOut">
              <a:rPr lang="en-US" smtClean="0"/>
              <a:pPr/>
              <a:t>17-Apr-19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8A43A-66E4-4EC7-B50D-7B32B5E547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D5BE487-0041-4862-8D3C-4F51FC4CDEB6}" type="datetimeFigureOut">
              <a:rPr lang="en-US" smtClean="0"/>
              <a:pPr/>
              <a:t>17-Apr-19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8A43A-66E4-4EC7-B50D-7B32B5E547A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5BE487-0041-4862-8D3C-4F51FC4CDEB6}" type="datetimeFigureOut">
              <a:rPr lang="en-US" smtClean="0"/>
              <a:pPr/>
              <a:t>17-Apr-19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08A43A-66E4-4EC7-B50D-7B32B5E547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ED5BE487-0041-4862-8D3C-4F51FC4CDEB6}" type="datetimeFigureOut">
              <a:rPr lang="en-US" smtClean="0"/>
              <a:pPr/>
              <a:t>17-Apr-19</a:t>
            </a:fld>
            <a:endParaRPr lang="en-US"/>
          </a:p>
        </p:txBody>
      </p:sp>
      <p:sp>
        <p:nvSpPr>
          <p:cNvPr id="27" name="Slide Number Placeholder 26"/>
          <p:cNvSpPr>
            <a:spLocks noGrp="1"/>
          </p:cNvSpPr>
          <p:nvPr>
            <p:ph type="sldNum" sz="quarter" idx="11"/>
          </p:nvPr>
        </p:nvSpPr>
        <p:spPr/>
        <p:txBody>
          <a:bodyPr rtlCol="0"/>
          <a:lstStyle/>
          <a:p>
            <a:fld id="{C208A43A-66E4-4EC7-B50D-7B32B5E547AA}"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ED5BE487-0041-4862-8D3C-4F51FC4CDEB6}" type="datetimeFigureOut">
              <a:rPr lang="en-US" smtClean="0"/>
              <a:pPr/>
              <a:t>17-Apr-19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C208A43A-66E4-4EC7-B50D-7B32B5E547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BE487-0041-4862-8D3C-4F51FC4CDEB6}" type="datetimeFigureOut">
              <a:rPr lang="en-US" smtClean="0"/>
              <a:pPr/>
              <a:t>17-Apr-19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08A43A-66E4-4EC7-B50D-7B32B5E547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5BE487-0041-4862-8D3C-4F51FC4CDEB6}" type="datetimeFigureOut">
              <a:rPr lang="en-US" smtClean="0"/>
              <a:pPr/>
              <a:t>17-Apr-19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08A43A-66E4-4EC7-B50D-7B32B5E547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D5BE487-0041-4862-8D3C-4F51FC4CDEB6}" type="datetimeFigureOut">
              <a:rPr lang="en-US" smtClean="0"/>
              <a:pPr/>
              <a:t>17-Apr-19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08A43A-66E4-4EC7-B50D-7B32B5E547A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D5BE487-0041-4862-8D3C-4F51FC4CDEB6}" type="datetimeFigureOut">
              <a:rPr lang="en-US" smtClean="0"/>
              <a:pPr/>
              <a:t>17-Apr-19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C208A43A-66E4-4EC7-B50D-7B32B5E547A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00"/>
        <p:cNvGrpSpPr/>
        <p:nvPr/>
      </p:nvGrpSpPr>
      <p:grpSpPr>
        <a:xfrm>
          <a:off x="0" y="0"/>
          <a:ext cx="0" cy="0"/>
          <a:chOff x="0" y="0"/>
          <a:chExt cx="0" cy="0"/>
        </a:xfrm>
      </p:grpSpPr>
      <p:sp>
        <p:nvSpPr>
          <p:cNvPr id="4101" name="Google Shape;4101;p1"/>
          <p:cNvSpPr txBox="1">
            <a:spLocks noGrp="1"/>
          </p:cNvSpPr>
          <p:nvPr>
            <p:ph type="ctrTitle"/>
          </p:nvPr>
        </p:nvSpPr>
        <p:spPr>
          <a:xfrm>
            <a:off x="387928" y="0"/>
            <a:ext cx="8458200" cy="147002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5400"/>
              <a:buFont typeface="Trebuchet MS"/>
              <a:buNone/>
            </a:pPr>
            <a:r>
              <a:rPr lang="en-US" sz="4800" b="1" smtClean="0">
                <a:latin typeface="Times New Roman" pitchFamily="18" charset="0"/>
                <a:cs typeface="Times New Roman" pitchFamily="18" charset="0"/>
              </a:rPr>
              <a:t>Flame and Smoke Detector</a:t>
            </a:r>
            <a:br>
              <a:rPr lang="en-US" sz="4800" b="1" smtClean="0">
                <a:latin typeface="Times New Roman" pitchFamily="18" charset="0"/>
                <a:cs typeface="Times New Roman" pitchFamily="18" charset="0"/>
              </a:rPr>
            </a:br>
            <a:r>
              <a:rPr lang="en-US" sz="2800" b="1" smtClean="0">
                <a:latin typeface="Times New Roman" pitchFamily="18" charset="0"/>
                <a:cs typeface="Times New Roman" pitchFamily="18" charset="0"/>
              </a:rPr>
              <a:t>Sensor Network Lab (mini project)</a:t>
            </a:r>
            <a:r>
              <a:rPr lang="en-US" sz="4800" b="1">
                <a:latin typeface="Times New Roman" pitchFamily="18" charset="0"/>
                <a:cs typeface="Times New Roman" pitchFamily="18" charset="0"/>
              </a:rPr>
              <a:t>	</a:t>
            </a:r>
            <a:endParaRPr sz="4800" b="1">
              <a:latin typeface="Times New Roman" pitchFamily="18" charset="0"/>
              <a:cs typeface="Times New Roman" pitchFamily="18" charset="0"/>
            </a:endParaRPr>
          </a:p>
        </p:txBody>
      </p:sp>
      <p:sp>
        <p:nvSpPr>
          <p:cNvPr id="4102" name="Google Shape;4102;p1"/>
          <p:cNvSpPr txBox="1">
            <a:spLocks noGrp="1"/>
          </p:cNvSpPr>
          <p:nvPr>
            <p:ph type="subTitle" idx="1"/>
          </p:nvPr>
        </p:nvSpPr>
        <p:spPr>
          <a:xfrm>
            <a:off x="431106" y="1459310"/>
            <a:ext cx="7924803" cy="5188528"/>
          </a:xfrm>
          <a:prstGeom prst="rect">
            <a:avLst/>
          </a:prstGeom>
          <a:noFill/>
          <a:ln>
            <a:noFill/>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rmAutofit fontScale="92500" lnSpcReduction="20000"/>
          </a:bodyPr>
          <a:lstStyle/>
          <a:p>
            <a:pPr marL="64008" lvl="0" indent="0" algn="ctr" rtl="0">
              <a:spcBef>
                <a:spcPts val="0"/>
              </a:spcBef>
              <a:spcAft>
                <a:spcPts val="0"/>
              </a:spcAft>
              <a:buSzPts val="2400"/>
              <a:buNone/>
            </a:pPr>
            <a:r>
              <a:rPr lang="en-US" i="1" dirty="0" smtClean="0">
                <a:solidFill>
                  <a:schemeClr val="bg1"/>
                </a:solidFill>
                <a:latin typeface="Times New Roman" pitchFamily="18" charset="0"/>
                <a:cs typeface="Times New Roman" pitchFamily="18" charset="0"/>
              </a:rPr>
              <a:t>by</a:t>
            </a:r>
          </a:p>
          <a:p>
            <a:pPr marL="64008" lvl="0" indent="0" algn="ctr" rtl="0">
              <a:spcBef>
                <a:spcPts val="0"/>
              </a:spcBef>
              <a:spcAft>
                <a:spcPts val="0"/>
              </a:spcAft>
              <a:buSzPts val="2400"/>
              <a:buNone/>
            </a:pPr>
            <a:r>
              <a:rPr lang="en-US" dirty="0" err="1" smtClean="0">
                <a:solidFill>
                  <a:schemeClr val="bg1"/>
                </a:solidFill>
                <a:latin typeface="Times New Roman" pitchFamily="18" charset="0"/>
                <a:cs typeface="Times New Roman" pitchFamily="18" charset="0"/>
              </a:rPr>
              <a:t>Rahul</a:t>
            </a:r>
            <a:r>
              <a:rPr lang="en-US" dirty="0" smtClean="0">
                <a:solidFill>
                  <a:schemeClr val="bg1"/>
                </a:solidFill>
                <a:latin typeface="Times New Roman" pitchFamily="18" charset="0"/>
                <a:cs typeface="Times New Roman" pitchFamily="18" charset="0"/>
              </a:rPr>
              <a:t>  A. </a:t>
            </a:r>
            <a:r>
              <a:rPr lang="en-US" dirty="0" err="1" smtClean="0">
                <a:solidFill>
                  <a:schemeClr val="bg1"/>
                </a:solidFill>
                <a:latin typeface="Times New Roman" pitchFamily="18" charset="0"/>
                <a:cs typeface="Times New Roman" pitchFamily="18" charset="0"/>
              </a:rPr>
              <a:t>Sajekar</a:t>
            </a:r>
            <a:r>
              <a:rPr lang="en-US" dirty="0" smtClean="0">
                <a:solidFill>
                  <a:schemeClr val="bg1"/>
                </a:solidFill>
                <a:latin typeface="Times New Roman" pitchFamily="18" charset="0"/>
                <a:cs typeface="Times New Roman" pitchFamily="18" charset="0"/>
              </a:rPr>
              <a:t> (Roll No.33)</a:t>
            </a:r>
          </a:p>
          <a:p>
            <a:pPr marL="64008" lvl="0" indent="0" algn="ctr" rtl="0">
              <a:spcBef>
                <a:spcPts val="0"/>
              </a:spcBef>
              <a:spcAft>
                <a:spcPts val="0"/>
              </a:spcAft>
              <a:buSzPts val="2400"/>
              <a:buNone/>
            </a:pPr>
            <a:r>
              <a:rPr lang="en-US" dirty="0" err="1" smtClean="0">
                <a:solidFill>
                  <a:schemeClr val="bg1"/>
                </a:solidFill>
                <a:latin typeface="Times New Roman" pitchFamily="18" charset="0"/>
                <a:cs typeface="Times New Roman" pitchFamily="18" charset="0"/>
              </a:rPr>
              <a:t>Siddhant</a:t>
            </a:r>
            <a:r>
              <a:rPr lang="en-US" dirty="0" smtClean="0">
                <a:solidFill>
                  <a:schemeClr val="bg1"/>
                </a:solidFill>
                <a:latin typeface="Times New Roman" pitchFamily="18" charset="0"/>
                <a:cs typeface="Times New Roman" pitchFamily="18" charset="0"/>
              </a:rPr>
              <a:t>  S. Singh (Roll No.36)</a:t>
            </a:r>
          </a:p>
          <a:p>
            <a:pPr marL="64008" lvl="0" indent="0" algn="ctr" rtl="0">
              <a:spcBef>
                <a:spcPts val="0"/>
              </a:spcBef>
              <a:spcAft>
                <a:spcPts val="0"/>
              </a:spcAft>
              <a:buSzPts val="2400"/>
              <a:buNone/>
            </a:pPr>
            <a:r>
              <a:rPr lang="en-US" dirty="0" err="1" smtClean="0">
                <a:solidFill>
                  <a:schemeClr val="bg1"/>
                </a:solidFill>
                <a:latin typeface="Times New Roman" pitchFamily="18" charset="0"/>
                <a:cs typeface="Times New Roman" pitchFamily="18" charset="0"/>
              </a:rPr>
              <a:t>Ashutosh</a:t>
            </a:r>
            <a:r>
              <a:rPr lang="en-US" dirty="0" smtClean="0">
                <a:solidFill>
                  <a:schemeClr val="bg1"/>
                </a:solidFill>
                <a:latin typeface="Times New Roman" pitchFamily="18" charset="0"/>
                <a:cs typeface="Times New Roman" pitchFamily="18" charset="0"/>
              </a:rPr>
              <a:t> S. </a:t>
            </a:r>
            <a:r>
              <a:rPr lang="en-US" dirty="0" err="1" smtClean="0">
                <a:solidFill>
                  <a:schemeClr val="bg1"/>
                </a:solidFill>
                <a:latin typeface="Times New Roman" pitchFamily="18" charset="0"/>
                <a:cs typeface="Times New Roman" pitchFamily="18" charset="0"/>
              </a:rPr>
              <a:t>Tiwari</a:t>
            </a:r>
            <a:r>
              <a:rPr lang="en-US" dirty="0" smtClean="0">
                <a:solidFill>
                  <a:schemeClr val="bg1"/>
                </a:solidFill>
                <a:latin typeface="Times New Roman" pitchFamily="18" charset="0"/>
                <a:cs typeface="Times New Roman" pitchFamily="18" charset="0"/>
              </a:rPr>
              <a:t> (Roll No.40)</a:t>
            </a:r>
          </a:p>
          <a:p>
            <a:pPr marL="64008" lvl="0" indent="0" algn="ctr" rtl="0">
              <a:spcBef>
                <a:spcPts val="0"/>
              </a:spcBef>
              <a:spcAft>
                <a:spcPts val="0"/>
              </a:spcAft>
              <a:buSzPts val="2400"/>
              <a:buNone/>
            </a:pPr>
            <a:endParaRPr lang="en-US" dirty="0" smtClean="0">
              <a:solidFill>
                <a:schemeClr val="bg1"/>
              </a:solidFill>
              <a:latin typeface="Times New Roman" pitchFamily="18" charset="0"/>
              <a:cs typeface="Times New Roman" pitchFamily="18" charset="0"/>
            </a:endParaRPr>
          </a:p>
          <a:p>
            <a:pPr marL="64008" lvl="0" indent="0" algn="ctr" rtl="0">
              <a:spcBef>
                <a:spcPts val="0"/>
              </a:spcBef>
              <a:spcAft>
                <a:spcPts val="0"/>
              </a:spcAft>
              <a:buSzPts val="2400"/>
              <a:buNone/>
            </a:pPr>
            <a:r>
              <a:rPr lang="en-US" i="1" dirty="0" smtClean="0">
                <a:solidFill>
                  <a:schemeClr val="bg1"/>
                </a:solidFill>
                <a:latin typeface="Times New Roman" pitchFamily="18" charset="0"/>
                <a:cs typeface="Times New Roman" pitchFamily="18" charset="0"/>
              </a:rPr>
              <a:t>Under the Supervision of</a:t>
            </a:r>
          </a:p>
          <a:p>
            <a:pPr marL="64008" lvl="0" indent="0" algn="ctr" rtl="0">
              <a:spcBef>
                <a:spcPts val="0"/>
              </a:spcBef>
              <a:spcAft>
                <a:spcPts val="0"/>
              </a:spcAft>
              <a:buSzPts val="2400"/>
              <a:buNone/>
            </a:pPr>
            <a:r>
              <a:rPr lang="en-US" dirty="0" err="1" smtClean="0">
                <a:solidFill>
                  <a:schemeClr val="bg1"/>
                </a:solidFill>
                <a:latin typeface="Times New Roman" pitchFamily="18" charset="0"/>
                <a:cs typeface="Times New Roman" pitchFamily="18" charset="0"/>
              </a:rPr>
              <a:t>Prof.H.M.Hatwar</a:t>
            </a:r>
            <a:endParaRPr lang="en-US" dirty="0" smtClean="0">
              <a:solidFill>
                <a:schemeClr val="bg1"/>
              </a:solidFill>
              <a:latin typeface="Times New Roman" pitchFamily="18" charset="0"/>
              <a:cs typeface="Times New Roman" pitchFamily="18" charset="0"/>
            </a:endParaRPr>
          </a:p>
          <a:p>
            <a:pPr marL="64008" lvl="0" indent="0" algn="ctr" rtl="0">
              <a:spcBef>
                <a:spcPts val="0"/>
              </a:spcBef>
              <a:spcAft>
                <a:spcPts val="0"/>
              </a:spcAft>
              <a:buSzPts val="2400"/>
              <a:buNone/>
            </a:pPr>
            <a:endParaRPr lang="en-US" dirty="0" smtClean="0">
              <a:solidFill>
                <a:schemeClr val="bg1"/>
              </a:solidFill>
              <a:latin typeface="Times New Roman" pitchFamily="18" charset="0"/>
              <a:cs typeface="Times New Roman" pitchFamily="18" charset="0"/>
            </a:endParaRPr>
          </a:p>
          <a:p>
            <a:pPr marL="64008" lvl="0" indent="0" algn="ctr" rtl="0">
              <a:spcBef>
                <a:spcPts val="0"/>
              </a:spcBef>
              <a:spcAft>
                <a:spcPts val="0"/>
              </a:spcAft>
              <a:buSzPts val="2400"/>
              <a:buNone/>
            </a:pPr>
            <a:endParaRPr lang="en-US" b="1" dirty="0" smtClean="0">
              <a:solidFill>
                <a:schemeClr val="bg1"/>
              </a:solidFill>
              <a:latin typeface="Times New Roman" pitchFamily="18" charset="0"/>
              <a:cs typeface="Times New Roman" pitchFamily="18" charset="0"/>
            </a:endParaRPr>
          </a:p>
          <a:p>
            <a:pPr marL="64008" lvl="0" indent="0" algn="ctr" rtl="0">
              <a:spcBef>
                <a:spcPts val="0"/>
              </a:spcBef>
              <a:spcAft>
                <a:spcPts val="0"/>
              </a:spcAft>
              <a:buSzPts val="2400"/>
              <a:buNone/>
            </a:pPr>
            <a:endParaRPr lang="en-US" dirty="0" smtClean="0">
              <a:solidFill>
                <a:schemeClr val="bg1"/>
              </a:solidFill>
              <a:latin typeface="Times New Roman" pitchFamily="18" charset="0"/>
              <a:cs typeface="Times New Roman" pitchFamily="18" charset="0"/>
            </a:endParaRPr>
          </a:p>
          <a:p>
            <a:pPr marL="64008" lvl="0" indent="0" algn="ctr" rtl="0">
              <a:spcBef>
                <a:spcPts val="0"/>
              </a:spcBef>
              <a:spcAft>
                <a:spcPts val="0"/>
              </a:spcAft>
              <a:buSzPts val="2400"/>
              <a:buNone/>
            </a:pPr>
            <a:endParaRPr lang="en-US" dirty="0" smtClean="0">
              <a:solidFill>
                <a:schemeClr val="bg1"/>
              </a:solidFill>
              <a:latin typeface="Times New Roman" pitchFamily="18" charset="0"/>
              <a:cs typeface="Times New Roman" pitchFamily="18" charset="0"/>
            </a:endParaRPr>
          </a:p>
          <a:p>
            <a:pPr marL="64008" lvl="0" indent="0" algn="ctr" rtl="0">
              <a:spcBef>
                <a:spcPts val="0"/>
              </a:spcBef>
              <a:spcAft>
                <a:spcPts val="0"/>
              </a:spcAft>
              <a:buSzPts val="2400"/>
              <a:buNone/>
            </a:pPr>
            <a:endParaRPr lang="en-US" dirty="0" smtClean="0">
              <a:solidFill>
                <a:schemeClr val="bg1"/>
              </a:solidFill>
              <a:latin typeface="Times New Roman" pitchFamily="18" charset="0"/>
              <a:cs typeface="Times New Roman" pitchFamily="18" charset="0"/>
            </a:endParaRPr>
          </a:p>
          <a:p>
            <a:pPr marL="64008" lvl="0" indent="0" algn="ctr" rtl="0">
              <a:spcBef>
                <a:spcPts val="0"/>
              </a:spcBef>
              <a:spcAft>
                <a:spcPts val="0"/>
              </a:spcAft>
              <a:buSzPts val="2400"/>
              <a:buNone/>
            </a:pPr>
            <a:endParaRPr lang="en-US" dirty="0" smtClean="0">
              <a:solidFill>
                <a:schemeClr val="bg1"/>
              </a:solidFill>
              <a:latin typeface="Times New Roman" pitchFamily="18" charset="0"/>
              <a:cs typeface="Times New Roman" pitchFamily="18" charset="0"/>
            </a:endParaRPr>
          </a:p>
          <a:p>
            <a:pPr marL="64008" lvl="0" indent="0" algn="ctr" rtl="0">
              <a:spcBef>
                <a:spcPts val="0"/>
              </a:spcBef>
              <a:spcAft>
                <a:spcPts val="0"/>
              </a:spcAft>
              <a:buSzPts val="2400"/>
              <a:buNone/>
            </a:pPr>
            <a:endParaRPr lang="en-US" dirty="0" smtClean="0">
              <a:solidFill>
                <a:schemeClr val="tx1"/>
              </a:solidFill>
              <a:latin typeface="Times New Roman" pitchFamily="18" charset="0"/>
              <a:cs typeface="Times New Roman" pitchFamily="18" charset="0"/>
            </a:endParaRPr>
          </a:p>
          <a:p>
            <a:pPr marL="64008" lvl="0" indent="0" algn="ctr" rtl="0">
              <a:spcBef>
                <a:spcPts val="0"/>
              </a:spcBef>
              <a:spcAft>
                <a:spcPts val="0"/>
              </a:spcAft>
              <a:buSzPts val="2400"/>
              <a:buNone/>
            </a:pPr>
            <a:endParaRPr lang="en-US" dirty="0" smtClean="0">
              <a:solidFill>
                <a:schemeClr val="tx1"/>
              </a:solidFill>
              <a:latin typeface="Times New Roman" pitchFamily="18" charset="0"/>
              <a:cs typeface="Times New Roman" pitchFamily="18" charset="0"/>
            </a:endParaRPr>
          </a:p>
          <a:p>
            <a:pPr marL="64008" lvl="0" indent="0" algn="ctr" rtl="0">
              <a:spcBef>
                <a:spcPts val="0"/>
              </a:spcBef>
              <a:spcAft>
                <a:spcPts val="0"/>
              </a:spcAft>
              <a:buSzPts val="2400"/>
              <a:buNone/>
            </a:pPr>
            <a:r>
              <a:rPr lang="en-US" dirty="0" smtClean="0">
                <a:solidFill>
                  <a:schemeClr val="tx1"/>
                </a:solidFill>
                <a:latin typeface="Times New Roman" pitchFamily="18" charset="0"/>
                <a:cs typeface="Times New Roman" pitchFamily="18" charset="0"/>
              </a:rPr>
              <a:t>Department Of Information Technology</a:t>
            </a:r>
            <a:endParaRPr lang="en-US" dirty="0" smtClean="0">
              <a:solidFill>
                <a:schemeClr val="tx1"/>
              </a:solidFill>
              <a:latin typeface="Times New Roman" pitchFamily="18" charset="0"/>
              <a:cs typeface="Times New Roman" pitchFamily="18" charset="0"/>
            </a:endParaRPr>
          </a:p>
          <a:p>
            <a:pPr marL="64008" lvl="0" indent="0" algn="ctr" rtl="0">
              <a:spcBef>
                <a:spcPts val="0"/>
              </a:spcBef>
              <a:spcAft>
                <a:spcPts val="0"/>
              </a:spcAft>
              <a:buSzPts val="2400"/>
              <a:buNone/>
            </a:pPr>
            <a:r>
              <a:rPr lang="en-US" dirty="0" err="1" smtClean="0">
                <a:solidFill>
                  <a:schemeClr val="tx1"/>
                </a:solidFill>
                <a:latin typeface="Times New Roman" pitchFamily="18" charset="0"/>
                <a:cs typeface="Times New Roman" pitchFamily="18" charset="0"/>
              </a:rPr>
              <a:t>Konkan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Gyanpeeth</a:t>
            </a:r>
            <a:r>
              <a:rPr lang="en-US" dirty="0" smtClean="0">
                <a:solidFill>
                  <a:schemeClr val="tx1"/>
                </a:solidFill>
                <a:latin typeface="Times New Roman" pitchFamily="18" charset="0"/>
                <a:cs typeface="Times New Roman" pitchFamily="18" charset="0"/>
              </a:rPr>
              <a:t> College Of Engineering, </a:t>
            </a:r>
            <a:r>
              <a:rPr lang="en-US" dirty="0" err="1" smtClean="0">
                <a:solidFill>
                  <a:schemeClr val="tx1"/>
                </a:solidFill>
                <a:latin typeface="Times New Roman" pitchFamily="18" charset="0"/>
                <a:cs typeface="Times New Roman" pitchFamily="18" charset="0"/>
              </a:rPr>
              <a:t>Karjat</a:t>
            </a:r>
            <a:r>
              <a:rPr lang="en-US" dirty="0" smtClean="0">
                <a:solidFill>
                  <a:schemeClr val="tx1"/>
                </a:solidFill>
                <a:latin typeface="Times New Roman" pitchFamily="18" charset="0"/>
                <a:cs typeface="Times New Roman" pitchFamily="18" charset="0"/>
              </a:rPr>
              <a:t> 410201</a:t>
            </a:r>
          </a:p>
          <a:p>
            <a:pPr marL="64008" lvl="0" indent="0" algn="ctr" rtl="0">
              <a:spcBef>
                <a:spcPts val="0"/>
              </a:spcBef>
              <a:spcAft>
                <a:spcPts val="0"/>
              </a:spcAft>
              <a:buSzPts val="2400"/>
              <a:buNone/>
            </a:pPr>
            <a:r>
              <a:rPr lang="en-US" dirty="0" smtClean="0">
                <a:solidFill>
                  <a:schemeClr val="tx1"/>
                </a:solidFill>
                <a:latin typeface="Times New Roman" pitchFamily="18" charset="0"/>
                <a:cs typeface="Times New Roman" pitchFamily="18" charset="0"/>
              </a:rPr>
              <a:t>University Of Mumbai</a:t>
            </a:r>
          </a:p>
          <a:p>
            <a:pPr marL="64008" lvl="0" indent="0" algn="ctr" rtl="0">
              <a:spcBef>
                <a:spcPts val="0"/>
              </a:spcBef>
              <a:spcAft>
                <a:spcPts val="0"/>
              </a:spcAft>
              <a:buSzPts val="2400"/>
              <a:buNone/>
            </a:pPr>
            <a:r>
              <a:rPr lang="en-US" dirty="0" smtClean="0">
                <a:solidFill>
                  <a:schemeClr val="tx1"/>
                </a:solidFill>
                <a:latin typeface="Times New Roman" pitchFamily="18" charset="0"/>
                <a:cs typeface="Times New Roman" pitchFamily="18" charset="0"/>
              </a:rPr>
              <a:t>(2018-19)</a:t>
            </a:r>
            <a:endParaRPr lang="en-US" dirty="0" smtClean="0">
              <a:solidFill>
                <a:schemeClr val="tx1"/>
              </a:solidFill>
              <a:latin typeface="Times New Roman" pitchFamily="18" charset="0"/>
              <a:cs typeface="Times New Roman" pitchFamily="18" charset="0"/>
            </a:endParaRPr>
          </a:p>
        </p:txBody>
      </p:sp>
      <p:pic>
        <p:nvPicPr>
          <p:cNvPr id="5" name="Picture 4"/>
          <p:cNvPicPr>
            <a:picLocks noChangeAspect="1"/>
          </p:cNvPicPr>
          <p:nvPr/>
        </p:nvPicPr>
        <p:blipFill>
          <a:blip r:embed="rId3"/>
          <a:stretch>
            <a:fillRect/>
          </a:stretch>
        </p:blipFill>
        <p:spPr>
          <a:xfrm>
            <a:off x="3528393" y="3884646"/>
            <a:ext cx="1512530" cy="15258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467" y="82061"/>
            <a:ext cx="8229600" cy="1066800"/>
          </a:xfrm>
        </p:spPr>
        <p:txBody>
          <a:bodyPr/>
          <a:lstStyle/>
          <a:p>
            <a:r>
              <a:rPr lang="en-US" dirty="0" smtClean="0">
                <a:latin typeface="Times New Roman" pitchFamily="18" charset="0"/>
                <a:cs typeface="Times New Roman" pitchFamily="18" charset="0"/>
              </a:rPr>
              <a:t>Flowchart</a:t>
            </a:r>
            <a:endParaRPr lang="en-US" dirty="0">
              <a:latin typeface="Times New Roman" pitchFamily="18" charset="0"/>
              <a:cs typeface="Times New Roman" pitchFamily="18" charset="0"/>
            </a:endParaRPr>
          </a:p>
        </p:txBody>
      </p:sp>
      <p:sp>
        <p:nvSpPr>
          <p:cNvPr id="4" name="Content Placeholder 3"/>
          <p:cNvSpPr>
            <a:spLocks noGrp="1"/>
          </p:cNvSpPr>
          <p:nvPr>
            <p:ph idx="1"/>
          </p:nvPr>
        </p:nvSpPr>
        <p:spPr/>
        <p:txBody>
          <a:bodyPr/>
          <a:lstStyle/>
          <a:p>
            <a:endParaRPr lang="en-US" dirty="0"/>
          </a:p>
        </p:txBody>
      </p:sp>
      <p:graphicFrame>
        <p:nvGraphicFramePr>
          <p:cNvPr id="2050" name="Object 2"/>
          <p:cNvGraphicFramePr>
            <a:graphicFrameLocks noChangeAspect="1"/>
          </p:cNvGraphicFramePr>
          <p:nvPr/>
        </p:nvGraphicFramePr>
        <p:xfrm>
          <a:off x="1540110" y="1043103"/>
          <a:ext cx="6583975" cy="5662497"/>
        </p:xfrm>
        <a:graphic>
          <a:graphicData uri="http://schemas.openxmlformats.org/presentationml/2006/ole">
            <p:oleObj spid="_x0000_s2050" name="Document" r:id="rId3" imgW="5729626" imgH="7548847" progId="Word.Document.12">
              <p:embed/>
            </p:oleObj>
          </a:graphicData>
        </a:graphic>
      </p:graphicFrame>
    </p:spTree>
    <p:extLst>
      <p:ext uri="{BB962C8B-B14F-4D97-AF65-F5344CB8AC3E}">
        <p14:creationId xmlns:p14="http://schemas.microsoft.com/office/powerpoint/2010/main" xmlns="" val="41666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228600"/>
            <a:ext cx="8229600" cy="1066800"/>
          </a:xfrm>
        </p:spPr>
        <p:txBody>
          <a:bodyPr/>
          <a:lstStyle/>
          <a:p>
            <a:r>
              <a:rPr lang="en-US" dirty="0" smtClean="0">
                <a:latin typeface="Times New Roman" pitchFamily="18" charset="0"/>
                <a:cs typeface="Times New Roman" pitchFamily="18" charset="0"/>
              </a:rPr>
              <a:t>Data Uploaded to </a:t>
            </a:r>
            <a:r>
              <a:rPr lang="en-US" dirty="0" err="1" smtClean="0">
                <a:latin typeface="Times New Roman" pitchFamily="18" charset="0"/>
                <a:cs typeface="Times New Roman" pitchFamily="18" charset="0"/>
              </a:rPr>
              <a:t>ThingSpeak</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28674" name="Picture 2" descr="C:\Users\admin\Desktop\thingspeak2.JPG"/>
          <p:cNvPicPr>
            <a:picLocks noGrp="1" noChangeAspect="1" noChangeArrowheads="1"/>
          </p:cNvPicPr>
          <p:nvPr>
            <p:ph idx="1"/>
          </p:nvPr>
        </p:nvPicPr>
        <p:blipFill>
          <a:blip r:embed="rId2"/>
          <a:srcRect/>
          <a:stretch>
            <a:fillRect/>
          </a:stretch>
        </p:blipFill>
        <p:spPr bwMode="auto">
          <a:xfrm>
            <a:off x="358242" y="1100138"/>
            <a:ext cx="8400528" cy="575786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Future Scope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future we can add the notification functionality which can notify the user whenever there is flame or smoke is detected</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We can also add the Water Sprinkler that automatically turn on after detection of flame or </a:t>
            </a:r>
            <a:r>
              <a:rPr lang="en-US" dirty="0" err="1" smtClean="0">
                <a:latin typeface="Times New Roman" pitchFamily="18" charset="0"/>
                <a:cs typeface="Times New Roman" pitchFamily="18" charset="0"/>
              </a:rPr>
              <a:t>smoke.We</a:t>
            </a:r>
            <a:r>
              <a:rPr lang="en-US" dirty="0" smtClean="0">
                <a:latin typeface="Times New Roman" pitchFamily="18" charset="0"/>
                <a:cs typeface="Times New Roman" pitchFamily="18" charset="0"/>
              </a:rPr>
              <a:t> can control the water </a:t>
            </a:r>
            <a:r>
              <a:rPr lang="en-US" dirty="0" err="1" smtClean="0">
                <a:latin typeface="Times New Roman" pitchFamily="18" charset="0"/>
                <a:cs typeface="Times New Roman" pitchFamily="18" charset="0"/>
              </a:rPr>
              <a:t>sprinler</a:t>
            </a:r>
            <a:r>
              <a:rPr lang="en-US" dirty="0" smtClean="0">
                <a:latin typeface="Times New Roman" pitchFamily="18" charset="0"/>
                <a:cs typeface="Times New Roman" pitchFamily="18" charset="0"/>
              </a:rPr>
              <a:t> remotely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914343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endParaRPr lang="en-US"/>
          </a:p>
        </p:txBody>
      </p:sp>
      <p:sp>
        <p:nvSpPr>
          <p:cNvPr id="3" name="Content Placeholder 2"/>
          <p:cNvSpPr>
            <a:spLocks noGrp="1"/>
          </p:cNvSpPr>
          <p:nvPr>
            <p:ph idx="1"/>
          </p:nvPr>
        </p:nvSpPr>
        <p:spPr/>
        <p:txBody>
          <a:bodyPr/>
          <a:lstStyle/>
          <a:p>
            <a:pPr>
              <a:buNone/>
            </a:pPr>
            <a:r>
              <a:rPr lang="en-US" smtClean="0"/>
              <a:t>  </a:t>
            </a:r>
            <a:endParaRPr lang="en-US"/>
          </a:p>
        </p:txBody>
      </p:sp>
      <p:sp>
        <p:nvSpPr>
          <p:cNvPr id="4" name="Rectangle 3"/>
          <p:cNvSpPr/>
          <p:nvPr/>
        </p:nvSpPr>
        <p:spPr>
          <a:xfrm>
            <a:off x="1179556" y="3001226"/>
            <a:ext cx="7091608" cy="923330"/>
          </a:xfrm>
          <a:prstGeom prst="rect">
            <a:avLst/>
          </a:prstGeom>
          <a:noFill/>
        </p:spPr>
        <p:txBody>
          <a:bodyPr wrap="squar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Thank You</a:t>
            </a:r>
            <a:endPar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03"/>
        <p:cNvGrpSpPr/>
        <p:nvPr/>
      </p:nvGrpSpPr>
      <p:grpSpPr>
        <a:xfrm>
          <a:off x="0" y="0"/>
          <a:ext cx="0" cy="0"/>
          <a:chOff x="0" y="0"/>
          <a:chExt cx="0" cy="0"/>
        </a:xfrm>
      </p:grpSpPr>
      <p:sp>
        <p:nvSpPr>
          <p:cNvPr id="4104" name="Google Shape;4104;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800"/>
              <a:buFont typeface="Trebuchet MS"/>
              <a:buNone/>
            </a:pPr>
            <a:r>
              <a:rPr lang="en-US" sz="4800">
                <a:latin typeface="Times New Roman" pitchFamily="18" charset="0"/>
                <a:cs typeface="Times New Roman" pitchFamily="18" charset="0"/>
              </a:rPr>
              <a:t>Introduction</a:t>
            </a:r>
            <a:endParaRPr sz="4800">
              <a:latin typeface="Times New Roman" pitchFamily="18" charset="0"/>
              <a:cs typeface="Times New Roman" pitchFamily="18" charset="0"/>
            </a:endParaRPr>
          </a:p>
        </p:txBody>
      </p:sp>
      <p:sp>
        <p:nvSpPr>
          <p:cNvPr id="4105" name="Google Shape;4105;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65760" lvl="0" indent="-256032" algn="l" rtl="0">
              <a:lnSpc>
                <a:spcPct val="90000"/>
              </a:lnSpc>
              <a:spcBef>
                <a:spcPts val="0"/>
              </a:spcBef>
              <a:spcAft>
                <a:spcPts val="0"/>
              </a:spcAft>
              <a:buSzPts val="2800"/>
              <a:buChar char="•"/>
            </a:pPr>
            <a:r>
              <a:rPr lang="en-US" smtClean="0">
                <a:latin typeface="Times New Roman" pitchFamily="18" charset="0"/>
                <a:cs typeface="Times New Roman" pitchFamily="18" charset="0"/>
              </a:rPr>
              <a:t>In recent years, fire detection has become a very big issue, as it has caused severe damage including the loss of human lives.</a:t>
            </a:r>
          </a:p>
          <a:p>
            <a:pPr marL="365760" lvl="0" indent="-256032" algn="l" rtl="0">
              <a:lnSpc>
                <a:spcPct val="90000"/>
              </a:lnSpc>
              <a:spcBef>
                <a:spcPts val="0"/>
              </a:spcBef>
              <a:spcAft>
                <a:spcPts val="0"/>
              </a:spcAft>
              <a:buSzPts val="2800"/>
              <a:buChar char="•"/>
            </a:pPr>
            <a:r>
              <a:rPr lang="en-US" smtClean="0">
                <a:latin typeface="Times New Roman" pitchFamily="18" charset="0"/>
                <a:cs typeface="Times New Roman" pitchFamily="18" charset="0"/>
              </a:rPr>
              <a:t>Early detection of a fire is an effective way to save lives and reduce property damage.</a:t>
            </a:r>
          </a:p>
          <a:p>
            <a:pPr marL="365760" lvl="0" indent="-256032" algn="l" rtl="0">
              <a:lnSpc>
                <a:spcPct val="90000"/>
              </a:lnSpc>
              <a:spcBef>
                <a:spcPts val="0"/>
              </a:spcBef>
              <a:spcAft>
                <a:spcPts val="0"/>
              </a:spcAft>
              <a:buSzPts val="2800"/>
              <a:buChar char="•"/>
            </a:pPr>
            <a:r>
              <a:rPr lang="en-US" smtClean="0">
                <a:latin typeface="Times New Roman" pitchFamily="18" charset="0"/>
                <a:cs typeface="Times New Roman" pitchFamily="18" charset="0"/>
              </a:rPr>
              <a:t>We have designed an sensor based </a:t>
            </a:r>
            <a:r>
              <a:rPr lang="en-US" b="1" smtClean="0">
                <a:latin typeface="Times New Roman" pitchFamily="18" charset="0"/>
                <a:cs typeface="Times New Roman" pitchFamily="18" charset="0"/>
              </a:rPr>
              <a:t>Flame and Smoke Detector System</a:t>
            </a:r>
            <a:r>
              <a:rPr lang="en-US" smtClean="0">
                <a:latin typeface="Times New Roman" pitchFamily="18" charset="0"/>
                <a:cs typeface="Times New Roman" pitchFamily="18" charset="0"/>
              </a:rPr>
              <a:t> which will raise an alarm when there is presence of Fire and send related information to the </a:t>
            </a:r>
            <a:r>
              <a:rPr lang="en-US" err="1" smtClean="0">
                <a:latin typeface="Times New Roman" pitchFamily="18" charset="0"/>
                <a:cs typeface="Times New Roman" pitchFamily="18" charset="0"/>
              </a:rPr>
              <a:t>ThingSpeak</a:t>
            </a:r>
            <a:r>
              <a:rPr lang="en-US" smtClean="0">
                <a:latin typeface="Times New Roman" pitchFamily="18" charset="0"/>
                <a:cs typeface="Times New Roman" pitchFamily="18" charset="0"/>
              </a:rPr>
              <a:t> from where user can monitor sensor remotely.</a:t>
            </a:r>
          </a:p>
          <a:p>
            <a:pPr marL="365760" lvl="0" indent="-256032" algn="l" rtl="0">
              <a:lnSpc>
                <a:spcPct val="90000"/>
              </a:lnSpc>
              <a:spcBef>
                <a:spcPts val="0"/>
              </a:spcBef>
              <a:spcAft>
                <a:spcPts val="0"/>
              </a:spcAft>
              <a:buSzPts val="2800"/>
              <a:buNone/>
            </a:pPr>
            <a:endParaRPr>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117230" y="914567"/>
          <a:ext cx="9026769" cy="5936782"/>
        </p:xfrm>
        <a:graphic>
          <a:graphicData uri="http://schemas.openxmlformats.org/drawingml/2006/table">
            <a:tbl>
              <a:tblPr firstRow="1" bandRow="1">
                <a:tableStyleId>{5C22544A-7EE6-4342-B048-85BDC9FD1C3A}</a:tableStyleId>
              </a:tblPr>
              <a:tblGrid>
                <a:gridCol w="786949"/>
                <a:gridCol w="2601021"/>
                <a:gridCol w="1547446"/>
                <a:gridCol w="4091353"/>
              </a:tblGrid>
              <a:tr h="325266">
                <a:tc>
                  <a:txBody>
                    <a:bodyPr/>
                    <a:lstStyle/>
                    <a:p>
                      <a:pPr algn="ctr"/>
                      <a:r>
                        <a:rPr lang="en-US" sz="1600" err="1" smtClean="0"/>
                        <a:t>Sr.No</a:t>
                      </a:r>
                      <a:endParaRPr lang="en-US" sz="1400"/>
                    </a:p>
                  </a:txBody>
                  <a:tcPr/>
                </a:tc>
                <a:tc>
                  <a:txBody>
                    <a:bodyPr/>
                    <a:lstStyle/>
                    <a:p>
                      <a:pPr algn="ctr"/>
                      <a:r>
                        <a:rPr lang="en-US" sz="1600" smtClean="0"/>
                        <a:t>Title</a:t>
                      </a:r>
                      <a:endParaRPr lang="en-US" sz="1600"/>
                    </a:p>
                  </a:txBody>
                  <a:tcPr/>
                </a:tc>
                <a:tc>
                  <a:txBody>
                    <a:bodyPr/>
                    <a:lstStyle/>
                    <a:p>
                      <a:pPr algn="ctr"/>
                      <a:r>
                        <a:rPr lang="en-US" sz="1600" smtClean="0"/>
                        <a:t>Author</a:t>
                      </a:r>
                      <a:endParaRPr lang="en-US" sz="1600"/>
                    </a:p>
                  </a:txBody>
                  <a:tcPr/>
                </a:tc>
                <a:tc>
                  <a:txBody>
                    <a:bodyPr/>
                    <a:lstStyle/>
                    <a:p>
                      <a:pPr algn="ctr"/>
                      <a:r>
                        <a:rPr lang="en-US" sz="1600" smtClean="0"/>
                        <a:t>Description</a:t>
                      </a:r>
                      <a:endParaRPr lang="en-US" sz="1600"/>
                    </a:p>
                  </a:txBody>
                  <a:tcPr/>
                </a:tc>
              </a:tr>
              <a:tr h="1780039">
                <a:tc>
                  <a:txBody>
                    <a:bodyPr/>
                    <a:lstStyle/>
                    <a:p>
                      <a:r>
                        <a:rPr lang="en-US" sz="1400" smtClean="0"/>
                        <a:t>1.</a:t>
                      </a:r>
                      <a:endParaRPr lang="en-US" sz="1400"/>
                    </a:p>
                  </a:txBody>
                  <a:tcPr/>
                </a:tc>
                <a:tc>
                  <a:txBody>
                    <a:bodyPr/>
                    <a:lstStyle/>
                    <a:p>
                      <a:r>
                        <a:rPr lang="en-US" sz="1400" smtClean="0"/>
                        <a:t>Fire Sensing Technologies: A Review </a:t>
                      </a:r>
                      <a:endParaRPr lang="en-US" sz="1400"/>
                    </a:p>
                  </a:txBody>
                  <a:tcPr/>
                </a:tc>
                <a:tc>
                  <a:txBody>
                    <a:bodyPr/>
                    <a:lstStyle/>
                    <a:p>
                      <a:r>
                        <a:rPr lang="en-US" sz="1400" err="1" smtClean="0"/>
                        <a:t>Anshul</a:t>
                      </a:r>
                      <a:r>
                        <a:rPr lang="en-US" sz="1400" smtClean="0"/>
                        <a:t> Gaur, </a:t>
                      </a:r>
                      <a:r>
                        <a:rPr lang="en-US" sz="1400" err="1" smtClean="0"/>
                        <a:t>Abhishek</a:t>
                      </a:r>
                      <a:r>
                        <a:rPr lang="en-US" sz="1400" smtClean="0"/>
                        <a:t> Singh, Ashok Kumar, </a:t>
                      </a:r>
                      <a:r>
                        <a:rPr lang="en-US" sz="1400" err="1" smtClean="0"/>
                        <a:t>Kishor</a:t>
                      </a:r>
                      <a:r>
                        <a:rPr lang="en-US" sz="1400" smtClean="0"/>
                        <a:t> S. </a:t>
                      </a:r>
                      <a:r>
                        <a:rPr lang="en-US" sz="1400" err="1" smtClean="0"/>
                        <a:t>Kulkarni</a:t>
                      </a:r>
                      <a:r>
                        <a:rPr lang="en-US" sz="1400" smtClean="0"/>
                        <a:t>, </a:t>
                      </a:r>
                      <a:r>
                        <a:rPr lang="en-US" sz="1400" err="1" smtClean="0"/>
                        <a:t>Sayantani</a:t>
                      </a:r>
                      <a:r>
                        <a:rPr lang="en-US" sz="1400" smtClean="0"/>
                        <a:t> </a:t>
                      </a:r>
                      <a:r>
                        <a:rPr lang="en-US" sz="1400" err="1" smtClean="0"/>
                        <a:t>Lala</a:t>
                      </a:r>
                      <a:r>
                        <a:rPr lang="en-US" sz="1400" smtClean="0"/>
                        <a:t>, </a:t>
                      </a:r>
                      <a:r>
                        <a:rPr lang="en-US" sz="1400" err="1" smtClean="0"/>
                        <a:t>Kamal</a:t>
                      </a:r>
                      <a:r>
                        <a:rPr lang="en-US" sz="1400" smtClean="0"/>
                        <a:t> </a:t>
                      </a:r>
                      <a:r>
                        <a:rPr lang="en-US" sz="1400" err="1" smtClean="0"/>
                        <a:t>Kapoor</a:t>
                      </a:r>
                      <a:r>
                        <a:rPr lang="en-US" sz="1400" smtClean="0"/>
                        <a:t>, </a:t>
                      </a:r>
                      <a:r>
                        <a:rPr lang="en-US" sz="1400" err="1" smtClean="0"/>
                        <a:t>Vishal</a:t>
                      </a:r>
                      <a:r>
                        <a:rPr lang="en-US" sz="1400" smtClean="0"/>
                        <a:t> </a:t>
                      </a:r>
                      <a:r>
                        <a:rPr lang="en-US" sz="1400" err="1" smtClean="0"/>
                        <a:t>Srivastava</a:t>
                      </a:r>
                      <a:r>
                        <a:rPr lang="en-US" sz="1400" smtClean="0"/>
                        <a:t>, </a:t>
                      </a:r>
                      <a:endParaRPr lang="en-US" sz="1400"/>
                    </a:p>
                  </a:txBody>
                  <a:tcPr/>
                </a:tc>
                <a:tc>
                  <a:txBody>
                    <a:bodyPr/>
                    <a:lstStyle/>
                    <a:p>
                      <a:r>
                        <a:rPr lang="en-US" sz="1400" smtClean="0"/>
                        <a:t>The review presents an overview of the existing </a:t>
                      </a:r>
                      <a:r>
                        <a:rPr lang="en-US" sz="1400" err="1" smtClean="0"/>
                        <a:t>stateof</a:t>
                      </a:r>
                      <a:r>
                        <a:rPr lang="en-US" sz="1400" smtClean="0"/>
                        <a:t>-the-art practices in the area of fire sensing and control system and it is focused mainly on the excellent capability to detect fire, reduce the detection of false positives, the ability to notify the occupants, passes the information and status of the fires to the fire department, and automatic control capability of the occupants’ safety and controlling functions. </a:t>
                      </a:r>
                      <a:endParaRPr lang="en-US" sz="1400"/>
                    </a:p>
                  </a:txBody>
                  <a:tcPr/>
                </a:tc>
              </a:tr>
              <a:tr h="1109111">
                <a:tc>
                  <a:txBody>
                    <a:bodyPr/>
                    <a:lstStyle/>
                    <a:p>
                      <a:r>
                        <a:rPr lang="en-US" sz="1400" smtClean="0"/>
                        <a:t>2.</a:t>
                      </a:r>
                      <a:endParaRPr lang="en-US" sz="1400"/>
                    </a:p>
                  </a:txBody>
                  <a:tcPr/>
                </a:tc>
                <a:tc>
                  <a:txBody>
                    <a:bodyPr/>
                    <a:lstStyle/>
                    <a:p>
                      <a:r>
                        <a:rPr lang="en-US" sz="1400" smtClean="0"/>
                        <a:t>Validation of Active Fire Detection From Moderate-Resolution Satellite Sensors</a:t>
                      </a:r>
                      <a:endParaRPr lang="en-US" sz="1400"/>
                    </a:p>
                  </a:txBody>
                  <a:tcPr/>
                </a:tc>
                <a:tc>
                  <a:txBody>
                    <a:bodyPr/>
                    <a:lstStyle/>
                    <a:p>
                      <a:r>
                        <a:rPr lang="en-US" sz="1400" smtClean="0"/>
                        <a:t>Ivan A. </a:t>
                      </a:r>
                      <a:r>
                        <a:rPr lang="en-US" sz="1400" err="1" smtClean="0"/>
                        <a:t>Csiszar</a:t>
                      </a:r>
                      <a:r>
                        <a:rPr lang="en-US" sz="1400" smtClean="0"/>
                        <a:t>, Jeffrey T. </a:t>
                      </a:r>
                      <a:r>
                        <a:rPr lang="en-US" sz="1400" err="1" smtClean="0"/>
                        <a:t>Morisette</a:t>
                      </a:r>
                      <a:r>
                        <a:rPr lang="en-US" sz="1400" smtClean="0"/>
                        <a:t>, and Louis </a:t>
                      </a:r>
                      <a:r>
                        <a:rPr lang="en-US" sz="1400" err="1" smtClean="0"/>
                        <a:t>Giglio</a:t>
                      </a:r>
                      <a:endParaRPr lang="en-US" sz="1400"/>
                    </a:p>
                  </a:txBody>
                  <a:tcPr/>
                </a:tc>
                <a:tc>
                  <a:txBody>
                    <a:bodyPr/>
                    <a:lstStyle/>
                    <a:p>
                      <a:r>
                        <a:rPr lang="en-US" sz="1400" smtClean="0"/>
                        <a:t>This paper discusses the process of validating active fire “yes/no” binary fire detection products from </a:t>
                      </a:r>
                      <a:r>
                        <a:rPr lang="en-US" sz="1400" err="1" smtClean="0"/>
                        <a:t>moderateresolution</a:t>
                      </a:r>
                      <a:r>
                        <a:rPr lang="en-US" sz="1400" smtClean="0"/>
                        <a:t> satellite sensors.</a:t>
                      </a:r>
                      <a:endParaRPr lang="en-US" sz="1400"/>
                    </a:p>
                  </a:txBody>
                  <a:tcPr/>
                </a:tc>
              </a:tr>
              <a:tr h="1109111">
                <a:tc>
                  <a:txBody>
                    <a:bodyPr/>
                    <a:lstStyle/>
                    <a:p>
                      <a:r>
                        <a:rPr lang="en-US" sz="1400" smtClean="0"/>
                        <a:t>3.</a:t>
                      </a:r>
                      <a:endParaRPr lang="en-US" sz="1400"/>
                    </a:p>
                  </a:txBody>
                  <a:tcPr/>
                </a:tc>
                <a:tc>
                  <a:txBody>
                    <a:bodyPr/>
                    <a:lstStyle/>
                    <a:p>
                      <a:r>
                        <a:rPr lang="en-US" sz="1400" smtClean="0"/>
                        <a:t>Autonomous Fire-Detection System Using Adaptive Sensory Fusion for Intelligent Security Robot</a:t>
                      </a:r>
                      <a:endParaRPr lang="en-US" sz="1400"/>
                    </a:p>
                  </a:txBody>
                  <a:tcPr/>
                </a:tc>
                <a:tc>
                  <a:txBody>
                    <a:bodyPr/>
                    <a:lstStyle/>
                    <a:p>
                      <a:r>
                        <a:rPr lang="en-US" sz="1400" err="1" smtClean="0"/>
                        <a:t>Ren</a:t>
                      </a:r>
                      <a:r>
                        <a:rPr lang="en-US" sz="1400" smtClean="0"/>
                        <a:t> C. </a:t>
                      </a:r>
                      <a:r>
                        <a:rPr lang="en-US" sz="1400" err="1" smtClean="0"/>
                        <a:t>Luo</a:t>
                      </a:r>
                      <a:r>
                        <a:rPr lang="en-US" sz="1400" smtClean="0"/>
                        <a:t> and </a:t>
                      </a:r>
                      <a:r>
                        <a:rPr lang="en-US" sz="1400" err="1" smtClean="0"/>
                        <a:t>Kuo</a:t>
                      </a:r>
                      <a:r>
                        <a:rPr lang="en-US" sz="1400" smtClean="0"/>
                        <a:t> L. Su</a:t>
                      </a:r>
                      <a:endParaRPr lang="en-US" sz="1400"/>
                    </a:p>
                  </a:txBody>
                  <a:tcPr/>
                </a:tc>
                <a:tc>
                  <a:txBody>
                    <a:bodyPr/>
                    <a:lstStyle/>
                    <a:p>
                      <a:r>
                        <a:rPr lang="en-US" sz="1400" smtClean="0"/>
                        <a:t>This paper proposes an adaptive fusion algorithm for fire detection, and uses a smoke sensor, flame sensor, and temperature sensor to detect fire incident.</a:t>
                      </a:r>
                      <a:endParaRPr lang="en-US" sz="1400"/>
                    </a:p>
                  </a:txBody>
                  <a:tcPr/>
                </a:tc>
              </a:tr>
              <a:tr h="1217921">
                <a:tc>
                  <a:txBody>
                    <a:bodyPr/>
                    <a:lstStyle/>
                    <a:p>
                      <a:r>
                        <a:rPr lang="en-US" sz="1400" smtClean="0"/>
                        <a:t>4.</a:t>
                      </a:r>
                      <a:endParaRPr lang="en-US" sz="1400"/>
                    </a:p>
                  </a:txBody>
                  <a:tcPr/>
                </a:tc>
                <a:tc>
                  <a:txBody>
                    <a:bodyPr/>
                    <a:lstStyle/>
                    <a:p>
                      <a:r>
                        <a:rPr lang="en-US" sz="1400" smtClean="0"/>
                        <a:t>Hardware Design and Web-based Communication Modules of a Real-time </a:t>
                      </a:r>
                      <a:r>
                        <a:rPr lang="en-US" sz="1400" err="1" smtClean="0"/>
                        <a:t>MultiSensor</a:t>
                      </a:r>
                      <a:r>
                        <a:rPr lang="en-US" sz="1400" smtClean="0"/>
                        <a:t> Fire Detection and Notification System using Fuzzy Logic </a:t>
                      </a:r>
                      <a:endParaRPr lang="en-US" sz="1400"/>
                    </a:p>
                  </a:txBody>
                  <a:tcPr/>
                </a:tc>
                <a:tc>
                  <a:txBody>
                    <a:bodyPr/>
                    <a:lstStyle/>
                    <a:p>
                      <a:r>
                        <a:rPr lang="en-US" sz="1400" smtClean="0"/>
                        <a:t>Robert A. </a:t>
                      </a:r>
                      <a:r>
                        <a:rPr lang="en-US" sz="1400" err="1" smtClean="0"/>
                        <a:t>Sowah</a:t>
                      </a:r>
                      <a:r>
                        <a:rPr lang="en-US" sz="1400" smtClean="0"/>
                        <a:t>, Abdul R. </a:t>
                      </a:r>
                      <a:r>
                        <a:rPr lang="en-US" sz="1400" err="1" smtClean="0"/>
                        <a:t>Ofoli</a:t>
                      </a:r>
                      <a:r>
                        <a:rPr lang="en-US" sz="1400" smtClean="0"/>
                        <a:t> , </a:t>
                      </a:r>
                      <a:r>
                        <a:rPr lang="en-US" sz="1400" err="1" smtClean="0"/>
                        <a:t>Selase</a:t>
                      </a:r>
                      <a:r>
                        <a:rPr lang="en-US" sz="1400" smtClean="0"/>
                        <a:t> </a:t>
                      </a:r>
                      <a:r>
                        <a:rPr lang="en-US" sz="1400" err="1" smtClean="0"/>
                        <a:t>Krakani</a:t>
                      </a:r>
                      <a:r>
                        <a:rPr lang="en-US" sz="1400" smtClean="0"/>
                        <a:t>, Seth </a:t>
                      </a:r>
                      <a:r>
                        <a:rPr lang="en-US" sz="1400" err="1" smtClean="0"/>
                        <a:t>Fiawoo</a:t>
                      </a:r>
                      <a:r>
                        <a:rPr lang="en-US" sz="1400" smtClean="0"/>
                        <a:t> </a:t>
                      </a:r>
                      <a:endParaRPr lang="en-US" sz="1400"/>
                    </a:p>
                  </a:txBody>
                  <a:tcPr/>
                </a:tc>
                <a:tc>
                  <a:txBody>
                    <a:bodyPr/>
                    <a:lstStyle/>
                    <a:p>
                      <a:r>
                        <a:rPr lang="en-US" sz="1400" smtClean="0"/>
                        <a:t>This paper presents the design and development of a fuzzy logic based multi-sensor fire detection system and a web-based notification system. </a:t>
                      </a:r>
                      <a:endParaRPr lang="en-US" sz="1400"/>
                    </a:p>
                  </a:txBody>
                  <a:tcPr/>
                </a:tc>
              </a:tr>
            </a:tbl>
          </a:graphicData>
        </a:graphic>
      </p:graphicFrame>
      <p:sp>
        <p:nvSpPr>
          <p:cNvPr id="5" name="Title 4"/>
          <p:cNvSpPr>
            <a:spLocks noGrp="1"/>
          </p:cNvSpPr>
          <p:nvPr>
            <p:ph type="title"/>
          </p:nvPr>
        </p:nvSpPr>
        <p:spPr>
          <a:xfrm>
            <a:off x="-1402080" y="48768"/>
            <a:ext cx="8229600" cy="1066800"/>
          </a:xfrm>
        </p:spPr>
        <p:txBody>
          <a:bodyPr/>
          <a:lstStyle/>
          <a:p>
            <a:pPr algn="ctr"/>
            <a:r>
              <a:rPr lang="en-US" smtClean="0"/>
              <a:t>Literature Survey</a:t>
            </a:r>
            <a:endParaRPr lang="en-US"/>
          </a:p>
        </p:txBody>
      </p:sp>
    </p:spTree>
    <p:extLst>
      <p:ext uri="{BB962C8B-B14F-4D97-AF65-F5344CB8AC3E}">
        <p14:creationId xmlns:p14="http://schemas.microsoft.com/office/powerpoint/2010/main" xmlns="" val="69364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Applicability</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429491" y="2532888"/>
            <a:ext cx="8229600" cy="4325112"/>
          </a:xfrm>
        </p:spPr>
        <p:txBody>
          <a:bodyPr/>
          <a:lstStyle/>
          <a:p>
            <a:r>
              <a:rPr lang="en-US" smtClean="0">
                <a:latin typeface="Times New Roman" pitchFamily="18" charset="0"/>
                <a:cs typeface="Times New Roman" pitchFamily="18" charset="0"/>
              </a:rPr>
              <a:t>The flame and smoke detectors are applicable in Homes, Malls, Industries, Residential complexes, Parking areas, Office areas, etc.</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xmlns="" val="2506212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4" y="995074"/>
            <a:ext cx="8229600" cy="868362"/>
          </a:xfrm>
        </p:spPr>
        <p:txBody>
          <a:bodyPr>
            <a:normAutofit/>
          </a:bodyPr>
          <a:lstStyle/>
          <a:p>
            <a:r>
              <a:rPr lang="en-US" dirty="0" smtClean="0">
                <a:latin typeface="Times New Roman" pitchFamily="18" charset="0"/>
                <a:cs typeface="Times New Roman" pitchFamily="18" charset="0"/>
              </a:rPr>
              <a:t>Software and </a:t>
            </a:r>
            <a:r>
              <a:rPr lang="en-US" dirty="0">
                <a:latin typeface="Times New Roman" pitchFamily="18" charset="0"/>
                <a:cs typeface="Times New Roman" pitchFamily="18" charset="0"/>
              </a:rPr>
              <a:t>H</a:t>
            </a:r>
            <a:r>
              <a:rPr lang="en-US" dirty="0" smtClean="0">
                <a:latin typeface="Times New Roman" pitchFamily="18" charset="0"/>
                <a:cs typeface="Times New Roman" pitchFamily="18" charset="0"/>
              </a:rPr>
              <a:t>ardware </a:t>
            </a:r>
            <a:r>
              <a:rPr lang="en-US" dirty="0">
                <a:latin typeface="Times New Roman" pitchFamily="18" charset="0"/>
                <a:cs typeface="Times New Roman" pitchFamily="18" charset="0"/>
              </a:rPr>
              <a:t>R</a:t>
            </a:r>
            <a:r>
              <a:rPr lang="en-US" dirty="0" smtClean="0">
                <a:latin typeface="Times New Roman" pitchFamily="18" charset="0"/>
                <a:cs typeface="Times New Roman" pitchFamily="18" charset="0"/>
              </a:rPr>
              <a:t>equirements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2166297"/>
            <a:ext cx="8229600" cy="4325112"/>
          </a:xfrm>
        </p:spPr>
        <p:txBody>
          <a:bodyPr>
            <a:normAutofit/>
          </a:bodyPr>
          <a:lstStyle/>
          <a:p>
            <a:r>
              <a:rPr lang="en-US" b="1" dirty="0" smtClean="0">
                <a:latin typeface="Times New Roman" pitchFamily="18" charset="0"/>
                <a:cs typeface="Times New Roman" pitchFamily="18" charset="0"/>
              </a:rPr>
              <a:t>Software:</a:t>
            </a:r>
          </a:p>
          <a:p>
            <a:pPr marL="514350" indent="-514350">
              <a:buFont typeface="+mj-lt"/>
              <a:buAutoNum type="arabicPeriod"/>
            </a:pPr>
            <a:r>
              <a:rPr lang="en-US" dirty="0" err="1">
                <a:latin typeface="Times New Roman" pitchFamily="18" charset="0"/>
                <a:cs typeface="Times New Roman" pitchFamily="18" charset="0"/>
              </a:rPr>
              <a:t>Arduino</a:t>
            </a:r>
            <a:r>
              <a:rPr lang="en-US" dirty="0">
                <a:latin typeface="Times New Roman" pitchFamily="18" charset="0"/>
                <a:cs typeface="Times New Roman" pitchFamily="18" charset="0"/>
              </a:rPr>
              <a:t> IDE </a:t>
            </a:r>
            <a:r>
              <a:rPr lang="en-US" dirty="0" smtClean="0">
                <a:latin typeface="Times New Roman" pitchFamily="18" charset="0"/>
                <a:cs typeface="Times New Roman" pitchFamily="18" charset="0"/>
              </a:rPr>
              <a:t>.</a:t>
            </a:r>
          </a:p>
          <a:p>
            <a:pPr marL="514350" indent="-514350">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Hardware:</a:t>
            </a:r>
          </a:p>
          <a:p>
            <a:pPr marL="514350" indent="-514350">
              <a:buFont typeface="+mj-lt"/>
              <a:buAutoNum type="arabicPeriod"/>
            </a:pPr>
            <a:r>
              <a:rPr lang="en-US" dirty="0" err="1" smtClean="0">
                <a:latin typeface="Times New Roman" pitchFamily="18" charset="0"/>
                <a:cs typeface="Times New Roman" pitchFamily="18" charset="0"/>
              </a:rPr>
              <a:t>nodeMCU</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514350" indent="-514350">
              <a:buFont typeface="+mj-lt"/>
              <a:buAutoNum type="arabicPeriod"/>
            </a:pPr>
            <a:r>
              <a:rPr lang="en-US" dirty="0">
                <a:latin typeface="Times New Roman" pitchFamily="18" charset="0"/>
                <a:cs typeface="Times New Roman" pitchFamily="18" charset="0"/>
              </a:rPr>
              <a:t>Smoke </a:t>
            </a:r>
            <a:r>
              <a:rPr lang="en-US" dirty="0" smtClean="0">
                <a:latin typeface="Times New Roman" pitchFamily="18" charset="0"/>
                <a:cs typeface="Times New Roman" pitchFamily="18" charset="0"/>
              </a:rPr>
              <a:t>sensor(MQ2).</a:t>
            </a:r>
            <a:endParaRPr lang="en-US" dirty="0">
              <a:latin typeface="Times New Roman" pitchFamily="18" charset="0"/>
              <a:cs typeface="Times New Roman" pitchFamily="18" charset="0"/>
            </a:endParaRPr>
          </a:p>
          <a:p>
            <a:pPr marL="514350" indent="-514350">
              <a:buFont typeface="+mj-lt"/>
              <a:buAutoNum type="arabicPeriod"/>
            </a:pPr>
            <a:r>
              <a:rPr lang="en-US" dirty="0">
                <a:latin typeface="Times New Roman" pitchFamily="18" charset="0"/>
                <a:cs typeface="Times New Roman" pitchFamily="18" charset="0"/>
              </a:rPr>
              <a:t>Flame sensor.</a:t>
            </a:r>
          </a:p>
          <a:p>
            <a:pPr marL="514350" indent="-514350">
              <a:buFont typeface="+mj-lt"/>
              <a:buAutoNum type="arabicPeriod"/>
            </a:pPr>
            <a:r>
              <a:rPr lang="en-US" dirty="0" smtClean="0">
                <a:latin typeface="Times New Roman" pitchFamily="18" charset="0"/>
                <a:cs typeface="Times New Roman" pitchFamily="18" charset="0"/>
              </a:rPr>
              <a:t>Buzzer.</a:t>
            </a:r>
            <a:endParaRPr lang="en-US" dirty="0">
              <a:latin typeface="Times New Roman" pitchFamily="18" charset="0"/>
              <a:cs typeface="Times New Roman" pitchFamily="18" charset="0"/>
            </a:endParaRPr>
          </a:p>
          <a:p>
            <a:pPr marL="514350" indent="-514350">
              <a:buNone/>
            </a:pPr>
            <a:endParaRPr lang="en-US" dirty="0" smtClean="0">
              <a:latin typeface="Times New Roman" pitchFamily="18" charset="0"/>
              <a:cs typeface="Times New Roman" pitchFamily="18" charset="0"/>
            </a:endParaRPr>
          </a:p>
          <a:p>
            <a:pPr marL="514350" indent="-514350">
              <a:buFont typeface="+mj-lt"/>
              <a:buAutoNum type="arabicPeriod"/>
            </a:pPr>
            <a:endParaRPr lang="en-US" dirty="0" smtClean="0">
              <a:latin typeface="Times New Roman" pitchFamily="18" charset="0"/>
              <a:cs typeface="Times New Roman" pitchFamily="18" charset="0"/>
            </a:endParaRPr>
          </a:p>
          <a:p>
            <a:pPr marL="514350" indent="-514350">
              <a:buFont typeface="+mj-lt"/>
              <a:buAutoNum type="arabicPeriod"/>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907582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0381"/>
            <a:ext cx="8229600" cy="1066800"/>
          </a:xfrm>
        </p:spPr>
        <p:txBody>
          <a:bodyPr/>
          <a:lstStyle/>
          <a:p>
            <a:r>
              <a:rPr lang="en-US" dirty="0" err="1" smtClean="0">
                <a:latin typeface="Times New Roman" pitchFamily="18" charset="0"/>
                <a:cs typeface="Times New Roman" pitchFamily="18" charset="0"/>
              </a:rPr>
              <a:t>nodeMCU</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7" name="Content Placeholder 6"/>
          <p:cNvSpPr>
            <a:spLocks noGrp="1"/>
          </p:cNvSpPr>
          <p:nvPr>
            <p:ph idx="1"/>
          </p:nvPr>
        </p:nvSpPr>
        <p:spPr>
          <a:xfrm>
            <a:off x="0" y="1695243"/>
            <a:ext cx="8229600" cy="4325112"/>
          </a:xfrm>
        </p:spPr>
        <p:txBody>
          <a:bodyPr>
            <a:normAutofit/>
          </a:bodyPr>
          <a:lstStyle/>
          <a:p>
            <a:pPr>
              <a:buNone/>
            </a:pPr>
            <a:r>
              <a:rPr lang="en-US" b="1" dirty="0" smtClean="0">
                <a:latin typeface="Times New Roman" pitchFamily="18" charset="0"/>
                <a:cs typeface="Times New Roman" pitchFamily="18" charset="0"/>
              </a:rPr>
              <a:t>Features :</a:t>
            </a:r>
          </a:p>
          <a:p>
            <a:pPr>
              <a:buFont typeface="Arial" pitchFamily="34" charset="0"/>
              <a:buChar char="•"/>
            </a:pPr>
            <a:r>
              <a:rPr lang="en-US" dirty="0" smtClean="0">
                <a:latin typeface="Times New Roman" pitchFamily="18" charset="0"/>
                <a:cs typeface="Times New Roman" pitchFamily="18" charset="0"/>
              </a:rPr>
              <a:t>Operating Voltage : 3-3.6 V.</a:t>
            </a:r>
          </a:p>
          <a:p>
            <a:pPr>
              <a:buFont typeface="Arial" pitchFamily="34" charset="0"/>
              <a:buChar char="•"/>
            </a:pPr>
            <a:r>
              <a:rPr lang="en-US" dirty="0" smtClean="0">
                <a:latin typeface="Times New Roman" pitchFamily="18" charset="0"/>
                <a:cs typeface="Times New Roman" pitchFamily="18" charset="0"/>
              </a:rPr>
              <a:t>Operating System :XTOS.</a:t>
            </a:r>
          </a:p>
          <a:p>
            <a:pPr>
              <a:buFont typeface="Arial" pitchFamily="34" charset="0"/>
              <a:buChar char="•"/>
            </a:pPr>
            <a:r>
              <a:rPr lang="en-US" dirty="0" smtClean="0">
                <a:latin typeface="Times New Roman" pitchFamily="18" charset="0"/>
                <a:cs typeface="Times New Roman" pitchFamily="18" charset="0"/>
              </a:rPr>
              <a:t>Programmable </a:t>
            </a:r>
            <a:r>
              <a:rPr lang="en-US" dirty="0" err="1" smtClean="0">
                <a:latin typeface="Times New Roman" pitchFamily="18" charset="0"/>
                <a:cs typeface="Times New Roman" pitchFamily="18" charset="0"/>
              </a:rPr>
              <a:t>WiFi</a:t>
            </a:r>
            <a:r>
              <a:rPr lang="en-US" dirty="0" smtClean="0">
                <a:latin typeface="Times New Roman" pitchFamily="18" charset="0"/>
                <a:cs typeface="Times New Roman" pitchFamily="18" charset="0"/>
              </a:rPr>
              <a:t> Module</a:t>
            </a:r>
          </a:p>
          <a:p>
            <a:pPr>
              <a:buFont typeface="Arial" pitchFamily="34" charset="0"/>
              <a:buChar char="•"/>
            </a:pPr>
            <a:r>
              <a:rPr lang="en-US" dirty="0" smtClean="0">
                <a:latin typeface="Times New Roman" pitchFamily="18" charset="0"/>
                <a:cs typeface="Times New Roman" pitchFamily="18" charset="0"/>
              </a:rPr>
              <a:t>10 GPIOs D0-D9, PWM functionality</a:t>
            </a:r>
          </a:p>
          <a:p>
            <a:pPr>
              <a:buFont typeface="Arial" pitchFamily="34" charset="0"/>
              <a:buChar char="•"/>
            </a:pPr>
            <a:r>
              <a:rPr lang="en-US" dirty="0" smtClean="0">
                <a:latin typeface="Times New Roman" pitchFamily="18" charset="0"/>
                <a:cs typeface="Times New Roman" pitchFamily="18" charset="0"/>
              </a:rPr>
              <a:t>RAM </a:t>
            </a:r>
            <a:r>
              <a:rPr lang="en-US" dirty="0" smtClean="0">
                <a:latin typeface="Times New Roman" pitchFamily="18" charset="0"/>
                <a:cs typeface="Times New Roman" pitchFamily="18" charset="0"/>
              </a:rPr>
              <a:t>: 128 KB.</a:t>
            </a:r>
          </a:p>
          <a:p>
            <a:pPr>
              <a:buFont typeface="Arial" pitchFamily="34" charset="0"/>
              <a:buChar char="•"/>
            </a:pPr>
            <a:r>
              <a:rPr lang="en-US" dirty="0" smtClean="0">
                <a:latin typeface="Times New Roman" pitchFamily="18" charset="0"/>
                <a:cs typeface="Times New Roman" pitchFamily="18" charset="0"/>
              </a:rPr>
              <a:t>ROM : 4 MB</a:t>
            </a:r>
          </a:p>
          <a:p>
            <a:pPr>
              <a:buFont typeface="Arial" pitchFamily="34" charset="0"/>
              <a:buChar char="•"/>
            </a:pPr>
            <a:r>
              <a:rPr lang="en-US" dirty="0" smtClean="0">
                <a:latin typeface="Times New Roman" pitchFamily="18" charset="0"/>
                <a:cs typeface="Times New Roman" pitchFamily="18" charset="0"/>
              </a:rPr>
              <a:t>IIC and SPI communication</a:t>
            </a:r>
            <a:endParaRPr lang="en-US" dirty="0" smtClean="0">
              <a:latin typeface="Times New Roman" pitchFamily="18" charset="0"/>
              <a:cs typeface="Times New Roman" pitchFamily="18" charset="0"/>
            </a:endParaRPr>
          </a:p>
        </p:txBody>
      </p:sp>
      <p:pic>
        <p:nvPicPr>
          <p:cNvPr id="1026" name="Picture 2" descr="C:\Users\admin\Desktop\node mcu.JPG"/>
          <p:cNvPicPr>
            <a:picLocks noChangeAspect="1" noChangeArrowheads="1"/>
          </p:cNvPicPr>
          <p:nvPr/>
        </p:nvPicPr>
        <p:blipFill>
          <a:blip r:embed="rId2"/>
          <a:srcRect l="24085" r="32631" b="10270"/>
          <a:stretch>
            <a:fillRect/>
          </a:stretch>
        </p:blipFill>
        <p:spPr bwMode="auto">
          <a:xfrm>
            <a:off x="6278880" y="1144114"/>
            <a:ext cx="2279904" cy="4683662"/>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1" y="491836"/>
            <a:ext cx="8229600" cy="1066800"/>
          </a:xfrm>
        </p:spPr>
        <p:txBody>
          <a:bodyPr>
            <a:normAutofit/>
          </a:bodyPr>
          <a:lstStyle/>
          <a:p>
            <a:r>
              <a:rPr lang="en-US" smtClean="0">
                <a:latin typeface="Times New Roman" pitchFamily="18" charset="0"/>
                <a:cs typeface="Times New Roman" pitchFamily="18" charset="0"/>
              </a:rPr>
              <a:t>Smoke </a:t>
            </a:r>
            <a:r>
              <a:rPr lang="en-US" err="1" smtClean="0">
                <a:latin typeface="Times New Roman" pitchFamily="18" charset="0"/>
                <a:cs typeface="Times New Roman" pitchFamily="18" charset="0"/>
              </a:rPr>
              <a:t>Semsor</a:t>
            </a:r>
            <a:r>
              <a:rPr lang="en-US" smtClean="0">
                <a:latin typeface="Times New Roman" pitchFamily="18" charset="0"/>
                <a:cs typeface="Times New Roman" pitchFamily="18" charset="0"/>
              </a:rPr>
              <a:t> (MQ2) :</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1" y="1792223"/>
            <a:ext cx="8922327" cy="4885668"/>
          </a:xfrm>
        </p:spPr>
        <p:txBody>
          <a:bodyPr>
            <a:normAutofit lnSpcReduction="10000"/>
          </a:bodyPr>
          <a:lstStyle/>
          <a:p>
            <a:pPr>
              <a:buNone/>
            </a:pPr>
            <a:r>
              <a:rPr lang="en-US" b="1" smtClean="0">
                <a:latin typeface="Times New Roman" pitchFamily="18" charset="0"/>
                <a:cs typeface="Times New Roman" pitchFamily="18" charset="0"/>
              </a:rPr>
              <a:t>Features :</a:t>
            </a:r>
          </a:p>
          <a:p>
            <a:r>
              <a:rPr lang="en-US" smtClean="0">
                <a:latin typeface="Times New Roman" pitchFamily="18" charset="0"/>
                <a:cs typeface="Times New Roman" pitchFamily="18" charset="0"/>
              </a:rPr>
              <a:t>Wide range sensitivity to </a:t>
            </a:r>
          </a:p>
          <a:p>
            <a:pPr>
              <a:buNone/>
            </a:pP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combustile</a:t>
            </a:r>
            <a:r>
              <a:rPr lang="en-US" smtClean="0">
                <a:latin typeface="Times New Roman" pitchFamily="18" charset="0"/>
                <a:cs typeface="Times New Roman" pitchFamily="18" charset="0"/>
              </a:rPr>
              <a:t> gas.</a:t>
            </a:r>
          </a:p>
          <a:p>
            <a:r>
              <a:rPr lang="en-US" smtClean="0">
                <a:latin typeface="Times New Roman" pitchFamily="18" charset="0"/>
                <a:cs typeface="Times New Roman" pitchFamily="18" charset="0"/>
              </a:rPr>
              <a:t>Low cost and better life.</a:t>
            </a:r>
          </a:p>
          <a:p>
            <a:r>
              <a:rPr lang="en-US" smtClean="0">
                <a:latin typeface="Times New Roman" pitchFamily="18" charset="0"/>
                <a:cs typeface="Times New Roman" pitchFamily="18" charset="0"/>
              </a:rPr>
              <a:t>Sensor type : Semiconductor.</a:t>
            </a:r>
          </a:p>
          <a:p>
            <a:r>
              <a:rPr lang="en-US" smtClean="0">
                <a:latin typeface="Times New Roman" pitchFamily="18" charset="0"/>
                <a:cs typeface="Times New Roman" pitchFamily="18" charset="0"/>
              </a:rPr>
              <a:t>Drive circuit is simple.</a:t>
            </a:r>
          </a:p>
          <a:p>
            <a:r>
              <a:rPr lang="en-US" smtClean="0">
                <a:latin typeface="Times New Roman" pitchFamily="18" charset="0"/>
                <a:cs typeface="Times New Roman" pitchFamily="18" charset="0"/>
              </a:rPr>
              <a:t>Concentration : 300-10000ppm</a:t>
            </a:r>
          </a:p>
          <a:p>
            <a:pPr>
              <a:buNone/>
            </a:pPr>
            <a:r>
              <a:rPr lang="en-US" smtClean="0">
                <a:latin typeface="Times New Roman" pitchFamily="18" charset="0"/>
                <a:cs typeface="Times New Roman" pitchFamily="18" charset="0"/>
              </a:rPr>
              <a:t>     ( Combustible gas)</a:t>
            </a:r>
          </a:p>
          <a:p>
            <a:r>
              <a:rPr lang="en-US" smtClean="0">
                <a:latin typeface="Times New Roman" pitchFamily="18" charset="0"/>
                <a:cs typeface="Times New Roman" pitchFamily="18" charset="0"/>
              </a:rPr>
              <a:t>Supply voltage : 5V</a:t>
            </a:r>
          </a:p>
          <a:p>
            <a:r>
              <a:rPr lang="en-US" smtClean="0">
                <a:latin typeface="Times New Roman" pitchFamily="18" charset="0"/>
                <a:cs typeface="Times New Roman" pitchFamily="18" charset="0"/>
              </a:rPr>
              <a:t>Better sensitivity to </a:t>
            </a:r>
            <a:r>
              <a:rPr lang="en-US" err="1" smtClean="0">
                <a:latin typeface="Times New Roman" pitchFamily="18" charset="0"/>
                <a:cs typeface="Times New Roman" pitchFamily="18" charset="0"/>
              </a:rPr>
              <a:t>Propane,LPG</a:t>
            </a:r>
            <a:r>
              <a:rPr lang="en-US" smtClean="0">
                <a:latin typeface="Times New Roman" pitchFamily="18" charset="0"/>
                <a:cs typeface="Times New Roman" pitchFamily="18" charset="0"/>
              </a:rPr>
              <a:t> and </a:t>
            </a:r>
          </a:p>
          <a:p>
            <a:pPr>
              <a:buNone/>
            </a:pPr>
            <a:r>
              <a:rPr lang="en-US" smtClean="0">
                <a:latin typeface="Times New Roman" pitchFamily="18" charset="0"/>
                <a:cs typeface="Times New Roman" pitchFamily="18" charset="0"/>
              </a:rPr>
              <a:t>    Hydrogen</a:t>
            </a:r>
          </a:p>
          <a:p>
            <a:pPr>
              <a:buFont typeface="Arial" pitchFamily="34" charset="0"/>
              <a:buChar char="•"/>
            </a:pPr>
            <a:endParaRPr lang="en-US" smtClean="0">
              <a:latin typeface="Times New Roman" pitchFamily="18" charset="0"/>
              <a:cs typeface="Times New Roman" pitchFamily="18" charset="0"/>
            </a:endParaRPr>
          </a:p>
          <a:p>
            <a:pPr>
              <a:buNone/>
            </a:pPr>
            <a:endParaRPr lang="en-US">
              <a:latin typeface="Times New Roman" pitchFamily="18" charset="0"/>
              <a:cs typeface="Times New Roman" pitchFamily="18" charset="0"/>
            </a:endParaRPr>
          </a:p>
        </p:txBody>
      </p:sp>
      <p:pic>
        <p:nvPicPr>
          <p:cNvPr id="1026" name="Picture 2" descr="D:\Screenshot_2018-10-21-15-44-20-1.png"/>
          <p:cNvPicPr>
            <a:picLocks noChangeAspect="1" noChangeArrowheads="1"/>
          </p:cNvPicPr>
          <p:nvPr/>
        </p:nvPicPr>
        <p:blipFill>
          <a:blip r:embed="rId2"/>
          <a:srcRect/>
          <a:stretch>
            <a:fillRect/>
          </a:stretch>
        </p:blipFill>
        <p:spPr bwMode="auto">
          <a:xfrm rot="5400000">
            <a:off x="5997286" y="2972667"/>
            <a:ext cx="3714750" cy="177165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73" y="491837"/>
            <a:ext cx="8229600" cy="1066800"/>
          </a:xfrm>
        </p:spPr>
        <p:txBody>
          <a:bodyPr>
            <a:normAutofit/>
          </a:bodyPr>
          <a:lstStyle/>
          <a:p>
            <a:r>
              <a:rPr lang="en-US" smtClean="0">
                <a:latin typeface="Times New Roman" pitchFamily="18" charset="0"/>
                <a:cs typeface="Times New Roman" pitchFamily="18" charset="0"/>
              </a:rPr>
              <a:t>Flame Sensor :</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32509" y="1778369"/>
            <a:ext cx="8631382" cy="5259740"/>
          </a:xfrm>
        </p:spPr>
        <p:txBody>
          <a:bodyPr/>
          <a:lstStyle/>
          <a:p>
            <a:pPr>
              <a:buNone/>
            </a:pPr>
            <a:r>
              <a:rPr lang="en-US" b="1" smtClean="0">
                <a:latin typeface="Times New Roman" pitchFamily="18" charset="0"/>
                <a:cs typeface="Times New Roman" pitchFamily="18" charset="0"/>
              </a:rPr>
              <a:t>Features :</a:t>
            </a:r>
          </a:p>
          <a:p>
            <a:pPr>
              <a:buFont typeface="Arial" pitchFamily="34" charset="0"/>
              <a:buChar char="•"/>
            </a:pPr>
            <a:r>
              <a:rPr lang="en-US" smtClean="0">
                <a:latin typeface="Times New Roman" pitchFamily="18" charset="0"/>
                <a:cs typeface="Times New Roman" pitchFamily="18" charset="0"/>
              </a:rPr>
              <a:t>LM393 comparator chip.</a:t>
            </a:r>
          </a:p>
          <a:p>
            <a:pPr>
              <a:buFont typeface="Arial" pitchFamily="34" charset="0"/>
              <a:buChar char="•"/>
            </a:pPr>
            <a:r>
              <a:rPr lang="en-US" smtClean="0">
                <a:latin typeface="Times New Roman" pitchFamily="18" charset="0"/>
                <a:cs typeface="Times New Roman" pitchFamily="18" charset="0"/>
              </a:rPr>
              <a:t>Detection Range : 760 nm to 1100 nm.</a:t>
            </a:r>
          </a:p>
          <a:p>
            <a:pPr>
              <a:buFont typeface="Arial" pitchFamily="34" charset="0"/>
              <a:buChar char="•"/>
            </a:pPr>
            <a:r>
              <a:rPr lang="en-US" smtClean="0">
                <a:latin typeface="Times New Roman" pitchFamily="18" charset="0"/>
                <a:cs typeface="Times New Roman" pitchFamily="18" charset="0"/>
              </a:rPr>
              <a:t>Operating Voltage : 3.3 V to 5 V</a:t>
            </a:r>
          </a:p>
          <a:p>
            <a:pPr>
              <a:buFont typeface="Arial" pitchFamily="34" charset="0"/>
              <a:buChar char="•"/>
            </a:pPr>
            <a:r>
              <a:rPr lang="en-US" smtClean="0">
                <a:latin typeface="Times New Roman" pitchFamily="18" charset="0"/>
                <a:cs typeface="Times New Roman" pitchFamily="18" charset="0"/>
              </a:rPr>
              <a:t>Digital  Outputs : 0 and 1.</a:t>
            </a:r>
          </a:p>
          <a:p>
            <a:pPr>
              <a:buFont typeface="Arial" pitchFamily="34" charset="0"/>
              <a:buChar char="•"/>
            </a:pPr>
            <a:r>
              <a:rPr lang="en-US" smtClean="0">
                <a:latin typeface="Times New Roman" pitchFamily="18" charset="0"/>
                <a:cs typeface="Times New Roman" pitchFamily="18" charset="0"/>
              </a:rPr>
              <a:t>Detection Angle : about 60 degrees.</a:t>
            </a:r>
          </a:p>
          <a:p>
            <a:pPr>
              <a:buNone/>
            </a:pPr>
            <a:r>
              <a:rPr lang="en-US" smtClean="0">
                <a:latin typeface="Times New Roman" pitchFamily="18" charset="0"/>
                <a:cs typeface="Times New Roman" pitchFamily="18" charset="0"/>
              </a:rPr>
              <a:t> </a:t>
            </a:r>
            <a:endParaRPr lang="en-US">
              <a:latin typeface="Times New Roman" pitchFamily="18" charset="0"/>
              <a:cs typeface="Times New Roman" pitchFamily="18" charset="0"/>
            </a:endParaRPr>
          </a:p>
        </p:txBody>
      </p:sp>
      <p:pic>
        <p:nvPicPr>
          <p:cNvPr id="14" name="Picture 9" descr="D:\Flame-Sensor-01-510x478.PNG"/>
          <p:cNvPicPr>
            <a:picLocks noChangeAspect="1" noChangeArrowheads="1"/>
          </p:cNvPicPr>
          <p:nvPr/>
        </p:nvPicPr>
        <p:blipFill>
          <a:blip r:embed="rId3"/>
          <a:srcRect/>
          <a:stretch>
            <a:fillRect/>
          </a:stretch>
        </p:blipFill>
        <p:spPr bwMode="auto">
          <a:xfrm>
            <a:off x="2485160" y="5066434"/>
            <a:ext cx="3670588" cy="1436544"/>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3000" y="593267"/>
            <a:ext cx="6324600" cy="584775"/>
          </a:xfrm>
          <a:prstGeom prst="rect">
            <a:avLst/>
          </a:prstGeom>
          <a:noFill/>
        </p:spPr>
        <p:txBody>
          <a:bodyPr wrap="square" rtlCol="0">
            <a:spAutoFit/>
          </a:bodyPr>
          <a:lstStyle/>
          <a:p>
            <a:r>
              <a:rPr lang="en-US" sz="3200" b="1" smtClean="0">
                <a:latin typeface="Times New Roman" pitchFamily="18" charset="0"/>
                <a:cs typeface="Times New Roman" pitchFamily="18" charset="0"/>
              </a:rPr>
              <a:t>Circuit Diagram : </a:t>
            </a:r>
            <a:endParaRPr lang="en-US" sz="3200" b="1">
              <a:latin typeface="Times New Roman" pitchFamily="18" charset="0"/>
              <a:cs typeface="Times New Roman" pitchFamily="18" charset="0"/>
            </a:endParaRPr>
          </a:p>
        </p:txBody>
      </p:sp>
      <p:pic>
        <p:nvPicPr>
          <p:cNvPr id="2" name="Picture 2" descr="C:\Users\admin\Desktop\circuit_diagram.JPG"/>
          <p:cNvPicPr>
            <a:picLocks noChangeAspect="1" noChangeArrowheads="1"/>
          </p:cNvPicPr>
          <p:nvPr/>
        </p:nvPicPr>
        <p:blipFill>
          <a:blip r:embed="rId2"/>
          <a:srcRect/>
          <a:stretch>
            <a:fillRect/>
          </a:stretch>
        </p:blipFill>
        <p:spPr bwMode="auto">
          <a:xfrm>
            <a:off x="770001" y="1678686"/>
            <a:ext cx="7405394" cy="4362450"/>
          </a:xfrm>
          <a:prstGeom prst="rect">
            <a:avLst/>
          </a:prstGeom>
          <a:noFill/>
        </p:spPr>
      </p:pic>
    </p:spTree>
    <p:extLst>
      <p:ext uri="{BB962C8B-B14F-4D97-AF65-F5344CB8AC3E}">
        <p14:creationId xmlns:p14="http://schemas.microsoft.com/office/powerpoint/2010/main" xmlns="" val="25847945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546</TotalTime>
  <Words>634</Words>
  <PresentationFormat>On-screen Show (4:3)</PresentationFormat>
  <Paragraphs>99</Paragraphs>
  <Slides>13</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Urban</vt:lpstr>
      <vt:lpstr>Document</vt:lpstr>
      <vt:lpstr>Flame and Smoke Detector Sensor Network Lab (mini project) </vt:lpstr>
      <vt:lpstr>Introduction</vt:lpstr>
      <vt:lpstr>Literature Survey</vt:lpstr>
      <vt:lpstr>Applicability</vt:lpstr>
      <vt:lpstr>Software and Hardware Requirements</vt:lpstr>
      <vt:lpstr>nodeMCU :</vt:lpstr>
      <vt:lpstr>Smoke Semsor (MQ2) :</vt:lpstr>
      <vt:lpstr>Flame Sensor :</vt:lpstr>
      <vt:lpstr>Slide 9</vt:lpstr>
      <vt:lpstr>Flowchart</vt:lpstr>
      <vt:lpstr>Data Uploaded to ThingSpeak :</vt:lpstr>
      <vt:lpstr>Future Scope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dc:title>
  <dc:creator>Rahul Sajekar</dc:creator>
  <cp:lastModifiedBy>admin</cp:lastModifiedBy>
  <cp:revision>54</cp:revision>
  <dcterms:modified xsi:type="dcterms:W3CDTF">2019-04-17T04:38:27Z</dcterms:modified>
</cp:coreProperties>
</file>