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63" r:id="rId12"/>
    <p:sldId id="264" r:id="rId13"/>
    <p:sldId id="281" r:id="rId14"/>
    <p:sldId id="280" r:id="rId15"/>
    <p:sldId id="279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2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MULTIPLE ACCESS TECHNIQUES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radio channel is a communication medium shared by many users in one geographic </a:t>
            </a:r>
            <a:r>
              <a:rPr lang="en-US" dirty="0" smtClean="0"/>
              <a:t>region.</a:t>
            </a:r>
          </a:p>
          <a:p>
            <a:r>
              <a:rPr lang="en-US" dirty="0" smtClean="0"/>
              <a:t>Mobile </a:t>
            </a:r>
            <a:r>
              <a:rPr lang="en-US" dirty="0"/>
              <a:t>stations compete with one another f</a:t>
            </a:r>
            <a:r>
              <a:rPr lang="en-US" dirty="0">
                <a:solidFill>
                  <a:srgbClr val="FF0000"/>
                </a:solidFill>
              </a:rPr>
              <a:t>or the frequency resource</a:t>
            </a:r>
            <a:r>
              <a:rPr lang="en-US" dirty="0"/>
              <a:t> to transmit their information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Without any other measures to control simultaneous access of several users, collisions can occur (a multiple access problem</a:t>
            </a:r>
            <a:r>
              <a:rPr lang="en-US" dirty="0" smtClean="0"/>
              <a:t>)</a:t>
            </a:r>
          </a:p>
          <a:p>
            <a:r>
              <a:rPr lang="en-US" dirty="0"/>
              <a:t>Since </a:t>
            </a:r>
            <a:r>
              <a:rPr lang="en-US" dirty="0">
                <a:solidFill>
                  <a:srgbClr val="FF0000"/>
                </a:solidFill>
              </a:rPr>
              <a:t>collisions are very undesirable </a:t>
            </a:r>
            <a:r>
              <a:rPr lang="en-US" dirty="0"/>
              <a:t>for a connection-oriented communication like mobile telephony, the individual subscribers/mobile stations must be assigned dedicated channels on demand</a:t>
            </a:r>
          </a:p>
        </p:txBody>
      </p:sp>
    </p:spTree>
    <p:extLst>
      <p:ext uri="{BB962C8B-B14F-4D97-AF65-F5344CB8AC3E}">
        <p14:creationId xmlns:p14="http://schemas.microsoft.com/office/powerpoint/2010/main" val="34865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133600"/>
            <a:ext cx="8991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7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solidFill>
                  <a:srgbClr val="FF0000"/>
                </a:solidFill>
              </a:rPr>
              <a:t>Frequency </a:t>
            </a:r>
            <a:r>
              <a:rPr lang="en-US" sz="4000" b="1" dirty="0">
                <a:solidFill>
                  <a:srgbClr val="FF0000"/>
                </a:solidFill>
              </a:rPr>
              <a:t>Division Multiple Access (FDMA</a:t>
            </a:r>
            <a:r>
              <a:rPr lang="en-US" sz="4000" b="1" dirty="0" smtClean="0">
                <a:solidFill>
                  <a:srgbClr val="FF0000"/>
                </a:solidFill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entire allocated radio spectrum is </a:t>
            </a:r>
            <a:r>
              <a:rPr lang="en-US" dirty="0">
                <a:solidFill>
                  <a:srgbClr val="FF0000"/>
                </a:solidFill>
              </a:rPr>
              <a:t>divided into many slices of the frequency bands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>
                <a:solidFill>
                  <a:srgbClr val="FF0000"/>
                </a:solidFill>
              </a:rPr>
              <a:t>band or channel is allocated to user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channel allocation can be done </a:t>
            </a:r>
            <a:r>
              <a:rPr lang="en-US" dirty="0">
                <a:solidFill>
                  <a:srgbClr val="FF0000"/>
                </a:solidFill>
              </a:rPr>
              <a:t>on a demand basis to the users </a:t>
            </a:r>
            <a:r>
              <a:rPr lang="en-US" dirty="0"/>
              <a:t>to </a:t>
            </a:r>
            <a:r>
              <a:rPr lang="en-US" dirty="0" smtClean="0"/>
              <a:t>request </a:t>
            </a:r>
            <a:r>
              <a:rPr lang="en-US" dirty="0"/>
              <a:t>service</a:t>
            </a:r>
            <a:r>
              <a:rPr lang="en-US" dirty="0" smtClean="0"/>
              <a:t>.</a:t>
            </a:r>
          </a:p>
          <a:p>
            <a:r>
              <a:rPr lang="en-US" dirty="0"/>
              <a:t>When a call is processed, no other user can share the same </a:t>
            </a:r>
            <a:r>
              <a:rPr lang="en-US" dirty="0" smtClean="0"/>
              <a:t>channel.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Users </a:t>
            </a:r>
            <a:r>
              <a:rPr lang="en-US" dirty="0">
                <a:solidFill>
                  <a:srgbClr val="FF0000"/>
                </a:solidFill>
              </a:rPr>
              <a:t>are assigned a pair of frequencies</a:t>
            </a:r>
            <a:r>
              <a:rPr lang="en-US" dirty="0"/>
              <a:t>, one for </a:t>
            </a:r>
            <a:r>
              <a:rPr lang="en-US" dirty="0">
                <a:solidFill>
                  <a:srgbClr val="FF0000"/>
                </a:solidFill>
              </a:rPr>
              <a:t>forward</a:t>
            </a:r>
            <a:r>
              <a:rPr lang="en-US" dirty="0"/>
              <a:t> channel and other for 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/>
              <a:t> channel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to be transmitted is modulated on to each subcarrier, </a:t>
            </a:r>
            <a:r>
              <a:rPr lang="en-US" dirty="0"/>
              <a:t>and all of them are </a:t>
            </a:r>
            <a:r>
              <a:rPr lang="en-US" dirty="0">
                <a:solidFill>
                  <a:srgbClr val="FF0000"/>
                </a:solidFill>
              </a:rPr>
              <a:t>linearly mixed together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5897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Features: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No synchronization </a:t>
            </a:r>
            <a:r>
              <a:rPr lang="en-US" sz="2800" dirty="0"/>
              <a:t>necessary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Complexity </a:t>
            </a:r>
            <a:r>
              <a:rPr lang="en-US" sz="2800" dirty="0"/>
              <a:t>of system is low</a:t>
            </a:r>
          </a:p>
          <a:p>
            <a:r>
              <a:rPr lang="en-US" sz="2800" dirty="0"/>
              <a:t>All stations can </a:t>
            </a:r>
            <a:r>
              <a:rPr lang="en-US" sz="2800" dirty="0">
                <a:solidFill>
                  <a:srgbClr val="FF0000"/>
                </a:solidFill>
              </a:rPr>
              <a:t>operate continuously 24 </a:t>
            </a:r>
            <a:r>
              <a:rPr lang="en-US" sz="2800" dirty="0"/>
              <a:t>hours without having to wait for their turn to come.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Hard handover </a:t>
            </a:r>
            <a:r>
              <a:rPr lang="en-US" sz="2800" dirty="0"/>
              <a:t>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839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2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636"/>
            <a:ext cx="8610600" cy="659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6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636"/>
            <a:ext cx="8686800" cy="636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4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458200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3581400"/>
            <a:ext cx="8305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686800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9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563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Time </a:t>
            </a:r>
            <a:r>
              <a:rPr lang="en-US" sz="3600" b="1" dirty="0">
                <a:solidFill>
                  <a:srgbClr val="FF0000"/>
                </a:solidFill>
              </a:rPr>
              <a:t>Division Multiple Access </a:t>
            </a:r>
            <a:r>
              <a:rPr lang="en-US" sz="3600" b="1" dirty="0" smtClean="0">
                <a:solidFill>
                  <a:srgbClr val="FF0000"/>
                </a:solidFill>
              </a:rPr>
              <a:t>(TDMA</a:t>
            </a:r>
            <a:r>
              <a:rPr lang="en-US" sz="3600" b="1" dirty="0">
                <a:solidFill>
                  <a:srgbClr val="FF0000"/>
                </a:solidFill>
              </a:rPr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0" y="914400"/>
            <a:ext cx="880964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7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wireless communication </a:t>
            </a:r>
            <a:r>
              <a:rPr lang="en-US" dirty="0">
                <a:solidFill>
                  <a:srgbClr val="FF0000"/>
                </a:solidFill>
              </a:rPr>
              <a:t>limited or finite numbers of channels are available </a:t>
            </a:r>
            <a:r>
              <a:rPr lang="en-US" dirty="0"/>
              <a:t>for the communication thus multiple access techniques are </a:t>
            </a:r>
            <a:r>
              <a:rPr lang="en-US" dirty="0">
                <a:solidFill>
                  <a:srgbClr val="FF0000"/>
                </a:solidFill>
              </a:rPr>
              <a:t>used to allow many mobile users to share simultaneously a finite amount of radio spectrum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sharing spectrum is required to achieve high capacity by simultaneously</a:t>
            </a:r>
            <a:r>
              <a:rPr lang="en-US" dirty="0"/>
              <a:t> allocating the available bandwidth to multiple users.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high quality communication </a:t>
            </a:r>
            <a:r>
              <a:rPr lang="en-US" dirty="0"/>
              <a:t>this must be done without severe degradation in the performance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8382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8458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" y="4419600"/>
            <a:ext cx="797705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6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15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3820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This synchronization, preamble and guard bits are overhead to be sent along with the real information bits and thus reduce the effective channel efficiency.</a:t>
            </a:r>
          </a:p>
          <a:p>
            <a:r>
              <a:rPr lang="en-US" sz="2800" dirty="0" smtClean="0"/>
              <a:t>The efficiency of the a TDMA system (η) is measure of the percentages transmitted data in the frame and id d/as</a:t>
            </a:r>
            <a:r>
              <a:rPr lang="en-US" dirty="0" smtClean="0"/>
              <a:t>,</a:t>
            </a:r>
          </a:p>
          <a:p>
            <a:r>
              <a:rPr lang="el-GR" dirty="0" smtClean="0"/>
              <a:t>Η</a:t>
            </a:r>
            <a:r>
              <a:rPr lang="en-US" dirty="0" smtClean="0"/>
              <a:t> = (1-b</a:t>
            </a:r>
            <a:r>
              <a:rPr lang="en-US" baseline="-25000" dirty="0" smtClean="0"/>
              <a:t>oh</a:t>
            </a:r>
            <a:r>
              <a:rPr lang="en-US" dirty="0" smtClean="0"/>
              <a:t>/</a:t>
            </a:r>
            <a:r>
              <a:rPr lang="en-US" dirty="0" err="1" smtClean="0"/>
              <a:t>b</a:t>
            </a:r>
            <a:r>
              <a:rPr lang="en-US" baseline="-25000" dirty="0" err="1"/>
              <a:t>T</a:t>
            </a:r>
            <a:r>
              <a:rPr lang="en-US" dirty="0" smtClean="0"/>
              <a:t>)*100%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oh</a:t>
            </a:r>
            <a:r>
              <a:rPr lang="en-US" dirty="0"/>
              <a:t>= </a:t>
            </a:r>
            <a:r>
              <a:rPr lang="en-US" dirty="0" err="1"/>
              <a:t>overjead</a:t>
            </a:r>
            <a:r>
              <a:rPr lang="en-US" dirty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T</a:t>
            </a:r>
            <a:r>
              <a:rPr lang="en-US" dirty="0"/>
              <a:t>= total no. </a:t>
            </a:r>
            <a:r>
              <a:rPr lang="en-US" dirty="0" smtClean="0"/>
              <a:t>bits in the frame</a:t>
            </a:r>
            <a:endParaRPr lang="en-US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4324"/>
            <a:ext cx="83058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6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Code </a:t>
            </a:r>
            <a:r>
              <a:rPr lang="en-US" b="1" dirty="0">
                <a:solidFill>
                  <a:srgbClr val="FF0000"/>
                </a:solidFill>
              </a:rPr>
              <a:t>Division Multiple Access </a:t>
            </a:r>
            <a:r>
              <a:rPr lang="en-US" b="1" dirty="0" smtClean="0">
                <a:solidFill>
                  <a:srgbClr val="FF0000"/>
                </a:solidFill>
              </a:rPr>
              <a:t>(CDMA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15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839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839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875"/>
            <a:ext cx="8839200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4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Carrier Sense Multiple Access [CSMA]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b="1" dirty="0" smtClean="0"/>
              <a:t>CSMA</a:t>
            </a:r>
            <a:r>
              <a:rPr lang="en-US" dirty="0" smtClean="0"/>
              <a:t>) is a network protocol that listens to or </a:t>
            </a:r>
            <a:r>
              <a:rPr lang="en-US" dirty="0" smtClean="0">
                <a:solidFill>
                  <a:srgbClr val="FF0000"/>
                </a:solidFill>
              </a:rPr>
              <a:t>senses network signals on the carrier/medium </a:t>
            </a:r>
            <a:r>
              <a:rPr lang="en-US" dirty="0" smtClean="0"/>
              <a:t>before transmitting any data.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CSMA</a:t>
            </a:r>
            <a:r>
              <a:rPr lang="en-US" dirty="0" err="1" smtClean="0"/>
              <a:t>is</a:t>
            </a:r>
            <a:r>
              <a:rPr lang="en-US" dirty="0" smtClean="0"/>
              <a:t> implemented </a:t>
            </a:r>
            <a:r>
              <a:rPr lang="en-US" dirty="0" smtClean="0">
                <a:solidFill>
                  <a:srgbClr val="FF0000"/>
                </a:solidFill>
              </a:rPr>
              <a:t>in Ethernet networks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more than one computer or network device </a:t>
            </a:r>
            <a:r>
              <a:rPr lang="en-US" dirty="0" smtClean="0"/>
              <a:t>attached to it.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CSMA</a:t>
            </a:r>
            <a:r>
              <a:rPr lang="en-US" dirty="0" smtClean="0"/>
              <a:t> is part of the Media Access Control (MAC) protocol.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Three </a:t>
            </a:r>
            <a:r>
              <a:rPr lang="en-US" dirty="0">
                <a:solidFill>
                  <a:srgbClr val="FF0000"/>
                </a:solidFill>
              </a:rPr>
              <a:t>major access techniques </a:t>
            </a:r>
            <a:r>
              <a:rPr lang="en-US" dirty="0"/>
              <a:t>used to share the available bandwidth in a wireless communication system</a:t>
            </a:r>
            <a:r>
              <a:rPr lang="en-US" dirty="0" smtClean="0"/>
              <a:t>.</a:t>
            </a:r>
          </a:p>
          <a:p>
            <a:r>
              <a:rPr lang="en-US" dirty="0"/>
              <a:t>Frequency Division Multiple Access (FDMA), 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Division Multiple Access (TDMA)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dirty="0"/>
              <a:t>Code Division Multiple Access (CDMA) 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techniques </a:t>
            </a:r>
            <a:r>
              <a:rPr lang="en-US" dirty="0">
                <a:solidFill>
                  <a:srgbClr val="FF0000"/>
                </a:solidFill>
              </a:rPr>
              <a:t>can be grouped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narrowband and wideband</a:t>
            </a:r>
            <a:r>
              <a:rPr lang="en-US" dirty="0"/>
              <a:t> systems </a:t>
            </a:r>
            <a:r>
              <a:rPr lang="en-US" dirty="0">
                <a:solidFill>
                  <a:srgbClr val="FF0000"/>
                </a:solidFill>
              </a:rPr>
              <a:t>depending upon how the available bandwidth is allocated to the users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9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CSMA works on the </a:t>
            </a:r>
            <a:r>
              <a:rPr lang="en-US" dirty="0" smtClean="0">
                <a:solidFill>
                  <a:srgbClr val="FF0000"/>
                </a:solidFill>
              </a:rPr>
              <a:t>principle that only one device can transmit signals on the network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otherwise </a:t>
            </a:r>
            <a:r>
              <a:rPr lang="en-US" dirty="0" smtClean="0">
                <a:solidFill>
                  <a:srgbClr val="FF0000"/>
                </a:solidFill>
              </a:rPr>
              <a:t>a collision will occur </a:t>
            </a:r>
            <a:r>
              <a:rPr lang="en-US" dirty="0" smtClean="0"/>
              <a:t>resulting in </a:t>
            </a:r>
            <a:r>
              <a:rPr lang="en-US" dirty="0" smtClean="0">
                <a:solidFill>
                  <a:srgbClr val="FF0000"/>
                </a:solidFill>
              </a:rPr>
              <a:t>the loss of data</a:t>
            </a:r>
            <a:r>
              <a:rPr lang="en-US" dirty="0" smtClean="0"/>
              <a:t> packets or frames</a:t>
            </a:r>
          </a:p>
          <a:p>
            <a:pPr>
              <a:buNone/>
            </a:pPr>
            <a:r>
              <a:rPr lang="en-US" dirty="0" smtClean="0"/>
              <a:t>CSMA works when a device needs to initiate or transfer data over the network. </a:t>
            </a:r>
          </a:p>
          <a:p>
            <a:pPr>
              <a:buNone/>
            </a:pPr>
            <a:r>
              <a:rPr lang="en-US" dirty="0" smtClean="0"/>
              <a:t>Before transferring, each CSMA must check or listen to the network for any other transmissions that may be in progress.	</a:t>
            </a:r>
          </a:p>
        </p:txBody>
      </p:sp>
    </p:spTree>
    <p:extLst>
      <p:ext uri="{BB962C8B-B14F-4D97-AF65-F5344CB8AC3E}">
        <p14:creationId xmlns:p14="http://schemas.microsoft.com/office/powerpoint/2010/main" val="7906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If it senses a transmission, the </a:t>
            </a:r>
            <a:r>
              <a:rPr lang="en-US" dirty="0" smtClean="0">
                <a:solidFill>
                  <a:srgbClr val="FF0000"/>
                </a:solidFill>
              </a:rPr>
              <a:t>device will wait for it to end. </a:t>
            </a:r>
          </a:p>
          <a:p>
            <a:pPr>
              <a:buNone/>
            </a:pPr>
            <a:r>
              <a:rPr lang="en-US" dirty="0" smtClean="0"/>
              <a:t>Once the transmission is completed, the waiting device can transmit its data/signals.</a:t>
            </a:r>
          </a:p>
          <a:p>
            <a:pPr>
              <a:buNone/>
            </a:pPr>
            <a:r>
              <a:rPr lang="en-US" dirty="0" smtClean="0"/>
              <a:t> However, if multiple devices access it simultaneously and a collision occurs</a:t>
            </a:r>
            <a:r>
              <a:rPr lang="en-US" dirty="0" smtClean="0">
                <a:solidFill>
                  <a:srgbClr val="FF0000"/>
                </a:solidFill>
              </a:rPr>
              <a:t>, they both have to wait for a specific time before </a:t>
            </a:r>
            <a:r>
              <a:rPr lang="en-US" dirty="0" smtClean="0">
                <a:solidFill>
                  <a:srgbClr val="FF0000"/>
                </a:solidFill>
              </a:rPr>
              <a:t>re-initiating </a:t>
            </a:r>
            <a:r>
              <a:rPr lang="en-US" dirty="0" smtClean="0">
                <a:solidFill>
                  <a:srgbClr val="FF0000"/>
                </a:solidFill>
              </a:rPr>
              <a:t>the transmission process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CSMA</a:t>
            </a:r>
            <a:r>
              <a:rPr lang="en-US" dirty="0" smtClean="0"/>
              <a:t> is a network access method used on shared network topologies such as Ethernet to control access to </a:t>
            </a:r>
            <a:r>
              <a:rPr lang="en-US" b="1" dirty="0" smtClean="0"/>
              <a:t>the</a:t>
            </a:r>
            <a:r>
              <a:rPr lang="en-US" dirty="0" smtClean="0"/>
              <a:t> network.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Devices attached to </a:t>
            </a:r>
            <a:r>
              <a:rPr lang="en-US" b="1" dirty="0" smtClean="0"/>
              <a:t>the</a:t>
            </a:r>
            <a:r>
              <a:rPr lang="en-US" dirty="0" smtClean="0"/>
              <a:t> network cable listen (carrier sense) before transmitting. ... </a:t>
            </a:r>
          </a:p>
          <a:p>
            <a:pPr>
              <a:buNone/>
            </a:pPr>
            <a:r>
              <a:rPr lang="en-US" dirty="0" smtClean="0"/>
              <a:t>Hence </a:t>
            </a:r>
            <a:r>
              <a:rPr lang="en-US" b="1" dirty="0" smtClean="0"/>
              <a:t>it</a:t>
            </a:r>
            <a:r>
              <a:rPr lang="en-US" dirty="0" smtClean="0"/>
              <a:t> is </a:t>
            </a:r>
            <a:r>
              <a:rPr lang="en-US" dirty="0" smtClean="0">
                <a:solidFill>
                  <a:srgbClr val="FF0000"/>
                </a:solidFill>
              </a:rPr>
              <a:t>called I-persistent </a:t>
            </a:r>
            <a:r>
              <a:rPr lang="en-US" b="1" dirty="0" smtClean="0">
                <a:solidFill>
                  <a:srgbClr val="FF0000"/>
                </a:solidFill>
              </a:rPr>
              <a:t>CSMA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b="1" dirty="0" smtClean="0"/>
              <a:t>CSMA </a:t>
            </a:r>
            <a:r>
              <a:rPr lang="en-US" dirty="0" smtClean="0"/>
              <a:t>is implemented in </a:t>
            </a:r>
            <a:r>
              <a:rPr lang="en-US" dirty="0" smtClean="0">
                <a:solidFill>
                  <a:srgbClr val="FF0000"/>
                </a:solidFill>
              </a:rPr>
              <a:t>Ethernet networks with more than one computer or network device </a:t>
            </a:r>
            <a:r>
              <a:rPr lang="en-US" dirty="0" smtClean="0"/>
              <a:t>attached to it. </a:t>
            </a:r>
          </a:p>
          <a:p>
            <a:pPr>
              <a:buNone/>
            </a:pPr>
            <a:r>
              <a:rPr lang="en-US" b="1" dirty="0" smtClean="0"/>
              <a:t>CSMA</a:t>
            </a:r>
            <a:r>
              <a:rPr lang="en-US" dirty="0" smtClean="0"/>
              <a:t> is part of the Media Access Control (MAC) </a:t>
            </a:r>
            <a:r>
              <a:rPr lang="en-US" b="1" dirty="0" smtClean="0"/>
              <a:t>protocol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algn="just"/>
            <a:r>
              <a:rPr lang="en-US" dirty="0" smtClean="0"/>
              <a:t>In other words, a station that wants to communicate </a:t>
            </a:r>
            <a:r>
              <a:rPr lang="en-US" dirty="0" smtClean="0">
                <a:solidFill>
                  <a:srgbClr val="FF0000"/>
                </a:solidFill>
              </a:rPr>
              <a:t>"listen" first </a:t>
            </a:r>
            <a:r>
              <a:rPr lang="en-US" dirty="0" smtClean="0"/>
              <a:t>on the media communication and </a:t>
            </a:r>
            <a:r>
              <a:rPr lang="en-US" dirty="0" smtClean="0">
                <a:solidFill>
                  <a:srgbClr val="FF0000"/>
                </a:solidFill>
              </a:rPr>
              <a:t>awaits a "silence" </a:t>
            </a:r>
            <a:r>
              <a:rPr lang="en-US" dirty="0" smtClean="0"/>
              <a:t>of a preset time (called the Distributed Inter Frame Space or DIFS).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After this compulsory period, the station starts a countdown for a random period considered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The maximum duration of this countdown is called the </a:t>
            </a:r>
            <a:r>
              <a:rPr lang="en-US" dirty="0" smtClean="0">
                <a:solidFill>
                  <a:srgbClr val="FF0000"/>
                </a:solidFill>
              </a:rPr>
              <a:t>collision window (Window Collision, CW).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If no equipment speaks before the end </a:t>
            </a:r>
            <a:r>
              <a:rPr lang="en-US" sz="3000" dirty="0" smtClean="0"/>
              <a:t>of the countdown, the station simply deliver its package. </a:t>
            </a:r>
          </a:p>
          <a:p>
            <a:r>
              <a:rPr lang="en-US" sz="3000" dirty="0" smtClean="0"/>
              <a:t>However, </a:t>
            </a:r>
            <a:r>
              <a:rPr lang="en-US" sz="3000" dirty="0" smtClean="0">
                <a:solidFill>
                  <a:srgbClr val="FF0000"/>
                </a:solidFill>
              </a:rPr>
              <a:t>if it is overtaken by another station</a:t>
            </a:r>
            <a:r>
              <a:rPr lang="en-US" sz="3000" dirty="0" smtClean="0"/>
              <a:t>, it stops immediately its countdown and waits for the next silence.</a:t>
            </a:r>
          </a:p>
          <a:p>
            <a:r>
              <a:rPr lang="en-US" sz="3000" dirty="0" smtClean="0"/>
              <a:t>He or She then continued his account countdown where it left off. This is summarized in Figure</a:t>
            </a:r>
            <a:endParaRPr lang="en-US" sz="3000" dirty="0"/>
          </a:p>
        </p:txBody>
      </p:sp>
      <p:pic>
        <p:nvPicPr>
          <p:cNvPr id="4098" name="Picture 2" descr="Sharing time with CSMA meth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9916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large networks</a:t>
            </a:r>
            <a:r>
              <a:rPr lang="en-US" dirty="0" smtClean="0"/>
              <a:t>, the transmission time between one end of the cable and </a:t>
            </a:r>
            <a:r>
              <a:rPr lang="en-US" dirty="0" smtClean="0"/>
              <a:t>another cable end  </a:t>
            </a:r>
            <a:r>
              <a:rPr lang="en-US" dirty="0" smtClean="0"/>
              <a:t>is </a:t>
            </a:r>
            <a:r>
              <a:rPr lang="en-US" dirty="0" smtClean="0"/>
              <a:t>enough.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chances of collision still exist because of propagation delay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frame transmitted by one station takes some time to reach other stations.</a:t>
            </a:r>
          </a:p>
          <a:p>
            <a:r>
              <a:rPr lang="en-US" dirty="0" smtClean="0"/>
              <a:t> In the meantime, other stations may sense the channel to be idle and transmit their frames. </a:t>
            </a:r>
          </a:p>
          <a:p>
            <a:r>
              <a:rPr lang="en-US" dirty="0" smtClean="0"/>
              <a:t>This results in the collision.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Type of CS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7848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I-persistent CSMA</a:t>
            </a:r>
            <a:r>
              <a:rPr lang="en-US" b="1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In this method, station that wants to transmit data continuously senses the channel </a:t>
            </a:r>
            <a:r>
              <a:rPr lang="en-US" dirty="0" smtClean="0">
                <a:solidFill>
                  <a:srgbClr val="FF0000"/>
                </a:solidFill>
              </a:rPr>
              <a:t>to check whether the channel is idle or busy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If the channel is busy, </a:t>
            </a:r>
            <a:r>
              <a:rPr lang="en-US" dirty="0" smtClean="0"/>
              <a:t>the station waits until it becomes idle.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When the station detects an idle-channel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FF0000"/>
                </a:solidFill>
              </a:rPr>
              <a:t>immediately transmits </a:t>
            </a:r>
            <a:r>
              <a:rPr lang="en-US" dirty="0" smtClean="0"/>
              <a:t>the frame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sz="3500" b="1" dirty="0" smtClean="0">
                <a:solidFill>
                  <a:srgbClr val="FF0000"/>
                </a:solidFill>
              </a:rPr>
              <a:t>probability 1</a:t>
            </a:r>
            <a:r>
              <a:rPr lang="en-US" dirty="0" smtClean="0"/>
              <a:t>. Hence it is called </a:t>
            </a:r>
            <a:r>
              <a:rPr lang="en-US" dirty="0" smtClean="0">
                <a:solidFill>
                  <a:srgbClr val="FF0000"/>
                </a:solidFill>
              </a:rPr>
              <a:t>1-Persistent CSMA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This method </a:t>
            </a:r>
            <a:r>
              <a:rPr lang="en-US" dirty="0" smtClean="0">
                <a:solidFill>
                  <a:srgbClr val="FF0000"/>
                </a:solidFill>
              </a:rPr>
              <a:t>has the highest chance of collision </a:t>
            </a:r>
            <a:r>
              <a:rPr lang="en-US" dirty="0" smtClean="0"/>
              <a:t>because two or more stations may find channel to be idle at the same time and transmit their frames.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When the collision occurs</a:t>
            </a:r>
            <a:r>
              <a:rPr lang="en-US" dirty="0" smtClean="0"/>
              <a:t>, the stations wait </a:t>
            </a:r>
            <a:r>
              <a:rPr lang="en-US" dirty="0" smtClean="0">
                <a:solidFill>
                  <a:srgbClr val="FF0000"/>
                </a:solidFill>
              </a:rPr>
              <a:t>for a random amount of time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allover </a:t>
            </a:r>
            <a:r>
              <a:rPr lang="en-US" dirty="0" smtClean="0">
                <a:solidFill>
                  <a:srgbClr val="FF0000"/>
                </a:solidFill>
              </a:rPr>
              <a:t>again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19400"/>
            <a:ext cx="89916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 The propagation delay time greatly affects this protocol</a:t>
            </a:r>
          </a:p>
          <a:p>
            <a:r>
              <a:rPr lang="en-US" dirty="0" smtClean="0"/>
              <a:t>If propagation delay time is zero, collision will still occur.</a:t>
            </a:r>
          </a:p>
          <a:p>
            <a:r>
              <a:rPr lang="en-US" dirty="0" smtClean="0"/>
              <a:t>If two stations became</a:t>
            </a:r>
            <a:r>
              <a:rPr lang="en-US" dirty="0" smtClean="0"/>
              <a:t>, ready </a:t>
            </a:r>
            <a:r>
              <a:rPr lang="en-US" dirty="0" smtClean="0"/>
              <a:t>in the middle of third station's transmission, both stations will wait until the transmission of first station ends and then both will begin their transmission exactly simultaneously.</a:t>
            </a:r>
          </a:p>
          <a:p>
            <a:r>
              <a:rPr lang="en-US" dirty="0" smtClean="0"/>
              <a:t> This will also result in collision.</a:t>
            </a:r>
            <a:endParaRPr lang="en-US" dirty="0"/>
          </a:p>
        </p:txBody>
      </p:sp>
      <p:pic>
        <p:nvPicPr>
          <p:cNvPr id="54274" name="Picture 2" descr="1 Persistent CS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077200" cy="2152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(ii) Non-persistent CSMA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In this scheme, if a station wants to transmit a frame and it finds that the channel is busy (some other station is transmitting) then it will </a:t>
            </a:r>
            <a:r>
              <a:rPr lang="en-US" dirty="0" smtClean="0">
                <a:solidFill>
                  <a:srgbClr val="FF0000"/>
                </a:solidFill>
              </a:rPr>
              <a:t>wait for fixed interval </a:t>
            </a:r>
            <a:r>
              <a:rPr lang="en-US" dirty="0" smtClean="0">
                <a:solidFill>
                  <a:srgbClr val="FF0000"/>
                </a:solidFill>
              </a:rPr>
              <a:t>of time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• After this time, it again checks the status of the channel and if the channel is free it will transmit.</a:t>
            </a:r>
          </a:p>
          <a:p>
            <a:pPr>
              <a:buNone/>
            </a:pPr>
            <a:r>
              <a:rPr lang="en-US" dirty="0" smtClean="0"/>
              <a:t>• A station that has a frame to send senses the channel.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A. </a:t>
            </a:r>
            <a:r>
              <a:rPr lang="en-US" b="1" dirty="0">
                <a:solidFill>
                  <a:srgbClr val="FF0000"/>
                </a:solidFill>
              </a:rPr>
              <a:t>Narrowband Systems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r>
              <a:rPr lang="en-US" dirty="0"/>
              <a:t>The term </a:t>
            </a:r>
            <a:r>
              <a:rPr lang="en-US" dirty="0">
                <a:solidFill>
                  <a:srgbClr val="FF0000"/>
                </a:solidFill>
              </a:rPr>
              <a:t>narrowband is used to relate the bandwidth of a single channel to the expected coherence bandwidth of the </a:t>
            </a:r>
            <a:r>
              <a:rPr lang="en-US" dirty="0" smtClean="0">
                <a:solidFill>
                  <a:srgbClr val="FF0000"/>
                </a:solidFill>
              </a:rPr>
              <a:t>channel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available radio spectrum is divided into a large number of narrowband channels.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channels are usually operated using FDD.</a:t>
            </a:r>
          </a:p>
        </p:txBody>
      </p:sp>
    </p:spTree>
    <p:extLst>
      <p:ext uri="{BB962C8B-B14F-4D97-AF65-F5344CB8AC3E}">
        <p14:creationId xmlns:p14="http://schemas.microsoft.com/office/powerpoint/2010/main" val="2459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• If the channel is idle, it sends immediately.</a:t>
            </a:r>
          </a:p>
          <a:p>
            <a:pPr>
              <a:buNone/>
            </a:pPr>
            <a:r>
              <a:rPr lang="en-US" dirty="0" smtClean="0"/>
              <a:t>• If the channel is busy, it waits a random amount of time and then senses the channel again.</a:t>
            </a:r>
          </a:p>
          <a:p>
            <a:pPr>
              <a:buNone/>
            </a:pPr>
            <a:r>
              <a:rPr lang="en-US" dirty="0" smtClean="0"/>
              <a:t>• In non-persistent CSMA the station does not continuously sense the channel </a:t>
            </a:r>
            <a:r>
              <a:rPr lang="en-US" dirty="0" smtClean="0">
                <a:solidFill>
                  <a:srgbClr val="FF0000"/>
                </a:solidFill>
              </a:rPr>
              <a:t>for the purpose of capturing it when it detects the end of previous transmission.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 of non-persistent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It </a:t>
            </a:r>
            <a:r>
              <a:rPr lang="en-US" dirty="0" smtClean="0">
                <a:solidFill>
                  <a:srgbClr val="FF0000"/>
                </a:solidFill>
              </a:rPr>
              <a:t>reduces the chance of collision </a:t>
            </a:r>
            <a:r>
              <a:rPr lang="en-US" dirty="0" smtClean="0"/>
              <a:t>because the stations wait a random amount of time.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It </a:t>
            </a:r>
            <a:r>
              <a:rPr lang="en-US" dirty="0" smtClean="0"/>
              <a:t>is unlikely that two or more stations will wait for same amount of time and will retransmit at the same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Disadvantage of non-persistent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It </a:t>
            </a:r>
            <a:r>
              <a:rPr lang="en-US" dirty="0" smtClean="0">
                <a:solidFill>
                  <a:srgbClr val="FF0000"/>
                </a:solidFill>
              </a:rPr>
              <a:t>reduces the efficiency of network </a:t>
            </a:r>
            <a:r>
              <a:rPr lang="en-US" dirty="0" smtClean="0"/>
              <a:t>because the </a:t>
            </a:r>
            <a:r>
              <a:rPr lang="en-US" dirty="0" smtClean="0">
                <a:solidFill>
                  <a:srgbClr val="FF0000"/>
                </a:solidFill>
              </a:rPr>
              <a:t>channel remains idle</a:t>
            </a:r>
            <a:r>
              <a:rPr lang="en-US" dirty="0" smtClean="0"/>
              <a:t> when there may be stations with frames to send.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This </a:t>
            </a:r>
            <a:r>
              <a:rPr lang="en-US" dirty="0" smtClean="0"/>
              <a:t>is due to the fact that the stations wait a random amount of time after the collision.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Non persist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686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p-persistent CSMA</a:t>
            </a:r>
            <a:r>
              <a:rPr lang="en-US" b="1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This method is used when channel has time slots such that the time slot duration is </a:t>
            </a:r>
            <a:r>
              <a:rPr lang="en-US" dirty="0" smtClean="0">
                <a:solidFill>
                  <a:srgbClr val="FF0000"/>
                </a:solidFill>
              </a:rPr>
              <a:t>equal to or greater than the maximum propagation delay time.</a:t>
            </a:r>
          </a:p>
          <a:p>
            <a:pPr>
              <a:buNone/>
            </a:pPr>
            <a:r>
              <a:rPr lang="en-US" dirty="0" smtClean="0"/>
              <a:t>• Whenever a station becomes ready to send, it senses the channel.</a:t>
            </a:r>
          </a:p>
          <a:p>
            <a:pPr>
              <a:buNone/>
            </a:pPr>
            <a:r>
              <a:rPr lang="en-US" dirty="0" smtClean="0"/>
              <a:t>• If channel is busy, station waits until next slot.</a:t>
            </a:r>
          </a:p>
          <a:p>
            <a:pPr>
              <a:buNone/>
            </a:pPr>
            <a:r>
              <a:rPr lang="en-US" dirty="0" smtClean="0"/>
              <a:t>• If channel is idle, it transmits with a probability p.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>
                <a:solidFill>
                  <a:srgbClr val="FF0000"/>
                </a:solidFill>
              </a:rPr>
              <a:t>With the probability </a:t>
            </a:r>
            <a:r>
              <a:rPr lang="en-US" dirty="0" smtClean="0">
                <a:solidFill>
                  <a:srgbClr val="FF0000"/>
                </a:solidFill>
              </a:rPr>
              <a:t>q=1-p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the station then waits for the beginning of the next time slot.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>
                <a:solidFill>
                  <a:srgbClr val="FF0000"/>
                </a:solidFill>
              </a:rPr>
              <a:t>If the next slot is also idle</a:t>
            </a:r>
            <a:r>
              <a:rPr lang="en-US" dirty="0" smtClean="0"/>
              <a:t>, it either transmits or waits again with probabilities p and q.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>
                <a:solidFill>
                  <a:srgbClr val="FF0000"/>
                </a:solidFill>
              </a:rPr>
              <a:t>This process is repeated till either frame has been transmitted or another station has begun transmitting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In case of the transmission by another station, the station acts as </a:t>
            </a:r>
            <a:r>
              <a:rPr lang="en-US" dirty="0" smtClean="0"/>
              <a:t>all the same, </a:t>
            </a:r>
            <a:r>
              <a:rPr lang="en-US" dirty="0" smtClean="0"/>
              <a:t>a collision has occurred and it waits a random amount of time and starts again.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ecomputernotes.com/images/p-persistent-CS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5402"/>
            <a:ext cx="8458200" cy="6533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 of p-persistent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It reduces the chance of collision and improves the efficiency of the network.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74516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 “  </a:t>
            </a:r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to select that </a:t>
            </a:r>
            <a:r>
              <a:rPr lang="en-US" b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“?.</a:t>
            </a:r>
            <a:endParaRPr lang="en-US" dirty="0" smtClean="0"/>
          </a:p>
          <a:p>
            <a:pPr fontAlgn="base"/>
            <a:r>
              <a:rPr lang="en-US" dirty="0" smtClean="0"/>
              <a:t>Assume that </a:t>
            </a:r>
            <a:r>
              <a:rPr lang="en-US" dirty="0" smtClean="0">
                <a:solidFill>
                  <a:srgbClr val="FF0000"/>
                </a:solidFill>
              </a:rPr>
              <a:t>N nodes </a:t>
            </a:r>
            <a:r>
              <a:rPr lang="en-US" sz="3100" dirty="0"/>
              <a:t>have a packet to send </a:t>
            </a:r>
            <a:r>
              <a:rPr lang="en-US" dirty="0" smtClean="0"/>
              <a:t>and the medium is busy</a:t>
            </a:r>
          </a:p>
          <a:p>
            <a:pPr fontAlgn="base"/>
            <a:r>
              <a:rPr lang="en-US" dirty="0" smtClean="0"/>
              <a:t>Then, </a:t>
            </a:r>
            <a:r>
              <a:rPr lang="en-US" dirty="0" err="1" smtClean="0">
                <a:solidFill>
                  <a:srgbClr val="FF0000"/>
                </a:solidFill>
              </a:rPr>
              <a:t>Np</a:t>
            </a:r>
            <a:r>
              <a:rPr lang="en-US" dirty="0" smtClean="0">
                <a:solidFill>
                  <a:srgbClr val="FF0000"/>
                </a:solidFill>
              </a:rPr>
              <a:t> is the expected number of nodes </a:t>
            </a:r>
            <a:r>
              <a:rPr lang="en-US" dirty="0" smtClean="0"/>
              <a:t>that will attempt to transmit once the medium becomes idle.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Np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&gt; 1, then a collision is expected to occur</a:t>
            </a:r>
            <a:r>
              <a:rPr lang="en-US" dirty="0" smtClean="0"/>
              <a:t>. Therefore, the network must make sure that </a:t>
            </a:r>
            <a:r>
              <a:rPr lang="en-US" dirty="0" err="1" smtClean="0">
                <a:solidFill>
                  <a:srgbClr val="FF0000"/>
                </a:solidFill>
              </a:rPr>
              <a:t>Np</a:t>
            </a:r>
            <a:r>
              <a:rPr lang="en-US" dirty="0" smtClean="0">
                <a:solidFill>
                  <a:srgbClr val="FF0000"/>
                </a:solidFill>
              </a:rPr>
              <a:t> &lt;= 1 to avoid the collision</a:t>
            </a:r>
            <a:r>
              <a:rPr lang="en-US" dirty="0" smtClean="0"/>
              <a:t>, where N is the maximum number of nodes that can be active at a time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64008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logic used to check whether a station is able to transmit or </a:t>
            </a:r>
            <a:r>
              <a:rPr lang="en-US" dirty="0" smtClean="0"/>
              <a:t>not</a:t>
            </a:r>
          </a:p>
          <a:p>
            <a:pPr fontAlgn="base"/>
            <a:r>
              <a:rPr lang="en-US" dirty="0" smtClean="0"/>
              <a:t>firstly </a:t>
            </a:r>
            <a:r>
              <a:rPr lang="en-US" dirty="0"/>
              <a:t>the value of </a:t>
            </a:r>
            <a:r>
              <a:rPr lang="en-US" dirty="0">
                <a:solidFill>
                  <a:srgbClr val="FF0000"/>
                </a:solidFill>
              </a:rPr>
              <a:t>variable 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 is calculated and based on that value the decision is made</a:t>
            </a:r>
          </a:p>
          <a:p>
            <a:pPr fontAlgn="base"/>
            <a:r>
              <a:rPr lang="en-US" dirty="0"/>
              <a:t>If </a:t>
            </a:r>
            <a:r>
              <a:rPr lang="en-US" b="1" dirty="0"/>
              <a:t>P</a:t>
            </a:r>
            <a:r>
              <a:rPr lang="en-US" dirty="0"/>
              <a:t> &lt;= 1, station can transmit</a:t>
            </a:r>
          </a:p>
          <a:p>
            <a:pPr fontAlgn="base"/>
            <a:r>
              <a:rPr lang="en-US" dirty="0"/>
              <a:t>Else (i.e. </a:t>
            </a:r>
            <a:r>
              <a:rPr lang="en-US" b="1" dirty="0"/>
              <a:t>P</a:t>
            </a:r>
            <a:r>
              <a:rPr lang="en-US" dirty="0"/>
              <a:t> &gt; 1), it has to wait</a:t>
            </a:r>
          </a:p>
          <a:p>
            <a:pPr fontAlgn="base"/>
            <a:r>
              <a:rPr lang="en-US" dirty="0"/>
              <a:t>Now it comes the part of "how to calculate the variable </a:t>
            </a:r>
            <a:r>
              <a:rPr lang="en-US" b="1" dirty="0"/>
              <a:t>P</a:t>
            </a:r>
            <a:r>
              <a:rPr lang="en-US" dirty="0"/>
              <a:t>", using a very simple equation below, where </a:t>
            </a:r>
            <a:r>
              <a:rPr lang="en-US" b="1" dirty="0"/>
              <a:t>N</a:t>
            </a:r>
            <a:r>
              <a:rPr lang="en-US" dirty="0"/>
              <a:t> is the number of stations that are connected to the shared medium.</a:t>
            </a:r>
          </a:p>
          <a:p>
            <a:endParaRPr lang="en-US" dirty="0"/>
          </a:p>
        </p:txBody>
      </p:sp>
      <p:pic>
        <p:nvPicPr>
          <p:cNvPr id="4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3886200" cy="1381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 Narrowband FDMA</a:t>
            </a:r>
            <a:r>
              <a:rPr lang="en-US" dirty="0"/>
              <a:t>, a user is assigned a particular channel which is not shared by other users in the vicinity, and if FDD is used then the system is called FDMA/FDD.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Narrowband TDMA</a:t>
            </a:r>
            <a:r>
              <a:rPr lang="en-US" dirty="0"/>
              <a:t>, allows users to share the same radio channel </a:t>
            </a:r>
            <a:r>
              <a:rPr lang="en-US" dirty="0">
                <a:solidFill>
                  <a:srgbClr val="FF0000"/>
                </a:solidFill>
              </a:rPr>
              <a:t>but allocates a unique time slot to each user in a cyclical fashion on the channel</a:t>
            </a:r>
            <a:r>
              <a:rPr lang="en-US" dirty="0"/>
              <a:t>, thus separating a small number of users in time on a single channel. 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a large number of radio channels allocated using either FDD or TDD, and each channel is shared using TDMA. </a:t>
            </a:r>
            <a:endParaRPr lang="en-US" dirty="0" smtClean="0"/>
          </a:p>
          <a:p>
            <a:pPr algn="just"/>
            <a:r>
              <a:rPr lang="en-US" dirty="0" smtClean="0"/>
              <a:t>Such </a:t>
            </a:r>
            <a:r>
              <a:rPr lang="en-US" dirty="0"/>
              <a:t>systems are called TDMA/FDD or TDMA/TDD </a:t>
            </a:r>
            <a:r>
              <a:rPr lang="en-US" dirty="0" smtClean="0"/>
              <a:t>access </a:t>
            </a:r>
            <a:r>
              <a:rPr lang="en-US" dirty="0"/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25403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B. Wideband systems: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943600"/>
          </a:xfrm>
        </p:spPr>
        <p:txBody>
          <a:bodyPr/>
          <a:lstStyle/>
          <a:p>
            <a:pPr algn="just"/>
            <a:r>
              <a:rPr lang="en-US" dirty="0"/>
              <a:t>In wideband </a:t>
            </a:r>
            <a:r>
              <a:rPr lang="en-US" dirty="0" smtClean="0"/>
              <a:t>systems, </a:t>
            </a:r>
            <a:r>
              <a:rPr lang="en-US" dirty="0">
                <a:solidFill>
                  <a:srgbClr val="FF0000"/>
                </a:solidFill>
              </a:rPr>
              <a:t>the transmission bandwidth of a single channel is much larger than the coherence bandwidth of the </a:t>
            </a:r>
            <a:r>
              <a:rPr lang="en-US" dirty="0" smtClean="0">
                <a:solidFill>
                  <a:srgbClr val="FF0000"/>
                </a:solidFill>
              </a:rPr>
              <a:t>channel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Thus multipath fading does not greatly vary the received signal power </a:t>
            </a:r>
            <a:r>
              <a:rPr lang="en-US" dirty="0"/>
              <a:t>within a wideband channel and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frequency </a:t>
            </a:r>
            <a:r>
              <a:rPr lang="en-US" dirty="0">
                <a:solidFill>
                  <a:srgbClr val="FF0000"/>
                </a:solidFill>
              </a:rPr>
              <a:t>selective fades occur in only a small fraction o</a:t>
            </a:r>
            <a:r>
              <a:rPr lang="en-US" dirty="0"/>
              <a:t>f the signal bandwidth at any instance of time.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r>
              <a:rPr lang="en-US" dirty="0" smtClean="0"/>
              <a:t>In this,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large number of transmitters are allowed to transmit on the same channel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TDMA </a:t>
            </a:r>
            <a:r>
              <a:rPr lang="en-US" dirty="0">
                <a:solidFill>
                  <a:srgbClr val="FF0000"/>
                </a:solidFill>
              </a:rPr>
              <a:t>allocates time slots </a:t>
            </a:r>
            <a:r>
              <a:rPr lang="en-US" dirty="0"/>
              <a:t>to the many transmitters on the same channel and </a:t>
            </a:r>
            <a:r>
              <a:rPr lang="en-US" dirty="0">
                <a:solidFill>
                  <a:srgbClr val="FF0000"/>
                </a:solidFill>
              </a:rPr>
              <a:t>allows only one transmitter to access the channel at any instance </a:t>
            </a:r>
            <a:r>
              <a:rPr lang="en-US" dirty="0"/>
              <a:t>of time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other multiple access techniques will soon be used for wireless communication. </a:t>
            </a:r>
            <a:endParaRPr lang="en-US" dirty="0" smtClean="0"/>
          </a:p>
          <a:p>
            <a:r>
              <a:rPr lang="en-US" dirty="0" smtClean="0"/>
              <a:t>These are…..</a:t>
            </a:r>
          </a:p>
          <a:p>
            <a:r>
              <a:rPr lang="en-US" dirty="0" smtClean="0"/>
              <a:t> </a:t>
            </a:r>
            <a:r>
              <a:rPr lang="en-US" dirty="0"/>
              <a:t>Packet Radio (PR) and </a:t>
            </a:r>
            <a:endParaRPr lang="en-US" dirty="0" smtClean="0"/>
          </a:p>
          <a:p>
            <a:r>
              <a:rPr lang="en-US" dirty="0" smtClean="0"/>
              <a:t>Space </a:t>
            </a:r>
            <a:r>
              <a:rPr lang="en-US" dirty="0"/>
              <a:t>Division Multiple Access (SDMA).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7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629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Frequency division duplexing (FDD)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Provides two distinct bands of frequencies for every user. </a:t>
            </a:r>
          </a:p>
          <a:p>
            <a:r>
              <a:rPr lang="en-US" sz="2800" dirty="0" smtClean="0"/>
              <a:t>Forward </a:t>
            </a:r>
            <a:r>
              <a:rPr lang="en-US" sz="2800" dirty="0"/>
              <a:t>band----from the base station to the mobile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Reverse band----from the mobile to the </a:t>
            </a:r>
            <a:r>
              <a:rPr lang="en-US" sz="2800" dirty="0" smtClean="0"/>
              <a:t>base.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Consists of two simplex channels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Duplexer is used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The frequency split between the forward and reverse channel is constant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80772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6324599"/>
            <a:ext cx="7162800" cy="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0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2618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2" y="4129357"/>
            <a:ext cx="8077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34357"/>
            <a:ext cx="2248766" cy="43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66" y="6102927"/>
            <a:ext cx="5800725" cy="40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5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1499</Words>
  <Application>Microsoft Office PowerPoint</Application>
  <PresentationFormat>On-screen Show (4:3)</PresentationFormat>
  <Paragraphs>135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MULTIPLE ACCESS TECHNIQUES</vt:lpstr>
      <vt:lpstr>PowerPoint Presentation</vt:lpstr>
      <vt:lpstr>PowerPoint Presentation</vt:lpstr>
      <vt:lpstr>A. Narrowband Systems:</vt:lpstr>
      <vt:lpstr>PowerPoint Presentation</vt:lpstr>
      <vt:lpstr>B. Wideband systems:</vt:lpstr>
      <vt:lpstr>PowerPoint Presentation</vt:lpstr>
      <vt:lpstr>PowerPoint Presentation</vt:lpstr>
      <vt:lpstr>PowerPoint Presentation</vt:lpstr>
      <vt:lpstr>PowerPoint Presentation</vt:lpstr>
      <vt:lpstr> Frequency Division Multiple Access (FDMA)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Division Multiple Access (TDMA)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Division Multiple Access (CDMA)</vt:lpstr>
      <vt:lpstr>PowerPoint Presentation</vt:lpstr>
      <vt:lpstr>PowerPoint Presentation</vt:lpstr>
      <vt:lpstr>PowerPoint Presentation</vt:lpstr>
      <vt:lpstr>Carrier Sense Multiple Access [CSMA]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I-persistent CSMA </vt:lpstr>
      <vt:lpstr>PowerPoint Presentation</vt:lpstr>
      <vt:lpstr>(ii) Non-persistent CSMA</vt:lpstr>
      <vt:lpstr>PowerPoint Presentation</vt:lpstr>
      <vt:lpstr>PowerPoint Presentation</vt:lpstr>
      <vt:lpstr>PowerPoint Presentation</vt:lpstr>
      <vt:lpstr>PowerPoint Presentation</vt:lpstr>
      <vt:lpstr>p-persistent CSMA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ACCESS TECHNIQUES</dc:title>
  <dc:creator>staff</dc:creator>
  <cp:lastModifiedBy>dell</cp:lastModifiedBy>
  <cp:revision>84</cp:revision>
  <dcterms:created xsi:type="dcterms:W3CDTF">2006-08-16T00:00:00Z</dcterms:created>
  <dcterms:modified xsi:type="dcterms:W3CDTF">2019-02-18T05:57:42Z</dcterms:modified>
</cp:coreProperties>
</file>