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8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8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9" r:id="rId58"/>
    <p:sldId id="312" r:id="rId59"/>
    <p:sldId id="313" r:id="rId60"/>
    <p:sldId id="315" r:id="rId61"/>
    <p:sldId id="316" r:id="rId62"/>
    <p:sldId id="318" r:id="rId63"/>
    <p:sldId id="317" r:id="rId64"/>
    <p:sldId id="314" r:id="rId65"/>
    <p:sldId id="320" r:id="rId66"/>
    <p:sldId id="321" r:id="rId67"/>
    <p:sldId id="322" r:id="rId68"/>
    <p:sldId id="323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72564-F857-4C07-9E81-CB934318F281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8EA43-E56F-4C38-9128-D8B22B9D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3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8EA43-E56F-4C38-9128-D8B22B9D2FA1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searchnetworking.techtarget.com/definition/OSI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INTRODUCTION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first public mobile telephone system, known as </a:t>
            </a:r>
            <a:r>
              <a:rPr lang="en-US" dirty="0" smtClean="0">
                <a:solidFill>
                  <a:srgbClr val="FF0000"/>
                </a:solidFill>
              </a:rPr>
              <a:t>Mobile Telephone </a:t>
            </a:r>
            <a:r>
              <a:rPr lang="en-US" dirty="0">
                <a:solidFill>
                  <a:srgbClr val="FF0000"/>
                </a:solidFill>
              </a:rPr>
              <a:t>System (MTS), </a:t>
            </a:r>
            <a:r>
              <a:rPr lang="en-US" dirty="0"/>
              <a:t>was introduced in </a:t>
            </a:r>
            <a:r>
              <a:rPr lang="en-US" dirty="0" smtClean="0"/>
              <a:t>1946</a:t>
            </a:r>
          </a:p>
          <a:p>
            <a:r>
              <a:rPr lang="en-US" dirty="0"/>
              <a:t>it suffered </a:t>
            </a:r>
            <a:r>
              <a:rPr lang="en-US" dirty="0">
                <a:solidFill>
                  <a:srgbClr val="FF0000"/>
                </a:solidFill>
              </a:rPr>
              <a:t>many limitations </a:t>
            </a:r>
            <a:r>
              <a:rPr lang="en-US" dirty="0"/>
              <a:t>such as </a:t>
            </a:r>
            <a:endParaRPr lang="en-US" dirty="0" smtClean="0"/>
          </a:p>
          <a:p>
            <a:pPr marL="514350" indent="-514350">
              <a:buAutoNum type="alphaLcParenBoth"/>
            </a:pPr>
            <a:r>
              <a:rPr lang="en-US" dirty="0" smtClean="0"/>
              <a:t>the </a:t>
            </a:r>
            <a:r>
              <a:rPr lang="en-US" dirty="0"/>
              <a:t>fact </a:t>
            </a:r>
            <a:r>
              <a:rPr lang="en-US" dirty="0" smtClean="0"/>
              <a:t>that </a:t>
            </a:r>
            <a:r>
              <a:rPr lang="en-US" dirty="0" smtClean="0">
                <a:solidFill>
                  <a:srgbClr val="FF0000"/>
                </a:solidFill>
              </a:rPr>
              <a:t>transceivers </a:t>
            </a:r>
            <a:r>
              <a:rPr lang="en-US" dirty="0">
                <a:solidFill>
                  <a:srgbClr val="FF0000"/>
                </a:solidFill>
              </a:rPr>
              <a:t>were very big </a:t>
            </a:r>
            <a:r>
              <a:rPr lang="en-US" dirty="0"/>
              <a:t>and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 could </a:t>
            </a:r>
            <a:r>
              <a:rPr lang="en-US" dirty="0"/>
              <a:t>be carried only by vehicles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b) </a:t>
            </a:r>
            <a:r>
              <a:rPr lang="en-US" dirty="0">
                <a:solidFill>
                  <a:srgbClr val="FF0000"/>
                </a:solidFill>
              </a:rPr>
              <a:t>inefficient</a:t>
            </a:r>
            <a:r>
              <a:rPr lang="en-US" dirty="0"/>
              <a:t> way </a:t>
            </a:r>
            <a:r>
              <a:rPr lang="en-US" dirty="0" smtClean="0"/>
              <a:t>of </a:t>
            </a:r>
            <a:r>
              <a:rPr lang="en-US" dirty="0">
                <a:solidFill>
                  <a:srgbClr val="FF0000"/>
                </a:solidFill>
              </a:rPr>
              <a:t>spectrum</a:t>
            </a:r>
            <a:r>
              <a:rPr lang="en-US" dirty="0" smtClean="0"/>
              <a:t> </a:t>
            </a:r>
            <a:r>
              <a:rPr lang="en-US" dirty="0"/>
              <a:t>usage </a:t>
            </a:r>
            <a:r>
              <a:rPr lang="en-US" dirty="0" smtClean="0"/>
              <a:t>and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c) </a:t>
            </a:r>
            <a:r>
              <a:rPr lang="en-US" dirty="0">
                <a:solidFill>
                  <a:srgbClr val="FF0000"/>
                </a:solidFill>
              </a:rPr>
              <a:t>manual call switching</a:t>
            </a:r>
            <a:r>
              <a:rPr lang="en-US" dirty="0"/>
              <a:t>.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IMTS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(Improved Mobile </a:t>
            </a:r>
            <a:r>
              <a:rPr lang="en-US" dirty="0">
                <a:solidFill>
                  <a:srgbClr val="FF0000"/>
                </a:solidFill>
              </a:rPr>
              <a:t>Telephone </a:t>
            </a:r>
            <a:r>
              <a:rPr lang="en-US" dirty="0" smtClean="0">
                <a:solidFill>
                  <a:srgbClr val="FF0000"/>
                </a:solidFill>
              </a:rPr>
              <a:t>System),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was an improvement on MTS</a:t>
            </a:r>
            <a:r>
              <a:rPr lang="en-US" dirty="0"/>
              <a:t> </a:t>
            </a:r>
            <a:r>
              <a:rPr lang="en-US" dirty="0" smtClean="0"/>
              <a:t>offering more </a:t>
            </a:r>
            <a:r>
              <a:rPr lang="en-US" dirty="0"/>
              <a:t>channels and automatic call switching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99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>
            <a:normAutofit/>
          </a:bodyPr>
          <a:lstStyle/>
          <a:p>
            <a:r>
              <a:rPr lang="en-US" dirty="0"/>
              <a:t>Differing to </a:t>
            </a:r>
            <a:r>
              <a:rPr lang="en-US" dirty="0">
                <a:solidFill>
                  <a:srgbClr val="FF0000"/>
                </a:solidFill>
              </a:rPr>
              <a:t>1G systems, which employ FDMA for user separation</a:t>
            </a:r>
            <a:r>
              <a:rPr lang="en-US" dirty="0"/>
              <a:t>,</a:t>
            </a:r>
          </a:p>
          <a:p>
            <a:r>
              <a:rPr lang="en-US" dirty="0">
                <a:solidFill>
                  <a:srgbClr val="FF0000"/>
                </a:solidFill>
              </a:rPr>
              <a:t>2G systems allow the use </a:t>
            </a:r>
            <a:r>
              <a:rPr lang="en-US" dirty="0" smtClean="0">
                <a:solidFill>
                  <a:srgbClr val="FF0000"/>
                </a:solidFill>
              </a:rPr>
              <a:t>of…..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Time Division Multiple Access (TDMA) and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Code Division Multiple </a:t>
            </a:r>
            <a:r>
              <a:rPr lang="en-US" dirty="0">
                <a:solidFill>
                  <a:srgbClr val="FF0000"/>
                </a:solidFill>
              </a:rPr>
              <a:t>Access (CDMA) as well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3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553200"/>
          </a:xfrm>
        </p:spPr>
        <p:txBody>
          <a:bodyPr>
            <a:normAutofit/>
          </a:bodyPr>
          <a:lstStyle/>
          <a:p>
            <a:r>
              <a:rPr lang="en-US" dirty="0"/>
              <a:t>The use of TDMA or CDMA in cellular systems offers a number of </a:t>
            </a:r>
            <a:r>
              <a:rPr lang="en-US" dirty="0">
                <a:solidFill>
                  <a:srgbClr val="FF0000"/>
                </a:solidFill>
              </a:rPr>
              <a:t>advantages: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Natural integration </a:t>
            </a:r>
            <a:r>
              <a:rPr lang="en-US" dirty="0"/>
              <a:t>with the evolving digital </a:t>
            </a:r>
            <a:r>
              <a:rPr lang="en-US" dirty="0" smtClean="0"/>
              <a:t>wire line </a:t>
            </a:r>
            <a:r>
              <a:rPr lang="en-US" dirty="0"/>
              <a:t>network.</a:t>
            </a:r>
          </a:p>
          <a:p>
            <a:r>
              <a:rPr lang="en-US" dirty="0">
                <a:solidFill>
                  <a:srgbClr val="FF0000"/>
                </a:solidFill>
              </a:rPr>
              <a:t>Flexibility for mixed voice/data </a:t>
            </a:r>
            <a:r>
              <a:rPr lang="en-US" dirty="0"/>
              <a:t>communication and the support of new services.</a:t>
            </a:r>
          </a:p>
          <a:p>
            <a:r>
              <a:rPr lang="en-US" dirty="0">
                <a:solidFill>
                  <a:srgbClr val="FF0000"/>
                </a:solidFill>
              </a:rPr>
              <a:t>Potential for further capacity increases </a:t>
            </a:r>
            <a:r>
              <a:rPr lang="en-US" dirty="0"/>
              <a:t>as reduced rate speech coders are introduced.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Reduced RF transmit power </a:t>
            </a:r>
            <a:r>
              <a:rPr lang="en-US" dirty="0"/>
              <a:t>(which obviously translates into increasing battery life </a:t>
            </a:r>
            <a:r>
              <a:rPr lang="en-US" dirty="0" smtClean="0"/>
              <a:t>in handsets</a:t>
            </a:r>
            <a:r>
              <a:rPr lang="en-US" dirty="0"/>
              <a:t>).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Reduced </a:t>
            </a:r>
            <a:r>
              <a:rPr lang="en-US" dirty="0">
                <a:solidFill>
                  <a:srgbClr val="FF0000"/>
                </a:solidFill>
              </a:rPr>
              <a:t>system complexity </a:t>
            </a:r>
            <a:r>
              <a:rPr lang="en-US" dirty="0"/>
              <a:t>(mobile-assisted handoffs, fewer radio transceivers).</a:t>
            </a:r>
          </a:p>
        </p:txBody>
      </p:sp>
    </p:spTree>
    <p:extLst>
      <p:ext uri="{BB962C8B-B14F-4D97-AF65-F5344CB8AC3E}">
        <p14:creationId xmlns:p14="http://schemas.microsoft.com/office/powerpoint/2010/main" val="1834990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2G systems are </a:t>
            </a:r>
            <a:r>
              <a:rPr lang="en-US" b="1" i="1" u="sng" dirty="0">
                <a:solidFill>
                  <a:srgbClr val="00B050"/>
                </a:solidFill>
              </a:rPr>
              <a:t>limited in terms </a:t>
            </a:r>
            <a:r>
              <a:rPr lang="en-US" b="1" i="1" u="sng" dirty="0" smtClean="0">
                <a:solidFill>
                  <a:srgbClr val="00B050"/>
                </a:solidFill>
              </a:rPr>
              <a:t>of maximum </a:t>
            </a:r>
            <a:r>
              <a:rPr lang="en-US" b="1" i="1" u="sng" dirty="0">
                <a:solidFill>
                  <a:srgbClr val="00B050"/>
                </a:solidFill>
              </a:rPr>
              <a:t>data </a:t>
            </a:r>
            <a:r>
              <a:rPr lang="en-US" b="1" i="1" u="sng" dirty="0" smtClean="0">
                <a:solidFill>
                  <a:srgbClr val="00B050"/>
                </a:solidFill>
              </a:rPr>
              <a:t>rate</a:t>
            </a:r>
            <a:r>
              <a:rPr lang="en-US" i="1" dirty="0" smtClean="0">
                <a:solidFill>
                  <a:srgbClr val="FF0000"/>
                </a:solidFill>
              </a:rPr>
              <a:t>,</a:t>
            </a:r>
            <a:r>
              <a:rPr lang="en-US" dirty="0" smtClean="0"/>
              <a:t> it makes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2G </a:t>
            </a:r>
            <a:r>
              <a:rPr lang="en-US" dirty="0">
                <a:solidFill>
                  <a:srgbClr val="FF0000"/>
                </a:solidFill>
              </a:rPr>
              <a:t>systems practically useless for the increased requirements of future mobile </a:t>
            </a:r>
            <a:r>
              <a:rPr lang="en-US" dirty="0" smtClean="0">
                <a:solidFill>
                  <a:srgbClr val="FF0000"/>
                </a:solidFill>
              </a:rPr>
              <a:t>applications</a:t>
            </a:r>
          </a:p>
          <a:p>
            <a:r>
              <a:rPr lang="en-US" dirty="0"/>
              <a:t>People will want to be able to use their mobile </a:t>
            </a:r>
            <a:r>
              <a:rPr lang="en-US" dirty="0" smtClean="0"/>
              <a:t>platforms for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variety of services, ranging from simple voice calls, web browsing and reading e-mail </a:t>
            </a:r>
            <a:r>
              <a:rPr lang="en-US" dirty="0" smtClean="0">
                <a:solidFill>
                  <a:srgbClr val="FF0000"/>
                </a:solidFill>
              </a:rPr>
              <a:t>to  video </a:t>
            </a:r>
            <a:r>
              <a:rPr lang="en-US" dirty="0">
                <a:solidFill>
                  <a:srgbClr val="FF0000"/>
                </a:solidFill>
              </a:rPr>
              <a:t>conferencing, real-time and </a:t>
            </a:r>
            <a:r>
              <a:rPr lang="en-US" dirty="0" err="1">
                <a:solidFill>
                  <a:srgbClr val="FF0000"/>
                </a:solidFill>
              </a:rPr>
              <a:t>bursty</a:t>
            </a:r>
            <a:r>
              <a:rPr lang="en-US" dirty="0">
                <a:solidFill>
                  <a:srgbClr val="FF0000"/>
                </a:solidFill>
              </a:rPr>
              <a:t>-traffic applications.</a:t>
            </a: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7314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477000"/>
          </a:xfrm>
        </p:spPr>
        <p:txBody>
          <a:bodyPr/>
          <a:lstStyle/>
          <a:p>
            <a:r>
              <a:rPr lang="en-US" dirty="0"/>
              <a:t>To realize the inefficiency of 2G systems for such applications, consider a simple transfer of a 2 MB presentation. </a:t>
            </a:r>
            <a:endParaRPr lang="en-US" dirty="0" smtClean="0"/>
          </a:p>
          <a:p>
            <a:r>
              <a:rPr lang="en-US" dirty="0" smtClean="0"/>
              <a:t>Such </a:t>
            </a:r>
            <a:r>
              <a:rPr lang="en-US" dirty="0"/>
              <a:t>a transfer would take </a:t>
            </a:r>
            <a:r>
              <a:rPr lang="en-US" dirty="0">
                <a:solidFill>
                  <a:srgbClr val="FF0000"/>
                </a:solidFill>
              </a:rPr>
              <a:t>approximately 28 min employing the 9.6 kbps GSM data transmission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  <a:p>
            <a:r>
              <a:rPr lang="en-US" dirty="0"/>
              <a:t> It can be clearly seen that future services cannot be realized over the present 2G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9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77000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Third generation (3G) mobile and wireless networks </a:t>
            </a:r>
            <a:r>
              <a:rPr lang="en-US" i="1" dirty="0"/>
              <a:t>aim to fulfill the demands of </a:t>
            </a:r>
            <a:r>
              <a:rPr lang="en-US" i="1" dirty="0" smtClean="0"/>
              <a:t>future services</a:t>
            </a:r>
            <a:r>
              <a:rPr lang="en-US" i="1" dirty="0"/>
              <a:t>. 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3G </a:t>
            </a:r>
            <a:r>
              <a:rPr lang="en-US" dirty="0"/>
              <a:t>systems will </a:t>
            </a:r>
            <a:r>
              <a:rPr lang="en-US" dirty="0" smtClean="0"/>
              <a:t>offer…</a:t>
            </a:r>
          </a:p>
          <a:p>
            <a:pPr marL="514350" indent="-514350">
              <a:buAutoNum type="arabicParenR"/>
            </a:pPr>
            <a:r>
              <a:rPr lang="en-US" dirty="0" smtClean="0">
                <a:solidFill>
                  <a:srgbClr val="FF0000"/>
                </a:solidFill>
              </a:rPr>
              <a:t>global </a:t>
            </a:r>
            <a:r>
              <a:rPr lang="en-US" dirty="0">
                <a:solidFill>
                  <a:srgbClr val="FF0000"/>
                </a:solidFill>
              </a:rPr>
              <a:t>mobile multimedia </a:t>
            </a:r>
            <a:r>
              <a:rPr lang="en-US" dirty="0"/>
              <a:t>communication  </a:t>
            </a:r>
            <a:r>
              <a:rPr lang="en-US" dirty="0" smtClean="0"/>
              <a:t>capabilities </a:t>
            </a:r>
            <a:r>
              <a:rPr lang="en-US" dirty="0"/>
              <a:t>in </a:t>
            </a:r>
            <a:r>
              <a:rPr lang="en-US" dirty="0" smtClean="0"/>
              <a:t>a seamless </a:t>
            </a:r>
            <a:r>
              <a:rPr lang="en-US" dirty="0"/>
              <a:t>and </a:t>
            </a:r>
            <a:r>
              <a:rPr lang="en-US" dirty="0" smtClean="0"/>
              <a:t>efficient</a:t>
            </a:r>
          </a:p>
          <a:p>
            <a:pPr marL="514350" indent="-514350">
              <a:buAutoNum type="arabicParenR"/>
            </a:pPr>
            <a:r>
              <a:rPr lang="en-US" dirty="0" smtClean="0"/>
              <a:t>users </a:t>
            </a:r>
            <a:r>
              <a:rPr lang="en-US" dirty="0"/>
              <a:t>will be able to use a </a:t>
            </a:r>
            <a:r>
              <a:rPr lang="en-US" dirty="0" smtClean="0"/>
              <a:t>single device </a:t>
            </a:r>
            <a:r>
              <a:rPr lang="en-US" dirty="0"/>
              <a:t>in order </a:t>
            </a:r>
            <a:r>
              <a:rPr lang="en-US" dirty="0">
                <a:solidFill>
                  <a:srgbClr val="FF0000"/>
                </a:solidFill>
              </a:rPr>
              <a:t>to enjoy a wide variety of </a:t>
            </a:r>
            <a:r>
              <a:rPr lang="en-US" dirty="0" smtClean="0">
                <a:solidFill>
                  <a:srgbClr val="FF0000"/>
                </a:solidFill>
              </a:rPr>
              <a:t>applications </a:t>
            </a:r>
            <a:r>
              <a:rPr lang="en-US" dirty="0" smtClean="0"/>
              <a:t>manner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44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534400" cy="6477000"/>
          </a:xfrm>
        </p:spPr>
        <p:txBody>
          <a:bodyPr>
            <a:normAutofit fontScale="85000" lnSpcReduction="10000"/>
          </a:bodyPr>
          <a:lstStyle/>
          <a:p>
            <a:r>
              <a:rPr lang="en-US" sz="4200" b="1" dirty="0">
                <a:solidFill>
                  <a:srgbClr val="FF0000"/>
                </a:solidFill>
              </a:rPr>
              <a:t>Some key characteristics of 3G systems </a:t>
            </a:r>
            <a:r>
              <a:rPr lang="en-US" dirty="0"/>
              <a:t>are </a:t>
            </a:r>
          </a:p>
          <a:p>
            <a:r>
              <a:rPr lang="en-US" dirty="0" smtClean="0"/>
              <a:t> </a:t>
            </a:r>
            <a:r>
              <a:rPr lang="en-US" dirty="0"/>
              <a:t>Support for </a:t>
            </a:r>
            <a:r>
              <a:rPr lang="en-US" dirty="0">
                <a:solidFill>
                  <a:srgbClr val="FF0000"/>
                </a:solidFill>
              </a:rPr>
              <a:t>both symmetric and asymmetric traffic</a:t>
            </a:r>
            <a:r>
              <a:rPr lang="en-US" dirty="0"/>
              <a:t>.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Packet-switched and circuit-switched services support</a:t>
            </a:r>
            <a:r>
              <a:rPr lang="en-US" dirty="0"/>
              <a:t>, such as Internet (IP) traffic </a:t>
            </a:r>
            <a:r>
              <a:rPr lang="en-US" dirty="0" smtClean="0"/>
              <a:t>and high </a:t>
            </a:r>
            <a:r>
              <a:rPr lang="en-US" dirty="0"/>
              <a:t>performance voice services.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Support </a:t>
            </a:r>
            <a:r>
              <a:rPr lang="en-US" dirty="0">
                <a:solidFill>
                  <a:srgbClr val="FF0000"/>
                </a:solidFill>
              </a:rPr>
              <a:t>for running several services over the same terminal simultaneously.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Backward </a:t>
            </a:r>
            <a:r>
              <a:rPr lang="en-US" dirty="0">
                <a:solidFill>
                  <a:srgbClr val="FF0000"/>
                </a:solidFill>
              </a:rPr>
              <a:t>compatibility and system interoperability</a:t>
            </a:r>
            <a:r>
              <a:rPr lang="en-US" dirty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Support </a:t>
            </a:r>
            <a:r>
              <a:rPr lang="en-US" dirty="0">
                <a:solidFill>
                  <a:srgbClr val="FF0000"/>
                </a:solidFill>
              </a:rPr>
              <a:t>for roaming.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Ability </a:t>
            </a:r>
            <a:r>
              <a:rPr lang="en-US" dirty="0">
                <a:solidFill>
                  <a:srgbClr val="FF0000"/>
                </a:solidFill>
              </a:rPr>
              <a:t>to create a personalized set of services per user</a:t>
            </a:r>
            <a:r>
              <a:rPr lang="en-US" dirty="0"/>
              <a:t>, which is maintained when the </a:t>
            </a:r>
            <a:r>
              <a:rPr lang="en-US" dirty="0" smtClean="0"/>
              <a:t>user moves </a:t>
            </a:r>
            <a:r>
              <a:rPr lang="en-US" dirty="0"/>
              <a:t>between networks belonging to different providers.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concept is known as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Virtual </a:t>
            </a:r>
            <a:r>
              <a:rPr lang="en-US" dirty="0">
                <a:solidFill>
                  <a:srgbClr val="FF0000"/>
                </a:solidFill>
              </a:rPr>
              <a:t>Home Environment (VHE)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54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3G Spectrum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5867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ITU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International </a:t>
            </a:r>
            <a:r>
              <a:rPr lang="en-US" dirty="0"/>
              <a:t>Telecommunication </a:t>
            </a:r>
            <a:r>
              <a:rPr lang="en-US" dirty="0" smtClean="0"/>
              <a:t>Union -1992)</a:t>
            </a:r>
            <a:r>
              <a:rPr lang="en-US" dirty="0" smtClean="0">
                <a:solidFill>
                  <a:srgbClr val="FF0000"/>
                </a:solidFill>
              </a:rPr>
              <a:t>plays </a:t>
            </a:r>
            <a:r>
              <a:rPr lang="en-US" dirty="0" smtClean="0"/>
              <a:t>an important role in </a:t>
            </a:r>
            <a:r>
              <a:rPr lang="en-US" dirty="0" smtClean="0">
                <a:solidFill>
                  <a:srgbClr val="FF0000"/>
                </a:solidFill>
              </a:rPr>
              <a:t>spectrum regulation</a:t>
            </a:r>
          </a:p>
          <a:p>
            <a:r>
              <a:rPr lang="en-US" dirty="0">
                <a:solidFill>
                  <a:srgbClr val="FF0000"/>
                </a:solidFill>
              </a:rPr>
              <a:t>ITU licensed a guideline </a:t>
            </a:r>
            <a:r>
              <a:rPr lang="en-US" dirty="0"/>
              <a:t>for </a:t>
            </a:r>
            <a:r>
              <a:rPr lang="en-US" dirty="0" smtClean="0"/>
              <a:t>worldwide </a:t>
            </a:r>
            <a:r>
              <a:rPr lang="en-US" dirty="0">
                <a:solidFill>
                  <a:srgbClr val="FF0000"/>
                </a:solidFill>
              </a:rPr>
              <a:t>IMT-2000</a:t>
            </a:r>
            <a:r>
              <a:rPr lang="en-US" dirty="0" smtClean="0"/>
              <a:t> </a:t>
            </a:r>
            <a:r>
              <a:rPr lang="en-US" dirty="0"/>
              <a:t>spectrum </a:t>
            </a:r>
            <a:r>
              <a:rPr lang="en-US" dirty="0" smtClean="0"/>
              <a:t>usage in parts around the </a:t>
            </a:r>
            <a:r>
              <a:rPr lang="en-US" dirty="0">
                <a:solidFill>
                  <a:srgbClr val="FF0000"/>
                </a:solidFill>
              </a:rPr>
              <a:t>2 GHz band</a:t>
            </a:r>
          </a:p>
          <a:p>
            <a:r>
              <a:rPr lang="en-US" dirty="0"/>
              <a:t>All 3G systems would </a:t>
            </a:r>
            <a:r>
              <a:rPr lang="en-US" dirty="0">
                <a:solidFill>
                  <a:srgbClr val="FF0000"/>
                </a:solidFill>
              </a:rPr>
              <a:t>operate in the same frequency band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998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855"/>
            <a:ext cx="8839200" cy="6615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454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Third Generation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6019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1. Multimedia applications</a:t>
            </a:r>
          </a:p>
          <a:p>
            <a:pPr marL="0" indent="0">
              <a:buNone/>
            </a:pPr>
            <a:r>
              <a:rPr lang="en-US" sz="2800" i="1" dirty="0" smtClean="0"/>
              <a:t>-Video </a:t>
            </a:r>
            <a:r>
              <a:rPr lang="en-US" sz="2800" i="1" dirty="0"/>
              <a:t>telephony and videoconferencing will be typical </a:t>
            </a:r>
            <a:r>
              <a:rPr lang="en-US" sz="2800" i="1" dirty="0" smtClean="0"/>
              <a:t>mobile multimedia applications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2. Mobile </a:t>
            </a:r>
            <a:r>
              <a:rPr lang="en-US" dirty="0">
                <a:solidFill>
                  <a:srgbClr val="FF0000"/>
                </a:solidFill>
              </a:rPr>
              <a:t>commerce applications</a:t>
            </a:r>
          </a:p>
          <a:p>
            <a:pPr marL="0" indent="0">
              <a:buNone/>
            </a:pPr>
            <a:r>
              <a:rPr lang="en-US" sz="2800" dirty="0" smtClean="0"/>
              <a:t>-Mobile </a:t>
            </a:r>
            <a:r>
              <a:rPr lang="en-US" sz="2800" dirty="0"/>
              <a:t>commerce (m-commerce) is a subset of electronic</a:t>
            </a:r>
          </a:p>
          <a:p>
            <a:pPr marL="0" indent="0">
              <a:buNone/>
            </a:pPr>
            <a:r>
              <a:rPr lang="en-US" sz="2800" dirty="0"/>
              <a:t>commerce (e-commerce).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-</a:t>
            </a:r>
            <a:r>
              <a:rPr lang="en-US" sz="2800" dirty="0" smtClean="0"/>
              <a:t>m-Commerce </a:t>
            </a:r>
            <a:r>
              <a:rPr lang="en-US" sz="2800" dirty="0"/>
              <a:t>will introduce flexibility to </a:t>
            </a:r>
            <a:r>
              <a:rPr lang="en-US" sz="2800" dirty="0" smtClean="0"/>
              <a:t>e-commerce</a:t>
            </a:r>
          </a:p>
          <a:p>
            <a:pPr marL="0" indent="0">
              <a:buNone/>
            </a:pPr>
            <a:r>
              <a:rPr lang="en-US" sz="2800" i="1" dirty="0" smtClean="0"/>
              <a:t>-</a:t>
            </a:r>
            <a:r>
              <a:rPr lang="en-US" sz="2800" dirty="0"/>
              <a:t>ability to make </a:t>
            </a:r>
            <a:r>
              <a:rPr lang="en-US" sz="2800" dirty="0" smtClean="0"/>
              <a:t>on-line purchases </a:t>
            </a:r>
            <a:r>
              <a:rPr lang="en-US" sz="2800" dirty="0"/>
              <a:t>and </a:t>
            </a:r>
            <a:r>
              <a:rPr lang="en-US" sz="2800" dirty="0" smtClean="0"/>
              <a:t>reservations</a:t>
            </a:r>
          </a:p>
          <a:p>
            <a:pPr marL="0" indent="0">
              <a:buNone/>
            </a:pPr>
            <a:r>
              <a:rPr lang="en-US" sz="2800" i="1" dirty="0" smtClean="0"/>
              <a:t>-</a:t>
            </a:r>
            <a:r>
              <a:rPr lang="en-US" sz="2800" dirty="0"/>
              <a:t>Market analysts </a:t>
            </a:r>
            <a:r>
              <a:rPr lang="en-US" sz="2800" dirty="0" smtClean="0"/>
              <a:t>prediction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rgbClr val="FF0000"/>
                </a:solidFill>
              </a:rPr>
              <a:t>3. </a:t>
            </a:r>
            <a:r>
              <a:rPr lang="en-US" sz="2800" dirty="0">
                <a:solidFill>
                  <a:srgbClr val="FF0000"/>
                </a:solidFill>
              </a:rPr>
              <a:t>Multimedia messaging </a:t>
            </a:r>
            <a:r>
              <a:rPr lang="en-US" sz="2800" dirty="0" smtClean="0">
                <a:solidFill>
                  <a:srgbClr val="FF0000"/>
                </a:solidFill>
              </a:rPr>
              <a:t>applications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FF0000"/>
                </a:solidFill>
              </a:rPr>
              <a:t>-</a:t>
            </a:r>
            <a:r>
              <a:rPr lang="en-US" sz="2800" dirty="0" smtClean="0"/>
              <a:t>Users </a:t>
            </a:r>
            <a:r>
              <a:rPr lang="en-US" sz="2800" dirty="0"/>
              <a:t>will be able to use their 3G terminals </a:t>
            </a:r>
            <a:r>
              <a:rPr lang="en-US" sz="2800" dirty="0" smtClean="0"/>
              <a:t>to send </a:t>
            </a:r>
            <a:r>
              <a:rPr lang="en-US" sz="2800" dirty="0"/>
              <a:t>and receive voice mails and notifications, video feed software applications </a:t>
            </a:r>
            <a:r>
              <a:rPr lang="en-US" sz="2800" dirty="0" smtClean="0"/>
              <a:t>and multimedia </a:t>
            </a:r>
            <a:r>
              <a:rPr lang="en-US" sz="2800" dirty="0"/>
              <a:t>data files</a:t>
            </a:r>
            <a:endParaRPr lang="en-US" sz="2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376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8991600" cy="6705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4. Broadcasting applications</a:t>
            </a:r>
          </a:p>
          <a:p>
            <a:pPr marL="0" indent="0">
              <a:buNone/>
            </a:pPr>
            <a:r>
              <a:rPr lang="en-US" dirty="0" smtClean="0"/>
              <a:t>-Multimedia </a:t>
            </a:r>
            <a:r>
              <a:rPr lang="en-US" dirty="0"/>
              <a:t>news broadcasting,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interactive </a:t>
            </a:r>
            <a:r>
              <a:rPr lang="en-US" dirty="0"/>
              <a:t>games and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location-based information services</a:t>
            </a:r>
            <a:r>
              <a:rPr lang="en-US" dirty="0"/>
              <a:t>, such as flight </a:t>
            </a:r>
            <a:r>
              <a:rPr lang="en-US" dirty="0" smtClean="0"/>
              <a:t>information </a:t>
            </a:r>
            <a:r>
              <a:rPr lang="en-US" dirty="0"/>
              <a:t>in </a:t>
            </a:r>
            <a:r>
              <a:rPr lang="en-US" dirty="0" smtClean="0"/>
              <a:t>airports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5. Geo-location-based applications</a:t>
            </a:r>
          </a:p>
          <a:p>
            <a:pPr marL="0" indent="0">
              <a:buNone/>
            </a:pPr>
            <a:r>
              <a:rPr lang="en-US" dirty="0" smtClean="0"/>
              <a:t>-Two </a:t>
            </a:r>
            <a:r>
              <a:rPr lang="en-US" dirty="0"/>
              <a:t>types of </a:t>
            </a:r>
            <a:r>
              <a:rPr lang="en-US" dirty="0" smtClean="0"/>
              <a:t>geo-location </a:t>
            </a:r>
            <a:r>
              <a:rPr lang="en-US" dirty="0"/>
              <a:t>techniques,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one </a:t>
            </a:r>
            <a:r>
              <a:rPr lang="en-US" dirty="0"/>
              <a:t>based </a:t>
            </a:r>
            <a:r>
              <a:rPr lang="en-US" dirty="0" smtClean="0">
                <a:solidFill>
                  <a:srgbClr val="FF0000"/>
                </a:solidFill>
              </a:rPr>
              <a:t>on the </a:t>
            </a:r>
            <a:r>
              <a:rPr lang="en-US" dirty="0">
                <a:solidFill>
                  <a:srgbClr val="FF0000"/>
                </a:solidFill>
              </a:rPr>
              <a:t>handset </a:t>
            </a:r>
            <a:r>
              <a:rPr lang="en-US" dirty="0"/>
              <a:t>and the other </a:t>
            </a:r>
            <a:r>
              <a:rPr lang="en-US" dirty="0">
                <a:solidFill>
                  <a:srgbClr val="FF0000"/>
                </a:solidFill>
              </a:rPr>
              <a:t>on the </a:t>
            </a:r>
            <a:r>
              <a:rPr lang="en-US" dirty="0" smtClean="0">
                <a:solidFill>
                  <a:srgbClr val="FF0000"/>
                </a:solidFill>
              </a:rPr>
              <a:t>network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first uses </a:t>
            </a:r>
            <a:r>
              <a:rPr lang="en-US" dirty="0"/>
              <a:t>the GPS system to determine </a:t>
            </a:r>
            <a:r>
              <a:rPr lang="en-US" dirty="0" smtClean="0"/>
              <a:t>user location </a:t>
            </a:r>
            <a:r>
              <a:rPr lang="en-US" dirty="0"/>
              <a:t>while in the </a:t>
            </a:r>
            <a:r>
              <a:rPr lang="en-US" dirty="0">
                <a:solidFill>
                  <a:srgbClr val="FF0000"/>
                </a:solidFill>
              </a:rPr>
              <a:t>second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replicas of </a:t>
            </a:r>
            <a:r>
              <a:rPr lang="en-US" dirty="0">
                <a:solidFill>
                  <a:srgbClr val="FF0000"/>
                </a:solidFill>
              </a:rPr>
              <a:t>the signals from the same handset at </a:t>
            </a:r>
            <a:r>
              <a:rPr lang="en-US" dirty="0" smtClean="0">
                <a:solidFill>
                  <a:srgbClr val="FF0000"/>
                </a:solidFill>
              </a:rPr>
              <a:t>different  base </a:t>
            </a:r>
            <a:r>
              <a:rPr lang="en-US" dirty="0">
                <a:solidFill>
                  <a:srgbClr val="FF0000"/>
                </a:solidFill>
              </a:rPr>
              <a:t>stations are combined</a:t>
            </a:r>
            <a:r>
              <a:rPr lang="en-US" dirty="0"/>
              <a:t> in order to determine user location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90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52401"/>
            <a:ext cx="8924925" cy="620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598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82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Third Generation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r>
              <a:rPr lang="en-US" dirty="0"/>
              <a:t>Standardization Activities: </a:t>
            </a:r>
            <a:r>
              <a:rPr lang="en-US" dirty="0" smtClean="0"/>
              <a:t>IMT-2000</a:t>
            </a:r>
          </a:p>
          <a:p>
            <a:r>
              <a:rPr lang="en-US" dirty="0"/>
              <a:t>In its present version, IMT-2000 aims to be an </a:t>
            </a:r>
            <a:r>
              <a:rPr lang="en-US" dirty="0">
                <a:solidFill>
                  <a:srgbClr val="FF0000"/>
                </a:solidFill>
              </a:rPr>
              <a:t>umbrella for a number of different systems</a:t>
            </a:r>
            <a:r>
              <a:rPr lang="en-US" dirty="0"/>
              <a:t>.</a:t>
            </a:r>
          </a:p>
          <a:p>
            <a:r>
              <a:rPr lang="en-US" dirty="0"/>
              <a:t>This concept, known as the </a:t>
            </a:r>
            <a:r>
              <a:rPr lang="en-US" dirty="0">
                <a:solidFill>
                  <a:srgbClr val="FF0000"/>
                </a:solidFill>
              </a:rPr>
              <a:t>‘family of systems’ </a:t>
            </a:r>
            <a:r>
              <a:rPr lang="en-US" dirty="0"/>
              <a:t>concept was developed in order to </a:t>
            </a:r>
            <a:r>
              <a:rPr lang="en-US" dirty="0" smtClean="0"/>
              <a:t>ease convergence </a:t>
            </a:r>
            <a:r>
              <a:rPr lang="en-US" dirty="0"/>
              <a:t>from existing </a:t>
            </a:r>
            <a:r>
              <a:rPr lang="en-US" dirty="0">
                <a:solidFill>
                  <a:srgbClr val="FF0000"/>
                </a:solidFill>
              </a:rPr>
              <a:t>2G networks to 3G networks.</a:t>
            </a:r>
          </a:p>
        </p:txBody>
      </p:sp>
    </p:spTree>
    <p:extLst>
      <p:ext uri="{BB962C8B-B14F-4D97-AF65-F5344CB8AC3E}">
        <p14:creationId xmlns:p14="http://schemas.microsoft.com/office/powerpoint/2010/main" val="3357000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7056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Radio </a:t>
            </a:r>
            <a:r>
              <a:rPr lang="en-US" dirty="0" smtClean="0">
                <a:solidFill>
                  <a:srgbClr val="FF0000"/>
                </a:solidFill>
              </a:rPr>
              <a:t>Access Network </a:t>
            </a:r>
            <a:r>
              <a:rPr lang="en-US" dirty="0">
                <a:solidFill>
                  <a:srgbClr val="FF0000"/>
                </a:solidFill>
              </a:rPr>
              <a:t>(RAN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It </a:t>
            </a:r>
            <a:r>
              <a:rPr lang="en-US" dirty="0"/>
              <a:t>comprises a set of </a:t>
            </a:r>
            <a:r>
              <a:rPr lang="en-US" dirty="0">
                <a:solidFill>
                  <a:srgbClr val="FF0000"/>
                </a:solidFill>
              </a:rPr>
              <a:t>interconnected base station controllers </a:t>
            </a:r>
            <a:r>
              <a:rPr lang="en-US" dirty="0"/>
              <a:t>each one </a:t>
            </a:r>
            <a:r>
              <a:rPr lang="en-US" dirty="0" smtClean="0"/>
              <a:t>coordinating a </a:t>
            </a:r>
            <a:r>
              <a:rPr lang="en-US" dirty="0"/>
              <a:t>set of base stations. 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ITU </a:t>
            </a:r>
            <a:r>
              <a:rPr lang="en-US" dirty="0">
                <a:solidFill>
                  <a:srgbClr val="FF0000"/>
                </a:solidFill>
              </a:rPr>
              <a:t>decided not to define the protocol </a:t>
            </a:r>
            <a:r>
              <a:rPr lang="en-US" dirty="0"/>
              <a:t>that will be used inside </a:t>
            </a:r>
            <a:r>
              <a:rPr lang="en-US" dirty="0" smtClean="0"/>
              <a:t>the RAN and </a:t>
            </a:r>
            <a:r>
              <a:rPr lang="en-US" dirty="0"/>
              <a:t>the core network in order </a:t>
            </a:r>
            <a:r>
              <a:rPr lang="en-US" dirty="0">
                <a:solidFill>
                  <a:srgbClr val="FF0000"/>
                </a:solidFill>
              </a:rPr>
              <a:t>to allow for reuse of existing infrastructure </a:t>
            </a:r>
            <a:r>
              <a:rPr lang="en-US" dirty="0"/>
              <a:t>and evolution of </a:t>
            </a:r>
            <a:r>
              <a:rPr lang="en-US" dirty="0" smtClean="0"/>
              <a:t>2G-networks </a:t>
            </a:r>
            <a:r>
              <a:rPr lang="en-US" dirty="0"/>
              <a:t>according to market needs. 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ITU will specify the </a:t>
            </a:r>
            <a:r>
              <a:rPr lang="en-US" dirty="0" smtClean="0">
                <a:solidFill>
                  <a:srgbClr val="FF0000"/>
                </a:solidFill>
              </a:rPr>
              <a:t>Network-to-Network Interface </a:t>
            </a:r>
            <a:r>
              <a:rPr lang="en-US" dirty="0">
                <a:solidFill>
                  <a:srgbClr val="FF0000"/>
                </a:solidFill>
              </a:rPr>
              <a:t>(NNI</a:t>
            </a:r>
            <a:r>
              <a:rPr lang="en-US" dirty="0"/>
              <a:t>), which is </a:t>
            </a:r>
            <a:r>
              <a:rPr lang="en-US" dirty="0">
                <a:solidFill>
                  <a:srgbClr val="FF0000"/>
                </a:solidFill>
              </a:rPr>
              <a:t>used to connect dissimilar core networks in order to provide </a:t>
            </a:r>
            <a:r>
              <a:rPr lang="en-US" dirty="0" smtClean="0">
                <a:solidFill>
                  <a:srgbClr val="FF0000"/>
                </a:solidFill>
              </a:rPr>
              <a:t>roaming capabilities </a:t>
            </a:r>
            <a:r>
              <a:rPr lang="en-US" dirty="0"/>
              <a:t>to users moving between cells belonging to different network families.</a:t>
            </a:r>
          </a:p>
        </p:txBody>
      </p:sp>
    </p:spTree>
    <p:extLst>
      <p:ext uri="{BB962C8B-B14F-4D97-AF65-F5344CB8AC3E}">
        <p14:creationId xmlns:p14="http://schemas.microsoft.com/office/powerpoint/2010/main" val="1609239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8762999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931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Radio Access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943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European Telecommunications Standards Institute </a:t>
            </a:r>
            <a:r>
              <a:rPr lang="en-US" dirty="0">
                <a:solidFill>
                  <a:srgbClr val="FF0000"/>
                </a:solidFill>
              </a:rPr>
              <a:t>(ETSI)</a:t>
            </a:r>
            <a:r>
              <a:rPr lang="en-US" dirty="0"/>
              <a:t> proposal, also known as </a:t>
            </a:r>
            <a:r>
              <a:rPr lang="en-US" dirty="0" smtClean="0"/>
              <a:t>the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=&gt;Universal </a:t>
            </a:r>
            <a:r>
              <a:rPr lang="en-US" dirty="0"/>
              <a:t>Mobile Telecommunications System </a:t>
            </a:r>
            <a:r>
              <a:rPr lang="en-US" dirty="0">
                <a:solidFill>
                  <a:srgbClr val="FF0000"/>
                </a:solidFill>
              </a:rPr>
              <a:t>(UMTS)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=&gt;calls </a:t>
            </a:r>
            <a:r>
              <a:rPr lang="en-US" dirty="0"/>
              <a:t>for use of Wideband </a:t>
            </a:r>
            <a:r>
              <a:rPr lang="en-US" dirty="0" smtClean="0"/>
              <a:t>CDMA, </a:t>
            </a:r>
            <a:r>
              <a:rPr lang="en-US" dirty="0">
                <a:solidFill>
                  <a:srgbClr val="FF0000"/>
                </a:solidFill>
              </a:rPr>
              <a:t>(WCDMA)</a:t>
            </a:r>
            <a:r>
              <a:rPr lang="en-US" dirty="0"/>
              <a:t>  </a:t>
            </a:r>
            <a:r>
              <a:rPr lang="en-US" dirty="0" smtClean="0"/>
              <a:t>as </a:t>
            </a:r>
            <a:r>
              <a:rPr lang="en-US" dirty="0"/>
              <a:t>the radio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access </a:t>
            </a:r>
            <a:r>
              <a:rPr lang="en-US" dirty="0"/>
              <a:t>method.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=&gt;The </a:t>
            </a:r>
            <a:r>
              <a:rPr lang="en-US" dirty="0"/>
              <a:t>proposal consisted of two WCDMA modes.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This </a:t>
            </a:r>
            <a:r>
              <a:rPr lang="en-US" dirty="0" smtClean="0">
                <a:solidFill>
                  <a:srgbClr val="FF0000"/>
                </a:solidFill>
              </a:rPr>
              <a:t>dual </a:t>
            </a:r>
            <a:r>
              <a:rPr lang="en-US" dirty="0">
                <a:solidFill>
                  <a:srgbClr val="FF0000"/>
                </a:solidFill>
              </a:rPr>
              <a:t>mode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certain </a:t>
            </a:r>
            <a:r>
              <a:rPr lang="en-US" dirty="0">
                <a:solidFill>
                  <a:srgbClr val="FF0000"/>
                </a:solidFill>
              </a:rPr>
              <a:t>frequency bands in Europe</a:t>
            </a:r>
            <a:r>
              <a:rPr lang="en-US" dirty="0"/>
              <a:t> are </a:t>
            </a:r>
            <a:r>
              <a:rPr lang="en-US" dirty="0" smtClean="0"/>
              <a:t>……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to</a:t>
            </a:r>
            <a:r>
              <a:rPr lang="en-US" dirty="0" smtClean="0"/>
              <a:t> be used </a:t>
            </a:r>
            <a:r>
              <a:rPr lang="en-US" dirty="0">
                <a:solidFill>
                  <a:srgbClr val="FF0000"/>
                </a:solidFill>
              </a:rPr>
              <a:t>either for uplink or downlink traffic (paired bands) or for both </a:t>
            </a:r>
            <a:r>
              <a:rPr lang="en-US" dirty="0"/>
              <a:t>types of traffic using </a:t>
            </a:r>
            <a:r>
              <a:rPr lang="en-US" dirty="0" smtClean="0"/>
              <a:t>timesharing (</a:t>
            </a:r>
            <a:r>
              <a:rPr lang="en-US" dirty="0"/>
              <a:t>unpaired bands).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Thus</a:t>
            </a:r>
            <a:r>
              <a:rPr lang="en-US" dirty="0"/>
              <a:t>, ETSI’s proposal consisted </a:t>
            </a:r>
            <a:r>
              <a:rPr lang="en-US" dirty="0" smtClean="0"/>
              <a:t>of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Frequency Division </a:t>
            </a:r>
            <a:r>
              <a:rPr lang="en-US" dirty="0" smtClean="0">
                <a:solidFill>
                  <a:srgbClr val="FF0000"/>
                </a:solidFill>
              </a:rPr>
              <a:t>Duplex(FDD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WCDMA for paired bands and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Time </a:t>
            </a:r>
            <a:r>
              <a:rPr lang="en-US" dirty="0">
                <a:solidFill>
                  <a:srgbClr val="FF0000"/>
                </a:solidFill>
              </a:rPr>
              <a:t>Division Duplex </a:t>
            </a:r>
            <a:r>
              <a:rPr lang="en-US" dirty="0"/>
              <a:t>(TDD) WCDMA for </a:t>
            </a:r>
            <a:r>
              <a:rPr lang="en-US" dirty="0" smtClean="0"/>
              <a:t>unpaired bands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1319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8915400" cy="6553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Association of Radio Industry Board (ARIB),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SDO in Japan</a:t>
            </a:r>
            <a:r>
              <a:rPr lang="en-US" dirty="0"/>
              <a:t>, also </a:t>
            </a:r>
            <a:r>
              <a:rPr lang="en-US" dirty="0" smtClean="0"/>
              <a:t>proposed WCDMA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proposal made by ARIB is compatible with that of ETSI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United States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Telecommunications Industry Association (TIA)</a:t>
            </a:r>
            <a:r>
              <a:rPr lang="en-US" dirty="0"/>
              <a:t> made a </a:t>
            </a:r>
            <a:r>
              <a:rPr lang="en-US" dirty="0" smtClean="0"/>
              <a:t>three-fold proposal</a:t>
            </a:r>
            <a:r>
              <a:rPr lang="en-US" dirty="0"/>
              <a:t>: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 1. UWC-136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2. A TDMA-based </a:t>
            </a:r>
            <a:r>
              <a:rPr lang="en-US" dirty="0"/>
              <a:t>system which is an evolution of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IS-136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3. Cdma2000 as </a:t>
            </a:r>
            <a:r>
              <a:rPr lang="en-US" dirty="0"/>
              <a:t>the evolution of IS-95 and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WCDMA system called WIMS.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US T1P1 </a:t>
            </a:r>
            <a:r>
              <a:rPr lang="en-US" dirty="0" smtClean="0"/>
              <a:t>proposed </a:t>
            </a:r>
            <a:r>
              <a:rPr lang="pl-PL" dirty="0" smtClean="0"/>
              <a:t>WCDMA-NA</a:t>
            </a:r>
            <a:r>
              <a:rPr lang="pl-PL" dirty="0"/>
              <a:t>, a FDD WCDMA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23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629400"/>
          </a:xfrm>
        </p:spPr>
        <p:txBody>
          <a:bodyPr/>
          <a:lstStyle/>
          <a:p>
            <a:r>
              <a:rPr lang="en-US" dirty="0"/>
              <a:t>A third-generation TDMA standard being developed for GSM/IS-136 evolution. This </a:t>
            </a:r>
            <a:r>
              <a:rPr lang="en-US" dirty="0" smtClean="0"/>
              <a:t>is called EDGE/UWC-136.</a:t>
            </a:r>
          </a:p>
          <a:p>
            <a:r>
              <a:rPr lang="en-US" dirty="0"/>
              <a:t>A single third-generation CDMA standard with three options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(i) </a:t>
            </a:r>
            <a:r>
              <a:rPr lang="en-US" sz="2400" dirty="0">
                <a:solidFill>
                  <a:srgbClr val="FF0000"/>
                </a:solidFill>
              </a:rPr>
              <a:t>a direct-sequence option </a:t>
            </a:r>
            <a:r>
              <a:rPr lang="en-US" dirty="0" smtClean="0"/>
              <a:t>based </a:t>
            </a:r>
            <a:r>
              <a:rPr lang="en-US" dirty="0"/>
              <a:t>on WCDMA;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ii) </a:t>
            </a:r>
            <a:r>
              <a:rPr lang="en-US" sz="2400" dirty="0">
                <a:solidFill>
                  <a:srgbClr val="FF0000"/>
                </a:solidFill>
              </a:rPr>
              <a:t>a multicarrier option </a:t>
            </a:r>
            <a:r>
              <a:rPr lang="en-US" dirty="0"/>
              <a:t>based on cdma2000; and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iii</a:t>
            </a:r>
            <a:r>
              <a:rPr lang="en-US" sz="2400" dirty="0">
                <a:solidFill>
                  <a:srgbClr val="FF0000"/>
                </a:solidFill>
              </a:rPr>
              <a:t>) a TDD direct sequence mode based </a:t>
            </a:r>
            <a:r>
              <a:rPr lang="en-US" dirty="0"/>
              <a:t>on </a:t>
            </a:r>
            <a:r>
              <a:rPr lang="en-US" sz="2400" dirty="0" smtClean="0">
                <a:solidFill>
                  <a:srgbClr val="FF0000"/>
                </a:solidFill>
              </a:rPr>
              <a:t>TD-WCDMA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177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EDGE stands for E</a:t>
            </a:r>
            <a:r>
              <a:rPr lang="en-US" sz="3200" dirty="0">
                <a:solidFill>
                  <a:srgbClr val="00B050"/>
                </a:solidFill>
              </a:rPr>
              <a:t>nhanced </a:t>
            </a:r>
            <a:r>
              <a:rPr lang="en-US" sz="3200" dirty="0">
                <a:solidFill>
                  <a:srgbClr val="FF0000"/>
                </a:solidFill>
              </a:rPr>
              <a:t>D</a:t>
            </a:r>
            <a:r>
              <a:rPr lang="en-US" sz="3200" dirty="0">
                <a:solidFill>
                  <a:srgbClr val="00B050"/>
                </a:solidFill>
              </a:rPr>
              <a:t>ata Rates for </a:t>
            </a:r>
            <a:r>
              <a:rPr lang="en-US" sz="3200" dirty="0">
                <a:solidFill>
                  <a:srgbClr val="FF0000"/>
                </a:solidFill>
              </a:rPr>
              <a:t>G</a:t>
            </a:r>
            <a:r>
              <a:rPr lang="en-US" sz="3200" dirty="0">
                <a:solidFill>
                  <a:srgbClr val="00B050"/>
                </a:solidFill>
              </a:rPr>
              <a:t>SM </a:t>
            </a:r>
            <a:r>
              <a:rPr lang="en-US" sz="3200" dirty="0">
                <a:solidFill>
                  <a:srgbClr val="FF0000"/>
                </a:solidFill>
              </a:rPr>
              <a:t>E</a:t>
            </a:r>
            <a:r>
              <a:rPr lang="en-US" sz="3200" dirty="0">
                <a:solidFill>
                  <a:srgbClr val="00B050"/>
                </a:solidFill>
              </a:rPr>
              <a:t>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791200"/>
          </a:xfrm>
        </p:spPr>
        <p:txBody>
          <a:bodyPr/>
          <a:lstStyle/>
          <a:p>
            <a:r>
              <a:rPr lang="en-US" dirty="0"/>
              <a:t>It is the only IMT-2000 </a:t>
            </a:r>
            <a:r>
              <a:rPr lang="en-US" dirty="0" smtClean="0"/>
              <a:t>air interface </a:t>
            </a:r>
            <a:r>
              <a:rPr lang="en-US" dirty="0"/>
              <a:t>standard based on TDMA technology.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its </a:t>
            </a:r>
            <a:r>
              <a:rPr lang="en-US" dirty="0">
                <a:solidFill>
                  <a:srgbClr val="FF0000"/>
                </a:solidFill>
              </a:rPr>
              <a:t>initial stages</a:t>
            </a:r>
            <a:r>
              <a:rPr lang="en-US" dirty="0"/>
              <a:t>, EDGE was not </a:t>
            </a:r>
            <a:r>
              <a:rPr lang="en-US" dirty="0" smtClean="0"/>
              <a:t>supposed to </a:t>
            </a:r>
            <a:r>
              <a:rPr lang="en-US" dirty="0"/>
              <a:t>be a </a:t>
            </a:r>
            <a:r>
              <a:rPr lang="en-US" dirty="0" smtClean="0"/>
              <a:t>competitor </a:t>
            </a:r>
            <a:r>
              <a:rPr lang="en-US" dirty="0"/>
              <a:t>for the CDMA-based 3G </a:t>
            </a:r>
            <a:r>
              <a:rPr lang="en-US" dirty="0" smtClean="0"/>
              <a:t>standards.</a:t>
            </a:r>
          </a:p>
          <a:p>
            <a:r>
              <a:rPr lang="en-US" dirty="0" smtClean="0"/>
              <a:t>Using </a:t>
            </a:r>
            <a:r>
              <a:rPr lang="en-US" dirty="0"/>
              <a:t>the same bandwidth and </a:t>
            </a:r>
            <a:r>
              <a:rPr lang="en-US" dirty="0" smtClean="0"/>
              <a:t>channel structure </a:t>
            </a:r>
            <a:r>
              <a:rPr lang="en-US" dirty="0"/>
              <a:t>as GSM, </a:t>
            </a:r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/>
              <a:t>original </a:t>
            </a:r>
            <a:r>
              <a:rPr lang="en-US" dirty="0">
                <a:solidFill>
                  <a:srgbClr val="FF0000"/>
                </a:solidFill>
              </a:rPr>
              <a:t>purpose</a:t>
            </a:r>
            <a:r>
              <a:rPr lang="en-US" dirty="0"/>
              <a:t> was to be the next upgrade for networks </a:t>
            </a:r>
            <a:r>
              <a:rPr lang="en-US" dirty="0" smtClean="0"/>
              <a:t>supporting GPRS </a:t>
            </a:r>
            <a:r>
              <a:rPr lang="en-US" dirty="0"/>
              <a:t>and HSCSD.</a:t>
            </a:r>
          </a:p>
        </p:txBody>
      </p:sp>
    </p:spTree>
    <p:extLst>
      <p:ext uri="{BB962C8B-B14F-4D97-AF65-F5344CB8AC3E}">
        <p14:creationId xmlns:p14="http://schemas.microsoft.com/office/powerpoint/2010/main" val="2568676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28600"/>
            <a:ext cx="8839200" cy="6400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Phase </a:t>
            </a:r>
            <a:r>
              <a:rPr lang="en-US" dirty="0" smtClean="0">
                <a:solidFill>
                  <a:srgbClr val="FF0000"/>
                </a:solidFill>
              </a:rPr>
              <a:t>1 </a:t>
            </a:r>
            <a:r>
              <a:rPr lang="en-US" dirty="0" smtClean="0"/>
              <a:t>emphasizes……….</a:t>
            </a:r>
          </a:p>
          <a:p>
            <a:pPr marL="0" indent="0" algn="just">
              <a:buNone/>
            </a:pPr>
            <a:r>
              <a:rPr lang="en-US" dirty="0" smtClean="0"/>
              <a:t>  the increased </a:t>
            </a:r>
            <a:r>
              <a:rPr lang="en-US" dirty="0"/>
              <a:t>capacity and spectral </a:t>
            </a:r>
            <a:r>
              <a:rPr lang="en-US" dirty="0" smtClean="0"/>
              <a:t>efficiency </a:t>
            </a:r>
            <a:r>
              <a:rPr lang="en-US" dirty="0">
                <a:solidFill>
                  <a:srgbClr val="FF0000"/>
                </a:solidFill>
              </a:rPr>
              <a:t>by </a:t>
            </a:r>
            <a:r>
              <a:rPr lang="en-US" dirty="0" smtClean="0">
                <a:solidFill>
                  <a:srgbClr val="FF0000"/>
                </a:solidFill>
              </a:rPr>
              <a:t>adopting……..</a:t>
            </a:r>
            <a:r>
              <a:rPr lang="en-US" dirty="0" smtClean="0"/>
              <a:t> 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enhanced packet-switched </a:t>
            </a:r>
            <a:r>
              <a:rPr lang="en-US" dirty="0"/>
              <a:t>mode and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an </a:t>
            </a:r>
            <a:r>
              <a:rPr lang="en-US" dirty="0"/>
              <a:t>enhanced circuit-switched </a:t>
            </a:r>
            <a:r>
              <a:rPr lang="en-US" dirty="0" smtClean="0"/>
              <a:t>mode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  <a:r>
              <a:rPr lang="en-US" dirty="0"/>
              <a:t>that offer data rates up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FF0000"/>
                </a:solidFill>
              </a:rPr>
              <a:t>473 </a:t>
            </a:r>
            <a:r>
              <a:rPr lang="en-US" dirty="0">
                <a:solidFill>
                  <a:srgbClr val="FF0000"/>
                </a:solidFill>
              </a:rPr>
              <a:t>and 64 kbps, </a:t>
            </a:r>
            <a:r>
              <a:rPr lang="en-US" dirty="0" smtClean="0">
                <a:solidFill>
                  <a:srgbClr val="FF0000"/>
                </a:solidFill>
              </a:rPr>
              <a:t>respectively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In GSM systems</a:t>
            </a:r>
            <a:r>
              <a:rPr lang="en-US" dirty="0"/>
              <a:t>, these modes are referred to as </a:t>
            </a:r>
            <a:r>
              <a:rPr lang="en-US" dirty="0" smtClean="0"/>
              <a:t> 1. Enhanced GPRS </a:t>
            </a:r>
            <a:r>
              <a:rPr lang="en-US" dirty="0"/>
              <a:t>(EGPRS) </a:t>
            </a:r>
            <a:r>
              <a:rPr lang="en-US" dirty="0" smtClean="0"/>
              <a:t>and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2. Enhanced </a:t>
            </a:r>
            <a:r>
              <a:rPr lang="en-US" dirty="0"/>
              <a:t>Circuit Switched Data (ECSD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In </a:t>
            </a:r>
            <a:r>
              <a:rPr lang="en-US" dirty="0">
                <a:solidFill>
                  <a:srgbClr val="FF0000"/>
                </a:solidFill>
              </a:rPr>
              <a:t>a IS-136 system</a:t>
            </a:r>
            <a:r>
              <a:rPr lang="en-US" dirty="0"/>
              <a:t>, </a:t>
            </a:r>
            <a:r>
              <a:rPr lang="en-US" dirty="0" smtClean="0"/>
              <a:t>high speed </a:t>
            </a:r>
            <a:r>
              <a:rPr lang="en-US" dirty="0"/>
              <a:t>data services are referred to as EGPRS-136HS.</a:t>
            </a:r>
          </a:p>
        </p:txBody>
      </p:sp>
    </p:spTree>
    <p:extLst>
      <p:ext uri="{BB962C8B-B14F-4D97-AF65-F5344CB8AC3E}">
        <p14:creationId xmlns:p14="http://schemas.microsoft.com/office/powerpoint/2010/main" val="2771353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8915400" cy="6629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Phase 2 </a:t>
            </a:r>
            <a:r>
              <a:rPr lang="en-US" dirty="0" smtClean="0"/>
              <a:t>will aim…..</a:t>
            </a:r>
          </a:p>
          <a:p>
            <a:r>
              <a:rPr lang="en-US" dirty="0" smtClean="0"/>
              <a:t>to </a:t>
            </a:r>
            <a:r>
              <a:rPr lang="en-US" dirty="0"/>
              <a:t>provide support for </a:t>
            </a:r>
            <a:r>
              <a:rPr lang="en-US" dirty="0" smtClean="0"/>
              <a:t> </a:t>
            </a:r>
            <a:r>
              <a:rPr lang="en-US" dirty="0" err="1" smtClean="0"/>
              <a:t>QoS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real-time </a:t>
            </a:r>
            <a:r>
              <a:rPr lang="en-US" dirty="0"/>
              <a:t>and packet-switched voice </a:t>
            </a:r>
            <a:r>
              <a:rPr lang="en-US" dirty="0" smtClean="0"/>
              <a:t>services as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well </a:t>
            </a:r>
            <a:r>
              <a:rPr lang="en-US" dirty="0"/>
              <a:t>as </a:t>
            </a:r>
            <a:endParaRPr lang="en-US" dirty="0" smtClean="0"/>
          </a:p>
          <a:p>
            <a:r>
              <a:rPr lang="en-US" dirty="0" smtClean="0"/>
              <a:t>  interfacing </a:t>
            </a:r>
            <a:r>
              <a:rPr lang="en-US" dirty="0"/>
              <a:t>to an all-IP core </a:t>
            </a:r>
            <a:r>
              <a:rPr lang="en-US" dirty="0" smtClean="0"/>
              <a:t>network</a:t>
            </a:r>
          </a:p>
          <a:p>
            <a:r>
              <a:rPr lang="en-US" dirty="0"/>
              <a:t>EDGE is the only candidate to offer support for 3G</a:t>
            </a:r>
          </a:p>
          <a:p>
            <a:pPr marL="0" indent="0">
              <a:buNone/>
            </a:pPr>
            <a:r>
              <a:rPr lang="en-US" dirty="0"/>
              <a:t>services in such </a:t>
            </a:r>
            <a:r>
              <a:rPr lang="en-US" dirty="0" smtClean="0"/>
              <a:t>situations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increased performance of EDGE </a:t>
            </a:r>
            <a:r>
              <a:rPr lang="en-US" dirty="0"/>
              <a:t>is attributed to </a:t>
            </a:r>
            <a:r>
              <a:rPr lang="en-US" dirty="0">
                <a:solidFill>
                  <a:srgbClr val="FF0000"/>
                </a:solidFill>
              </a:rPr>
              <a:t>modulation techniques </a:t>
            </a:r>
            <a:r>
              <a:rPr lang="en-US" dirty="0"/>
              <a:t>of higher </a:t>
            </a:r>
            <a:r>
              <a:rPr lang="en-US" dirty="0" smtClean="0"/>
              <a:t>level than </a:t>
            </a:r>
            <a:r>
              <a:rPr lang="en-US" dirty="0"/>
              <a:t>those of </a:t>
            </a:r>
            <a:r>
              <a:rPr lang="en-US" dirty="0">
                <a:solidFill>
                  <a:srgbClr val="FF0000"/>
                </a:solidFill>
              </a:rPr>
              <a:t>GSM</a:t>
            </a:r>
          </a:p>
        </p:txBody>
      </p:sp>
    </p:spTree>
    <p:extLst>
      <p:ext uri="{BB962C8B-B14F-4D97-AF65-F5344CB8AC3E}">
        <p14:creationId xmlns:p14="http://schemas.microsoft.com/office/powerpoint/2010/main" val="1301660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77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Gaussian Minimum Shift Keying (GMSK</a:t>
            </a:r>
            <a:r>
              <a:rPr lang="en-US" dirty="0" smtClean="0"/>
              <a:t>) modulation </a:t>
            </a:r>
            <a:r>
              <a:rPr lang="en-US" dirty="0"/>
              <a:t>of GSM, EDGE also uses the modulation scheme shown in Figure 5.7, </a:t>
            </a:r>
            <a:r>
              <a:rPr lang="en-US" dirty="0" smtClean="0"/>
              <a:t>which is </a:t>
            </a:r>
            <a:r>
              <a:rPr lang="en-US" dirty="0"/>
              <a:t>known as </a:t>
            </a:r>
            <a:r>
              <a:rPr lang="en-US" dirty="0">
                <a:solidFill>
                  <a:srgbClr val="FF0000"/>
                </a:solidFill>
              </a:rPr>
              <a:t>eight-phase shift keying </a:t>
            </a:r>
            <a:r>
              <a:rPr lang="en-US" dirty="0"/>
              <a:t>(8-PSK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048" y="2314575"/>
            <a:ext cx="4210050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90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era of cellular telephony as we understand it today began with the </a:t>
            </a:r>
            <a:r>
              <a:rPr lang="en-US" dirty="0" smtClean="0"/>
              <a:t>introduction of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First Generation of cellular systems (1G </a:t>
            </a:r>
            <a:r>
              <a:rPr lang="en-US" dirty="0"/>
              <a:t>systems).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major difference </a:t>
            </a:r>
            <a:r>
              <a:rPr lang="en-US" dirty="0" smtClean="0"/>
              <a:t>between 1G </a:t>
            </a:r>
            <a:r>
              <a:rPr lang="en-US" dirty="0"/>
              <a:t>systems and MTS/IMTS was </a:t>
            </a:r>
            <a:r>
              <a:rPr lang="en-US" dirty="0">
                <a:solidFill>
                  <a:srgbClr val="FF0000"/>
                </a:solidFill>
              </a:rPr>
              <a:t>the use of the cellular concept in 1G</a:t>
            </a:r>
            <a:r>
              <a:rPr lang="en-US" dirty="0"/>
              <a:t>, which brought about </a:t>
            </a:r>
            <a:r>
              <a:rPr lang="en-US" dirty="0" smtClean="0"/>
              <a:t>a revolution </a:t>
            </a:r>
            <a:r>
              <a:rPr lang="en-US" dirty="0"/>
              <a:t>in the area of mobile </a:t>
            </a:r>
            <a:r>
              <a:rPr lang="en-US" dirty="0" smtClean="0"/>
              <a:t>telephony</a:t>
            </a:r>
          </a:p>
          <a:p>
            <a:r>
              <a:rPr lang="en-US" dirty="0"/>
              <a:t>The use of the cellular concept greatly improved spectrum </a:t>
            </a:r>
            <a:r>
              <a:rPr lang="en-US" dirty="0" smtClean="0"/>
              <a:t>usage</a:t>
            </a:r>
          </a:p>
          <a:p>
            <a:r>
              <a:rPr lang="en-US" dirty="0"/>
              <a:t>1G systems are considered </a:t>
            </a:r>
            <a:r>
              <a:rPr lang="en-US" dirty="0" smtClean="0"/>
              <a:t>primitive is </a:t>
            </a:r>
            <a:r>
              <a:rPr lang="en-US" dirty="0"/>
              <a:t>due to the fact that they </a:t>
            </a:r>
            <a:r>
              <a:rPr lang="en-US" dirty="0">
                <a:solidFill>
                  <a:srgbClr val="FF0000"/>
                </a:solidFill>
              </a:rPr>
              <a:t>utilize analog signaling </a:t>
            </a:r>
            <a:r>
              <a:rPr lang="en-US" dirty="0"/>
              <a:t>for user traffic</a:t>
            </a:r>
          </a:p>
        </p:txBody>
      </p:sp>
    </p:spTree>
    <p:extLst>
      <p:ext uri="{BB962C8B-B14F-4D97-AF65-F5344CB8AC3E}">
        <p14:creationId xmlns:p14="http://schemas.microsoft.com/office/powerpoint/2010/main" val="33867161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915400" cy="6629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 8-PSK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every transmitted symbol </a:t>
            </a:r>
            <a:r>
              <a:rPr lang="en-US" dirty="0"/>
              <a:t>can have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eight possible values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can thus </a:t>
            </a:r>
            <a:r>
              <a:rPr lang="en-US" dirty="0">
                <a:solidFill>
                  <a:srgbClr val="FF0000"/>
                </a:solidFill>
              </a:rPr>
              <a:t>encode three bits per-symbol </a:t>
            </a:r>
            <a:r>
              <a:rPr lang="en-US" dirty="0"/>
              <a:t>instead of the one bit per </a:t>
            </a:r>
            <a:r>
              <a:rPr lang="en-US" dirty="0" smtClean="0"/>
              <a:t>symbol encoding </a:t>
            </a:r>
            <a:r>
              <a:rPr lang="en-US" dirty="0"/>
              <a:t>achieved by GMSK. </a:t>
            </a: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EDGE </a:t>
            </a:r>
            <a:r>
              <a:rPr lang="en-US" dirty="0">
                <a:solidFill>
                  <a:srgbClr val="FF0000"/>
                </a:solidFill>
              </a:rPr>
              <a:t>maintains the burst format of GSM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30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EDGE Classic and EDGE Compact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15400" cy="5791200"/>
          </a:xfrm>
        </p:spPr>
        <p:txBody>
          <a:bodyPr/>
          <a:lstStyle/>
          <a:p>
            <a:r>
              <a:rPr lang="en-US" dirty="0"/>
              <a:t>EDGE development for IS-136 based systems</a:t>
            </a:r>
          </a:p>
          <a:p>
            <a:pPr marL="0" indent="0">
              <a:buNone/>
            </a:pPr>
            <a:r>
              <a:rPr lang="en-US" dirty="0"/>
              <a:t>comprises two modes: </a:t>
            </a:r>
            <a:r>
              <a:rPr lang="en-US" dirty="0">
                <a:solidFill>
                  <a:srgbClr val="FF0000"/>
                </a:solidFill>
              </a:rPr>
              <a:t>Compact and Classic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   EDGE </a:t>
            </a:r>
            <a:r>
              <a:rPr lang="en-US" dirty="0">
                <a:solidFill>
                  <a:srgbClr val="FF0000"/>
                </a:solidFill>
              </a:rPr>
              <a:t>Compact </a:t>
            </a:r>
            <a:endParaRPr lang="en-US" dirty="0"/>
          </a:p>
          <a:p>
            <a:r>
              <a:rPr lang="en-US" dirty="0" smtClean="0"/>
              <a:t>Uses a new </a:t>
            </a:r>
            <a:r>
              <a:rPr lang="en-US" dirty="0" smtClean="0">
                <a:solidFill>
                  <a:srgbClr val="FF0000"/>
                </a:solidFill>
              </a:rPr>
              <a:t>200 kHz control channel structure</a:t>
            </a:r>
          </a:p>
          <a:p>
            <a:r>
              <a:rPr lang="en-US" dirty="0"/>
              <a:t>By means of </a:t>
            </a:r>
            <a:r>
              <a:rPr lang="en-US" dirty="0">
                <a:solidFill>
                  <a:srgbClr val="FF0000"/>
                </a:solidFill>
              </a:rPr>
              <a:t>base station synchronization </a:t>
            </a:r>
            <a:r>
              <a:rPr lang="en-US" dirty="0"/>
              <a:t>and use of </a:t>
            </a:r>
            <a:r>
              <a:rPr lang="en-US" dirty="0">
                <a:solidFill>
                  <a:srgbClr val="FF0000"/>
                </a:solidFill>
              </a:rPr>
              <a:t>a 1/3 frequency reuse pattern</a:t>
            </a:r>
            <a:r>
              <a:rPr lang="en-US" dirty="0"/>
              <a:t>, EDGE Compact can be deployed even in </a:t>
            </a:r>
            <a:r>
              <a:rPr lang="en-US" dirty="0">
                <a:solidFill>
                  <a:srgbClr val="FF0000"/>
                </a:solidFill>
              </a:rPr>
              <a:t>only 600 kHz </a:t>
            </a:r>
            <a:r>
              <a:rPr lang="en-US" dirty="0"/>
              <a:t>of available bandwidth</a:t>
            </a:r>
          </a:p>
        </p:txBody>
      </p:sp>
    </p:spTree>
    <p:extLst>
      <p:ext uri="{BB962C8B-B14F-4D97-AF65-F5344CB8AC3E}">
        <p14:creationId xmlns:p14="http://schemas.microsoft.com/office/powerpoint/2010/main" val="1934958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EDGE Classic</a:t>
            </a:r>
            <a:r>
              <a:rPr lang="en-US" dirty="0" smtClean="0"/>
              <a:t>,</a:t>
            </a:r>
          </a:p>
          <a:p>
            <a:r>
              <a:rPr lang="en-US" dirty="0"/>
              <a:t>maintains the traditional GSM control-channel </a:t>
            </a:r>
            <a:r>
              <a:rPr lang="en-US" dirty="0" smtClean="0"/>
              <a:t>structure used </a:t>
            </a:r>
            <a:r>
              <a:rPr lang="en-US" dirty="0"/>
              <a:t>by the ETSI standard with a </a:t>
            </a:r>
            <a:r>
              <a:rPr lang="en-US" dirty="0">
                <a:solidFill>
                  <a:srgbClr val="FF0000"/>
                </a:solidFill>
              </a:rPr>
              <a:t>4/12 reuse </a:t>
            </a:r>
            <a:r>
              <a:rPr lang="en-US" dirty="0" smtClean="0">
                <a:solidFill>
                  <a:srgbClr val="FF0000"/>
                </a:solidFill>
              </a:rPr>
              <a:t>pattern</a:t>
            </a:r>
          </a:p>
          <a:p>
            <a:r>
              <a:rPr lang="en-US" dirty="0"/>
              <a:t>uses the </a:t>
            </a:r>
            <a:r>
              <a:rPr lang="en-US" dirty="0">
                <a:solidFill>
                  <a:srgbClr val="FF0000"/>
                </a:solidFill>
              </a:rPr>
              <a:t>same channel structure as GSM</a:t>
            </a:r>
            <a:r>
              <a:rPr lang="en-US" dirty="0"/>
              <a:t>, which typically </a:t>
            </a:r>
            <a:r>
              <a:rPr lang="en-US" dirty="0">
                <a:solidFill>
                  <a:srgbClr val="FF0000"/>
                </a:solidFill>
              </a:rPr>
              <a:t>uses a 4/12 frequency reuse pattern for carriers containing broadcast control channels </a:t>
            </a:r>
            <a:r>
              <a:rPr lang="en-US" dirty="0"/>
              <a:t>and a </a:t>
            </a:r>
            <a:r>
              <a:rPr lang="en-US" dirty="0">
                <a:solidFill>
                  <a:srgbClr val="FF0000"/>
                </a:solidFill>
              </a:rPr>
              <a:t>3/9 pattern for traffic channels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437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MULTIPLEXING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15400" cy="6019800"/>
          </a:xfrm>
        </p:spPr>
        <p:txBody>
          <a:bodyPr>
            <a:normAutofit fontScale="92500"/>
          </a:bodyPr>
          <a:lstStyle/>
          <a:p>
            <a:r>
              <a:rPr lang="en-US" dirty="0"/>
              <a:t>To make efficient use of the transmission system, it is </a:t>
            </a:r>
            <a:r>
              <a:rPr lang="en-US" dirty="0" smtClean="0"/>
              <a:t>desirable to </a:t>
            </a:r>
            <a:r>
              <a:rPr lang="en-US" dirty="0"/>
              <a:t>carry </a:t>
            </a:r>
            <a:r>
              <a:rPr lang="en-US" dirty="0">
                <a:solidFill>
                  <a:srgbClr val="FF0000"/>
                </a:solidFill>
              </a:rPr>
              <a:t>multiple signals on a single medium</a:t>
            </a:r>
            <a:r>
              <a:rPr lang="en-US" dirty="0"/>
              <a:t>. This is referred to as </a:t>
            </a:r>
            <a:r>
              <a:rPr lang="en-US" i="1" dirty="0"/>
              <a:t>multiplexing</a:t>
            </a:r>
            <a:r>
              <a:rPr lang="en-US" i="1" dirty="0" smtClean="0"/>
              <a:t>.</a:t>
            </a:r>
          </a:p>
          <a:p>
            <a:r>
              <a:rPr lang="en-US" dirty="0"/>
              <a:t>There are </a:t>
            </a:r>
            <a:r>
              <a:rPr lang="en-US" i="1" dirty="0" smtClean="0"/>
              <a:t>n </a:t>
            </a:r>
            <a:r>
              <a:rPr lang="en-US" dirty="0" smtClean="0"/>
              <a:t>inputs </a:t>
            </a:r>
            <a:r>
              <a:rPr lang="en-US" dirty="0"/>
              <a:t>to a multiplexer.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The multiplexer </a:t>
            </a:r>
            <a:r>
              <a:rPr lang="en-US" dirty="0">
                <a:solidFill>
                  <a:srgbClr val="FF0000"/>
                </a:solidFill>
              </a:rPr>
              <a:t>is connected by a single data link to </a:t>
            </a:r>
            <a:r>
              <a:rPr lang="en-US" dirty="0" smtClean="0">
                <a:solidFill>
                  <a:srgbClr val="FF0000"/>
                </a:solidFill>
              </a:rPr>
              <a:t>a de-multiplexer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link is </a:t>
            </a:r>
            <a:r>
              <a:rPr lang="en-US" dirty="0">
                <a:solidFill>
                  <a:srgbClr val="FF0000"/>
                </a:solidFill>
              </a:rPr>
              <a:t>able to carry </a:t>
            </a:r>
            <a:r>
              <a:rPr lang="en-US" i="1" dirty="0">
                <a:solidFill>
                  <a:srgbClr val="FF0000"/>
                </a:solidFill>
              </a:rPr>
              <a:t>n </a:t>
            </a:r>
            <a:r>
              <a:rPr lang="en-US" dirty="0">
                <a:solidFill>
                  <a:srgbClr val="FF0000"/>
                </a:solidFill>
              </a:rPr>
              <a:t>separate channels of data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smtClean="0"/>
              <a:t>de-multiplexer </a:t>
            </a:r>
            <a:r>
              <a:rPr lang="en-US" dirty="0">
                <a:solidFill>
                  <a:srgbClr val="FF0000"/>
                </a:solidFill>
              </a:rPr>
              <a:t>accepts</a:t>
            </a:r>
            <a:r>
              <a:rPr lang="en-US" dirty="0"/>
              <a:t> the multiplexed data stream, </a:t>
            </a:r>
            <a:r>
              <a:rPr lang="en-US" dirty="0">
                <a:solidFill>
                  <a:srgbClr val="FF0000"/>
                </a:solidFill>
              </a:rPr>
              <a:t>separates</a:t>
            </a:r>
            <a:r>
              <a:rPr lang="en-US" dirty="0" smtClean="0"/>
              <a:t> (de-multiplexes</a:t>
            </a:r>
            <a:r>
              <a:rPr lang="en-US" dirty="0"/>
              <a:t>) the data according to channel, and </a:t>
            </a:r>
            <a:r>
              <a:rPr lang="en-US" dirty="0">
                <a:solidFill>
                  <a:srgbClr val="FF0000"/>
                </a:solidFill>
              </a:rPr>
              <a:t>delivers</a:t>
            </a:r>
            <a:r>
              <a:rPr lang="en-US" dirty="0"/>
              <a:t> them to the appropriate</a:t>
            </a:r>
          </a:p>
          <a:p>
            <a:pPr marL="0" indent="0">
              <a:buNone/>
            </a:pPr>
            <a:r>
              <a:rPr lang="en-US" dirty="0"/>
              <a:t>output lines.</a:t>
            </a:r>
          </a:p>
        </p:txBody>
      </p:sp>
    </p:spTree>
    <p:extLst>
      <p:ext uri="{BB962C8B-B14F-4D97-AF65-F5344CB8AC3E}">
        <p14:creationId xmlns:p14="http://schemas.microsoft.com/office/powerpoint/2010/main" val="3666897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8610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122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629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FEATURES</a:t>
            </a:r>
          </a:p>
          <a:p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</a:rPr>
              <a:t>higher the data rate</a:t>
            </a:r>
            <a:r>
              <a:rPr lang="en-US" sz="2800" dirty="0"/>
              <a:t>,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more </a:t>
            </a:r>
            <a:r>
              <a:rPr lang="en-US" sz="2800" dirty="0">
                <a:solidFill>
                  <a:srgbClr val="FF0000"/>
                </a:solidFill>
              </a:rPr>
              <a:t>cost effective the transmission </a:t>
            </a:r>
            <a:r>
              <a:rPr lang="en-US" sz="2800" dirty="0" smtClean="0"/>
              <a:t>facility.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increase in the data rate of the transmission facility</a:t>
            </a:r>
          </a:p>
          <a:p>
            <a:r>
              <a:rPr lang="en-US" sz="2800" dirty="0"/>
              <a:t>Most individual data communicating devices require </a:t>
            </a:r>
            <a:r>
              <a:rPr lang="en-US" sz="2800" dirty="0">
                <a:solidFill>
                  <a:srgbClr val="FF0000"/>
                </a:solidFill>
              </a:rPr>
              <a:t>relatively modest </a:t>
            </a:r>
            <a:r>
              <a:rPr lang="en-US" sz="2800" dirty="0" smtClean="0">
                <a:solidFill>
                  <a:srgbClr val="FF0000"/>
                </a:solidFill>
              </a:rPr>
              <a:t>data </a:t>
            </a:r>
            <a:r>
              <a:rPr lang="en-US" sz="2800" dirty="0" smtClean="0"/>
              <a:t>rate support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/>
              <a:t>Two techniques for </a:t>
            </a:r>
            <a:r>
              <a:rPr lang="en-US" sz="2800" dirty="0" smtClean="0"/>
              <a:t>multiplexing</a:t>
            </a:r>
          </a:p>
          <a:p>
            <a:pPr marL="514350" indent="-514350">
              <a:buAutoNum type="arabicParenR"/>
            </a:pPr>
            <a:r>
              <a:rPr lang="en-US" sz="2800" b="1" dirty="0" smtClean="0"/>
              <a:t>frequency </a:t>
            </a:r>
            <a:r>
              <a:rPr lang="en-US" sz="2800" b="1" dirty="0"/>
              <a:t>division multiplexing (FDM) </a:t>
            </a:r>
            <a:r>
              <a:rPr lang="en-US" sz="2800" dirty="0" smtClean="0"/>
              <a:t>and</a:t>
            </a:r>
          </a:p>
          <a:p>
            <a:pPr marL="514350" indent="-514350">
              <a:buAutoNum type="arabicParenR"/>
            </a:pPr>
            <a:r>
              <a:rPr lang="en-US" sz="2800" dirty="0" smtClean="0"/>
              <a:t> </a:t>
            </a:r>
            <a:r>
              <a:rPr lang="en-US" sz="2800" b="1" dirty="0"/>
              <a:t>time division multiplexing (TDM)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591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8915400" cy="6553200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dirty="0" smtClean="0"/>
              <a:t>signal requires </a:t>
            </a:r>
            <a:r>
              <a:rPr lang="en-US" dirty="0"/>
              <a:t>a certain bandwidth centered on its carrier frequency, referred to as </a:t>
            </a: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b="1" dirty="0" smtClean="0">
                <a:solidFill>
                  <a:srgbClr val="FF0000"/>
                </a:solidFill>
              </a:rPr>
              <a:t>channel</a:t>
            </a:r>
            <a:r>
              <a:rPr lang="en-US" b="1" dirty="0"/>
              <a:t>. </a:t>
            </a:r>
            <a:endParaRPr lang="en-US" b="1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To </a:t>
            </a:r>
            <a:r>
              <a:rPr lang="en-US" dirty="0">
                <a:solidFill>
                  <a:srgbClr val="FF0000"/>
                </a:solidFill>
              </a:rPr>
              <a:t>prevent interference</a:t>
            </a:r>
            <a:r>
              <a:rPr lang="en-US" dirty="0"/>
              <a:t>, the channels are separated by </a:t>
            </a:r>
            <a:r>
              <a:rPr lang="en-US" b="1" dirty="0"/>
              <a:t>guard bands, </a:t>
            </a:r>
            <a:r>
              <a:rPr lang="en-US" dirty="0" smtClean="0"/>
              <a:t>which are </a:t>
            </a:r>
            <a:r>
              <a:rPr lang="en-US" dirty="0"/>
              <a:t>unused portions of the spectrum</a:t>
            </a:r>
          </a:p>
        </p:txBody>
      </p:sp>
    </p:spTree>
    <p:extLst>
      <p:ext uri="{BB962C8B-B14F-4D97-AF65-F5344CB8AC3E}">
        <p14:creationId xmlns:p14="http://schemas.microsoft.com/office/powerpoint/2010/main" val="8024278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Time Division Multiplexing (</a:t>
            </a:r>
            <a:r>
              <a:rPr lang="en-US" b="1" dirty="0">
                <a:solidFill>
                  <a:srgbClr val="FF0000"/>
                </a:solidFill>
              </a:rPr>
              <a:t>TDM)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TDM takes advantage of the fact that the achievable bit rate (sometimes</a:t>
            </a:r>
            <a:r>
              <a:rPr lang="en-US" dirty="0" smtClean="0"/>
              <a:t>, unfortunately</a:t>
            </a:r>
            <a:r>
              <a:rPr lang="en-US" dirty="0"/>
              <a:t>, called bandwidth) of the medium exceeds the required data rate of </a:t>
            </a:r>
            <a:r>
              <a:rPr lang="en-US" dirty="0" smtClean="0"/>
              <a:t>a digital </a:t>
            </a:r>
            <a:r>
              <a:rPr lang="en-US" dirty="0"/>
              <a:t>signal</a:t>
            </a:r>
            <a:r>
              <a:rPr lang="en-US" dirty="0" smtClean="0"/>
              <a:t>.</a:t>
            </a:r>
          </a:p>
          <a:p>
            <a:r>
              <a:rPr lang="en-US" dirty="0"/>
              <a:t>Multiple digital signals can be carried on a single transmission </a:t>
            </a:r>
            <a:r>
              <a:rPr lang="en-US" dirty="0" smtClean="0"/>
              <a:t>path by </a:t>
            </a:r>
            <a:r>
              <a:rPr lang="en-US" dirty="0"/>
              <a:t>interleaving portions of each signal in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interleaving can be at the </a:t>
            </a:r>
            <a:r>
              <a:rPr lang="en-US" dirty="0" smtClean="0"/>
              <a:t>bit level </a:t>
            </a:r>
            <a:r>
              <a:rPr lang="en-US" dirty="0"/>
              <a:t>or in blocks of bytes or larger quantities</a:t>
            </a:r>
            <a:r>
              <a:rPr lang="en-US" dirty="0" smtClean="0"/>
              <a:t>.</a:t>
            </a:r>
          </a:p>
          <a:p>
            <a:r>
              <a:rPr lang="en-US" dirty="0"/>
              <a:t>Analogously to FDM, </a:t>
            </a:r>
            <a:r>
              <a:rPr lang="en-US" dirty="0" smtClean="0"/>
              <a:t>the sequence </a:t>
            </a:r>
            <a:r>
              <a:rPr lang="en-US" dirty="0"/>
              <a:t>of time slots dedicated to a particular source is called a channel.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One cycle </a:t>
            </a:r>
            <a:r>
              <a:rPr lang="en-US" dirty="0">
                <a:solidFill>
                  <a:srgbClr val="FF0000"/>
                </a:solidFill>
              </a:rPr>
              <a:t>of time slots (one per source) is called a frame.</a:t>
            </a:r>
          </a:p>
        </p:txBody>
      </p:sp>
    </p:spTree>
    <p:extLst>
      <p:ext uri="{BB962C8B-B14F-4D97-AF65-F5344CB8AC3E}">
        <p14:creationId xmlns:p14="http://schemas.microsoft.com/office/powerpoint/2010/main" val="3627849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77000"/>
          </a:xfrm>
        </p:spPr>
        <p:txBody>
          <a:bodyPr>
            <a:normAutofit fontScale="92500"/>
          </a:bodyPr>
          <a:lstStyle/>
          <a:p>
            <a:r>
              <a:rPr lang="en-US" dirty="0"/>
              <a:t>An important parameter in any transmission system is the signal strength. As a signal </a:t>
            </a:r>
            <a:r>
              <a:rPr lang="en-US" dirty="0" smtClean="0"/>
              <a:t>propagates </a:t>
            </a:r>
            <a:r>
              <a:rPr lang="en-US" dirty="0"/>
              <a:t>along a transmission medium, there will be a loss, or </a:t>
            </a:r>
            <a:r>
              <a:rPr lang="en-US" i="1" dirty="0"/>
              <a:t>attenuation, </a:t>
            </a:r>
            <a:r>
              <a:rPr lang="en-US" dirty="0"/>
              <a:t>of signal strength. </a:t>
            </a:r>
            <a:endParaRPr lang="en-US" dirty="0" smtClean="0"/>
          </a:p>
          <a:p>
            <a:r>
              <a:rPr lang="en-US" dirty="0" smtClean="0"/>
              <a:t>To compensate</a:t>
            </a:r>
            <a:r>
              <a:rPr lang="en-US" dirty="0"/>
              <a:t>, amplifiers may be inserted at various points to impart a gain in signal strength.</a:t>
            </a:r>
          </a:p>
          <a:p>
            <a:r>
              <a:rPr lang="en-US" dirty="0"/>
              <a:t>It is customary to express gains, losses, and relative levels in decibels </a:t>
            </a:r>
            <a:r>
              <a:rPr lang="en-US" dirty="0" smtClean="0"/>
              <a:t>because…….</a:t>
            </a:r>
          </a:p>
          <a:p>
            <a:pPr marL="0" indent="0">
              <a:buNone/>
            </a:pPr>
            <a:r>
              <a:rPr lang="en-US" dirty="0" smtClean="0"/>
              <a:t>1) </a:t>
            </a:r>
            <a:r>
              <a:rPr lang="en-US" dirty="0" smtClean="0">
                <a:solidFill>
                  <a:srgbClr val="FF0000"/>
                </a:solidFill>
              </a:rPr>
              <a:t>Signal strength often falls off exponentially</a:t>
            </a:r>
            <a:r>
              <a:rPr lang="en-US" dirty="0" smtClean="0"/>
              <a:t>, so loss is easily expressed in terms of the </a:t>
            </a:r>
            <a:r>
              <a:rPr lang="en-US" dirty="0" smtClean="0">
                <a:solidFill>
                  <a:srgbClr val="FF0000"/>
                </a:solidFill>
              </a:rPr>
              <a:t>decibel</a:t>
            </a:r>
            <a:r>
              <a:rPr lang="en-US" dirty="0"/>
              <a:t>, which is a logarithmic unit.</a:t>
            </a:r>
          </a:p>
          <a:p>
            <a:pPr marL="0" indent="0">
              <a:buNone/>
            </a:pPr>
            <a:r>
              <a:rPr lang="en-US" dirty="0" smtClean="0"/>
              <a:t>2) The </a:t>
            </a:r>
            <a:r>
              <a:rPr lang="en-US" dirty="0">
                <a:solidFill>
                  <a:srgbClr val="FF0000"/>
                </a:solidFill>
              </a:rPr>
              <a:t>net gain or loss in a cascaded transmission </a:t>
            </a:r>
            <a:r>
              <a:rPr lang="en-US" dirty="0"/>
              <a:t>path can be calculated with </a:t>
            </a:r>
            <a:r>
              <a:rPr lang="en-US" dirty="0">
                <a:solidFill>
                  <a:srgbClr val="FF0000"/>
                </a:solidFill>
              </a:rPr>
              <a:t>simple addition and subtraction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17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705600"/>
          </a:xfrm>
        </p:spPr>
        <p:txBody>
          <a:bodyPr/>
          <a:lstStyle/>
          <a:p>
            <a:r>
              <a:rPr lang="en-US" dirty="0"/>
              <a:t>The decibel is a measure of the ratio between two signal levels</a:t>
            </a:r>
            <a:r>
              <a:rPr lang="en-US" dirty="0" smtClean="0"/>
              <a:t>. The </a:t>
            </a:r>
            <a:r>
              <a:rPr lang="en-US" dirty="0"/>
              <a:t>decibel gain is given by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33500"/>
            <a:ext cx="487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1"/>
            <a:ext cx="7924800" cy="335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4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77000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leads </a:t>
            </a:r>
            <a:r>
              <a:rPr lang="en-US" dirty="0"/>
              <a:t>to a number </a:t>
            </a:r>
            <a:r>
              <a:rPr lang="en-US" dirty="0" smtClean="0"/>
              <a:t>of problems:</a:t>
            </a:r>
          </a:p>
          <a:p>
            <a:pPr marL="514350" indent="-514350">
              <a:buAutoNum type="arabicParenR"/>
            </a:pP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use of encryption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use of analog signaling does not permit efficient </a:t>
            </a:r>
            <a:r>
              <a:rPr lang="en-US" dirty="0" smtClean="0">
                <a:solidFill>
                  <a:srgbClr val="FF0000"/>
                </a:solidFill>
              </a:rPr>
              <a:t>encryption schemes</a:t>
            </a:r>
            <a:r>
              <a:rPr lang="en-US" dirty="0" smtClean="0"/>
              <a:t>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Therefore, </a:t>
            </a:r>
            <a:r>
              <a:rPr lang="en-US" dirty="0">
                <a:solidFill>
                  <a:srgbClr val="FF0000"/>
                </a:solidFill>
              </a:rPr>
              <a:t>1G systems do not encrypt traffic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Thus</a:t>
            </a:r>
            <a:r>
              <a:rPr lang="en-US" dirty="0"/>
              <a:t>, voice calls through a </a:t>
            </a:r>
            <a:r>
              <a:rPr lang="en-US" dirty="0" smtClean="0"/>
              <a:t>1G network </a:t>
            </a:r>
            <a:r>
              <a:rPr lang="en-US" dirty="0"/>
              <a:t>are </a:t>
            </a:r>
            <a:r>
              <a:rPr lang="en-US" dirty="0">
                <a:solidFill>
                  <a:srgbClr val="FF0000"/>
                </a:solidFill>
              </a:rPr>
              <a:t>subject to easy eavesdropping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Another </a:t>
            </a:r>
            <a:r>
              <a:rPr lang="en-US" dirty="0"/>
              <a:t>problem is the fact that,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by </a:t>
            </a:r>
            <a:r>
              <a:rPr lang="en-US" dirty="0"/>
              <a:t>listening </a:t>
            </a:r>
            <a:r>
              <a:rPr lang="en-US" dirty="0" smtClean="0"/>
              <a:t>to control </a:t>
            </a:r>
            <a:r>
              <a:rPr lang="en-US" dirty="0"/>
              <a:t>channels, </a:t>
            </a:r>
            <a:r>
              <a:rPr lang="en-US" dirty="0">
                <a:solidFill>
                  <a:srgbClr val="FF0000"/>
                </a:solidFill>
              </a:rPr>
              <a:t>users’ identification numbers can be ‘stolen’</a:t>
            </a:r>
            <a:r>
              <a:rPr lang="en-US" dirty="0"/>
              <a:t> and used to place </a:t>
            </a:r>
            <a:r>
              <a:rPr lang="en-US" dirty="0">
                <a:solidFill>
                  <a:srgbClr val="FF0000"/>
                </a:solidFill>
              </a:rPr>
              <a:t>illegal calls</a:t>
            </a:r>
            <a:r>
              <a:rPr lang="en-US" dirty="0"/>
              <a:t>, which are charged to the user.</a:t>
            </a:r>
          </a:p>
        </p:txBody>
      </p:sp>
    </p:spTree>
    <p:extLst>
      <p:ext uri="{BB962C8B-B14F-4D97-AF65-F5344CB8AC3E}">
        <p14:creationId xmlns:p14="http://schemas.microsoft.com/office/powerpoint/2010/main" val="15169851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77000"/>
          </a:xfrm>
        </p:spPr>
        <p:txBody>
          <a:bodyPr/>
          <a:lstStyle/>
          <a:p>
            <a:r>
              <a:rPr lang="en-US" dirty="0" smtClean="0"/>
              <a:t>If the </a:t>
            </a:r>
            <a:r>
              <a:rPr lang="en-US" dirty="0"/>
              <a:t>value of </a:t>
            </a:r>
            <a:r>
              <a:rPr lang="en-US" dirty="0" err="1">
                <a:solidFill>
                  <a:srgbClr val="FF0000"/>
                </a:solidFill>
              </a:rPr>
              <a:t>GdB</a:t>
            </a:r>
            <a:r>
              <a:rPr lang="en-US" dirty="0">
                <a:solidFill>
                  <a:srgbClr val="FF0000"/>
                </a:solidFill>
              </a:rPr>
              <a:t> is positive</a:t>
            </a:r>
            <a:r>
              <a:rPr lang="en-US" dirty="0"/>
              <a:t>, this represents an </a:t>
            </a:r>
            <a:r>
              <a:rPr lang="en-US" dirty="0">
                <a:solidFill>
                  <a:srgbClr val="FF0000"/>
                </a:solidFill>
              </a:rPr>
              <a:t>actual gain in power</a:t>
            </a:r>
            <a:r>
              <a:rPr lang="en-US" dirty="0" smtClean="0"/>
              <a:t>.</a:t>
            </a:r>
          </a:p>
          <a:p>
            <a:r>
              <a:rPr lang="en-US" dirty="0"/>
              <a:t>If the value of </a:t>
            </a:r>
            <a:r>
              <a:rPr lang="en-US" dirty="0" err="1">
                <a:solidFill>
                  <a:srgbClr val="FF0000"/>
                </a:solidFill>
              </a:rPr>
              <a:t>GdB</a:t>
            </a:r>
            <a:r>
              <a:rPr lang="en-US" dirty="0">
                <a:solidFill>
                  <a:srgbClr val="FF0000"/>
                </a:solidFill>
              </a:rPr>
              <a:t> is negative</a:t>
            </a:r>
            <a:r>
              <a:rPr lang="en-US" dirty="0"/>
              <a:t>, this represents an </a:t>
            </a:r>
            <a:r>
              <a:rPr lang="en-US" dirty="0">
                <a:solidFill>
                  <a:srgbClr val="FF0000"/>
                </a:solidFill>
              </a:rPr>
              <a:t>actual loss in </a:t>
            </a:r>
            <a:r>
              <a:rPr lang="en-US" dirty="0" smtClean="0">
                <a:solidFill>
                  <a:srgbClr val="FF0000"/>
                </a:solidFill>
              </a:rPr>
              <a:t>power</a:t>
            </a:r>
          </a:p>
          <a:p>
            <a:r>
              <a:rPr lang="en-US" dirty="0"/>
              <a:t>For example, a gain of </a:t>
            </a:r>
            <a:r>
              <a:rPr lang="en-US" dirty="0" smtClean="0"/>
              <a:t>3 dB </a:t>
            </a:r>
            <a:r>
              <a:rPr lang="en-US" dirty="0"/>
              <a:t>means that the power has doubled</a:t>
            </a:r>
            <a:r>
              <a:rPr lang="en-US" dirty="0" smtClean="0"/>
              <a:t>.</a:t>
            </a:r>
          </a:p>
          <a:p>
            <a:r>
              <a:rPr lang="en-US" dirty="0"/>
              <a:t>a gain of - 3 dB means that the power has halved, and this is a </a:t>
            </a:r>
            <a:r>
              <a:rPr lang="en-US" dirty="0" smtClean="0"/>
              <a:t>loss of </a:t>
            </a:r>
            <a:r>
              <a:rPr lang="en-US" dirty="0"/>
              <a:t>power</a:t>
            </a:r>
            <a:r>
              <a:rPr lang="en-US" dirty="0" smtClean="0"/>
              <a:t>.</a:t>
            </a:r>
          </a:p>
          <a:p>
            <a:r>
              <a:rPr lang="en-US" dirty="0"/>
              <a:t>a decibel loss as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724400"/>
            <a:ext cx="56388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65380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9000"/>
                    </a14:imgEffect>
                    <a14:imgEffect>
                      <a14:brightnessContrast bright="17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28531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77000"/>
          </a:xfrm>
        </p:spPr>
        <p:txBody>
          <a:bodyPr/>
          <a:lstStyle/>
          <a:p>
            <a:r>
              <a:rPr lang="en-US" dirty="0"/>
              <a:t>Local area networks (LANs), </a:t>
            </a:r>
            <a:endParaRPr lang="en-US" dirty="0" smtClean="0"/>
          </a:p>
          <a:p>
            <a:r>
              <a:rPr lang="en-US" dirty="0" smtClean="0"/>
              <a:t>Metropolitan </a:t>
            </a:r>
            <a:r>
              <a:rPr lang="en-US" dirty="0"/>
              <a:t>area networks (MANs), </a:t>
            </a:r>
            <a:r>
              <a:rPr lang="en-US" dirty="0" smtClean="0"/>
              <a:t>and</a:t>
            </a:r>
          </a:p>
          <a:p>
            <a:r>
              <a:rPr lang="en-US" dirty="0" smtClean="0"/>
              <a:t>Wide area networks </a:t>
            </a:r>
            <a:r>
              <a:rPr lang="en-US" dirty="0"/>
              <a:t>(WANs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Wide </a:t>
            </a:r>
            <a:r>
              <a:rPr lang="en-US" dirty="0">
                <a:solidFill>
                  <a:srgbClr val="FF0000"/>
                </a:solidFill>
              </a:rPr>
              <a:t>area networks (WANs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It consists </a:t>
            </a:r>
            <a:r>
              <a:rPr lang="en-US" dirty="0"/>
              <a:t>of a number of interconnected switching </a:t>
            </a:r>
            <a:r>
              <a:rPr lang="en-US" dirty="0" smtClean="0"/>
              <a:t>nodes</a:t>
            </a:r>
          </a:p>
          <a:p>
            <a:r>
              <a:rPr lang="en-US" dirty="0"/>
              <a:t>A </a:t>
            </a:r>
            <a:r>
              <a:rPr lang="en-US" dirty="0" smtClean="0"/>
              <a:t>transmission from </a:t>
            </a:r>
            <a:r>
              <a:rPr lang="en-US" dirty="0"/>
              <a:t>anyone device is routed through these internal nodes to the specified</a:t>
            </a:r>
          </a:p>
          <a:p>
            <a:pPr marL="0" indent="0">
              <a:buNone/>
            </a:pPr>
            <a:r>
              <a:rPr lang="en-US" dirty="0" smtClean="0"/>
              <a:t>   destination device.</a:t>
            </a:r>
          </a:p>
          <a:p>
            <a:pPr marL="0" indent="0">
              <a:buNone/>
            </a:pPr>
            <a:r>
              <a:rPr lang="en-US" dirty="0" smtClean="0"/>
              <a:t>relatively </a:t>
            </a:r>
            <a:r>
              <a:rPr lang="en-US" dirty="0"/>
              <a:t>modest capacity to subscribers</a:t>
            </a:r>
          </a:p>
        </p:txBody>
      </p:sp>
    </p:spTree>
    <p:extLst>
      <p:ext uri="{BB962C8B-B14F-4D97-AF65-F5344CB8AC3E}">
        <p14:creationId xmlns:p14="http://schemas.microsoft.com/office/powerpoint/2010/main" val="18477313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629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Local </a:t>
            </a:r>
            <a:r>
              <a:rPr lang="en-US" dirty="0">
                <a:solidFill>
                  <a:srgbClr val="FF0000"/>
                </a:solidFill>
              </a:rPr>
              <a:t>area networks (LANs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/>
              <a:t>The scope of the LAN is small, typically a single building or a cluster of </a:t>
            </a:r>
            <a:r>
              <a:rPr lang="en-US" dirty="0" smtClean="0"/>
              <a:t>buildings</a:t>
            </a:r>
          </a:p>
          <a:p>
            <a:pPr marL="0" indent="0">
              <a:buNone/>
            </a:pPr>
            <a:r>
              <a:rPr lang="en-US" dirty="0"/>
              <a:t>The internal data rates of LANs are typically much greater than those </a:t>
            </a:r>
            <a:r>
              <a:rPr lang="en-US" dirty="0" err="1" smtClean="0"/>
              <a:t>ofWANs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Traditional LANs have provided data rates in a range from about 1 to 20 Mbps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2400"/>
            <a:ext cx="9144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560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8915400" cy="6629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Metropolitan Area Network</a:t>
            </a:r>
          </a:p>
          <a:p>
            <a:r>
              <a:rPr lang="en-US" dirty="0" smtClean="0"/>
              <a:t>a </a:t>
            </a:r>
            <a:r>
              <a:rPr lang="en-US" dirty="0"/>
              <a:t>MAN occupies a </a:t>
            </a:r>
            <a:r>
              <a:rPr lang="en-US" dirty="0">
                <a:solidFill>
                  <a:srgbClr val="FF0000"/>
                </a:solidFill>
              </a:rPr>
              <a:t>middle ground </a:t>
            </a:r>
            <a:r>
              <a:rPr lang="en-US" dirty="0"/>
              <a:t>between LANs and </a:t>
            </a:r>
            <a:r>
              <a:rPr lang="en-US" dirty="0" smtClean="0"/>
              <a:t>WANs</a:t>
            </a:r>
          </a:p>
          <a:p>
            <a:r>
              <a:rPr lang="en-US" dirty="0"/>
              <a:t>MANs cover </a:t>
            </a:r>
            <a:r>
              <a:rPr lang="en-US" dirty="0" smtClean="0">
                <a:solidFill>
                  <a:srgbClr val="FF0000"/>
                </a:solidFill>
              </a:rPr>
              <a:t>greater distances </a:t>
            </a:r>
            <a:r>
              <a:rPr lang="en-US" dirty="0">
                <a:solidFill>
                  <a:srgbClr val="FF0000"/>
                </a:solidFill>
              </a:rPr>
              <a:t>at higher data rates </a:t>
            </a:r>
            <a:r>
              <a:rPr lang="en-US" dirty="0"/>
              <a:t>than LANs, although there is some overlap in </a:t>
            </a:r>
            <a:r>
              <a:rPr lang="en-US" dirty="0" smtClean="0"/>
              <a:t>geographical coverage</a:t>
            </a:r>
          </a:p>
          <a:p>
            <a:r>
              <a:rPr lang="en-US" dirty="0"/>
              <a:t>A MAN is intended to provide the required </a:t>
            </a:r>
            <a:r>
              <a:rPr lang="en-US" dirty="0">
                <a:solidFill>
                  <a:srgbClr val="FF0000"/>
                </a:solidFill>
              </a:rPr>
              <a:t>capacity </a:t>
            </a:r>
            <a:r>
              <a:rPr lang="en-US" dirty="0" smtClean="0">
                <a:solidFill>
                  <a:srgbClr val="FF0000"/>
                </a:solidFill>
              </a:rPr>
              <a:t>at lower </a:t>
            </a:r>
            <a:r>
              <a:rPr lang="en-US" dirty="0">
                <a:solidFill>
                  <a:srgbClr val="FF0000"/>
                </a:solidFill>
              </a:rPr>
              <a:t>cost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greater efficiency </a:t>
            </a:r>
            <a:r>
              <a:rPr lang="en-US" dirty="0"/>
              <a:t>than obtaining an equivalent service </a:t>
            </a:r>
            <a:r>
              <a:rPr lang="en-US" dirty="0">
                <a:solidFill>
                  <a:srgbClr val="FF0000"/>
                </a:solidFill>
              </a:rPr>
              <a:t>from the local telephone company.</a:t>
            </a:r>
          </a:p>
        </p:txBody>
      </p:sp>
    </p:spTree>
    <p:extLst>
      <p:ext uri="{BB962C8B-B14F-4D97-AF65-F5344CB8AC3E}">
        <p14:creationId xmlns:p14="http://schemas.microsoft.com/office/powerpoint/2010/main" val="7990971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Switching Techniques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>
            <a:normAutofit/>
          </a:bodyPr>
          <a:lstStyle/>
          <a:p>
            <a:r>
              <a:rPr lang="en-US" dirty="0"/>
              <a:t>For transmission of data beyond a local </a:t>
            </a:r>
            <a:r>
              <a:rPr lang="en-US" dirty="0" smtClean="0"/>
              <a:t>area, </a:t>
            </a:r>
            <a:r>
              <a:rPr lang="en-US" dirty="0"/>
              <a:t>transmitting data from source to destination through a network of </a:t>
            </a:r>
            <a:r>
              <a:rPr lang="en-US" dirty="0" smtClean="0"/>
              <a:t>intermediate switching nodes, this </a:t>
            </a:r>
            <a:r>
              <a:rPr lang="en-US" dirty="0"/>
              <a:t>switched network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These are </a:t>
            </a:r>
            <a:r>
              <a:rPr lang="en-US" dirty="0"/>
              <a:t>not concerned with the </a:t>
            </a:r>
            <a:r>
              <a:rPr lang="en-US" dirty="0" smtClean="0"/>
              <a:t>content of </a:t>
            </a:r>
            <a:r>
              <a:rPr lang="en-US" dirty="0"/>
              <a:t>the data; rather their </a:t>
            </a:r>
            <a:r>
              <a:rPr lang="en-US" dirty="0">
                <a:solidFill>
                  <a:srgbClr val="FF0000"/>
                </a:solidFill>
              </a:rPr>
              <a:t>purpose is to provide a switching facility</a:t>
            </a:r>
            <a:r>
              <a:rPr lang="en-US" dirty="0"/>
              <a:t> that will move </a:t>
            </a:r>
            <a:r>
              <a:rPr lang="en-US" dirty="0" smtClean="0"/>
              <a:t>the data </a:t>
            </a:r>
            <a:r>
              <a:rPr lang="en-US" dirty="0"/>
              <a:t>from node to </a:t>
            </a:r>
            <a:r>
              <a:rPr lang="en-US" dirty="0" smtClean="0"/>
              <a:t>node </a:t>
            </a:r>
            <a:r>
              <a:rPr lang="en-US" dirty="0"/>
              <a:t>until they reach their </a:t>
            </a:r>
            <a:r>
              <a:rPr lang="en-US" dirty="0" smtClean="0"/>
              <a:t>destination</a:t>
            </a:r>
          </a:p>
          <a:p>
            <a:r>
              <a:rPr lang="en-US" dirty="0"/>
              <a:t>The end devices </a:t>
            </a:r>
            <a:r>
              <a:rPr lang="en-US" dirty="0" smtClean="0"/>
              <a:t>may </a:t>
            </a:r>
            <a:r>
              <a:rPr lang="en-US" dirty="0"/>
              <a:t>be referred to as stations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Ex- </a:t>
            </a:r>
            <a:r>
              <a:rPr lang="en-US" dirty="0"/>
              <a:t>computers, </a:t>
            </a:r>
            <a:r>
              <a:rPr lang="en-US" dirty="0" smtClean="0"/>
              <a:t>terminals, telephones</a:t>
            </a:r>
            <a:r>
              <a:rPr lang="en-US" dirty="0"/>
              <a:t>, or other communicating devices.</a:t>
            </a:r>
          </a:p>
        </p:txBody>
      </p:sp>
    </p:spTree>
    <p:extLst>
      <p:ext uri="{BB962C8B-B14F-4D97-AF65-F5344CB8AC3E}">
        <p14:creationId xmlns:p14="http://schemas.microsoft.com/office/powerpoint/2010/main" val="11879485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9144000" cy="6477000"/>
          </a:xfrm>
        </p:spPr>
        <p:txBody>
          <a:bodyPr/>
          <a:lstStyle/>
          <a:p>
            <a:r>
              <a:rPr lang="en-US" dirty="0" smtClean="0"/>
              <a:t>Switching devices </a:t>
            </a:r>
            <a:r>
              <a:rPr lang="en-US" dirty="0"/>
              <a:t>whose purpose is to provide communication </a:t>
            </a:r>
            <a:r>
              <a:rPr lang="en-US" dirty="0" smtClean="0"/>
              <a:t>refers to  as </a:t>
            </a:r>
            <a:r>
              <a:rPr lang="en-US" i="1" dirty="0"/>
              <a:t>nodes</a:t>
            </a:r>
            <a:r>
              <a:rPr lang="en-US" i="1" dirty="0" smtClean="0"/>
              <a:t>.</a:t>
            </a:r>
          </a:p>
          <a:p>
            <a:r>
              <a:rPr lang="en-US" dirty="0"/>
              <a:t>The nodes are </a:t>
            </a:r>
            <a:r>
              <a:rPr lang="en-US" dirty="0" smtClean="0">
                <a:solidFill>
                  <a:srgbClr val="FF0000"/>
                </a:solidFill>
              </a:rPr>
              <a:t>connected to </a:t>
            </a:r>
            <a:r>
              <a:rPr lang="en-US" dirty="0">
                <a:solidFill>
                  <a:srgbClr val="FF0000"/>
                </a:solidFill>
              </a:rPr>
              <a:t>each other in some topology by transmission links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Each </a:t>
            </a:r>
            <a:r>
              <a:rPr lang="en-US" dirty="0">
                <a:solidFill>
                  <a:srgbClr val="FF0000"/>
                </a:solidFill>
              </a:rPr>
              <a:t>station </a:t>
            </a:r>
            <a:r>
              <a:rPr lang="en-US" dirty="0" smtClean="0">
                <a:solidFill>
                  <a:srgbClr val="FF0000"/>
                </a:solidFill>
              </a:rPr>
              <a:t>attaches to </a:t>
            </a:r>
            <a:r>
              <a:rPr lang="en-US" dirty="0">
                <a:solidFill>
                  <a:srgbClr val="FF0000"/>
                </a:solidFill>
              </a:rPr>
              <a:t>a node</a:t>
            </a:r>
            <a:r>
              <a:rPr lang="en-US" dirty="0"/>
              <a:t>, and </a:t>
            </a:r>
            <a:r>
              <a:rPr lang="en-US" dirty="0" smtClean="0"/>
              <a:t>the collection </a:t>
            </a:r>
            <a:r>
              <a:rPr lang="en-US" dirty="0"/>
              <a:t>of nodes is referred to as a </a:t>
            </a:r>
            <a:r>
              <a:rPr lang="en-US" i="1" dirty="0"/>
              <a:t>communication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6187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6553200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Circuit switching </a:t>
            </a:r>
            <a:r>
              <a:rPr lang="en-US" sz="3000" dirty="0"/>
              <a:t>has been the dominant technology for both voice and data communications</a:t>
            </a:r>
            <a:r>
              <a:rPr lang="en-US" dirty="0" smtClean="0"/>
              <a:t>.</a:t>
            </a:r>
          </a:p>
          <a:p>
            <a:r>
              <a:rPr lang="en-US" dirty="0"/>
              <a:t>Communication via circuit switching implies that </a:t>
            </a:r>
            <a:r>
              <a:rPr lang="en-US" dirty="0">
                <a:solidFill>
                  <a:srgbClr val="FF0000"/>
                </a:solidFill>
              </a:rPr>
              <a:t>there is a </a:t>
            </a:r>
            <a:r>
              <a:rPr lang="en-US" dirty="0" smtClean="0">
                <a:solidFill>
                  <a:srgbClr val="FF0000"/>
                </a:solidFill>
              </a:rPr>
              <a:t>dedicated communication </a:t>
            </a:r>
            <a:r>
              <a:rPr lang="en-US" dirty="0">
                <a:solidFill>
                  <a:srgbClr val="FF0000"/>
                </a:solidFill>
              </a:rPr>
              <a:t>path between two stations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path is a connected </a:t>
            </a:r>
            <a:r>
              <a:rPr lang="en-US" dirty="0" smtClean="0">
                <a:solidFill>
                  <a:srgbClr val="FF0000"/>
                </a:solidFill>
              </a:rPr>
              <a:t>sequence of </a:t>
            </a:r>
            <a:r>
              <a:rPr lang="en-US" dirty="0">
                <a:solidFill>
                  <a:srgbClr val="FF0000"/>
                </a:solidFill>
              </a:rPr>
              <a:t>links </a:t>
            </a:r>
            <a:r>
              <a:rPr lang="en-US" dirty="0"/>
              <a:t>between network nodes.  </a:t>
            </a:r>
            <a:r>
              <a:rPr lang="en-US" dirty="0" smtClean="0"/>
              <a:t> i. e. resources </a:t>
            </a:r>
            <a:r>
              <a:rPr lang="en-US" dirty="0"/>
              <a:t>within the network are dedicated to a particular call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each </a:t>
            </a:r>
            <a:r>
              <a:rPr lang="en-US" dirty="0">
                <a:solidFill>
                  <a:srgbClr val="FF0000"/>
                </a:solidFill>
              </a:rPr>
              <a:t>physical link</a:t>
            </a:r>
            <a:r>
              <a:rPr lang="en-US" dirty="0"/>
              <a:t>, a channel is dedicated </a:t>
            </a:r>
            <a:r>
              <a:rPr lang="en-US" dirty="0" smtClean="0"/>
              <a:t>to the </a:t>
            </a:r>
            <a:r>
              <a:rPr lang="en-US" dirty="0"/>
              <a:t>connection.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most common example </a:t>
            </a:r>
            <a:r>
              <a:rPr lang="en-US" dirty="0" smtClean="0"/>
              <a:t>-the </a:t>
            </a:r>
            <a:r>
              <a:rPr lang="en-US" dirty="0">
                <a:solidFill>
                  <a:srgbClr val="FF0000"/>
                </a:solidFill>
              </a:rPr>
              <a:t>telephone network</a:t>
            </a:r>
            <a:r>
              <a:rPr lang="en-US" dirty="0" smtClean="0">
                <a:solidFill>
                  <a:srgbClr val="FF0000"/>
                </a:solidFill>
              </a:rPr>
              <a:t>.(</a:t>
            </a:r>
            <a:r>
              <a:rPr lang="en-US" dirty="0"/>
              <a:t>voice </a:t>
            </a:r>
            <a:r>
              <a:rPr lang="en-US" dirty="0" smtClean="0"/>
              <a:t>traffic)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3465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Packet-Switching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915400" cy="5943600"/>
          </a:xfrm>
        </p:spPr>
        <p:txBody>
          <a:bodyPr/>
          <a:lstStyle/>
          <a:p>
            <a:r>
              <a:rPr lang="en-US" dirty="0"/>
              <a:t>Data are transmitted in blocks, </a:t>
            </a:r>
            <a:r>
              <a:rPr lang="en-US" dirty="0" smtClean="0"/>
              <a:t>called packets.</a:t>
            </a:r>
          </a:p>
          <a:p>
            <a:r>
              <a:rPr lang="en-US" dirty="0"/>
              <a:t>packet length is 1000 octets (bytes</a:t>
            </a:r>
            <a:r>
              <a:rPr lang="en-US" dirty="0" smtClean="0"/>
              <a:t>).</a:t>
            </a:r>
          </a:p>
          <a:p>
            <a:r>
              <a:rPr lang="en-US" dirty="0"/>
              <a:t>Line efficiency is </a:t>
            </a:r>
            <a:r>
              <a:rPr lang="en-US" dirty="0" smtClean="0"/>
              <a:t>greater</a:t>
            </a:r>
          </a:p>
          <a:p>
            <a:r>
              <a:rPr lang="en-US" dirty="0"/>
              <a:t>can carry out data-rate </a:t>
            </a:r>
            <a:r>
              <a:rPr lang="en-US" dirty="0" smtClean="0"/>
              <a:t>conversion</a:t>
            </a:r>
          </a:p>
          <a:p>
            <a:r>
              <a:rPr lang="en-US" dirty="0"/>
              <a:t>When traffic becomes heavy, </a:t>
            </a:r>
            <a:r>
              <a:rPr lang="en-US" dirty="0" smtClean="0"/>
              <a:t>packets are </a:t>
            </a:r>
            <a:r>
              <a:rPr lang="en-US" dirty="0"/>
              <a:t>still accepted, but delivery delay increases</a:t>
            </a:r>
            <a:r>
              <a:rPr lang="en-US" dirty="0" smtClean="0"/>
              <a:t>.</a:t>
            </a:r>
          </a:p>
          <a:p>
            <a:r>
              <a:rPr lang="en-US" dirty="0"/>
              <a:t>Priorities can be used.</a:t>
            </a:r>
          </a:p>
        </p:txBody>
      </p:sp>
    </p:spTree>
    <p:extLst>
      <p:ext uri="{BB962C8B-B14F-4D97-AF65-F5344CB8AC3E}">
        <p14:creationId xmlns:p14="http://schemas.microsoft.com/office/powerpoint/2010/main" val="34183956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Concept of Spread Spectrum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943600"/>
          </a:xfrm>
        </p:spPr>
        <p:txBody>
          <a:bodyPr>
            <a:normAutofit/>
          </a:bodyPr>
          <a:lstStyle/>
          <a:p>
            <a:r>
              <a:rPr lang="en-US" dirty="0"/>
              <a:t>The spread spectrum technique was developed initially </a:t>
            </a:r>
            <a:r>
              <a:rPr lang="en-US" dirty="0">
                <a:solidFill>
                  <a:srgbClr val="FF0000"/>
                </a:solidFill>
              </a:rPr>
              <a:t>for </a:t>
            </a:r>
            <a:r>
              <a:rPr lang="en-US" dirty="0" smtClean="0">
                <a:solidFill>
                  <a:srgbClr val="FF0000"/>
                </a:solidFill>
              </a:rPr>
              <a:t>military </a:t>
            </a:r>
            <a:r>
              <a:rPr lang="en-US" dirty="0">
                <a:solidFill>
                  <a:srgbClr val="FF0000"/>
                </a:solidFill>
              </a:rPr>
              <a:t>and </a:t>
            </a:r>
            <a:r>
              <a:rPr lang="en-US" dirty="0" smtClean="0">
                <a:solidFill>
                  <a:srgbClr val="FF0000"/>
                </a:solidFill>
              </a:rPr>
              <a:t>intelligence requirements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essential idea </a:t>
            </a:r>
            <a:r>
              <a:rPr lang="en-US" dirty="0"/>
              <a:t>is to spread the information </a:t>
            </a:r>
            <a:r>
              <a:rPr lang="en-US" dirty="0" smtClean="0"/>
              <a:t>signal </a:t>
            </a:r>
            <a:r>
              <a:rPr lang="en-US" dirty="0"/>
              <a:t>over a </a:t>
            </a:r>
            <a:r>
              <a:rPr lang="en-US" dirty="0" smtClean="0"/>
              <a:t>wider bandwidth </a:t>
            </a:r>
            <a:r>
              <a:rPr lang="en-US" dirty="0">
                <a:solidFill>
                  <a:srgbClr val="FF0000"/>
                </a:solidFill>
              </a:rPr>
              <a:t>to make jamming and interception more difficult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The first </a:t>
            </a:r>
            <a:r>
              <a:rPr lang="en-US" dirty="0">
                <a:solidFill>
                  <a:srgbClr val="FF0000"/>
                </a:solidFill>
              </a:rPr>
              <a:t>type </a:t>
            </a:r>
            <a:r>
              <a:rPr lang="en-US" dirty="0"/>
              <a:t>of </a:t>
            </a:r>
            <a:r>
              <a:rPr lang="en-US" dirty="0" smtClean="0"/>
              <a:t>spread spectrum </a:t>
            </a:r>
            <a:r>
              <a:rPr lang="en-US" dirty="0"/>
              <a:t>developed is known as </a:t>
            </a:r>
            <a:r>
              <a:rPr lang="en-US" dirty="0">
                <a:solidFill>
                  <a:srgbClr val="FF0000"/>
                </a:solidFill>
              </a:rPr>
              <a:t>frequency hopping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more </a:t>
            </a:r>
            <a:r>
              <a:rPr lang="en-US" dirty="0" smtClean="0">
                <a:solidFill>
                  <a:srgbClr val="FF0000"/>
                </a:solidFill>
              </a:rPr>
              <a:t>recent </a:t>
            </a:r>
            <a:r>
              <a:rPr lang="en-US" dirty="0">
                <a:solidFill>
                  <a:srgbClr val="FF0000"/>
                </a:solidFill>
              </a:rPr>
              <a:t>type </a:t>
            </a:r>
            <a:r>
              <a:rPr lang="en-US" dirty="0"/>
              <a:t>of </a:t>
            </a:r>
            <a:r>
              <a:rPr lang="en-US" dirty="0" smtClean="0"/>
              <a:t>spread spectrum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direct sequence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2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915400" cy="662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2) </a:t>
            </a:r>
            <a:r>
              <a:rPr lang="en-US" dirty="0">
                <a:solidFill>
                  <a:srgbClr val="FF0000"/>
                </a:solidFill>
              </a:rPr>
              <a:t>Inferior call qualities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Analog </a:t>
            </a:r>
            <a:r>
              <a:rPr lang="en-US" dirty="0"/>
              <a:t>traffic is </a:t>
            </a:r>
            <a:r>
              <a:rPr lang="en-US" dirty="0">
                <a:solidFill>
                  <a:srgbClr val="FF0000"/>
                </a:solidFill>
              </a:rPr>
              <a:t>easily degraded by interference</a:t>
            </a:r>
            <a:r>
              <a:rPr lang="en-US" dirty="0"/>
              <a:t>, which results </a:t>
            </a:r>
            <a:r>
              <a:rPr lang="en-US" dirty="0" smtClean="0"/>
              <a:t>in </a:t>
            </a:r>
            <a:r>
              <a:rPr lang="en-US" dirty="0"/>
              <a:t>inferior call quality</a:t>
            </a:r>
            <a:r>
              <a:rPr lang="en-US" dirty="0" smtClean="0"/>
              <a:t>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i="1" dirty="0" smtClean="0"/>
              <a:t>Contrary </a:t>
            </a:r>
            <a:r>
              <a:rPr lang="en-US" i="1" dirty="0"/>
              <a:t>to digital traffic, no coding or error correction is applied </a:t>
            </a:r>
            <a:r>
              <a:rPr lang="en-US" i="1" dirty="0" smtClean="0"/>
              <a:t>in order </a:t>
            </a:r>
            <a:r>
              <a:rPr lang="en-US" i="1" dirty="0"/>
              <a:t>to combat </a:t>
            </a:r>
            <a:r>
              <a:rPr lang="en-US" i="1" dirty="0" smtClean="0"/>
              <a:t>in</a:t>
            </a:r>
            <a:r>
              <a:rPr lang="en-US" i="1" dirty="0"/>
              <a:t>terference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3) </a:t>
            </a:r>
            <a:r>
              <a:rPr lang="en-US" dirty="0" smtClean="0">
                <a:solidFill>
                  <a:srgbClr val="FF0000"/>
                </a:solidFill>
              </a:rPr>
              <a:t>Spectrum </a:t>
            </a:r>
            <a:r>
              <a:rPr lang="en-US" dirty="0">
                <a:solidFill>
                  <a:srgbClr val="FF0000"/>
                </a:solidFill>
              </a:rPr>
              <a:t>inefficiency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analog systems, </a:t>
            </a:r>
            <a:r>
              <a:rPr lang="en-US" dirty="0">
                <a:solidFill>
                  <a:srgbClr val="FF0000"/>
                </a:solidFill>
              </a:rPr>
              <a:t>each RF carrier is dedicated to a single </a:t>
            </a:r>
            <a:r>
              <a:rPr lang="en-US" dirty="0" smtClean="0">
                <a:solidFill>
                  <a:srgbClr val="FF0000"/>
                </a:solidFill>
              </a:rPr>
              <a:t>user</a:t>
            </a:r>
            <a:r>
              <a:rPr lang="en-US" dirty="0" smtClean="0"/>
              <a:t>, regardless </a:t>
            </a:r>
            <a:r>
              <a:rPr lang="en-US" dirty="0"/>
              <a:t>of whether the user is active (speaking) or not </a:t>
            </a:r>
            <a:r>
              <a:rPr lang="en-US" dirty="0">
                <a:solidFill>
                  <a:srgbClr val="FF0000"/>
                </a:solidFill>
              </a:rPr>
              <a:t>(idle within the call).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i="1" dirty="0" smtClean="0"/>
              <a:t>This </a:t>
            </a:r>
            <a:r>
              <a:rPr lang="en-US" i="1" dirty="0"/>
              <a:t>is </a:t>
            </a:r>
            <a:r>
              <a:rPr lang="en-US" i="1" dirty="0" smtClean="0"/>
              <a:t>the reason </a:t>
            </a:r>
            <a:r>
              <a:rPr lang="en-US" i="1" dirty="0"/>
              <a:t>for the inefficient spectrum usage compared to later generations of cellular systems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6183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Figure </a:t>
            </a:r>
            <a:r>
              <a:rPr lang="en-US" sz="3600" dirty="0"/>
              <a:t>7.1 highlights the key characteristics of </a:t>
            </a:r>
            <a:r>
              <a:rPr lang="en-US" sz="3600" dirty="0">
                <a:solidFill>
                  <a:srgbClr val="FF0000"/>
                </a:solidFill>
              </a:rPr>
              <a:t>any spread </a:t>
            </a:r>
            <a:r>
              <a:rPr lang="en-US" sz="3600" dirty="0" smtClean="0">
                <a:solidFill>
                  <a:srgbClr val="FF0000"/>
                </a:solidFill>
              </a:rPr>
              <a:t>spectrum </a:t>
            </a:r>
            <a:r>
              <a:rPr lang="en-US" sz="3600" dirty="0">
                <a:solidFill>
                  <a:srgbClr val="FF0000"/>
                </a:solidFill>
              </a:rPr>
              <a:t>system</a:t>
            </a:r>
            <a:r>
              <a:rPr lang="en-US" sz="3600" dirty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991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31674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Input is </a:t>
            </a:r>
            <a:r>
              <a:rPr lang="en-US" dirty="0">
                <a:solidFill>
                  <a:srgbClr val="FF0000"/>
                </a:solidFill>
              </a:rPr>
              <a:t>fed into a channel encoder </a:t>
            </a:r>
            <a:r>
              <a:rPr lang="en-US" dirty="0"/>
              <a:t>that produces an analog signal with a </a:t>
            </a:r>
            <a:r>
              <a:rPr lang="en-US" dirty="0" smtClean="0"/>
              <a:t>relatively narrow </a:t>
            </a:r>
            <a:r>
              <a:rPr lang="en-US" dirty="0"/>
              <a:t>bandwidth around some center frequency</a:t>
            </a:r>
            <a:r>
              <a:rPr lang="en-US" dirty="0" smtClean="0"/>
              <a:t>.</a:t>
            </a:r>
          </a:p>
          <a:p>
            <a:r>
              <a:rPr lang="en-US" dirty="0"/>
              <a:t>This signal is further </a:t>
            </a:r>
            <a:r>
              <a:rPr lang="en-US" dirty="0" smtClean="0">
                <a:solidFill>
                  <a:srgbClr val="FF0000"/>
                </a:solidFill>
              </a:rPr>
              <a:t>modulated using </a:t>
            </a:r>
            <a:r>
              <a:rPr lang="en-US" dirty="0"/>
              <a:t>a sequence of digits known as a spreading code or </a:t>
            </a:r>
            <a:r>
              <a:rPr lang="en-US" dirty="0">
                <a:solidFill>
                  <a:srgbClr val="FF0000"/>
                </a:solidFill>
              </a:rPr>
              <a:t>Spreading </a:t>
            </a:r>
            <a:r>
              <a:rPr lang="en-US" dirty="0" smtClean="0">
                <a:solidFill>
                  <a:srgbClr val="FF0000"/>
                </a:solidFill>
              </a:rPr>
              <a:t>sequence</a:t>
            </a:r>
          </a:p>
          <a:p>
            <a:r>
              <a:rPr lang="en-US" dirty="0"/>
              <a:t>the spreading code is generated by a </a:t>
            </a:r>
            <a:r>
              <a:rPr lang="en-US" dirty="0" smtClean="0"/>
              <a:t>pseudo-noise</a:t>
            </a:r>
            <a:r>
              <a:rPr lang="en-US" dirty="0"/>
              <a:t>, </a:t>
            </a:r>
            <a:r>
              <a:rPr lang="en-US" dirty="0" smtClean="0"/>
              <a:t>or pseudorandom </a:t>
            </a:r>
            <a:r>
              <a:rPr lang="en-US" dirty="0"/>
              <a:t>number, </a:t>
            </a:r>
            <a:r>
              <a:rPr lang="en-US" dirty="0" smtClean="0"/>
              <a:t>generator</a:t>
            </a:r>
          </a:p>
          <a:p>
            <a:r>
              <a:rPr lang="en-US" dirty="0"/>
              <a:t>The effect of this </a:t>
            </a:r>
            <a:r>
              <a:rPr lang="en-US" dirty="0" smtClean="0"/>
              <a:t>modula</a:t>
            </a:r>
            <a:r>
              <a:rPr lang="en-US" dirty="0"/>
              <a:t>t</a:t>
            </a:r>
            <a:r>
              <a:rPr lang="en-US" dirty="0" smtClean="0"/>
              <a:t>ion </a:t>
            </a:r>
            <a:r>
              <a:rPr lang="en-US" dirty="0">
                <a:solidFill>
                  <a:srgbClr val="FF0000"/>
                </a:solidFill>
              </a:rPr>
              <a:t>is to increase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significantly </a:t>
            </a:r>
            <a:r>
              <a:rPr lang="en-US" dirty="0">
                <a:solidFill>
                  <a:srgbClr val="FF0000"/>
                </a:solidFill>
              </a:rPr>
              <a:t>the bandwidth </a:t>
            </a:r>
            <a:r>
              <a:rPr lang="en-US" dirty="0"/>
              <a:t>(spread the spectrum) of the </a:t>
            </a:r>
            <a:r>
              <a:rPr lang="en-US" dirty="0" smtClean="0"/>
              <a:t>signal </a:t>
            </a:r>
            <a:r>
              <a:rPr lang="en-US" dirty="0"/>
              <a:t>to be transmitted.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4006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On the receiving end</a:t>
            </a:r>
            <a:r>
              <a:rPr lang="en-US" dirty="0"/>
              <a:t>, the same digit sequence is used </a:t>
            </a:r>
            <a:r>
              <a:rPr lang="en-US" dirty="0" smtClean="0"/>
              <a:t>to </a:t>
            </a:r>
            <a:r>
              <a:rPr lang="en-US" dirty="0"/>
              <a:t>demodulate </a:t>
            </a:r>
            <a:r>
              <a:rPr lang="en-US" dirty="0" smtClean="0"/>
              <a:t>the spread </a:t>
            </a:r>
            <a:r>
              <a:rPr lang="en-US" dirty="0"/>
              <a:t>spectrum signal. </a:t>
            </a:r>
            <a:endParaRPr lang="en-US" dirty="0" smtClean="0"/>
          </a:p>
          <a:p>
            <a:r>
              <a:rPr lang="en-US" dirty="0" smtClean="0"/>
              <a:t>Finally</a:t>
            </a:r>
            <a:r>
              <a:rPr lang="en-US" dirty="0"/>
              <a:t>, the signal is fed into a channel d</a:t>
            </a:r>
            <a:r>
              <a:rPr lang="en-US" dirty="0" smtClean="0"/>
              <a:t>ecoder </a:t>
            </a:r>
            <a:r>
              <a:rPr lang="en-US" dirty="0"/>
              <a:t>to </a:t>
            </a:r>
            <a:r>
              <a:rPr lang="en-US" dirty="0" smtClean="0"/>
              <a:t>recover the </a:t>
            </a:r>
            <a:r>
              <a:rPr lang="en-US" dirty="0"/>
              <a:t>data.</a:t>
            </a:r>
          </a:p>
        </p:txBody>
      </p:sp>
    </p:spTree>
    <p:extLst>
      <p:ext uri="{BB962C8B-B14F-4D97-AF65-F5344CB8AC3E}">
        <p14:creationId xmlns:p14="http://schemas.microsoft.com/office/powerpoint/2010/main" val="8146345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629400"/>
          </a:xfrm>
        </p:spPr>
        <p:txBody>
          <a:bodyPr>
            <a:normAutofit fontScale="92500"/>
          </a:bodyPr>
          <a:lstStyle/>
          <a:p>
            <a:r>
              <a:rPr lang="en-US" dirty="0"/>
              <a:t>Several things can be gained from this apparent waste of </a:t>
            </a:r>
            <a:r>
              <a:rPr lang="en-US" dirty="0" smtClean="0"/>
              <a:t>spectrum</a:t>
            </a:r>
          </a:p>
          <a:p>
            <a:r>
              <a:rPr lang="en-US" dirty="0"/>
              <a:t>We can </a:t>
            </a:r>
            <a:r>
              <a:rPr lang="en-US" dirty="0">
                <a:solidFill>
                  <a:srgbClr val="FF0000"/>
                </a:solidFill>
              </a:rPr>
              <a:t>gain immunity </a:t>
            </a:r>
            <a:r>
              <a:rPr lang="en-US" dirty="0"/>
              <a:t>from various kinds of noise and m</a:t>
            </a:r>
            <a:r>
              <a:rPr lang="en-US" dirty="0" smtClean="0"/>
              <a:t>ultipath distortion.</a:t>
            </a:r>
          </a:p>
          <a:p>
            <a:r>
              <a:rPr lang="en-US" dirty="0"/>
              <a:t>It can also be </a:t>
            </a:r>
            <a:r>
              <a:rPr lang="en-US" dirty="0">
                <a:solidFill>
                  <a:srgbClr val="FF0000"/>
                </a:solidFill>
              </a:rPr>
              <a:t>used for hiding and encrypting signals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>
                <a:solidFill>
                  <a:srgbClr val="7030A0"/>
                </a:solidFill>
              </a:rPr>
              <a:t>Only </a:t>
            </a:r>
            <a:r>
              <a:rPr lang="en-US" i="1" dirty="0">
                <a:solidFill>
                  <a:srgbClr val="7030A0"/>
                </a:solidFill>
              </a:rPr>
              <a:t>a </a:t>
            </a:r>
            <a:r>
              <a:rPr lang="en-US" i="1" dirty="0" smtClean="0">
                <a:solidFill>
                  <a:srgbClr val="7030A0"/>
                </a:solidFill>
              </a:rPr>
              <a:t>recipient who knows </a:t>
            </a:r>
            <a:r>
              <a:rPr lang="en-US" i="1" dirty="0">
                <a:solidFill>
                  <a:srgbClr val="7030A0"/>
                </a:solidFill>
              </a:rPr>
              <a:t>the spreading code can recover the encoded </a:t>
            </a:r>
            <a:r>
              <a:rPr lang="en-US" i="1" dirty="0" smtClean="0">
                <a:solidFill>
                  <a:srgbClr val="7030A0"/>
                </a:solidFill>
              </a:rPr>
              <a:t>information</a:t>
            </a:r>
          </a:p>
          <a:p>
            <a:r>
              <a:rPr lang="en-US" dirty="0"/>
              <a:t>Several users can </a:t>
            </a:r>
            <a:r>
              <a:rPr lang="en-US" dirty="0">
                <a:solidFill>
                  <a:srgbClr val="FF0000"/>
                </a:solidFill>
              </a:rPr>
              <a:t>independently use the same higher bandwidth </a:t>
            </a:r>
            <a:r>
              <a:rPr lang="en-US" dirty="0" smtClean="0">
                <a:solidFill>
                  <a:srgbClr val="FF0000"/>
                </a:solidFill>
              </a:rPr>
              <a:t>with </a:t>
            </a:r>
            <a:r>
              <a:rPr lang="en-US" dirty="0">
                <a:solidFill>
                  <a:srgbClr val="FF0000"/>
                </a:solidFill>
              </a:rPr>
              <a:t>very </a:t>
            </a:r>
            <a:r>
              <a:rPr lang="en-US" dirty="0" smtClean="0">
                <a:solidFill>
                  <a:srgbClr val="FF0000"/>
                </a:solidFill>
              </a:rPr>
              <a:t>little interference.</a:t>
            </a:r>
          </a:p>
          <a:p>
            <a:r>
              <a:rPr lang="en-US" dirty="0"/>
              <a:t>This property is used in cellular telephony applications, </a:t>
            </a:r>
            <a:r>
              <a:rPr lang="en-US" dirty="0" smtClean="0"/>
              <a:t>with </a:t>
            </a:r>
            <a:r>
              <a:rPr lang="en-US" dirty="0"/>
              <a:t>a </a:t>
            </a:r>
            <a:r>
              <a:rPr lang="en-US" dirty="0" smtClean="0"/>
              <a:t>technique know </a:t>
            </a:r>
            <a:r>
              <a:rPr lang="en-US" dirty="0"/>
              <a:t>as </a:t>
            </a:r>
            <a:r>
              <a:rPr lang="en-US" i="1" dirty="0">
                <a:solidFill>
                  <a:srgbClr val="FF0000"/>
                </a:solidFill>
              </a:rPr>
              <a:t>code division multiplexing (CDM) or code </a:t>
            </a:r>
            <a:r>
              <a:rPr lang="en-US" i="1" dirty="0" smtClean="0">
                <a:solidFill>
                  <a:srgbClr val="FF0000"/>
                </a:solidFill>
              </a:rPr>
              <a:t>division multiple access </a:t>
            </a:r>
            <a:r>
              <a:rPr lang="en-US" i="1" dirty="0">
                <a:solidFill>
                  <a:srgbClr val="FF0000"/>
                </a:solidFill>
              </a:rPr>
              <a:t>(CDMA).</a:t>
            </a:r>
          </a:p>
        </p:txBody>
      </p:sp>
    </p:spTree>
    <p:extLst>
      <p:ext uri="{BB962C8B-B14F-4D97-AF65-F5344CB8AC3E}">
        <p14:creationId xmlns:p14="http://schemas.microsoft.com/office/powerpoint/2010/main" val="35105414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FREQUENCY HOPPING SPREAD </a:t>
            </a:r>
            <a:r>
              <a:rPr lang="en-US" sz="3600" b="1" dirty="0" smtClean="0">
                <a:solidFill>
                  <a:srgbClr val="FF0000"/>
                </a:solidFill>
              </a:rPr>
              <a:t>SPECTRUM {FHSS}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791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Frequency hopping spread spectrum (FHSS) is a </a:t>
            </a:r>
            <a:r>
              <a:rPr lang="en-US" dirty="0" smtClean="0">
                <a:solidFill>
                  <a:srgbClr val="FF0000"/>
                </a:solidFill>
              </a:rPr>
              <a:t>method of transmitting radio signals by shifting carriers across numerous channels with pseudorandom sequence </a:t>
            </a:r>
            <a:r>
              <a:rPr lang="en-US" dirty="0" smtClean="0"/>
              <a:t>which is already known to the sender and receiver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is defined in the </a:t>
            </a:r>
            <a:r>
              <a:rPr lang="en-US" dirty="0" smtClean="0">
                <a:solidFill>
                  <a:srgbClr val="FF0000"/>
                </a:solidFill>
              </a:rPr>
              <a:t>2.4 GHz band </a:t>
            </a:r>
            <a:r>
              <a:rPr lang="en-US" dirty="0" smtClean="0"/>
              <a:t>and</a:t>
            </a:r>
          </a:p>
          <a:p>
            <a:r>
              <a:rPr lang="en-US" dirty="0" smtClean="0"/>
              <a:t> operates in around </a:t>
            </a:r>
            <a:r>
              <a:rPr lang="en-US" dirty="0" smtClean="0">
                <a:solidFill>
                  <a:srgbClr val="FF0000"/>
                </a:solidFill>
              </a:rPr>
              <a:t>79 frequencies</a:t>
            </a:r>
          </a:p>
          <a:p>
            <a:r>
              <a:rPr lang="en-US" dirty="0" smtClean="0"/>
              <a:t> ranging from </a:t>
            </a:r>
            <a:r>
              <a:rPr lang="en-US" dirty="0" smtClean="0">
                <a:solidFill>
                  <a:srgbClr val="FF0000"/>
                </a:solidFill>
              </a:rPr>
              <a:t>2.402 GHz to 2.480 GHz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Every frequency is </a:t>
            </a:r>
            <a:r>
              <a:rPr lang="en-US" dirty="0" smtClean="0">
                <a:solidFill>
                  <a:srgbClr val="FF0000"/>
                </a:solidFill>
              </a:rPr>
              <a:t>GFSK modulated </a:t>
            </a:r>
            <a:r>
              <a:rPr lang="en-US" dirty="0" smtClean="0"/>
              <a:t>with channel width of 1MHz and rates defined as 1 Mbps and 2 Mbps respectively.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220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77000"/>
          </a:xfrm>
        </p:spPr>
        <p:txBody>
          <a:bodyPr/>
          <a:lstStyle/>
          <a:p>
            <a:r>
              <a:rPr lang="en-US" dirty="0" smtClean="0"/>
              <a:t> The receiver has the </a:t>
            </a:r>
            <a:r>
              <a:rPr lang="en-US" dirty="0" smtClean="0">
                <a:solidFill>
                  <a:srgbClr val="FF0000"/>
                </a:solidFill>
              </a:rPr>
              <a:t>ability to hop its frequency </a:t>
            </a:r>
            <a:r>
              <a:rPr lang="en-US" dirty="0" smtClean="0"/>
              <a:t>across a specified bandwidth many times per second,</a:t>
            </a:r>
          </a:p>
          <a:p>
            <a:pPr>
              <a:buNone/>
            </a:pPr>
            <a:r>
              <a:rPr lang="en-US" dirty="0" smtClean="0"/>
              <a:t> transmitting using one particular frequency for a specific time frame,</a:t>
            </a:r>
          </a:p>
          <a:p>
            <a:pPr>
              <a:buNone/>
            </a:pPr>
            <a:r>
              <a:rPr lang="en-US" dirty="0" smtClean="0"/>
              <a:t> then hopping to yet another frequency and transmitting again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Advantages:</a:t>
            </a:r>
          </a:p>
          <a:p>
            <a:r>
              <a:rPr lang="en-US" dirty="0" smtClean="0"/>
              <a:t>Eavesdropper can hear only unintelligible blips</a:t>
            </a:r>
          </a:p>
          <a:p>
            <a:r>
              <a:rPr lang="en-US" dirty="0" smtClean="0"/>
              <a:t>Attempts to jam the signal on one frequency </a:t>
            </a:r>
            <a:r>
              <a:rPr lang="en-US" dirty="0" err="1" smtClean="0"/>
              <a:t>successed</a:t>
            </a:r>
            <a:r>
              <a:rPr lang="en-US" dirty="0" smtClean="0"/>
              <a:t> only at knocking out few bits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098" name="AutoShape 2" descr="Image result for fhss in wireless net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https://www.nutaq.com/sites/default/files/images/blog-images/FHSS%20Link%2016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154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HSS Transmitter Receiver Block Diagra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096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9143999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91600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1" dirty="0" smtClean="0">
                <a:solidFill>
                  <a:srgbClr val="FF0000"/>
                </a:solidFill>
              </a:rPr>
              <a:t/>
            </a:r>
            <a:br>
              <a:rPr lang="en-US" b="1" i="1" dirty="0" smtClean="0">
                <a:solidFill>
                  <a:srgbClr val="FF0000"/>
                </a:solidFill>
              </a:rPr>
            </a:br>
            <a:r>
              <a:rPr lang="en-US" b="1" i="1" dirty="0" smtClean="0">
                <a:solidFill>
                  <a:srgbClr val="FF0000"/>
                </a:solidFill>
              </a:rPr>
              <a:t>Direct Sequence Spread Spectrum (DSSS)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5943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Used in </a:t>
            </a:r>
            <a:r>
              <a:rPr lang="en-US" dirty="0" smtClean="0">
                <a:solidFill>
                  <a:srgbClr val="FF0000"/>
                </a:solidFill>
              </a:rPr>
              <a:t>local area wireless network </a:t>
            </a:r>
            <a:r>
              <a:rPr lang="en-US" dirty="0" smtClean="0"/>
              <a:t>transmissions</a:t>
            </a:r>
          </a:p>
          <a:p>
            <a:r>
              <a:rPr lang="en-US" dirty="0" smtClean="0"/>
              <a:t> A data signal at the sending station is </a:t>
            </a:r>
            <a:r>
              <a:rPr lang="en-US" dirty="0" smtClean="0">
                <a:solidFill>
                  <a:srgbClr val="FF0000"/>
                </a:solidFill>
              </a:rPr>
              <a:t>combined with a high data rate bit sequence,</a:t>
            </a:r>
            <a:r>
              <a:rPr lang="en-US" dirty="0" smtClean="0"/>
              <a:t> which divides user data based on a spreading ratio.</a:t>
            </a:r>
          </a:p>
          <a:p>
            <a:r>
              <a:rPr lang="en-US" dirty="0" smtClean="0"/>
              <a:t>The benefits of using DSSS are…..</a:t>
            </a:r>
          </a:p>
          <a:p>
            <a:r>
              <a:rPr lang="en-US" dirty="0" smtClean="0"/>
              <a:t> resistance to jamming, </a:t>
            </a:r>
          </a:p>
          <a:p>
            <a:r>
              <a:rPr lang="en-US" dirty="0" smtClean="0"/>
              <a:t>sharing single channels among multiple users,</a:t>
            </a:r>
          </a:p>
          <a:p>
            <a:r>
              <a:rPr lang="en-US" dirty="0" smtClean="0"/>
              <a:t>less background noise and </a:t>
            </a:r>
          </a:p>
          <a:p>
            <a:r>
              <a:rPr lang="en-US" dirty="0" smtClean="0"/>
              <a:t>relative timing between transmitter and receivers.</a:t>
            </a:r>
          </a:p>
          <a:p>
            <a:r>
              <a:rPr lang="en-US" dirty="0" smtClean="0"/>
              <a:t>This term is also known as </a:t>
            </a:r>
            <a:r>
              <a:rPr lang="en-US" dirty="0" smtClean="0">
                <a:solidFill>
                  <a:srgbClr val="FF0000"/>
                </a:solidFill>
              </a:rPr>
              <a:t>direct sequence code division multiple access.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915400" cy="5334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2G systems overcome many of the deficiencies of 1G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8991600" cy="624840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b="1" u="sng" dirty="0" smtClean="0">
                <a:solidFill>
                  <a:srgbClr val="FF0000"/>
                </a:solidFill>
              </a:rPr>
              <a:t>Encryption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Digitized traffic can be easily encrypted in order to </a:t>
            </a:r>
            <a:r>
              <a:rPr lang="en-US" dirty="0">
                <a:solidFill>
                  <a:srgbClr val="FF0000"/>
                </a:solidFill>
              </a:rPr>
              <a:t>provide privacy </a:t>
            </a:r>
            <a:r>
              <a:rPr lang="en-US" dirty="0" smtClean="0">
                <a:solidFill>
                  <a:srgbClr val="FF0000"/>
                </a:solidFill>
              </a:rPr>
              <a:t>and security</a:t>
            </a:r>
            <a:r>
              <a:rPr lang="en-US" dirty="0">
                <a:solidFill>
                  <a:srgbClr val="FF0000"/>
                </a:solidFill>
              </a:rPr>
              <a:t>.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Encrypted </a:t>
            </a:r>
            <a:r>
              <a:rPr lang="en-US" dirty="0">
                <a:solidFill>
                  <a:srgbClr val="FF0000"/>
                </a:solidFill>
              </a:rPr>
              <a:t>signals cannot be intercepted and overheard by unauthorized </a:t>
            </a:r>
            <a:r>
              <a:rPr lang="en-US" dirty="0" smtClean="0">
                <a:solidFill>
                  <a:srgbClr val="FF0000"/>
                </a:solidFill>
              </a:rPr>
              <a:t>parties </a:t>
            </a:r>
            <a:r>
              <a:rPr lang="en-US" dirty="0" smtClean="0"/>
              <a:t>(</a:t>
            </a:r>
            <a:r>
              <a:rPr lang="en-US" dirty="0"/>
              <a:t>at least not without very powerful equipment).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 </a:t>
            </a:r>
            <a:r>
              <a:rPr lang="en-US" dirty="0"/>
              <a:t>the other hand, powerful encryption is</a:t>
            </a:r>
          </a:p>
          <a:p>
            <a:pPr marL="0" indent="0">
              <a:buNone/>
            </a:pPr>
            <a:r>
              <a:rPr lang="en-US" dirty="0"/>
              <a:t>not possible in analog systems, which most of the time transmit data without any protection.</a:t>
            </a:r>
          </a:p>
          <a:p>
            <a:pPr marL="0" indent="0">
              <a:buNone/>
            </a:pPr>
            <a:r>
              <a:rPr lang="en-US" dirty="0"/>
              <a:t>Thus, </a:t>
            </a:r>
            <a:r>
              <a:rPr lang="en-US" i="1" dirty="0">
                <a:solidFill>
                  <a:srgbClr val="FF0000"/>
                </a:solidFill>
              </a:rPr>
              <a:t>digital systems provide an increased potential for securing the user’s traffic </a:t>
            </a:r>
            <a:r>
              <a:rPr lang="en-US" i="1" dirty="0" smtClean="0">
                <a:solidFill>
                  <a:srgbClr val="FF0000"/>
                </a:solidFill>
              </a:rPr>
              <a:t>and preventing </a:t>
            </a:r>
            <a:r>
              <a:rPr lang="en-US" i="1" dirty="0">
                <a:solidFill>
                  <a:srgbClr val="FF0000"/>
                </a:solidFill>
              </a:rPr>
              <a:t>unauthorized network access.</a:t>
            </a:r>
          </a:p>
        </p:txBody>
      </p:sp>
    </p:spTree>
    <p:extLst>
      <p:ext uri="{BB962C8B-B14F-4D97-AF65-F5344CB8AC3E}">
        <p14:creationId xmlns:p14="http://schemas.microsoft.com/office/powerpoint/2010/main" val="9904374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324600"/>
          </a:xfrm>
        </p:spPr>
        <p:txBody>
          <a:bodyPr/>
          <a:lstStyle/>
          <a:p>
            <a:r>
              <a:rPr lang="en-US" dirty="0" smtClean="0"/>
              <a:t>DSSS is a spread spectrum modulation technique used for digital signal transmission over airwaves.</a:t>
            </a:r>
          </a:p>
          <a:p>
            <a:r>
              <a:rPr lang="en-US" dirty="0" smtClean="0"/>
              <a:t>developed </a:t>
            </a:r>
            <a:r>
              <a:rPr lang="en-US" dirty="0" smtClean="0">
                <a:solidFill>
                  <a:srgbClr val="FF0000"/>
                </a:solidFill>
              </a:rPr>
              <a:t>for military use, and employed difficult-to-detect wideband signals </a:t>
            </a:r>
            <a:r>
              <a:rPr lang="en-US" dirty="0" smtClean="0"/>
              <a:t>to resist jamming attempts. </a:t>
            </a:r>
          </a:p>
          <a:p>
            <a:r>
              <a:rPr lang="en-US" dirty="0" smtClean="0"/>
              <a:t>It is also being developed </a:t>
            </a:r>
            <a:r>
              <a:rPr lang="en-US" dirty="0" smtClean="0">
                <a:solidFill>
                  <a:srgbClr val="FF0000"/>
                </a:solidFill>
              </a:rPr>
              <a:t>for commercial purposes </a:t>
            </a:r>
            <a:r>
              <a:rPr lang="en-US" dirty="0" smtClean="0"/>
              <a:t>in local and wireless networks.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553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stream of information in </a:t>
            </a:r>
            <a:r>
              <a:rPr lang="en-US" dirty="0" smtClean="0">
                <a:solidFill>
                  <a:srgbClr val="FF0000"/>
                </a:solidFill>
              </a:rPr>
              <a:t>DSSS is </a:t>
            </a:r>
            <a:r>
              <a:rPr lang="en-US" dirty="0" smtClean="0">
                <a:solidFill>
                  <a:srgbClr val="00B0F0"/>
                </a:solidFill>
              </a:rPr>
              <a:t>divided</a:t>
            </a:r>
            <a:r>
              <a:rPr lang="en-US" dirty="0" smtClean="0">
                <a:solidFill>
                  <a:srgbClr val="FF0000"/>
                </a:solidFill>
              </a:rPr>
              <a:t> into small pieces</a:t>
            </a:r>
            <a:r>
              <a:rPr lang="en-US" dirty="0" smtClean="0"/>
              <a:t>, each associated with a frequency channel across spectrums.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Data signals </a:t>
            </a:r>
            <a:r>
              <a:rPr lang="en-US" dirty="0" smtClean="0"/>
              <a:t>at transmission points are </a:t>
            </a:r>
            <a:r>
              <a:rPr lang="en-US" dirty="0">
                <a:solidFill>
                  <a:srgbClr val="00B0F0"/>
                </a:solidFill>
              </a:rPr>
              <a:t>combined</a:t>
            </a:r>
            <a:r>
              <a:rPr lang="en-US" dirty="0" smtClean="0">
                <a:solidFill>
                  <a:srgbClr val="FF0000"/>
                </a:solidFill>
              </a:rPr>
              <a:t> with a higher data rate bit sequence</a:t>
            </a:r>
            <a:r>
              <a:rPr lang="en-US" dirty="0" smtClean="0"/>
              <a:t>, which </a:t>
            </a:r>
            <a:r>
              <a:rPr lang="en-US" dirty="0">
                <a:solidFill>
                  <a:srgbClr val="00B0F0"/>
                </a:solidFill>
              </a:rPr>
              <a:t>divides</a:t>
            </a:r>
            <a:r>
              <a:rPr lang="en-US" dirty="0" smtClean="0">
                <a:solidFill>
                  <a:srgbClr val="FF0000"/>
                </a:solidFill>
              </a:rPr>
              <a:t> data based on a spreading ratio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00B0F0"/>
                </a:solidFill>
              </a:rPr>
              <a:t>chipping code </a:t>
            </a:r>
            <a:r>
              <a:rPr lang="en-US" dirty="0" smtClean="0"/>
              <a:t>in a DSSS </a:t>
            </a:r>
            <a:r>
              <a:rPr lang="en-US" dirty="0" smtClean="0">
                <a:solidFill>
                  <a:srgbClr val="FF0000"/>
                </a:solidFill>
              </a:rPr>
              <a:t>is a redundant bit pattern associated with each bit transmitted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This helps to increase the signal's </a:t>
            </a:r>
            <a:r>
              <a:rPr lang="en-US" dirty="0" smtClean="0">
                <a:solidFill>
                  <a:srgbClr val="FF0000"/>
                </a:solidFill>
              </a:rPr>
              <a:t>resistance to interference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any bits are </a:t>
            </a:r>
            <a:r>
              <a:rPr lang="en-US" dirty="0" smtClean="0">
                <a:solidFill>
                  <a:srgbClr val="FF0000"/>
                </a:solidFill>
              </a:rPr>
              <a:t>damaged</a:t>
            </a:r>
            <a:r>
              <a:rPr lang="en-US" dirty="0" smtClean="0"/>
              <a:t> during transmission, the </a:t>
            </a:r>
            <a:r>
              <a:rPr lang="en-US" dirty="0" smtClean="0">
                <a:solidFill>
                  <a:srgbClr val="FF0000"/>
                </a:solidFill>
              </a:rPr>
              <a:t>original</a:t>
            </a:r>
            <a:r>
              <a:rPr lang="en-US" dirty="0" smtClean="0"/>
              <a:t> data can be </a:t>
            </a:r>
            <a:r>
              <a:rPr lang="en-US" dirty="0" smtClean="0">
                <a:solidFill>
                  <a:srgbClr val="FF0000"/>
                </a:solidFill>
              </a:rPr>
              <a:t>recovered</a:t>
            </a:r>
            <a:r>
              <a:rPr lang="en-US" dirty="0" smtClean="0"/>
              <a:t> due to the </a:t>
            </a:r>
            <a:r>
              <a:rPr lang="en-US" dirty="0" smtClean="0">
                <a:solidFill>
                  <a:srgbClr val="FF0000"/>
                </a:solidFill>
              </a:rPr>
              <a:t>redundancy of transmission. 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553200"/>
          </a:xfrm>
        </p:spPr>
        <p:txBody>
          <a:bodyPr/>
          <a:lstStyle/>
          <a:p>
            <a:r>
              <a:rPr lang="en-US" dirty="0" smtClean="0"/>
              <a:t>The entire process is performed by </a:t>
            </a:r>
            <a:r>
              <a:rPr lang="en-US" dirty="0" smtClean="0">
                <a:solidFill>
                  <a:srgbClr val="00B0F0"/>
                </a:solidFill>
              </a:rPr>
              <a:t>multiplying a radio frequency carrier and a pseudo-noise (PN) digital signal.</a:t>
            </a:r>
          </a:p>
          <a:p>
            <a:r>
              <a:rPr lang="en-US" dirty="0" smtClean="0"/>
              <a:t> The PN code is modulated onto an information signal using several modulation techniques such as quadrature </a:t>
            </a:r>
            <a:r>
              <a:rPr lang="en-US" dirty="0" smtClean="0">
                <a:solidFill>
                  <a:srgbClr val="FF0000"/>
                </a:solidFill>
              </a:rPr>
              <a:t>phase-shift keying (QPSK), binary phase-shift keying (BPSK)</a:t>
            </a:r>
            <a:r>
              <a:rPr lang="en-US" dirty="0" smtClean="0"/>
              <a:t>, etc.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PRS =Pseudo-Random Sequence</a:t>
            </a:r>
          </a:p>
          <a:p>
            <a:endParaRPr lang="en-US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81000"/>
            <a:ext cx="8686799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991600" cy="914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Media Access Control layer (MAC layer)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562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the Open Systems Interconnection (</a:t>
            </a:r>
            <a:r>
              <a:rPr lang="en-US" u="sng" dirty="0">
                <a:hlinkClick r:id="rId2"/>
              </a:rPr>
              <a:t>OSI</a:t>
            </a:r>
            <a:r>
              <a:rPr lang="en-US" dirty="0"/>
              <a:t>) model of communication, the Media Access Control layer is one of two </a:t>
            </a:r>
            <a:r>
              <a:rPr lang="en-US" dirty="0" err="1"/>
              <a:t>sublayers</a:t>
            </a:r>
            <a:r>
              <a:rPr lang="en-US" dirty="0"/>
              <a:t> of the </a:t>
            </a:r>
            <a:r>
              <a:rPr lang="en-US" dirty="0">
                <a:solidFill>
                  <a:srgbClr val="FF0000"/>
                </a:solidFill>
              </a:rPr>
              <a:t>Data Link Control layer a</a:t>
            </a:r>
            <a:r>
              <a:rPr lang="en-US" dirty="0"/>
              <a:t>nd is concerned with </a:t>
            </a:r>
            <a:r>
              <a:rPr lang="en-US" dirty="0">
                <a:solidFill>
                  <a:srgbClr val="FF0000"/>
                </a:solidFill>
              </a:rPr>
              <a:t>sharing the physical connection</a:t>
            </a:r>
            <a:r>
              <a:rPr lang="en-US" dirty="0"/>
              <a:t> to the network among several computers.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computer has its own unique </a:t>
            </a:r>
            <a:r>
              <a:rPr lang="en-US" u="sng" dirty="0"/>
              <a:t>MAC </a:t>
            </a:r>
            <a:r>
              <a:rPr lang="en-US" u="sng" dirty="0" smtClean="0"/>
              <a:t>address</a:t>
            </a:r>
          </a:p>
          <a:p>
            <a:r>
              <a:rPr lang="en-US" dirty="0"/>
              <a:t>The Media Access Control (MAC) data communication Networks protocol sub-layer, also known as the </a:t>
            </a:r>
            <a:r>
              <a:rPr lang="en-US" dirty="0">
                <a:solidFill>
                  <a:srgbClr val="FF0000"/>
                </a:solidFill>
              </a:rPr>
              <a:t>Medium Access Control, is a sub-layer of the data link layer </a:t>
            </a:r>
            <a:r>
              <a:rPr lang="en-US" dirty="0"/>
              <a:t>specified in the seven-layer OSI model.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m.eet.com/media/1059833/wireless_sensor_net_design_fi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152400"/>
            <a:ext cx="86233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4887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02"/>
            <a:ext cx="8851900" cy="676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8803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slideplayer.com/slide/5751386/19/images/2/What+802.11.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" y="152400"/>
            <a:ext cx="9144000" cy="729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2069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6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915400" cy="65532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2) </a:t>
            </a:r>
            <a:r>
              <a:rPr lang="en-US" b="1" u="sng" dirty="0" smtClean="0">
                <a:solidFill>
                  <a:srgbClr val="FF0000"/>
                </a:solidFill>
              </a:rPr>
              <a:t>Use </a:t>
            </a:r>
            <a:r>
              <a:rPr lang="en-US" b="1" u="sng" dirty="0">
                <a:solidFill>
                  <a:srgbClr val="FF0000"/>
                </a:solidFill>
              </a:rPr>
              <a:t>of error correction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digital systems</a:t>
            </a:r>
            <a:r>
              <a:rPr lang="en-US" dirty="0">
                <a:solidFill>
                  <a:srgbClr val="FF0000"/>
                </a:solidFill>
              </a:rPr>
              <a:t>, it is possible to apply error detection and </a:t>
            </a:r>
            <a:r>
              <a:rPr lang="en-US" dirty="0" smtClean="0">
                <a:solidFill>
                  <a:srgbClr val="FF0000"/>
                </a:solidFill>
              </a:rPr>
              <a:t>error correction </a:t>
            </a:r>
            <a:r>
              <a:rPr lang="en-US" dirty="0">
                <a:solidFill>
                  <a:srgbClr val="FF0000"/>
                </a:solidFill>
              </a:rPr>
              <a:t>techniques to the user traffic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/>
              <a:t>these techniques the </a:t>
            </a:r>
            <a:r>
              <a:rPr lang="en-US" dirty="0">
                <a:solidFill>
                  <a:srgbClr val="FF0000"/>
                </a:solidFill>
              </a:rPr>
              <a:t>receiver can detect </a:t>
            </a:r>
            <a:r>
              <a:rPr lang="en-US" dirty="0" smtClean="0">
                <a:solidFill>
                  <a:srgbClr val="FF0000"/>
                </a:solidFill>
              </a:rPr>
              <a:t>and correct </a:t>
            </a:r>
            <a:r>
              <a:rPr lang="en-US" dirty="0">
                <a:solidFill>
                  <a:srgbClr val="FF0000"/>
                </a:solidFill>
              </a:rPr>
              <a:t>bit errors</a:t>
            </a:r>
            <a:r>
              <a:rPr lang="en-US" dirty="0"/>
              <a:t>, thus </a:t>
            </a:r>
            <a:r>
              <a:rPr lang="en-US" dirty="0">
                <a:solidFill>
                  <a:srgbClr val="FF0000"/>
                </a:solidFill>
              </a:rPr>
              <a:t>enhancing transmission reliability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obviously leads to </a:t>
            </a:r>
            <a:r>
              <a:rPr lang="en-US" dirty="0" smtClean="0"/>
              <a:t>signals with </a:t>
            </a:r>
            <a:r>
              <a:rPr lang="en-US" dirty="0"/>
              <a:t>little or no corruption, which of course translates into </a:t>
            </a:r>
            <a:r>
              <a:rPr lang="en-US" dirty="0" smtClean="0"/>
              <a:t>……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a) better voice call qualities,</a:t>
            </a:r>
          </a:p>
          <a:p>
            <a:pPr marL="0" indent="0">
              <a:buNone/>
            </a:pPr>
            <a:r>
              <a:rPr lang="en-US" dirty="0"/>
              <a:t>(b) higher speeds for data applications, and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c) efficient spectrum use,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since </a:t>
            </a:r>
            <a:r>
              <a:rPr lang="en-US" dirty="0"/>
              <a:t>fewer </a:t>
            </a:r>
            <a:r>
              <a:rPr lang="en-US" dirty="0" smtClean="0"/>
              <a:t>retransmissions are </a:t>
            </a:r>
            <a:r>
              <a:rPr lang="en-US" dirty="0"/>
              <a:t>bound to occur when error correction and error detection techniques are used.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72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3) Furthermore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digital data can be compressed, which increases the efficiency of spectrum </a:t>
            </a:r>
            <a:r>
              <a:rPr lang="en-US" dirty="0"/>
              <a:t>use even more. </a:t>
            </a:r>
          </a:p>
          <a:p>
            <a:pPr marL="0" indent="0">
              <a:buNone/>
            </a:pPr>
            <a:r>
              <a:rPr lang="en-US" dirty="0"/>
              <a:t>It is actually this </a:t>
            </a:r>
            <a:r>
              <a:rPr lang="en-US" dirty="0">
                <a:solidFill>
                  <a:srgbClr val="FF0000"/>
                </a:solidFill>
              </a:rPr>
              <a:t>increased efficiency </a:t>
            </a:r>
            <a:r>
              <a:rPr lang="en-US" dirty="0"/>
              <a:t>that enables 2G systems to support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4) more </a:t>
            </a:r>
            <a:r>
              <a:rPr lang="en-US" dirty="0">
                <a:solidFill>
                  <a:srgbClr val="FF0000"/>
                </a:solidFill>
              </a:rPr>
              <a:t>users per base station per MHz </a:t>
            </a:r>
            <a:r>
              <a:rPr lang="en-US" dirty="0"/>
              <a:t>of spectrum than 1G systems, </a:t>
            </a:r>
          </a:p>
          <a:p>
            <a:pPr marL="0" indent="0">
              <a:buNone/>
            </a:pPr>
            <a:r>
              <a:rPr lang="en-US" dirty="0" smtClean="0"/>
              <a:t>5) thus </a:t>
            </a:r>
            <a:r>
              <a:rPr lang="en-US" dirty="0"/>
              <a:t>allowing operators </a:t>
            </a:r>
            <a:r>
              <a:rPr lang="en-US" dirty="0">
                <a:solidFill>
                  <a:srgbClr val="FF0000"/>
                </a:solidFill>
              </a:rPr>
              <a:t>to provide service in high-density areas more economically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477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analog systems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each RF carrier is dedicated to a single user</a:t>
            </a:r>
            <a:r>
              <a:rPr lang="en-US" dirty="0"/>
              <a:t>, regardless of whether </a:t>
            </a:r>
            <a:r>
              <a:rPr lang="en-US" dirty="0" smtClean="0"/>
              <a:t>the user </a:t>
            </a:r>
            <a:r>
              <a:rPr lang="en-US" dirty="0"/>
              <a:t>is active (speaking) or not (idle within the call).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digital systems </a:t>
            </a:r>
            <a:r>
              <a:rPr lang="en-US" dirty="0">
                <a:solidFill>
                  <a:srgbClr val="FF0000"/>
                </a:solidFill>
              </a:rPr>
              <a:t>each RF carrier </a:t>
            </a:r>
            <a:r>
              <a:rPr lang="en-US" dirty="0" smtClean="0">
                <a:solidFill>
                  <a:srgbClr val="FF0000"/>
                </a:solidFill>
              </a:rPr>
              <a:t>is shared </a:t>
            </a:r>
            <a:r>
              <a:rPr lang="en-US" dirty="0">
                <a:solidFill>
                  <a:srgbClr val="FF0000"/>
                </a:solidFill>
              </a:rPr>
              <a:t>by more than one user</a:t>
            </a:r>
            <a:r>
              <a:rPr lang="en-US" dirty="0"/>
              <a:t>, either by using different time slots or different codes </a:t>
            </a:r>
            <a:r>
              <a:rPr lang="en-US" dirty="0" smtClean="0"/>
              <a:t>per user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Slots </a:t>
            </a:r>
            <a:r>
              <a:rPr lang="en-US" dirty="0"/>
              <a:t>or codes are assigned to users only when they have traffic (either voice or data</a:t>
            </a:r>
            <a:r>
              <a:rPr lang="en-US" dirty="0" smtClean="0"/>
              <a:t>) to </a:t>
            </a:r>
            <a:r>
              <a:rPr lang="en-US" dirty="0"/>
              <a:t>send.</a:t>
            </a:r>
          </a:p>
        </p:txBody>
      </p:sp>
    </p:spTree>
    <p:extLst>
      <p:ext uri="{BB962C8B-B14F-4D97-AF65-F5344CB8AC3E}">
        <p14:creationId xmlns:p14="http://schemas.microsoft.com/office/powerpoint/2010/main" val="249667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3634</Words>
  <Application>Microsoft Office PowerPoint</Application>
  <PresentationFormat>On-screen Show (4:3)</PresentationFormat>
  <Paragraphs>311</Paragraphs>
  <Slides>68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Office Theme</vt:lpstr>
      <vt:lpstr>INTRODUCTION</vt:lpstr>
      <vt:lpstr>PowerPoint Presentation</vt:lpstr>
      <vt:lpstr>PowerPoint Presentation</vt:lpstr>
      <vt:lpstr>PowerPoint Presentation</vt:lpstr>
      <vt:lpstr>PowerPoint Presentation</vt:lpstr>
      <vt:lpstr>2G systems overcome many of the deficiencies of 1G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3G Spectrum Allocation</vt:lpstr>
      <vt:lpstr>PowerPoint Presentation</vt:lpstr>
      <vt:lpstr>Third Generation Applications</vt:lpstr>
      <vt:lpstr>PowerPoint Presentation</vt:lpstr>
      <vt:lpstr>Third Generation Standards</vt:lpstr>
      <vt:lpstr>PowerPoint Presentation</vt:lpstr>
      <vt:lpstr>PowerPoint Presentation</vt:lpstr>
      <vt:lpstr>Radio Access Standards</vt:lpstr>
      <vt:lpstr>PowerPoint Presentation</vt:lpstr>
      <vt:lpstr>PowerPoint Presentation</vt:lpstr>
      <vt:lpstr>EDGE stands for Enhanced Data Rates for GSM Evolution</vt:lpstr>
      <vt:lpstr>PowerPoint Presentation</vt:lpstr>
      <vt:lpstr>PowerPoint Presentation</vt:lpstr>
      <vt:lpstr>PowerPoint Presentation</vt:lpstr>
      <vt:lpstr>PowerPoint Presentation</vt:lpstr>
      <vt:lpstr>EDGE Classic and EDGE Compact</vt:lpstr>
      <vt:lpstr>PowerPoint Presentation</vt:lpstr>
      <vt:lpstr>MULTIPLEXING</vt:lpstr>
      <vt:lpstr>PowerPoint Presentation</vt:lpstr>
      <vt:lpstr>PowerPoint Presentation</vt:lpstr>
      <vt:lpstr>PowerPoint Presentation</vt:lpstr>
      <vt:lpstr> Time Division Multiplexing (TDM)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Switching Techniques</vt:lpstr>
      <vt:lpstr>PowerPoint Presentation</vt:lpstr>
      <vt:lpstr>PowerPoint Presentation</vt:lpstr>
      <vt:lpstr>Packet-Switching</vt:lpstr>
      <vt:lpstr>Concept of Spread Spectrum</vt:lpstr>
      <vt:lpstr>Figure 7.1 highlights the key characteristics of any spread spectrum system.</vt:lpstr>
      <vt:lpstr>PowerPoint Presentation</vt:lpstr>
      <vt:lpstr>PowerPoint Presentation</vt:lpstr>
      <vt:lpstr>PowerPoint Presentation</vt:lpstr>
      <vt:lpstr>FREQUENCY HOPPING SPREAD SPECTRUM {FHSS}</vt:lpstr>
      <vt:lpstr>PowerPoint Presentation</vt:lpstr>
      <vt:lpstr>PowerPoint Presentation</vt:lpstr>
      <vt:lpstr>PowerPoint Presentation</vt:lpstr>
      <vt:lpstr>PowerPoint Presentation</vt:lpstr>
      <vt:lpstr> Direct Sequence Spread Spectrum (DSSS) </vt:lpstr>
      <vt:lpstr>PowerPoint Presentation</vt:lpstr>
      <vt:lpstr>PowerPoint Presentation</vt:lpstr>
      <vt:lpstr>PowerPoint Presentation</vt:lpstr>
      <vt:lpstr>PowerPoint Presentation</vt:lpstr>
      <vt:lpstr>Media Access Control layer (MAC layer)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staff</dc:creator>
  <cp:lastModifiedBy>dell</cp:lastModifiedBy>
  <cp:revision>222</cp:revision>
  <dcterms:created xsi:type="dcterms:W3CDTF">2006-08-16T00:00:00Z</dcterms:created>
  <dcterms:modified xsi:type="dcterms:W3CDTF">2019-02-07T06:11:47Z</dcterms:modified>
</cp:coreProperties>
</file>