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8" r:id="rId3"/>
    <p:sldId id="267" r:id="rId4"/>
    <p:sldId id="259" r:id="rId5"/>
    <p:sldId id="268" r:id="rId6"/>
    <p:sldId id="269" r:id="rId7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9"/>
    <p:restoredTop sz="94710"/>
  </p:normalViewPr>
  <p:slideViewPr>
    <p:cSldViewPr snapToGrid="0">
      <p:cViewPr varScale="1">
        <p:scale>
          <a:sx n="194" d="100"/>
          <a:sy n="194" d="100"/>
        </p:scale>
        <p:origin x="192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0387a4dbe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0387a4dbe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0387a4dbe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0387a4dbe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959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0387a4dbe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0387a4dbe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0387a4dbe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0387a4dbe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199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0387a4dbe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0387a4dbe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1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252083" y="1880424"/>
            <a:ext cx="2512612" cy="2154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ATTRITION RATE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ANALYSIS</a:t>
            </a:r>
            <a:endParaRPr b="1" u="sng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8" name="Google Shape;68;p14">
            <a:extLst>
              <a:ext uri="{FF2B5EF4-FFF2-40B4-BE49-F238E27FC236}">
                <a16:creationId xmlns:a16="http://schemas.microsoft.com/office/drawing/2014/main" id="{5CE3C45F-1152-A048-A898-75A5EFFAADB2}"/>
              </a:ext>
            </a:extLst>
          </p:cNvPr>
          <p:cNvSpPr txBox="1">
            <a:spLocks/>
          </p:cNvSpPr>
          <p:nvPr/>
        </p:nvSpPr>
        <p:spPr>
          <a:xfrm>
            <a:off x="311700" y="295767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algn="l"/>
            <a:r>
              <a:rPr lang="en-IN" sz="2400" u="sng" dirty="0"/>
              <a:t>Problem Statement :</a:t>
            </a:r>
          </a:p>
        </p:txBody>
      </p:sp>
      <p:sp>
        <p:nvSpPr>
          <p:cNvPr id="9" name="Google Shape;69;p14">
            <a:extLst>
              <a:ext uri="{FF2B5EF4-FFF2-40B4-BE49-F238E27FC236}">
                <a16:creationId xmlns:a16="http://schemas.microsoft.com/office/drawing/2014/main" id="{CE956093-5F7F-A043-8681-1295F2D5AA66}"/>
              </a:ext>
            </a:extLst>
          </p:cNvPr>
          <p:cNvSpPr txBox="1">
            <a:spLocks/>
          </p:cNvSpPr>
          <p:nvPr/>
        </p:nvSpPr>
        <p:spPr>
          <a:xfrm>
            <a:off x="311700" y="3622754"/>
            <a:ext cx="6001636" cy="67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indent="0" algn="l"/>
            <a:r>
              <a:rPr lang="en-IN" sz="1400" dirty="0">
                <a:latin typeface="Arial"/>
                <a:ea typeface="Arial"/>
                <a:cs typeface="Arial"/>
                <a:sym typeface="Arial"/>
              </a:rPr>
              <a:t>Reduction in number of employees in the organization. Identification of possible churners.</a:t>
            </a:r>
          </a:p>
          <a:p>
            <a:pPr marL="0" indent="0" algn="l">
              <a:spcBef>
                <a:spcPts val="1600"/>
              </a:spcBef>
            </a:pPr>
            <a:r>
              <a:rPr lang="en-IN" dirty="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indent="0" algn="l">
              <a:spcBef>
                <a:spcPts val="1600"/>
              </a:spcBef>
            </a:pPr>
            <a:endParaRPr lang="en-IN" dirty="0">
              <a:latin typeface="Arial"/>
              <a:ea typeface="Arial"/>
              <a:cs typeface="Arial"/>
              <a:sym typeface="Arial"/>
            </a:endParaRPr>
          </a:p>
          <a:p>
            <a:pPr marL="0" indent="0" algn="l">
              <a:spcBef>
                <a:spcPts val="1600"/>
              </a:spcBef>
              <a:buSzPts val="1100"/>
              <a:buFont typeface="Arial"/>
              <a:buNone/>
            </a:pPr>
            <a:endParaRPr lang="en-IN" dirty="0">
              <a:latin typeface="Arial"/>
              <a:ea typeface="Arial"/>
              <a:cs typeface="Arial"/>
              <a:sym typeface="Arial"/>
            </a:endParaRPr>
          </a:p>
          <a:p>
            <a:pPr marL="0" indent="0" algn="l">
              <a:spcBef>
                <a:spcPts val="1600"/>
              </a:spcBef>
              <a:spcAft>
                <a:spcPts val="1600"/>
              </a:spcAft>
              <a:buSzPts val="1100"/>
              <a:buFont typeface="Arial"/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Frameworks Used</a:t>
            </a:r>
            <a:endParaRPr u="sng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1046700"/>
            <a:ext cx="6302100" cy="30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lnSpc>
                <a:spcPct val="100000"/>
              </a:lnSpc>
              <a:buSzPct val="100000"/>
            </a:pP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Python Frameworks</a:t>
            </a:r>
          </a:p>
          <a:p>
            <a:pPr lvl="2">
              <a:lnSpc>
                <a:spcPct val="100000"/>
              </a:lnSpc>
              <a:buSzPct val="100000"/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Pandas</a:t>
            </a:r>
          </a:p>
          <a:p>
            <a:pPr lvl="2">
              <a:lnSpc>
                <a:spcPct val="100000"/>
              </a:lnSpc>
              <a:buSzPct val="100000"/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NumPy</a:t>
            </a:r>
          </a:p>
          <a:p>
            <a:pPr lvl="2">
              <a:lnSpc>
                <a:spcPct val="100000"/>
              </a:lnSpc>
              <a:buSzPct val="100000"/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SciPy</a:t>
            </a:r>
          </a:p>
          <a:p>
            <a:pPr lvl="1">
              <a:lnSpc>
                <a:spcPct val="100000"/>
              </a:lnSpc>
              <a:buSzPct val="100000"/>
            </a:pP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Machine Learning Frameworks</a:t>
            </a:r>
          </a:p>
          <a:p>
            <a:pPr lvl="2">
              <a:lnSpc>
                <a:spcPct val="100000"/>
              </a:lnSpc>
              <a:buSzPct val="100000"/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Scikit Learn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Approach</a:t>
            </a:r>
            <a:endParaRPr u="sng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1147224"/>
            <a:ext cx="6302100" cy="3680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100000"/>
            </a:pPr>
            <a:r>
              <a:rPr lang="en-US" sz="1200" b="1" dirty="0">
                <a:latin typeface="+mn-lt"/>
                <a:ea typeface="Arial"/>
                <a:cs typeface="Arial"/>
                <a:sym typeface="Arial"/>
              </a:rPr>
              <a:t>Load the data</a:t>
            </a:r>
          </a:p>
          <a:p>
            <a:pPr>
              <a:buSzPct val="100000"/>
            </a:pPr>
            <a:r>
              <a:rPr lang="en-US" sz="1200" b="1" dirty="0">
                <a:latin typeface="+mn-lt"/>
                <a:ea typeface="Arial"/>
                <a:cs typeface="Arial"/>
                <a:sym typeface="Arial"/>
              </a:rPr>
              <a:t>Profile the features </a:t>
            </a:r>
            <a:r>
              <a:rPr lang="en-US" sz="1200" dirty="0">
                <a:latin typeface="+mn-lt"/>
                <a:ea typeface="Arial"/>
                <a:cs typeface="Arial"/>
                <a:sym typeface="Arial"/>
              </a:rPr>
              <a:t>(Feature dropping, selection, extraction and modification)</a:t>
            </a:r>
          </a:p>
          <a:p>
            <a:pPr>
              <a:buSzPct val="100000"/>
            </a:pPr>
            <a:r>
              <a:rPr lang="en-US" sz="1200" b="1" dirty="0">
                <a:latin typeface="+mn-lt"/>
                <a:ea typeface="Arial"/>
                <a:cs typeface="Arial"/>
                <a:sym typeface="Arial"/>
              </a:rPr>
              <a:t>Data Preprocessing </a:t>
            </a:r>
            <a:r>
              <a:rPr lang="en-US" sz="1200" dirty="0">
                <a:latin typeface="+mn-lt"/>
                <a:ea typeface="Arial"/>
                <a:cs typeface="Arial"/>
                <a:sym typeface="Arial"/>
              </a:rPr>
              <a:t>(One Hot Encoding, Nominal Encoding and Standard </a:t>
            </a:r>
            <a:r>
              <a:rPr lang="en-US" sz="1200" dirty="0" err="1">
                <a:latin typeface="+mn-lt"/>
                <a:ea typeface="Arial"/>
                <a:cs typeface="Arial"/>
                <a:sym typeface="Arial"/>
              </a:rPr>
              <a:t>Scaker</a:t>
            </a:r>
            <a:r>
              <a:rPr lang="en-US" sz="1200" dirty="0">
                <a:latin typeface="+mn-lt"/>
                <a:ea typeface="Arial"/>
                <a:cs typeface="Arial"/>
                <a:sym typeface="Arial"/>
              </a:rPr>
              <a:t>)</a:t>
            </a:r>
          </a:p>
          <a:p>
            <a:pPr>
              <a:buSzPct val="100000"/>
            </a:pPr>
            <a:r>
              <a:rPr lang="en-US" sz="1200" b="1" dirty="0">
                <a:latin typeface="+mn-lt"/>
                <a:ea typeface="Arial"/>
                <a:cs typeface="Arial"/>
                <a:sym typeface="Arial"/>
              </a:rPr>
              <a:t>Modelling</a:t>
            </a:r>
          </a:p>
          <a:p>
            <a:pPr lvl="1">
              <a:buSzPct val="100000"/>
              <a:buFont typeface="+mj-lt"/>
              <a:buAutoNum type="arabicPeriod"/>
            </a:pPr>
            <a:r>
              <a:rPr lang="en-US" sz="1000" b="1" dirty="0">
                <a:latin typeface="+mn-lt"/>
                <a:ea typeface="Arial"/>
                <a:cs typeface="Arial"/>
                <a:sym typeface="Arial"/>
              </a:rPr>
              <a:t>Logistic Regression </a:t>
            </a:r>
            <a:r>
              <a:rPr lang="en-US" sz="1000" dirty="0">
                <a:latin typeface="+mn-lt"/>
                <a:ea typeface="Arial"/>
                <a:cs typeface="Arial"/>
                <a:sym typeface="Arial"/>
              </a:rPr>
              <a:t>with an </a:t>
            </a:r>
            <a:r>
              <a:rPr lang="en-US" sz="1000" b="1" dirty="0">
                <a:latin typeface="+mn-lt"/>
                <a:ea typeface="Arial"/>
                <a:cs typeface="Arial"/>
                <a:sym typeface="Arial"/>
              </a:rPr>
              <a:t>Accuracy</a:t>
            </a:r>
            <a:r>
              <a:rPr lang="en-US" sz="1000" dirty="0">
                <a:latin typeface="+mn-lt"/>
                <a:ea typeface="Arial"/>
                <a:cs typeface="Arial"/>
                <a:sym typeface="Arial"/>
              </a:rPr>
              <a:t> of 87.4% as a benchmark</a:t>
            </a:r>
          </a:p>
          <a:p>
            <a:pPr lvl="1">
              <a:buSzPct val="100000"/>
              <a:buFont typeface="+mj-lt"/>
              <a:buAutoNum type="arabicPeriod"/>
            </a:pPr>
            <a:r>
              <a:rPr lang="en-US" sz="1000" b="1" dirty="0">
                <a:latin typeface="+mn-lt"/>
                <a:ea typeface="Arial"/>
                <a:cs typeface="Arial"/>
                <a:sym typeface="Arial"/>
              </a:rPr>
              <a:t>Random Forest </a:t>
            </a:r>
            <a:r>
              <a:rPr lang="en-US" sz="1000" dirty="0">
                <a:latin typeface="+mn-lt"/>
                <a:ea typeface="Arial"/>
                <a:cs typeface="Arial"/>
                <a:sym typeface="Arial"/>
              </a:rPr>
              <a:t>with </a:t>
            </a:r>
            <a:r>
              <a:rPr lang="en-US" sz="1000" b="1" dirty="0">
                <a:latin typeface="+mn-lt"/>
                <a:ea typeface="Arial"/>
                <a:cs typeface="Arial"/>
                <a:sym typeface="Arial"/>
              </a:rPr>
              <a:t>Grid Search Cross Validation </a:t>
            </a:r>
            <a:r>
              <a:rPr lang="en-US" sz="1000" dirty="0">
                <a:latin typeface="+mn-lt"/>
                <a:ea typeface="Arial"/>
                <a:cs typeface="Arial"/>
                <a:sym typeface="Arial"/>
              </a:rPr>
              <a:t>with 9 folds having</a:t>
            </a:r>
          </a:p>
          <a:p>
            <a:pPr lvl="2">
              <a:buSzPct val="100000"/>
            </a:pPr>
            <a:r>
              <a:rPr lang="en-US" sz="1000" b="1" dirty="0">
                <a:latin typeface="+mn-lt"/>
                <a:ea typeface="Arial"/>
                <a:cs typeface="Arial"/>
                <a:sym typeface="Arial"/>
              </a:rPr>
              <a:t>88% Accuracy</a:t>
            </a:r>
          </a:p>
          <a:p>
            <a:pPr lvl="2">
              <a:buSzPct val="100000"/>
            </a:pPr>
            <a:r>
              <a:rPr lang="en-US" sz="1000" b="1" dirty="0">
                <a:latin typeface="+mn-lt"/>
                <a:ea typeface="Arial"/>
                <a:cs typeface="Arial"/>
                <a:sym typeface="Arial"/>
              </a:rPr>
              <a:t>100 % Recall </a:t>
            </a:r>
            <a:r>
              <a:rPr lang="en-US" sz="1000" dirty="0">
                <a:latin typeface="+mn-lt"/>
                <a:ea typeface="Arial"/>
                <a:cs typeface="Arial"/>
                <a:sym typeface="Arial"/>
              </a:rPr>
              <a:t>which is more important as we are more concerned with not classifying churners as non churners or not correctly classifying churners.</a:t>
            </a:r>
          </a:p>
          <a:p>
            <a:pPr lvl="2">
              <a:buSzPct val="100000"/>
            </a:pPr>
            <a:endParaRPr lang="en-US" sz="1000" dirty="0">
              <a:latin typeface="+mn-lt"/>
              <a:ea typeface="Arial"/>
              <a:cs typeface="Arial"/>
              <a:sym typeface="Arial"/>
            </a:endParaRPr>
          </a:p>
          <a:p>
            <a:pPr marL="114300" indent="0">
              <a:buSzPct val="100000"/>
              <a:buNone/>
            </a:pPr>
            <a:endParaRPr lang="en-US" sz="1000" dirty="0">
              <a:latin typeface="+mn-lt"/>
              <a:ea typeface="Arial"/>
              <a:cs typeface="Arial"/>
              <a:sym typeface="Arial"/>
            </a:endParaRPr>
          </a:p>
          <a:p>
            <a:pPr marL="114300" indent="0">
              <a:buSzPct val="100000"/>
              <a:buNone/>
            </a:pPr>
            <a:endParaRPr lang="en-US" sz="1000" dirty="0">
              <a:latin typeface="+mn-lt"/>
              <a:ea typeface="Arial"/>
              <a:cs typeface="Arial"/>
              <a:sym typeface="Arial"/>
            </a:endParaRPr>
          </a:p>
          <a:p>
            <a:pPr marL="114300" indent="0">
              <a:buSzPct val="100000"/>
              <a:buNone/>
            </a:pPr>
            <a:r>
              <a:rPr lang="en-US" sz="1000" b="1" i="1" u="sng" dirty="0">
                <a:latin typeface="+mn-lt"/>
                <a:ea typeface="Arial"/>
                <a:cs typeface="Arial"/>
                <a:sym typeface="Arial"/>
              </a:rPr>
              <a:t>NOTE: For details regarding each steps, please open the HTML file sent alongside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21936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Summary About Data Analysis</a:t>
            </a:r>
            <a:endParaRPr u="sng"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68075" y="1239300"/>
            <a:ext cx="8520600" cy="3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+mn-lt"/>
              </a:rPr>
              <a:t>Top 3 Features that contribute most to Attrition of Employees are:</a:t>
            </a:r>
          </a:p>
          <a:p>
            <a:pPr marL="800100" lvl="0"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IN" dirty="0">
                <a:latin typeface="+mn-lt"/>
              </a:rPr>
              <a:t>TotalWorkingYears – 6%</a:t>
            </a:r>
          </a:p>
          <a:p>
            <a:pPr marL="800100"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IN" dirty="0">
                <a:latin typeface="+mn-lt"/>
              </a:rPr>
              <a:t>Company Tenure (yrs.) – 5%</a:t>
            </a:r>
          </a:p>
          <a:p>
            <a:pPr marL="800100" lvl="0"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IN" dirty="0">
                <a:latin typeface="+mn-lt"/>
              </a:rPr>
              <a:t>DistanceFromHome – 5%</a:t>
            </a:r>
            <a:r>
              <a:rPr lang="en" dirty="0">
                <a:latin typeface="+mn-lt"/>
              </a:rPr>
              <a:t> </a:t>
            </a:r>
            <a:endParaRPr dirty="0">
              <a:latin typeface="+mn-lt"/>
            </a:endParaRP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6945490-4EA1-4442-8BF4-2F6DC55CC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916" y="2854517"/>
            <a:ext cx="4466009" cy="11936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Summary About Data Analysis</a:t>
            </a:r>
            <a:endParaRPr u="sng"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68075" y="1239300"/>
            <a:ext cx="8520600" cy="3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8100" indent="-270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800" dirty="0"/>
              <a:t>People with </a:t>
            </a:r>
            <a:r>
              <a:rPr lang="en-US" sz="800" b="1" dirty="0"/>
              <a:t>Total Working Years </a:t>
            </a:r>
            <a:r>
              <a:rPr lang="en-US" sz="800" dirty="0"/>
              <a:t>between 0-10 tend to leave more than people between 10-40.</a:t>
            </a:r>
          </a:p>
          <a:p>
            <a:pPr marL="548100" indent="-270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800" dirty="0"/>
              <a:t>People with  </a:t>
            </a:r>
            <a:r>
              <a:rPr lang="en-US" sz="800" b="1" dirty="0"/>
              <a:t>Company Tenure</a:t>
            </a:r>
            <a:r>
              <a:rPr lang="en-US" sz="800" dirty="0"/>
              <a:t>, Years in current role, Years since last promotion, Years with current manager, all between 0 and 2 tend to leave more. This trend decreases with time.</a:t>
            </a:r>
          </a:p>
          <a:p>
            <a:pPr marL="548100" indent="-270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800" dirty="0"/>
              <a:t>People with </a:t>
            </a:r>
            <a:r>
              <a:rPr lang="en-US" sz="800" b="1" dirty="0"/>
              <a:t>Distance from home </a:t>
            </a:r>
            <a:r>
              <a:rPr lang="en-US" sz="800" dirty="0"/>
              <a:t>between 22-25 tend to leave more than others. </a:t>
            </a:r>
          </a:p>
          <a:p>
            <a:pPr marL="548100" indent="-270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800" dirty="0"/>
              <a:t>More than half of the employees who are in their 20’s tend to leave the company. People in their 30’s also leave quite a bit. This tread decreases as the age increases.</a:t>
            </a:r>
          </a:p>
          <a:p>
            <a:pPr marL="548100" indent="-270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800" dirty="0"/>
              <a:t>People who Don’t Travel at all tend to leave the company the least. </a:t>
            </a:r>
          </a:p>
          <a:p>
            <a:pPr marL="548100" indent="-270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800" dirty="0"/>
              <a:t>People in the Sales Department tend to leave the company more.</a:t>
            </a:r>
          </a:p>
          <a:p>
            <a:pPr marL="548100" indent="-270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800" dirty="0"/>
              <a:t>People with Education Bucket of Bachelors or College tend to leave way more than PhD.</a:t>
            </a:r>
          </a:p>
          <a:p>
            <a:pPr marL="548100" indent="-270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800" dirty="0"/>
              <a:t> Single people tend to leave more than Married or Divorced.</a:t>
            </a:r>
          </a:p>
          <a:p>
            <a:pPr marL="548100" indent="-270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800" dirty="0"/>
              <a:t>People doing Over Time leave more than who are not.</a:t>
            </a:r>
          </a:p>
          <a:p>
            <a:pPr marL="548100" indent="-270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800" dirty="0"/>
              <a:t>People with Job Involvement Bucket and Environment Satisfaction Bucket being ‘LOW’ tend to leave more.</a:t>
            </a:r>
          </a:p>
          <a:p>
            <a:pPr marL="548100" indent="-270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800" dirty="0"/>
              <a:t>People with Lower Monthly Income, between 1000 and 3000 tend to leave the most as compared to people earning more.</a:t>
            </a:r>
          </a:p>
          <a:p>
            <a:pPr marL="548100" indent="-270900">
              <a:lnSpc>
                <a:spcPct val="114000"/>
              </a:lnSpc>
              <a:spcBef>
                <a:spcPts val="700"/>
              </a:spcBef>
              <a:spcAft>
                <a:spcPts val="700"/>
              </a:spcAft>
              <a:buSzPct val="100000"/>
            </a:pPr>
            <a:endParaRPr lang="en-US" sz="800" dirty="0"/>
          </a:p>
          <a:p>
            <a:pPr marL="548100" indent="-270900">
              <a:lnSpc>
                <a:spcPct val="114000"/>
              </a:lnSpc>
              <a:spcBef>
                <a:spcPts val="700"/>
              </a:spcBef>
              <a:spcAft>
                <a:spcPts val="700"/>
              </a:spcAft>
              <a:buSzPct val="100000"/>
            </a:pPr>
            <a:endParaRPr lang="en-US" sz="1000" dirty="0"/>
          </a:p>
          <a:p>
            <a:pPr marL="584100" lvl="0" indent="-19890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Font typeface="+mj-lt"/>
              <a:buAutoNum type="arabicPeriod"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25003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Some Plots </a:t>
            </a:r>
            <a:endParaRPr u="sng"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68075" y="1239300"/>
            <a:ext cx="8520600" cy="3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8100" indent="-270900">
              <a:lnSpc>
                <a:spcPct val="114000"/>
              </a:lnSpc>
              <a:spcBef>
                <a:spcPts val="700"/>
              </a:spcBef>
              <a:spcAft>
                <a:spcPts val="700"/>
              </a:spcAft>
              <a:buSzPct val="100000"/>
            </a:pPr>
            <a:endParaRPr lang="en-US" sz="800" dirty="0"/>
          </a:p>
          <a:p>
            <a:pPr marL="548100" indent="-270900">
              <a:lnSpc>
                <a:spcPct val="114000"/>
              </a:lnSpc>
              <a:spcBef>
                <a:spcPts val="700"/>
              </a:spcBef>
              <a:spcAft>
                <a:spcPts val="700"/>
              </a:spcAft>
              <a:buSzPct val="100000"/>
            </a:pPr>
            <a:endParaRPr lang="en-US" sz="1000" dirty="0"/>
          </a:p>
          <a:p>
            <a:pPr marL="584100" lvl="0" indent="-19890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Font typeface="+mj-lt"/>
              <a:buAutoNum type="arabicPeriod"/>
            </a:pPr>
            <a:endParaRPr sz="1200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FF75686-B3AC-284B-8FC7-A6291EA86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47225"/>
            <a:ext cx="3020281" cy="1654325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628F3CDE-B362-C44A-AA41-5A72381BF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2" y="2995436"/>
            <a:ext cx="3020280" cy="1654325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DD4C5934-D64B-F648-B209-F51C72829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4542" y="1147225"/>
            <a:ext cx="3243132" cy="1654325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58AE886C-1A79-3741-82FB-84F29DE1D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4543" y="3057599"/>
            <a:ext cx="3243132" cy="165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86955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376</Words>
  <Application>Microsoft Macintosh PowerPoint</Application>
  <PresentationFormat>On-screen Show (16:9)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Economica</vt:lpstr>
      <vt:lpstr>Open Sans</vt:lpstr>
      <vt:lpstr>Luxe</vt:lpstr>
      <vt:lpstr>PowerPoint Presentation</vt:lpstr>
      <vt:lpstr>Frameworks Used</vt:lpstr>
      <vt:lpstr>Approach</vt:lpstr>
      <vt:lpstr>Summary About Data Analysis</vt:lpstr>
      <vt:lpstr>Summary About Data Analysis</vt:lpstr>
      <vt:lpstr>Some Plots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Srivastava, Siddhant SSSCCH-FO/XF</cp:lastModifiedBy>
  <cp:revision>10</cp:revision>
  <dcterms:modified xsi:type="dcterms:W3CDTF">2021-04-01T12:37:41Z</dcterms:modified>
</cp:coreProperties>
</file>