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2" r:id="rId7"/>
    <p:sldId id="270" r:id="rId8"/>
    <p:sldId id="263" r:id="rId9"/>
    <p:sldId id="264" r:id="rId10"/>
    <p:sldId id="273" r:id="rId11"/>
    <p:sldId id="274" r:id="rId12"/>
    <p:sldId id="275" r:id="rId13"/>
    <p:sldId id="265" r:id="rId14"/>
    <p:sldId id="266" r:id="rId15"/>
    <p:sldId id="269" r:id="rId16"/>
    <p:sldId id="272" r:id="rId17"/>
    <p:sldId id="271" r:id="rId18"/>
    <p:sldId id="276"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4" d="100"/>
          <a:sy n="84" d="100"/>
        </p:scale>
        <p:origin x="-150"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23F103-BC34-4FE4-A40E-EDDEECFDA5D0}" type="datetimeFigureOut">
              <a:rPr lang="en-US" smtClean="0"/>
              <a:pPr/>
              <a:t>5/16/2017</a:t>
            </a:fld>
            <a:endParaRPr lang="en-US" dirty="0"/>
          </a:p>
        </p:txBody>
      </p:sp>
      <p:sp>
        <p:nvSpPr>
          <p:cNvPr id="17" name="Footer Placeholder 16"/>
          <p:cNvSpPr>
            <a:spLocks noGrp="1"/>
          </p:cNvSpPr>
          <p:nvPr>
            <p:ph type="ftr" sz="quarter" idx="11"/>
          </p:nvPr>
        </p:nvSpPr>
        <p:spPr/>
        <p:txBody>
          <a:bodyPr/>
          <a:lstStyle/>
          <a:p>
            <a:r>
              <a:rPr lang="en-US" smtClean="0"/>
              <a:t>
              </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5/16/2017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5/16/2017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5/16/2017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5/16/2017</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smtClean="0"/>
              <a:t>
              </a:t>
            </a:r>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5/16/2017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DD63B2-E120-4ED8-B27B-C685F510A5FE}" type="datetimeFigureOut">
              <a:rPr lang="en-US" smtClean="0"/>
              <a:pPr/>
              <a:t>5/16/2017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5/16/2017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5/16/2017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5/16/2017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5/16/2017</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smtClean="0"/>
              <a:t>
              </a:t>
            </a:r>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2BE451C3-0FF4-47C4-B829-773ADF60F88C}" type="datetimeFigureOut">
              <a:rPr lang="en-US" smtClean="0"/>
              <a:pPr/>
              <a:t>5/16/2017</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t>
              </a:t>
            </a:r>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 y="909430"/>
            <a:ext cx="11338560" cy="3047379"/>
          </a:xfrm>
        </p:spPr>
        <p:txBody>
          <a:bodyPr/>
          <a:lstStyle/>
          <a:p>
            <a:pPr algn="ctr"/>
            <a:r>
              <a:rPr lang="en-US" b="1" dirty="0">
                <a:latin typeface="Times New Roman" panose="02020603050405020304" pitchFamily="18" charset="0"/>
                <a:cs typeface="Times New Roman" panose="02020603050405020304" pitchFamily="18" charset="0"/>
              </a:rPr>
              <a:t>IMPLEMENTATION </a:t>
            </a:r>
            <a:r>
              <a:rPr lang="en-US" b="1" dirty="0" smtClean="0">
                <a:latin typeface="Times New Roman" panose="02020603050405020304" pitchFamily="18" charset="0"/>
                <a:cs typeface="Times New Roman" panose="02020603050405020304" pitchFamily="18" charset="0"/>
              </a:rPr>
              <a:t>OF FOLDER SECURITY USING BLUETOOTH DEVICES</a:t>
            </a:r>
            <a:endParaRPr lang="en-US" dirty="0">
              <a:latin typeface="Times New Roman" panose="02020603050405020304" pitchFamily="18" charset="0"/>
              <a:cs typeface="Times New Roman" panose="02020603050405020304" pitchFamily="18" charset="0"/>
            </a:endParaRPr>
          </a:p>
        </p:txBody>
      </p:sp>
      <p:pic>
        <p:nvPicPr>
          <p:cNvPr id="1025" name="Picture 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6053" y="166072"/>
            <a:ext cx="2371725" cy="88582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1689480" y="3431219"/>
            <a:ext cx="8627165" cy="1508105"/>
          </a:xfrm>
          <a:prstGeom prst="rect">
            <a:avLst/>
          </a:prstGeom>
          <a:noFill/>
        </p:spPr>
        <p:txBody>
          <a:bodyPr wrap="square" rtlCol="0">
            <a:spAutoFit/>
          </a:bodyPr>
          <a:lstStyle/>
          <a:p>
            <a:pPr algn="ctr"/>
            <a:r>
              <a:rPr lang="en-US" dirty="0">
                <a:solidFill>
                  <a:schemeClr val="accent2"/>
                </a:solidFill>
                <a:latin typeface="Times New Roman" panose="02020603050405020304" pitchFamily="18" charset="0"/>
                <a:cs typeface="Times New Roman" panose="02020603050405020304" pitchFamily="18" charset="0"/>
              </a:rPr>
              <a:t>Under guidance of </a:t>
            </a:r>
            <a:br>
              <a:rPr lang="en-US" dirty="0">
                <a:solidFill>
                  <a:schemeClr val="accent2"/>
                </a:solidFill>
                <a:latin typeface="Times New Roman" panose="02020603050405020304" pitchFamily="18" charset="0"/>
                <a:cs typeface="Times New Roman" panose="02020603050405020304" pitchFamily="18" charset="0"/>
              </a:rPr>
            </a:br>
            <a:r>
              <a:rPr lang="en-US" sz="2000" b="1" dirty="0" smtClean="0">
                <a:solidFill>
                  <a:schemeClr val="accent2"/>
                </a:solidFill>
                <a:latin typeface="Times New Roman" panose="02020603050405020304" pitchFamily="18" charset="0"/>
                <a:cs typeface="Times New Roman" panose="02020603050405020304" pitchFamily="18" charset="0"/>
              </a:rPr>
              <a:t>Ms. </a:t>
            </a:r>
            <a:r>
              <a:rPr lang="en-US" sz="2000" b="1" dirty="0" err="1" smtClean="0">
                <a:solidFill>
                  <a:schemeClr val="accent2"/>
                </a:solidFill>
                <a:latin typeface="Times New Roman" panose="02020603050405020304" pitchFamily="18" charset="0"/>
                <a:cs typeface="Times New Roman" panose="02020603050405020304" pitchFamily="18" charset="0"/>
              </a:rPr>
              <a:t>Shahina</a:t>
            </a:r>
            <a:r>
              <a:rPr lang="en-US" sz="2000" b="1" dirty="0" smtClean="0">
                <a:solidFill>
                  <a:schemeClr val="accent2"/>
                </a:solidFill>
                <a:latin typeface="Times New Roman" panose="02020603050405020304" pitchFamily="18" charset="0"/>
                <a:cs typeface="Times New Roman" panose="02020603050405020304" pitchFamily="18" charset="0"/>
              </a:rPr>
              <a:t> </a:t>
            </a:r>
            <a:r>
              <a:rPr lang="en-US" sz="2000" b="1" dirty="0" err="1" smtClean="0">
                <a:solidFill>
                  <a:schemeClr val="accent2"/>
                </a:solidFill>
                <a:latin typeface="Times New Roman" panose="02020603050405020304" pitchFamily="18" charset="0"/>
                <a:cs typeface="Times New Roman" panose="02020603050405020304" pitchFamily="18" charset="0"/>
              </a:rPr>
              <a:t>Anawarul</a:t>
            </a:r>
            <a:r>
              <a:rPr lang="en-US" dirty="0">
                <a:solidFill>
                  <a:schemeClr val="accent2"/>
                </a:solidFill>
                <a:latin typeface="Times New Roman" panose="02020603050405020304" pitchFamily="18" charset="0"/>
                <a:cs typeface="Times New Roman" panose="02020603050405020304" pitchFamily="18" charset="0"/>
              </a:rPr>
              <a:t/>
            </a:r>
            <a:br>
              <a:rPr lang="en-US" dirty="0">
                <a:solidFill>
                  <a:schemeClr val="accent2"/>
                </a:solidFill>
                <a:latin typeface="Times New Roman" panose="02020603050405020304" pitchFamily="18" charset="0"/>
                <a:cs typeface="Times New Roman" panose="02020603050405020304" pitchFamily="18" charset="0"/>
              </a:rPr>
            </a:br>
            <a:r>
              <a:rPr lang="en-US" dirty="0">
                <a:solidFill>
                  <a:schemeClr val="accent2"/>
                </a:solidFill>
                <a:latin typeface="Times New Roman" panose="02020603050405020304" pitchFamily="18" charset="0"/>
                <a:cs typeface="Times New Roman" panose="02020603050405020304" pitchFamily="18" charset="0"/>
              </a:rPr>
              <a:t> Assistant Professor</a:t>
            </a:r>
          </a:p>
          <a:p>
            <a:pPr algn="ctr"/>
            <a:r>
              <a:rPr lang="en-US" dirty="0">
                <a:solidFill>
                  <a:schemeClr val="accent2"/>
                </a:solidFill>
                <a:latin typeface="Times New Roman" panose="02020603050405020304" pitchFamily="18" charset="0"/>
                <a:cs typeface="Times New Roman" panose="02020603050405020304" pitchFamily="18" charset="0"/>
              </a:rPr>
              <a:t>Department of Computer Science &amp; Engineering</a:t>
            </a:r>
            <a:r>
              <a:rPr lang="en-US" dirty="0">
                <a:latin typeface="Times New Roman" panose="02020603050405020304" pitchFamily="18" charset="0"/>
                <a:cs typeface="Times New Roman" panose="02020603050405020304" pitchFamily="18" charset="0"/>
              </a:rPr>
              <a:t>,</a:t>
            </a:r>
          </a:p>
          <a:p>
            <a:pPr algn="ct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225142" y="4872446"/>
            <a:ext cx="1306286" cy="369332"/>
          </a:xfrm>
          <a:prstGeom prst="rect">
            <a:avLst/>
          </a:prstGeom>
          <a:noFill/>
        </p:spPr>
        <p:txBody>
          <a:bodyPr wrap="square" rtlCol="0">
            <a:spAutoFit/>
          </a:bodyPr>
          <a:lstStyle/>
          <a:p>
            <a:pPr algn="ctr"/>
            <a:r>
              <a:rPr lang="en-IN" dirty="0" smtClean="0">
                <a:solidFill>
                  <a:schemeClr val="accent2"/>
                </a:solidFill>
              </a:rPr>
              <a:t>Submitted by</a:t>
            </a:r>
            <a:endParaRPr lang="en-IN" dirty="0">
              <a:solidFill>
                <a:schemeClr val="accent2"/>
              </a:solidFill>
            </a:endParaRPr>
          </a:p>
        </p:txBody>
      </p:sp>
      <p:graphicFrame>
        <p:nvGraphicFramePr>
          <p:cNvPr id="11" name="Table 10"/>
          <p:cNvGraphicFramePr>
            <a:graphicFrameLocks noGrp="1"/>
          </p:cNvGraphicFramePr>
          <p:nvPr/>
        </p:nvGraphicFramePr>
        <p:xfrm>
          <a:off x="2802707" y="5366656"/>
          <a:ext cx="6289041" cy="1112520"/>
        </p:xfrm>
        <a:graphic>
          <a:graphicData uri="http://schemas.openxmlformats.org/drawingml/2006/table">
            <a:tbl>
              <a:tblPr firstRow="1" bandRow="1">
                <a:tableStyleId>{E8B1032C-EA38-4F05-BA0D-38AFFFC7BED3}</a:tableStyleId>
              </a:tblPr>
              <a:tblGrid>
                <a:gridCol w="2096347"/>
                <a:gridCol w="2096347"/>
                <a:gridCol w="2096347"/>
              </a:tblGrid>
              <a:tr h="370840">
                <a:tc>
                  <a:txBody>
                    <a:bodyPr/>
                    <a:lstStyle/>
                    <a:p>
                      <a:pPr algn="ctr"/>
                      <a:r>
                        <a:rPr lang="en-IN" dirty="0" err="1" smtClean="0">
                          <a:solidFill>
                            <a:schemeClr val="accent2"/>
                          </a:solidFill>
                        </a:rPr>
                        <a:t>Piyush</a:t>
                      </a:r>
                      <a:r>
                        <a:rPr lang="en-IN" dirty="0" smtClean="0">
                          <a:solidFill>
                            <a:schemeClr val="accent2"/>
                          </a:solidFill>
                        </a:rPr>
                        <a:t> </a:t>
                      </a:r>
                      <a:r>
                        <a:rPr lang="en-IN" dirty="0" err="1" smtClean="0">
                          <a:solidFill>
                            <a:schemeClr val="accent2"/>
                          </a:solidFill>
                        </a:rPr>
                        <a:t>Tyagi</a:t>
                      </a:r>
                      <a:endParaRPr lang="en-IN" dirty="0">
                        <a:solidFill>
                          <a:schemeClr val="accent2"/>
                        </a:solidFill>
                      </a:endParaRPr>
                    </a:p>
                  </a:txBody>
                  <a:tcPr/>
                </a:tc>
                <a:tc>
                  <a:txBody>
                    <a:bodyPr/>
                    <a:lstStyle/>
                    <a:p>
                      <a:pPr algn="ctr"/>
                      <a:r>
                        <a:rPr lang="en-IN" dirty="0" err="1" smtClean="0">
                          <a:solidFill>
                            <a:schemeClr val="accent2"/>
                          </a:solidFill>
                        </a:rPr>
                        <a:t>Samyak</a:t>
                      </a:r>
                      <a:r>
                        <a:rPr lang="en-IN" dirty="0" smtClean="0">
                          <a:solidFill>
                            <a:schemeClr val="accent2"/>
                          </a:solidFill>
                        </a:rPr>
                        <a:t> Jain</a:t>
                      </a:r>
                      <a:endParaRPr lang="en-IN" dirty="0">
                        <a:solidFill>
                          <a:schemeClr val="accent2"/>
                        </a:solidFill>
                      </a:endParaRPr>
                    </a:p>
                  </a:txBody>
                  <a:tcPr/>
                </a:tc>
                <a:tc>
                  <a:txBody>
                    <a:bodyPr/>
                    <a:lstStyle/>
                    <a:p>
                      <a:pPr algn="ctr"/>
                      <a:r>
                        <a:rPr lang="en-IN" dirty="0" err="1" smtClean="0">
                          <a:solidFill>
                            <a:schemeClr val="accent2"/>
                          </a:solidFill>
                        </a:rPr>
                        <a:t>Siddhant</a:t>
                      </a:r>
                      <a:r>
                        <a:rPr lang="en-IN" dirty="0" smtClean="0">
                          <a:solidFill>
                            <a:schemeClr val="accent2"/>
                          </a:solidFill>
                        </a:rPr>
                        <a:t> </a:t>
                      </a:r>
                      <a:r>
                        <a:rPr lang="en-IN" dirty="0" err="1" smtClean="0">
                          <a:solidFill>
                            <a:schemeClr val="accent2"/>
                          </a:solidFill>
                        </a:rPr>
                        <a:t>Srivastava</a:t>
                      </a:r>
                      <a:endParaRPr lang="en-IN" dirty="0">
                        <a:solidFill>
                          <a:schemeClr val="accent2"/>
                        </a:solidFill>
                      </a:endParaRPr>
                    </a:p>
                  </a:txBody>
                  <a:tcPr/>
                </a:tc>
              </a:tr>
              <a:tr h="370840">
                <a:tc>
                  <a:txBody>
                    <a:bodyPr/>
                    <a:lstStyle/>
                    <a:p>
                      <a:pPr algn="ctr"/>
                      <a:r>
                        <a:rPr lang="en-IN" dirty="0" smtClean="0">
                          <a:solidFill>
                            <a:schemeClr val="accent2"/>
                          </a:solidFill>
                        </a:rPr>
                        <a:t>500040170</a:t>
                      </a:r>
                      <a:endParaRPr lang="en-IN" dirty="0">
                        <a:solidFill>
                          <a:schemeClr val="accent2"/>
                        </a:solidFill>
                      </a:endParaRPr>
                    </a:p>
                  </a:txBody>
                  <a:tcPr/>
                </a:tc>
                <a:tc>
                  <a:txBody>
                    <a:bodyPr/>
                    <a:lstStyle/>
                    <a:p>
                      <a:pPr algn="ctr"/>
                      <a:r>
                        <a:rPr lang="en-IN" dirty="0" smtClean="0">
                          <a:solidFill>
                            <a:schemeClr val="accent2"/>
                          </a:solidFill>
                        </a:rPr>
                        <a:t>500040643</a:t>
                      </a:r>
                      <a:endParaRPr lang="en-IN" dirty="0">
                        <a:solidFill>
                          <a:schemeClr val="accent2"/>
                        </a:solidFill>
                      </a:endParaRPr>
                    </a:p>
                  </a:txBody>
                  <a:tcPr/>
                </a:tc>
                <a:tc>
                  <a:txBody>
                    <a:bodyPr/>
                    <a:lstStyle/>
                    <a:p>
                      <a:pPr algn="ctr"/>
                      <a:r>
                        <a:rPr lang="en-IN" dirty="0" smtClean="0">
                          <a:solidFill>
                            <a:schemeClr val="accent2"/>
                          </a:solidFill>
                        </a:rPr>
                        <a:t>500039964</a:t>
                      </a:r>
                      <a:endParaRPr lang="en-IN" dirty="0">
                        <a:solidFill>
                          <a:schemeClr val="accent2"/>
                        </a:solidFill>
                      </a:endParaRPr>
                    </a:p>
                  </a:txBody>
                  <a:tcPr/>
                </a:tc>
              </a:tr>
              <a:tr h="370840">
                <a:tc>
                  <a:txBody>
                    <a:bodyPr/>
                    <a:lstStyle/>
                    <a:p>
                      <a:pPr algn="ctr"/>
                      <a:r>
                        <a:rPr lang="en-IN" dirty="0" smtClean="0">
                          <a:solidFill>
                            <a:schemeClr val="accent2"/>
                          </a:solidFill>
                        </a:rPr>
                        <a:t>CSE-CSF-</a:t>
                      </a:r>
                      <a:r>
                        <a:rPr lang="en-IN" baseline="0" dirty="0" smtClean="0">
                          <a:solidFill>
                            <a:schemeClr val="accent2"/>
                          </a:solidFill>
                        </a:rPr>
                        <a:t> VI</a:t>
                      </a:r>
                      <a:endParaRPr lang="en-IN" dirty="0">
                        <a:solidFill>
                          <a:schemeClr val="accent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2"/>
                          </a:solidFill>
                        </a:rPr>
                        <a:t>CSE-CSF-</a:t>
                      </a:r>
                      <a:r>
                        <a:rPr lang="en-IN" baseline="0" dirty="0" smtClean="0">
                          <a:solidFill>
                            <a:schemeClr val="accent2"/>
                          </a:solidFill>
                        </a:rPr>
                        <a:t> VI</a:t>
                      </a:r>
                      <a:endParaRPr lang="en-IN" dirty="0" smtClean="0">
                        <a:solidFill>
                          <a:schemeClr val="accent2"/>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2"/>
                          </a:solidFill>
                        </a:rPr>
                        <a:t>CSE-OGI-</a:t>
                      </a:r>
                      <a:r>
                        <a:rPr lang="en-IN" baseline="0" dirty="0" smtClean="0">
                          <a:solidFill>
                            <a:schemeClr val="accent2"/>
                          </a:solidFill>
                        </a:rPr>
                        <a:t> VI</a:t>
                      </a:r>
                      <a:endParaRPr lang="en-IN" dirty="0" smtClean="0">
                        <a:solidFill>
                          <a:schemeClr val="accent2"/>
                        </a:solidFill>
                      </a:endParaRPr>
                    </a:p>
                  </a:txBody>
                  <a:tcPr/>
                </a:tc>
              </a:tr>
            </a:tbl>
          </a:graphicData>
        </a:graphic>
      </p:graphicFrame>
      <p:sp>
        <p:nvSpPr>
          <p:cNvPr id="7" name="TextBox 6"/>
          <p:cNvSpPr txBox="1"/>
          <p:nvPr/>
        </p:nvSpPr>
        <p:spPr>
          <a:xfrm>
            <a:off x="4754880" y="418012"/>
            <a:ext cx="2299062" cy="707886"/>
          </a:xfrm>
          <a:prstGeom prst="rect">
            <a:avLst/>
          </a:prstGeom>
          <a:noFill/>
        </p:spPr>
        <p:txBody>
          <a:bodyPr wrap="square" rtlCol="0">
            <a:spAutoFit/>
          </a:bodyPr>
          <a:lstStyle/>
          <a:p>
            <a:pPr algn="ctr"/>
            <a:r>
              <a:rPr lang="en-IN" sz="2000" dirty="0" smtClean="0">
                <a:solidFill>
                  <a:schemeClr val="accent2">
                    <a:lumMod val="75000"/>
                  </a:schemeClr>
                </a:solidFill>
              </a:rPr>
              <a:t>End </a:t>
            </a:r>
            <a:r>
              <a:rPr lang="en-IN" sz="2000" dirty="0" smtClean="0">
                <a:solidFill>
                  <a:schemeClr val="accent2">
                    <a:lumMod val="75000"/>
                  </a:schemeClr>
                </a:solidFill>
              </a:rPr>
              <a:t>Term Progress</a:t>
            </a:r>
          </a:p>
          <a:p>
            <a:pPr algn="ctr"/>
            <a:r>
              <a:rPr lang="en-IN" sz="2000" dirty="0" smtClean="0">
                <a:solidFill>
                  <a:schemeClr val="accent2">
                    <a:lumMod val="75000"/>
                  </a:schemeClr>
                </a:solidFill>
              </a:rPr>
              <a:t>on</a:t>
            </a:r>
            <a:endParaRPr lang="en-IN" sz="2000" dirty="0">
              <a:solidFill>
                <a:schemeClr val="accent2">
                  <a:lumMod val="75000"/>
                </a:schemeClr>
              </a:solidFill>
            </a:endParaRPr>
          </a:p>
        </p:txBody>
      </p:sp>
    </p:spTree>
    <p:extLst>
      <p:ext uri="{BB962C8B-B14F-4D97-AF65-F5344CB8AC3E}">
        <p14:creationId xmlns="" xmlns:p14="http://schemas.microsoft.com/office/powerpoint/2010/main" val="2375464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rPr>
              <a:t>Algorithm</a:t>
            </a:r>
            <a:endParaRPr lang="en-IN" dirty="0"/>
          </a:p>
        </p:txBody>
      </p:sp>
      <p:sp>
        <p:nvSpPr>
          <p:cNvPr id="3" name="Content Placeholder 2"/>
          <p:cNvSpPr>
            <a:spLocks noGrp="1"/>
          </p:cNvSpPr>
          <p:nvPr>
            <p:ph sz="quarter" idx="1"/>
          </p:nvPr>
        </p:nvSpPr>
        <p:spPr/>
        <p:txBody>
          <a:bodyPr>
            <a:normAutofit fontScale="85000" lnSpcReduction="20000"/>
          </a:bodyPr>
          <a:lstStyle/>
          <a:p>
            <a:pPr marL="514350" indent="-514350">
              <a:buFont typeface="+mj-lt"/>
              <a:buAutoNum type="arabicPeriod"/>
            </a:pPr>
            <a:r>
              <a:rPr lang="en-IN" dirty="0" smtClean="0"/>
              <a:t>Create a class to scan all the Bluetooth devices by using “</a:t>
            </a:r>
            <a:r>
              <a:rPr lang="en-IN" dirty="0" err="1" smtClean="0"/>
              <a:t>Bluecove</a:t>
            </a:r>
            <a:r>
              <a:rPr lang="en-IN" dirty="0" smtClean="0"/>
              <a:t>”  as the library and using Bluetooth API for JAVA.</a:t>
            </a:r>
          </a:p>
          <a:p>
            <a:pPr marL="1885950" lvl="5" indent="-514350">
              <a:buFont typeface="+mj-lt"/>
              <a:buAutoNum type="arabicPeriod"/>
            </a:pPr>
            <a:r>
              <a:rPr lang="en-IN" i="1" dirty="0" err="1" smtClean="0"/>
              <a:t>LocalDevice</a:t>
            </a:r>
            <a:r>
              <a:rPr lang="en-IN" i="1" dirty="0" smtClean="0"/>
              <a:t> </a:t>
            </a:r>
            <a:r>
              <a:rPr lang="en-IN" i="1" dirty="0" err="1" smtClean="0"/>
              <a:t>localDevice</a:t>
            </a:r>
            <a:r>
              <a:rPr lang="en-IN" i="1" dirty="0" smtClean="0"/>
              <a:t> = </a:t>
            </a:r>
            <a:r>
              <a:rPr lang="en-IN" i="1" dirty="0" err="1" smtClean="0"/>
              <a:t>LocalDevice.getLocalDevice</a:t>
            </a:r>
            <a:r>
              <a:rPr lang="en-IN" i="1" dirty="0" smtClean="0"/>
              <a:t>();</a:t>
            </a:r>
          </a:p>
          <a:p>
            <a:pPr marL="1885950" lvl="5" indent="-514350">
              <a:buFont typeface="+mj-lt"/>
              <a:buAutoNum type="arabicPeriod"/>
            </a:pPr>
            <a:r>
              <a:rPr lang="en-IN" i="1" dirty="0" smtClean="0"/>
              <a:t> </a:t>
            </a:r>
            <a:r>
              <a:rPr lang="en-IN" i="1" dirty="0" err="1" smtClean="0"/>
              <a:t>DiscoveryAgent</a:t>
            </a:r>
            <a:r>
              <a:rPr lang="en-IN" i="1" dirty="0" smtClean="0"/>
              <a:t> agent = </a:t>
            </a:r>
            <a:r>
              <a:rPr lang="en-IN" i="1" dirty="0" err="1" smtClean="0"/>
              <a:t>localDevice.getDiscoveryAgent</a:t>
            </a:r>
            <a:r>
              <a:rPr lang="en-IN" i="1" dirty="0" smtClean="0"/>
              <a:t>();</a:t>
            </a:r>
          </a:p>
          <a:p>
            <a:pPr marL="1885950" lvl="5" indent="-514350">
              <a:buFont typeface="+mj-lt"/>
              <a:buAutoNum type="arabicPeriod"/>
            </a:pPr>
            <a:r>
              <a:rPr lang="en-IN" i="1" dirty="0" smtClean="0"/>
              <a:t> </a:t>
            </a:r>
            <a:r>
              <a:rPr lang="en-IN" i="1" dirty="0" err="1" smtClean="0"/>
              <a:t>agent.startInquiry</a:t>
            </a:r>
            <a:r>
              <a:rPr lang="en-IN" i="1" dirty="0" smtClean="0"/>
              <a:t>(</a:t>
            </a:r>
            <a:r>
              <a:rPr lang="en-IN" i="1" dirty="0" err="1" smtClean="0"/>
              <a:t>DiscoveryAgent.GIAC</a:t>
            </a:r>
            <a:r>
              <a:rPr lang="en-IN" i="1" dirty="0" smtClean="0"/>
              <a:t>, listener);</a:t>
            </a:r>
          </a:p>
          <a:p>
            <a:pPr marL="1885950" lvl="5" indent="-514350">
              <a:buFont typeface="+mj-lt"/>
              <a:buAutoNum type="arabicPeriod"/>
            </a:pPr>
            <a:endParaRPr lang="en-IN" i="1" dirty="0" smtClean="0"/>
          </a:p>
          <a:p>
            <a:pPr marL="1885950" lvl="5" indent="-514350">
              <a:buFont typeface="+mj-lt"/>
              <a:buAutoNum type="arabicPeriod"/>
            </a:pPr>
            <a:r>
              <a:rPr lang="en-IN" i="1" dirty="0" smtClean="0"/>
              <a:t>try {</a:t>
            </a:r>
          </a:p>
          <a:p>
            <a:pPr marL="1885950" lvl="5" indent="-514350">
              <a:buFont typeface="+mj-lt"/>
              <a:buAutoNum type="arabicPeriod"/>
            </a:pPr>
            <a:r>
              <a:rPr lang="en-IN" i="1" dirty="0" smtClean="0"/>
              <a:t>            name = </a:t>
            </a:r>
            <a:r>
              <a:rPr lang="en-IN" i="1" dirty="0" err="1" smtClean="0"/>
              <a:t>btDevice.getFriendlyName</a:t>
            </a:r>
            <a:r>
              <a:rPr lang="en-IN" i="1" dirty="0" smtClean="0"/>
              <a:t>(false);</a:t>
            </a:r>
          </a:p>
          <a:p>
            <a:pPr marL="1885950" lvl="5" indent="-514350">
              <a:buFont typeface="+mj-lt"/>
              <a:buAutoNum type="arabicPeriod"/>
            </a:pPr>
            <a:r>
              <a:rPr lang="en-IN" i="1" dirty="0" smtClean="0"/>
              <a:t>        } catch (Exception e) {</a:t>
            </a:r>
          </a:p>
          <a:p>
            <a:pPr marL="1885950" lvl="5" indent="-514350">
              <a:buFont typeface="+mj-lt"/>
              <a:buAutoNum type="arabicPeriod"/>
            </a:pPr>
            <a:r>
              <a:rPr lang="en-IN" i="1" dirty="0" smtClean="0"/>
              <a:t>            name = </a:t>
            </a:r>
            <a:r>
              <a:rPr lang="en-IN" i="1" dirty="0" err="1" smtClean="0"/>
              <a:t>btDevice.getBluetoothAddress</a:t>
            </a:r>
            <a:r>
              <a:rPr lang="en-IN" i="1" dirty="0" smtClean="0"/>
              <a:t>();</a:t>
            </a:r>
          </a:p>
          <a:p>
            <a:pPr marL="1885950" lvl="5" indent="-514350">
              <a:buFont typeface="+mj-lt"/>
              <a:buAutoNum type="arabicPeriod"/>
            </a:pPr>
            <a:r>
              <a:rPr lang="en-IN" i="1" dirty="0" smtClean="0"/>
              <a:t>        }</a:t>
            </a:r>
          </a:p>
          <a:p>
            <a:pPr marL="514350" indent="-514350">
              <a:buFont typeface="+mj-lt"/>
              <a:buAutoNum type="arabicPeriod"/>
            </a:pPr>
            <a:r>
              <a:rPr lang="en-IN" dirty="0" smtClean="0"/>
              <a:t>Get MAC Address of the selected Bluetooth Device.</a:t>
            </a:r>
          </a:p>
          <a:p>
            <a:pPr marL="1062990" lvl="2" indent="-514350">
              <a:buFont typeface="+mj-lt"/>
              <a:buAutoNum type="arabicPeriod"/>
            </a:pPr>
            <a:r>
              <a:rPr lang="en-IN" dirty="0" smtClean="0"/>
              <a:t>for (</a:t>
            </a:r>
            <a:r>
              <a:rPr lang="en-IN" dirty="0" err="1" smtClean="0"/>
              <a:t>int</a:t>
            </a:r>
            <a:r>
              <a:rPr lang="en-IN" dirty="0" smtClean="0"/>
              <a:t> </a:t>
            </a:r>
            <a:r>
              <a:rPr lang="en-IN" dirty="0" err="1" smtClean="0"/>
              <a:t>i</a:t>
            </a:r>
            <a:r>
              <a:rPr lang="en-IN" dirty="0" smtClean="0"/>
              <a:t> --&gt; 0 to  </a:t>
            </a:r>
            <a:r>
              <a:rPr lang="en-IN" dirty="0" err="1" smtClean="0"/>
              <a:t>servRecord.length</a:t>
            </a:r>
            <a:r>
              <a:rPr lang="en-IN" dirty="0" smtClean="0"/>
              <a:t>) {</a:t>
            </a:r>
          </a:p>
          <a:p>
            <a:pPr marL="1062990" lvl="2" indent="-514350">
              <a:buFont typeface="+mj-lt"/>
              <a:buAutoNum type="arabicPeriod"/>
            </a:pPr>
            <a:r>
              <a:rPr lang="en-IN" dirty="0" smtClean="0"/>
              <a:t>            String </a:t>
            </a:r>
            <a:r>
              <a:rPr lang="en-IN" dirty="0" err="1" smtClean="0"/>
              <a:t>url</a:t>
            </a:r>
            <a:r>
              <a:rPr lang="en-IN" dirty="0" smtClean="0"/>
              <a:t> = </a:t>
            </a:r>
            <a:r>
              <a:rPr lang="en-IN" dirty="0" err="1" smtClean="0"/>
              <a:t>servRecord</a:t>
            </a:r>
            <a:r>
              <a:rPr lang="en-IN" dirty="0" smtClean="0"/>
              <a:t>[</a:t>
            </a:r>
            <a:r>
              <a:rPr lang="en-IN" dirty="0" err="1" smtClean="0"/>
              <a:t>i</a:t>
            </a:r>
            <a:r>
              <a:rPr lang="en-IN" dirty="0" smtClean="0"/>
              <a:t>].</a:t>
            </a:r>
            <a:r>
              <a:rPr lang="en-IN" dirty="0" err="1" smtClean="0"/>
              <a:t>getConnectionURL</a:t>
            </a:r>
            <a:r>
              <a:rPr lang="en-IN" dirty="0" smtClean="0"/>
              <a:t>(</a:t>
            </a:r>
            <a:r>
              <a:rPr lang="en-IN" dirty="0" err="1" smtClean="0"/>
              <a:t>ServiceRecord.NOAUTHENTICATE_NOENCRYPT</a:t>
            </a:r>
            <a:r>
              <a:rPr lang="en-IN" dirty="0" smtClean="0"/>
              <a:t>, false);</a:t>
            </a:r>
          </a:p>
          <a:p>
            <a:pPr marL="1062990" lvl="2" indent="-514350">
              <a:buFont typeface="+mj-lt"/>
              <a:buAutoNum type="arabicPeriod"/>
            </a:pPr>
            <a:r>
              <a:rPr lang="en-IN" dirty="0" smtClean="0"/>
              <a:t>            if (</a:t>
            </a:r>
            <a:r>
              <a:rPr lang="en-IN" dirty="0" err="1" smtClean="0"/>
              <a:t>url</a:t>
            </a:r>
            <a:r>
              <a:rPr lang="en-IN" dirty="0" smtClean="0"/>
              <a:t> == null) {</a:t>
            </a:r>
          </a:p>
          <a:p>
            <a:pPr marL="1062990" lvl="2" indent="-514350">
              <a:buFont typeface="+mj-lt"/>
              <a:buAutoNum type="arabicPeriod"/>
            </a:pPr>
            <a:r>
              <a:rPr lang="en-IN" dirty="0" smtClean="0"/>
              <a:t>                continue;</a:t>
            </a:r>
          </a:p>
          <a:p>
            <a:pPr marL="1062990" lvl="2" indent="-514350">
              <a:buFont typeface="+mj-lt"/>
              <a:buAutoNum type="arabicPeriod"/>
            </a:pPr>
            <a:r>
              <a:rPr lang="en-IN" dirty="0" smtClean="0"/>
              <a:t>            }</a:t>
            </a:r>
          </a:p>
          <a:p>
            <a:pPr marL="514350" indent="-514350">
              <a:buFont typeface="+mj-lt"/>
              <a:buAutoNum type="arabicPeriod"/>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rPr>
              <a:t>Algorithm </a:t>
            </a:r>
            <a:r>
              <a:rPr lang="en-US" dirty="0" err="1" smtClean="0">
                <a:solidFill>
                  <a:srgbClr val="FF9900"/>
                </a:solidFill>
              </a:rPr>
              <a:t>Contd</a:t>
            </a:r>
            <a:r>
              <a:rPr lang="en-US" dirty="0" smtClean="0">
                <a:solidFill>
                  <a:srgbClr val="FF9900"/>
                </a:solidFill>
              </a:rPr>
              <a:t>…</a:t>
            </a:r>
            <a:endParaRPr lang="en-IN" dirty="0"/>
          </a:p>
        </p:txBody>
      </p:sp>
      <p:sp>
        <p:nvSpPr>
          <p:cNvPr id="3" name="Content Placeholder 2"/>
          <p:cNvSpPr>
            <a:spLocks noGrp="1"/>
          </p:cNvSpPr>
          <p:nvPr>
            <p:ph sz="quarter" idx="1"/>
          </p:nvPr>
        </p:nvSpPr>
        <p:spPr/>
        <p:txBody>
          <a:bodyPr>
            <a:normAutofit/>
          </a:bodyPr>
          <a:lstStyle/>
          <a:p>
            <a:pPr marL="1062990" lvl="2" indent="-514350">
              <a:buFont typeface="+mj-lt"/>
              <a:buAutoNum type="arabicPeriod"/>
            </a:pPr>
            <a:r>
              <a:rPr lang="en-IN" dirty="0" smtClean="0"/>
              <a:t> </a:t>
            </a:r>
            <a:r>
              <a:rPr lang="en-IN" dirty="0" err="1" smtClean="0"/>
              <a:t>DataElement</a:t>
            </a:r>
            <a:r>
              <a:rPr lang="en-IN" dirty="0" smtClean="0"/>
              <a:t> </a:t>
            </a:r>
            <a:r>
              <a:rPr lang="en-IN" dirty="0" err="1" smtClean="0"/>
              <a:t>serviceName</a:t>
            </a:r>
            <a:r>
              <a:rPr lang="en-IN" dirty="0" smtClean="0"/>
              <a:t> = </a:t>
            </a:r>
            <a:r>
              <a:rPr lang="en-IN" dirty="0" err="1" smtClean="0"/>
              <a:t>servRecord</a:t>
            </a:r>
            <a:r>
              <a:rPr lang="en-IN" dirty="0" smtClean="0"/>
              <a:t>[</a:t>
            </a:r>
            <a:r>
              <a:rPr lang="en-IN" dirty="0" err="1" smtClean="0"/>
              <a:t>i</a:t>
            </a:r>
            <a:r>
              <a:rPr lang="en-IN" dirty="0" smtClean="0"/>
              <a:t>].</a:t>
            </a:r>
            <a:r>
              <a:rPr lang="en-IN" dirty="0" err="1" smtClean="0"/>
              <a:t>getAttributeValue</a:t>
            </a:r>
            <a:r>
              <a:rPr lang="en-IN" dirty="0" smtClean="0"/>
              <a:t>(0x0100);</a:t>
            </a:r>
          </a:p>
          <a:p>
            <a:pPr marL="1062990" lvl="2" indent="-514350">
              <a:buFont typeface="+mj-lt"/>
              <a:buAutoNum type="arabicPeriod"/>
            </a:pPr>
            <a:r>
              <a:rPr lang="en-IN" dirty="0" smtClean="0"/>
              <a:t>            if (</a:t>
            </a:r>
            <a:r>
              <a:rPr lang="en-IN" dirty="0" err="1" smtClean="0"/>
              <a:t>serviceName</a:t>
            </a:r>
            <a:r>
              <a:rPr lang="en-IN" dirty="0" smtClean="0"/>
              <a:t> != null) {</a:t>
            </a:r>
          </a:p>
          <a:p>
            <a:pPr marL="1062990" lvl="2" indent="-514350">
              <a:buFont typeface="+mj-lt"/>
              <a:buAutoNum type="arabicPeriod"/>
            </a:pPr>
            <a:r>
              <a:rPr lang="en-IN" dirty="0" smtClean="0"/>
              <a:t>                </a:t>
            </a:r>
            <a:r>
              <a:rPr lang="en-IN" dirty="0" err="1" smtClean="0"/>
              <a:t>System.out.println</a:t>
            </a:r>
            <a:r>
              <a:rPr lang="en-IN" dirty="0" smtClean="0"/>
              <a:t>("service " + </a:t>
            </a:r>
            <a:r>
              <a:rPr lang="en-IN" dirty="0" err="1" smtClean="0"/>
              <a:t>serviceName.getValue</a:t>
            </a:r>
            <a:r>
              <a:rPr lang="en-IN" dirty="0" smtClean="0"/>
              <a:t>() + " found " + </a:t>
            </a:r>
            <a:r>
              <a:rPr lang="en-IN" dirty="0" err="1" smtClean="0"/>
              <a:t>url</a:t>
            </a:r>
            <a:r>
              <a:rPr lang="en-IN" dirty="0" smtClean="0"/>
              <a:t>);</a:t>
            </a:r>
          </a:p>
          <a:p>
            <a:pPr marL="1062990" lvl="2" indent="-514350">
              <a:buFont typeface="+mj-lt"/>
              <a:buAutoNum type="arabicPeriod"/>
            </a:pPr>
            <a:r>
              <a:rPr lang="en-IN" dirty="0" smtClean="0"/>
              <a:t>                </a:t>
            </a:r>
          </a:p>
          <a:p>
            <a:pPr marL="1062990" lvl="2" indent="-514350">
              <a:buFont typeface="+mj-lt"/>
              <a:buAutoNum type="arabicPeriod"/>
            </a:pPr>
            <a:r>
              <a:rPr lang="en-IN" dirty="0" smtClean="0"/>
              <a:t>           }</a:t>
            </a:r>
          </a:p>
          <a:p>
            <a:pPr marL="1062990" lvl="2" indent="-514350">
              <a:buFont typeface="+mj-lt"/>
              <a:buAutoNum type="arabicPeriod"/>
            </a:pPr>
            <a:r>
              <a:rPr lang="en-IN" dirty="0" smtClean="0"/>
              <a:t>  	else {</a:t>
            </a:r>
          </a:p>
          <a:p>
            <a:pPr marL="1062990" lvl="2" indent="-514350">
              <a:buFont typeface="+mj-lt"/>
              <a:buAutoNum type="arabicPeriod"/>
            </a:pPr>
            <a:r>
              <a:rPr lang="en-IN" dirty="0" smtClean="0"/>
              <a:t>                </a:t>
            </a:r>
            <a:r>
              <a:rPr lang="en-IN" dirty="0" err="1" smtClean="0"/>
              <a:t>System.out.println</a:t>
            </a:r>
            <a:r>
              <a:rPr lang="en-IN" dirty="0" smtClean="0"/>
              <a:t>("service found " + </a:t>
            </a:r>
            <a:r>
              <a:rPr lang="en-IN" dirty="0" err="1" smtClean="0"/>
              <a:t>url</a:t>
            </a:r>
            <a:r>
              <a:rPr lang="en-IN" dirty="0" smtClean="0"/>
              <a:t>);</a:t>
            </a:r>
          </a:p>
          <a:p>
            <a:pPr marL="1062990" lvl="2" indent="-514350">
              <a:buFont typeface="+mj-lt"/>
              <a:buAutoNum type="arabicPeriod"/>
            </a:pPr>
            <a:r>
              <a:rPr lang="en-IN" dirty="0" smtClean="0"/>
              <a:t>            }</a:t>
            </a:r>
          </a:p>
          <a:p>
            <a:pPr marL="514350" indent="-514350">
              <a:buAutoNum type="arabicPeriod" startAt="3"/>
            </a:pPr>
            <a:r>
              <a:rPr lang="en-IN" dirty="0" smtClean="0"/>
              <a:t>Create a method to select the folder to be secured with respect to the selected Bluetooth Device.</a:t>
            </a:r>
          </a:p>
          <a:p>
            <a:pPr marL="514350" indent="-514350">
              <a:buAutoNum type="arabicPeriod" startAt="3"/>
            </a:pPr>
            <a:r>
              <a:rPr lang="en-IN" dirty="0" smtClean="0"/>
              <a:t>Encrypt and hide the folder</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rPr>
              <a:t>Algorithm </a:t>
            </a:r>
            <a:r>
              <a:rPr lang="en-US" dirty="0" err="1" smtClean="0">
                <a:solidFill>
                  <a:srgbClr val="FF9900"/>
                </a:solidFill>
              </a:rPr>
              <a:t>Contd</a:t>
            </a:r>
            <a:r>
              <a:rPr lang="en-US" dirty="0" smtClean="0">
                <a:solidFill>
                  <a:srgbClr val="FF9900"/>
                </a:solidFill>
              </a:rPr>
              <a:t>…</a:t>
            </a:r>
            <a:endParaRPr lang="en-IN" dirty="0"/>
          </a:p>
        </p:txBody>
      </p:sp>
      <p:sp>
        <p:nvSpPr>
          <p:cNvPr id="3" name="Content Placeholder 2"/>
          <p:cNvSpPr>
            <a:spLocks noGrp="1"/>
          </p:cNvSpPr>
          <p:nvPr>
            <p:ph sz="quarter" idx="1"/>
          </p:nvPr>
        </p:nvSpPr>
        <p:spPr/>
        <p:txBody>
          <a:bodyPr/>
          <a:lstStyle/>
          <a:p>
            <a:pPr marL="514350" indent="-514350">
              <a:buNone/>
            </a:pPr>
            <a:r>
              <a:rPr lang="en-IN" dirty="0" smtClean="0">
                <a:solidFill>
                  <a:srgbClr val="FF9900"/>
                </a:solidFill>
              </a:rPr>
              <a:t>5. </a:t>
            </a:r>
            <a:r>
              <a:rPr lang="en-IN" dirty="0" smtClean="0"/>
              <a:t>Decrypt and unhide the folder, if </a:t>
            </a:r>
            <a:r>
              <a:rPr lang="en-IN" dirty="0" err="1" smtClean="0"/>
              <a:t>bluetooth</a:t>
            </a:r>
            <a:r>
              <a:rPr lang="en-IN" dirty="0" smtClean="0"/>
              <a:t> devices is in range, otherwise encrypt and hide.</a:t>
            </a:r>
          </a:p>
          <a:p>
            <a:pPr marL="1885950" lvl="5" indent="-514350">
              <a:buFont typeface="+mj-lt"/>
              <a:buAutoNum type="arabicPeriod"/>
            </a:pPr>
            <a:r>
              <a:rPr lang="en-IN" dirty="0" smtClean="0"/>
              <a:t>		</a:t>
            </a:r>
            <a:r>
              <a:rPr lang="en-IN" sz="2000" dirty="0" smtClean="0"/>
              <a:t>if(</a:t>
            </a:r>
            <a:r>
              <a:rPr lang="en-IN" sz="2000" dirty="0" err="1" smtClean="0"/>
              <a:t>bluetooth.Device</a:t>
            </a:r>
            <a:r>
              <a:rPr lang="en-IN" sz="2000" dirty="0" smtClean="0"/>
              <a:t> </a:t>
            </a:r>
            <a:r>
              <a:rPr lang="en-IN" sz="2000" dirty="0" smtClean="0"/>
              <a:t>found)</a:t>
            </a:r>
            <a:endParaRPr lang="en-IN" sz="2000" dirty="0" smtClean="0"/>
          </a:p>
          <a:p>
            <a:pPr marL="1885950" lvl="5" indent="-514350">
              <a:buFont typeface="+mj-lt"/>
              <a:buAutoNum type="arabicPeriod"/>
            </a:pPr>
            <a:r>
              <a:rPr lang="en-IN" sz="2000" dirty="0" smtClean="0"/>
              <a:t>			Decrypt()</a:t>
            </a:r>
          </a:p>
          <a:p>
            <a:pPr marL="1885950" lvl="5" indent="-514350">
              <a:buFont typeface="+mj-lt"/>
              <a:buAutoNum type="arabicPeriod"/>
            </a:pPr>
            <a:r>
              <a:rPr lang="en-IN" sz="2000" dirty="0" smtClean="0"/>
              <a:t>			Unhide()</a:t>
            </a:r>
          </a:p>
          <a:p>
            <a:pPr marL="1885950" lvl="5" indent="-514350">
              <a:buFont typeface="+mj-lt"/>
              <a:buAutoNum type="arabicPeriod"/>
            </a:pPr>
            <a:r>
              <a:rPr lang="en-IN" sz="2000" dirty="0" smtClean="0"/>
              <a:t>		else</a:t>
            </a:r>
          </a:p>
          <a:p>
            <a:pPr marL="1885950" lvl="5" indent="-514350">
              <a:buFont typeface="+mj-lt"/>
              <a:buAutoNum type="arabicPeriod"/>
            </a:pPr>
            <a:r>
              <a:rPr lang="en-IN" sz="2000" dirty="0" smtClean="0"/>
              <a:t>			Encrypt()</a:t>
            </a:r>
          </a:p>
          <a:p>
            <a:pPr marL="1885950" lvl="5" indent="-514350">
              <a:buFont typeface="+mj-lt"/>
              <a:buAutoNum type="arabicPeriod"/>
            </a:pPr>
            <a:r>
              <a:rPr lang="en-IN" sz="2000" dirty="0" smtClean="0"/>
              <a:t>			Hide()</a:t>
            </a:r>
          </a:p>
          <a:p>
            <a:pPr marL="514350" indent="-514350">
              <a:buNone/>
            </a:pPr>
            <a:endParaRPr lang="en-IN" dirty="0" smtClean="0"/>
          </a:p>
          <a:p>
            <a:pPr marL="514350" indent="-514350">
              <a:buNone/>
            </a:pPr>
            <a:r>
              <a:rPr lang="en-IN" dirty="0" smtClean="0">
                <a:solidFill>
                  <a:srgbClr val="FF9900"/>
                </a:solidFill>
              </a:rPr>
              <a:t>6.</a:t>
            </a:r>
            <a:r>
              <a:rPr lang="en-IN" dirty="0" smtClean="0"/>
              <a:t> Keep running the program as a background process.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rPr>
              <a:t>System</a:t>
            </a:r>
            <a:r>
              <a:rPr lang="en-US" dirty="0"/>
              <a:t> </a:t>
            </a:r>
            <a:r>
              <a:rPr lang="en-US" dirty="0">
                <a:solidFill>
                  <a:srgbClr val="FF9900"/>
                </a:solidFill>
              </a:rPr>
              <a:t>Requirements</a:t>
            </a:r>
          </a:p>
        </p:txBody>
      </p:sp>
      <p:sp>
        <p:nvSpPr>
          <p:cNvPr id="3" name="Content Placeholder 2"/>
          <p:cNvSpPr>
            <a:spLocks noGrp="1"/>
          </p:cNvSpPr>
          <p:nvPr>
            <p:ph sz="quarter" idx="1"/>
          </p:nvPr>
        </p:nvSpPr>
        <p:spPr>
          <a:xfrm>
            <a:off x="1232263" y="1526177"/>
            <a:ext cx="10363200" cy="4572000"/>
          </a:xfrm>
        </p:spPr>
        <p:txBody>
          <a:bodyPr>
            <a:normAutofit/>
          </a:bodyPr>
          <a:lstStyle/>
          <a:p>
            <a:pPr lvl="1"/>
            <a:r>
              <a:rPr lang="en-US" sz="2200" b="1" dirty="0" smtClean="0">
                <a:solidFill>
                  <a:srgbClr val="FF9900"/>
                </a:solidFill>
              </a:rPr>
              <a:t>Hardware Requirements:</a:t>
            </a:r>
            <a:endParaRPr lang="en-IN" sz="2200" dirty="0" smtClean="0">
              <a:solidFill>
                <a:srgbClr val="FF9900"/>
              </a:solidFill>
            </a:endParaRPr>
          </a:p>
          <a:p>
            <a:pPr lvl="3"/>
            <a:r>
              <a:rPr lang="en-US" dirty="0" smtClean="0"/>
              <a:t>Mobile phone with Bluetooth</a:t>
            </a:r>
            <a:endParaRPr lang="en-IN" dirty="0" smtClean="0"/>
          </a:p>
          <a:p>
            <a:pPr lvl="3"/>
            <a:r>
              <a:rPr lang="en-US" dirty="0" smtClean="0"/>
              <a:t>Bluetooth facilitated PC or laptop</a:t>
            </a:r>
            <a:endParaRPr lang="en-IN" dirty="0" smtClean="0"/>
          </a:p>
          <a:p>
            <a:pPr lvl="3"/>
            <a:r>
              <a:rPr lang="en-US" dirty="0" smtClean="0"/>
              <a:t>CPU : Minimum 256 MB RAM, 1GB  free HDD space</a:t>
            </a:r>
            <a:endParaRPr lang="en-IN" dirty="0" smtClean="0"/>
          </a:p>
          <a:p>
            <a:pPr lvl="1"/>
            <a:r>
              <a:rPr lang="en-US" sz="2200" b="1" dirty="0" smtClean="0">
                <a:solidFill>
                  <a:srgbClr val="FF9900"/>
                </a:solidFill>
              </a:rPr>
              <a:t>Software Requirements:</a:t>
            </a:r>
            <a:endParaRPr lang="en-IN" sz="2200" dirty="0" smtClean="0">
              <a:solidFill>
                <a:srgbClr val="FF9900"/>
              </a:solidFill>
            </a:endParaRPr>
          </a:p>
          <a:p>
            <a:pPr lvl="3"/>
            <a:r>
              <a:rPr lang="en-US" dirty="0" smtClean="0"/>
              <a:t>Operating System :- Windows 7 and above</a:t>
            </a:r>
            <a:endParaRPr lang="en-IN" dirty="0" smtClean="0"/>
          </a:p>
          <a:p>
            <a:pPr lvl="3"/>
            <a:r>
              <a:rPr lang="en-US" dirty="0" smtClean="0"/>
              <a:t>IDE :- </a:t>
            </a:r>
            <a:r>
              <a:rPr lang="en-US" dirty="0" err="1" smtClean="0"/>
              <a:t>NetBeans</a:t>
            </a:r>
            <a:endParaRPr lang="en-US" dirty="0"/>
          </a:p>
        </p:txBody>
      </p:sp>
    </p:spTree>
    <p:extLst>
      <p:ext uri="{BB962C8B-B14F-4D97-AF65-F5344CB8AC3E}">
        <p14:creationId xmlns="" xmlns:p14="http://schemas.microsoft.com/office/powerpoint/2010/main" val="18647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3426" y="1060173"/>
            <a:ext cx="6718853" cy="646331"/>
          </a:xfrm>
          <a:prstGeom prst="rect">
            <a:avLst/>
          </a:prstGeom>
          <a:noFill/>
        </p:spPr>
        <p:txBody>
          <a:bodyPr wrap="square" rtlCol="0">
            <a:spAutoFit/>
          </a:bodyPr>
          <a:lstStyle/>
          <a:p>
            <a:r>
              <a:rPr lang="en-US" sz="3600" dirty="0">
                <a:solidFill>
                  <a:schemeClr val="bg1"/>
                </a:solidFill>
              </a:rPr>
              <a:t>Schedule: PERT Chart</a:t>
            </a:r>
          </a:p>
        </p:txBody>
      </p:sp>
      <p:sp>
        <p:nvSpPr>
          <p:cNvPr id="5" name="TextBox 4"/>
          <p:cNvSpPr txBox="1"/>
          <p:nvPr/>
        </p:nvSpPr>
        <p:spPr>
          <a:xfrm>
            <a:off x="418010" y="404949"/>
            <a:ext cx="3448595" cy="707886"/>
          </a:xfrm>
          <a:prstGeom prst="rect">
            <a:avLst/>
          </a:prstGeom>
          <a:noFill/>
        </p:spPr>
        <p:txBody>
          <a:bodyPr wrap="square" rtlCol="0">
            <a:spAutoFit/>
          </a:bodyPr>
          <a:lstStyle/>
          <a:p>
            <a:r>
              <a:rPr lang="en-US" sz="4000" dirty="0" smtClean="0">
                <a:solidFill>
                  <a:srgbClr val="FF9900"/>
                </a:solidFill>
                <a:latin typeface="Franklin Gothic Book (Headings)"/>
              </a:rPr>
              <a:t>Flow Chart</a:t>
            </a:r>
            <a:endParaRPr lang="en-IN" sz="4000" dirty="0">
              <a:latin typeface="Franklin Gothic Book (Headings)"/>
            </a:endParaRPr>
          </a:p>
        </p:txBody>
      </p:sp>
      <p:sp>
        <p:nvSpPr>
          <p:cNvPr id="6" name="Oval 5"/>
          <p:cNvSpPr/>
          <p:nvPr/>
        </p:nvSpPr>
        <p:spPr>
          <a:xfrm>
            <a:off x="4937760" y="274321"/>
            <a:ext cx="2704012" cy="10580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Start</a:t>
            </a:r>
            <a:endParaRPr lang="en-IN" dirty="0"/>
          </a:p>
        </p:txBody>
      </p:sp>
      <p:sp>
        <p:nvSpPr>
          <p:cNvPr id="9" name="Rectangle 8"/>
          <p:cNvSpPr/>
          <p:nvPr/>
        </p:nvSpPr>
        <p:spPr>
          <a:xfrm>
            <a:off x="4976949" y="1920240"/>
            <a:ext cx="2625634" cy="888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Scan For Bluetooth Devices</a:t>
            </a:r>
            <a:endParaRPr lang="en-IN" dirty="0"/>
          </a:p>
        </p:txBody>
      </p:sp>
      <p:cxnSp>
        <p:nvCxnSpPr>
          <p:cNvPr id="14" name="Straight Arrow Connector 13"/>
          <p:cNvCxnSpPr>
            <a:stCxn id="6" idx="4"/>
          </p:cNvCxnSpPr>
          <p:nvPr/>
        </p:nvCxnSpPr>
        <p:spPr>
          <a:xfrm rot="16200000" flipH="1">
            <a:off x="6005649" y="1616529"/>
            <a:ext cx="587829" cy="19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p:cNvCxnSpPr>
          <p:nvPr/>
        </p:nvCxnSpPr>
        <p:spPr>
          <a:xfrm rot="16200000" flipH="1">
            <a:off x="6074229" y="3024050"/>
            <a:ext cx="470263" cy="39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5368834" y="4702643"/>
            <a:ext cx="1907177" cy="112340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Encrypt or Decrypt?</a:t>
            </a:r>
            <a:endParaRPr lang="en-IN" dirty="0"/>
          </a:p>
        </p:txBody>
      </p:sp>
      <p:cxnSp>
        <p:nvCxnSpPr>
          <p:cNvPr id="19" name="Straight Arrow Connector 18"/>
          <p:cNvCxnSpPr>
            <a:stCxn id="17" idx="3"/>
          </p:cNvCxnSpPr>
          <p:nvPr/>
        </p:nvCxnSpPr>
        <p:spPr>
          <a:xfrm flipV="1">
            <a:off x="7276011" y="5264345"/>
            <a:ext cx="120178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p:cNvCxnSpPr>
          <p:nvPr/>
        </p:nvCxnSpPr>
        <p:spPr>
          <a:xfrm rot="16200000" flipH="1">
            <a:off x="6041573" y="6106899"/>
            <a:ext cx="587827" cy="26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Parallelogram 22"/>
          <p:cNvSpPr/>
          <p:nvPr/>
        </p:nvSpPr>
        <p:spPr>
          <a:xfrm>
            <a:off x="4911634" y="3291840"/>
            <a:ext cx="2821577" cy="940526"/>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Select Bluetooth device</a:t>
            </a:r>
            <a:endParaRPr lang="en-IN" dirty="0"/>
          </a:p>
        </p:txBody>
      </p:sp>
      <p:cxnSp>
        <p:nvCxnSpPr>
          <p:cNvPr id="25" name="Straight Arrow Connector 24"/>
          <p:cNvCxnSpPr>
            <a:stCxn id="23" idx="4"/>
            <a:endCxn id="17" idx="0"/>
          </p:cNvCxnSpPr>
          <p:nvPr/>
        </p:nvCxnSpPr>
        <p:spPr>
          <a:xfrm rot="5400000">
            <a:off x="6087285" y="4467504"/>
            <a:ext cx="4702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71509" y="4833257"/>
            <a:ext cx="979714" cy="369332"/>
          </a:xfrm>
          <a:prstGeom prst="rect">
            <a:avLst/>
          </a:prstGeom>
          <a:noFill/>
        </p:spPr>
        <p:txBody>
          <a:bodyPr wrap="square" rtlCol="0">
            <a:spAutoFit/>
          </a:bodyPr>
          <a:lstStyle/>
          <a:p>
            <a:r>
              <a:rPr lang="en-IN" dirty="0" smtClean="0"/>
              <a:t>Encrypt</a:t>
            </a:r>
            <a:endParaRPr lang="en-IN" dirty="0"/>
          </a:p>
        </p:txBody>
      </p:sp>
      <p:sp>
        <p:nvSpPr>
          <p:cNvPr id="28" name="TextBox 27"/>
          <p:cNvSpPr txBox="1"/>
          <p:nvPr/>
        </p:nvSpPr>
        <p:spPr>
          <a:xfrm>
            <a:off x="6396446" y="5900057"/>
            <a:ext cx="979714" cy="369332"/>
          </a:xfrm>
          <a:prstGeom prst="rect">
            <a:avLst/>
          </a:prstGeom>
          <a:noFill/>
        </p:spPr>
        <p:txBody>
          <a:bodyPr wrap="square" rtlCol="0">
            <a:spAutoFit/>
          </a:bodyPr>
          <a:lstStyle/>
          <a:p>
            <a:r>
              <a:rPr lang="en-IN" dirty="0" smtClean="0"/>
              <a:t>Decrypt</a:t>
            </a:r>
            <a:endParaRPr lang="en-IN" dirty="0"/>
          </a:p>
        </p:txBody>
      </p:sp>
      <p:sp>
        <p:nvSpPr>
          <p:cNvPr id="29" name="Flowchart: Connector 28"/>
          <p:cNvSpPr/>
          <p:nvPr/>
        </p:nvSpPr>
        <p:spPr>
          <a:xfrm>
            <a:off x="6074229" y="6361612"/>
            <a:ext cx="574765" cy="49638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29"/>
          <p:cNvSpPr/>
          <p:nvPr/>
        </p:nvSpPr>
        <p:spPr>
          <a:xfrm>
            <a:off x="8516982" y="4741817"/>
            <a:ext cx="2364378" cy="1097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Enter the Path of the folder to be encrypted</a:t>
            </a:r>
            <a:endParaRPr lang="en-IN" dirty="0"/>
          </a:p>
        </p:txBody>
      </p:sp>
      <p:cxnSp>
        <p:nvCxnSpPr>
          <p:cNvPr id="31" name="Straight Arrow Connector 30"/>
          <p:cNvCxnSpPr/>
          <p:nvPr/>
        </p:nvCxnSpPr>
        <p:spPr>
          <a:xfrm rot="16200000" flipH="1">
            <a:off x="9355185" y="6106899"/>
            <a:ext cx="587827" cy="26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9387841" y="6361612"/>
            <a:ext cx="574765" cy="49638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127678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onnector 2"/>
          <p:cNvSpPr/>
          <p:nvPr/>
        </p:nvSpPr>
        <p:spPr>
          <a:xfrm>
            <a:off x="5055326" y="0"/>
            <a:ext cx="718457" cy="52251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Parallelogram 3"/>
          <p:cNvSpPr/>
          <p:nvPr/>
        </p:nvSpPr>
        <p:spPr>
          <a:xfrm>
            <a:off x="3840480" y="979713"/>
            <a:ext cx="3161212" cy="88827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Enter the path of the folder</a:t>
            </a:r>
            <a:endParaRPr lang="en-IN" dirty="0"/>
          </a:p>
        </p:txBody>
      </p:sp>
      <p:sp>
        <p:nvSpPr>
          <p:cNvPr id="5" name="Rectangle 4"/>
          <p:cNvSpPr/>
          <p:nvPr/>
        </p:nvSpPr>
        <p:spPr>
          <a:xfrm>
            <a:off x="3997233" y="2377440"/>
            <a:ext cx="2847703"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Decrypt the folder and ask for encryption of the folder</a:t>
            </a:r>
            <a:endParaRPr lang="en-IN" dirty="0"/>
          </a:p>
        </p:txBody>
      </p:sp>
      <p:sp>
        <p:nvSpPr>
          <p:cNvPr id="6" name="Flowchart: Decision 5"/>
          <p:cNvSpPr/>
          <p:nvPr/>
        </p:nvSpPr>
        <p:spPr>
          <a:xfrm>
            <a:off x="4585062" y="3879668"/>
            <a:ext cx="1672046" cy="126709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Yes or no</a:t>
            </a:r>
            <a:endParaRPr lang="en-IN" dirty="0"/>
          </a:p>
        </p:txBody>
      </p:sp>
      <p:cxnSp>
        <p:nvCxnSpPr>
          <p:cNvPr id="8" name="Straight Arrow Connector 7"/>
          <p:cNvCxnSpPr>
            <a:stCxn id="3" idx="4"/>
            <a:endCxn id="4" idx="0"/>
          </p:cNvCxnSpPr>
          <p:nvPr/>
        </p:nvCxnSpPr>
        <p:spPr>
          <a:xfrm rot="16200000" flipH="1">
            <a:off x="5189221" y="747847"/>
            <a:ext cx="457199" cy="6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4"/>
            <a:endCxn id="5" idx="0"/>
          </p:cNvCxnSpPr>
          <p:nvPr/>
        </p:nvCxnSpPr>
        <p:spPr>
          <a:xfrm rot="5400000">
            <a:off x="5166360" y="2122714"/>
            <a:ext cx="50945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rot="5400000">
            <a:off x="5159828" y="3618411"/>
            <a:ext cx="5225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180114" y="5682343"/>
            <a:ext cx="2442755" cy="8882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Exit</a:t>
            </a:r>
            <a:endParaRPr lang="en-IN" dirty="0"/>
          </a:p>
        </p:txBody>
      </p:sp>
      <p:cxnSp>
        <p:nvCxnSpPr>
          <p:cNvPr id="16" name="Straight Arrow Connector 15"/>
          <p:cNvCxnSpPr>
            <a:stCxn id="6" idx="2"/>
            <a:endCxn id="14" idx="0"/>
          </p:cNvCxnSpPr>
          <p:nvPr/>
        </p:nvCxnSpPr>
        <p:spPr>
          <a:xfrm rot="5400000">
            <a:off x="5143500" y="5404758"/>
            <a:ext cx="535578" cy="19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9139646" y="0"/>
            <a:ext cx="718457" cy="52251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7" name="Straight Arrow Connector 26"/>
          <p:cNvCxnSpPr>
            <a:stCxn id="26" idx="4"/>
          </p:cNvCxnSpPr>
          <p:nvPr/>
        </p:nvCxnSpPr>
        <p:spPr>
          <a:xfrm rot="16200000" flipH="1">
            <a:off x="9273541" y="747847"/>
            <a:ext cx="457199" cy="6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386354" y="966653"/>
            <a:ext cx="2442755" cy="108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Encrypt the folder</a:t>
            </a:r>
            <a:endParaRPr lang="en-IN" dirty="0"/>
          </a:p>
        </p:txBody>
      </p:sp>
      <p:cxnSp>
        <p:nvCxnSpPr>
          <p:cNvPr id="30" name="Straight Arrow Connector 29"/>
          <p:cNvCxnSpPr/>
          <p:nvPr/>
        </p:nvCxnSpPr>
        <p:spPr>
          <a:xfrm rot="16200000" flipH="1">
            <a:off x="7586254" y="4072348"/>
            <a:ext cx="4140928" cy="150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6622869" y="6087291"/>
            <a:ext cx="3122022" cy="78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9900"/>
                </a:solidFill>
                <a:latin typeface="Franklin Gothic Book (Headings)"/>
              </a:rPr>
              <a:t>UML Diagram</a:t>
            </a:r>
            <a:endParaRPr lang="en-IN" dirty="0"/>
          </a:p>
        </p:txBody>
      </p:sp>
      <p:graphicFrame>
        <p:nvGraphicFramePr>
          <p:cNvPr id="4" name="Table 3"/>
          <p:cNvGraphicFramePr>
            <a:graphicFrameLocks noGrp="1"/>
          </p:cNvGraphicFramePr>
          <p:nvPr/>
        </p:nvGraphicFramePr>
        <p:xfrm>
          <a:off x="2110377" y="1986763"/>
          <a:ext cx="2709333" cy="3571240"/>
        </p:xfrm>
        <a:graphic>
          <a:graphicData uri="http://schemas.openxmlformats.org/drawingml/2006/table">
            <a:tbl>
              <a:tblPr firstRow="1" bandRow="1">
                <a:tableStyleId>{5940675A-B579-460E-94D1-54222C63F5DA}</a:tableStyleId>
              </a:tblPr>
              <a:tblGrid>
                <a:gridCol w="2709333"/>
              </a:tblGrid>
              <a:tr h="370840">
                <a:tc>
                  <a:txBody>
                    <a:bodyPr/>
                    <a:lstStyle/>
                    <a:p>
                      <a:r>
                        <a:rPr lang="en-IN" dirty="0" err="1" smtClean="0"/>
                        <a:t>MyDiscoveryListener</a:t>
                      </a:r>
                      <a:endParaRPr lang="en-IN" dirty="0"/>
                    </a:p>
                  </a:txBody>
                  <a:tcPr/>
                </a:tc>
              </a:tr>
              <a:tr h="370840">
                <a:tc>
                  <a:txBody>
                    <a:bodyPr/>
                    <a:lstStyle/>
                    <a:p>
                      <a:r>
                        <a:rPr lang="en-IN" dirty="0" smtClean="0"/>
                        <a:t>+</a:t>
                      </a:r>
                      <a:r>
                        <a:rPr lang="en-IN" dirty="0" err="1" smtClean="0"/>
                        <a:t>ArrayList</a:t>
                      </a:r>
                      <a:r>
                        <a:rPr lang="en-IN" dirty="0" smtClean="0"/>
                        <a:t> : Devices</a:t>
                      </a:r>
                    </a:p>
                    <a:p>
                      <a:r>
                        <a:rPr lang="en-IN" dirty="0" smtClean="0"/>
                        <a:t>+</a:t>
                      </a:r>
                      <a:r>
                        <a:rPr lang="en-IN" dirty="0" err="1" smtClean="0"/>
                        <a:t>Uuidset</a:t>
                      </a:r>
                      <a:r>
                        <a:rPr lang="en-IN" dirty="0" smtClean="0"/>
                        <a:t> : UUID</a:t>
                      </a:r>
                    </a:p>
                    <a:p>
                      <a:r>
                        <a:rPr lang="en-IN" dirty="0" smtClean="0"/>
                        <a:t>+name : String</a:t>
                      </a:r>
                    </a:p>
                    <a:p>
                      <a:r>
                        <a:rPr lang="en-IN" dirty="0" smtClean="0"/>
                        <a:t>+arg0 : </a:t>
                      </a:r>
                      <a:r>
                        <a:rPr lang="en-IN" dirty="0" err="1" smtClean="0"/>
                        <a:t>int</a:t>
                      </a:r>
                      <a:endParaRPr lang="en-IN" dirty="0" smtClean="0"/>
                    </a:p>
                    <a:p>
                      <a:r>
                        <a:rPr lang="en-IN" dirty="0" smtClean="0"/>
                        <a:t>+arg1 : </a:t>
                      </a:r>
                      <a:r>
                        <a:rPr lang="en-IN" dirty="0" err="1" smtClean="0"/>
                        <a:t>int</a:t>
                      </a:r>
                      <a:endParaRPr lang="en-IN" dirty="0" smtClean="0"/>
                    </a:p>
                    <a:p>
                      <a:r>
                        <a:rPr lang="en-IN" dirty="0" smtClean="0"/>
                        <a:t>+</a:t>
                      </a:r>
                      <a:r>
                        <a:rPr lang="en-IN" dirty="0" err="1" smtClean="0"/>
                        <a:t>url</a:t>
                      </a:r>
                      <a:r>
                        <a:rPr lang="en-IN" dirty="0" smtClean="0"/>
                        <a:t> : String</a:t>
                      </a:r>
                      <a:endParaRPr lang="en-IN" dirty="0"/>
                    </a:p>
                  </a:txBody>
                  <a:tcPr/>
                </a:tc>
              </a:tr>
              <a:tr h="370840">
                <a:tc>
                  <a:txBody>
                    <a:bodyPr/>
                    <a:lstStyle/>
                    <a:p>
                      <a:r>
                        <a:rPr lang="en-IN" dirty="0" smtClean="0"/>
                        <a:t>+</a:t>
                      </a:r>
                      <a:r>
                        <a:rPr lang="en-IN" dirty="0" err="1" smtClean="0"/>
                        <a:t>MyDiscoveryLIstener</a:t>
                      </a:r>
                      <a:r>
                        <a:rPr lang="en-IN" dirty="0" smtClean="0"/>
                        <a:t>()</a:t>
                      </a:r>
                    </a:p>
                    <a:p>
                      <a:r>
                        <a:rPr lang="en-IN" dirty="0" smtClean="0"/>
                        <a:t>+</a:t>
                      </a:r>
                      <a:r>
                        <a:rPr lang="en-IN" dirty="0" err="1" smtClean="0"/>
                        <a:t>deviceDiscovered</a:t>
                      </a:r>
                      <a:r>
                        <a:rPr lang="en-IN" dirty="0" smtClean="0"/>
                        <a:t>()</a:t>
                      </a:r>
                    </a:p>
                    <a:p>
                      <a:r>
                        <a:rPr lang="en-IN" dirty="0" smtClean="0"/>
                        <a:t>+</a:t>
                      </a:r>
                      <a:r>
                        <a:rPr lang="en-IN" dirty="0" err="1" smtClean="0"/>
                        <a:t>inquirySearchCompleted</a:t>
                      </a:r>
                      <a:r>
                        <a:rPr lang="en-IN" dirty="0" smtClean="0"/>
                        <a:t>()</a:t>
                      </a:r>
                    </a:p>
                    <a:p>
                      <a:r>
                        <a:rPr lang="en-IN" dirty="0" smtClean="0"/>
                        <a:t>+</a:t>
                      </a:r>
                      <a:r>
                        <a:rPr lang="en-IN" dirty="0" err="1" smtClean="0"/>
                        <a:t>serviceSearchCompleted</a:t>
                      </a:r>
                      <a:r>
                        <a:rPr lang="en-IN" dirty="0" smtClean="0"/>
                        <a:t>()</a:t>
                      </a:r>
                    </a:p>
                    <a:p>
                      <a:r>
                        <a:rPr lang="en-IN" dirty="0" smtClean="0"/>
                        <a:t>+</a:t>
                      </a:r>
                      <a:r>
                        <a:rPr lang="en-IN" dirty="0" err="1" smtClean="0"/>
                        <a:t>serviceDiscovered</a:t>
                      </a:r>
                      <a:r>
                        <a:rPr lang="en-IN" dirty="0" smtClean="0"/>
                        <a:t>()</a:t>
                      </a:r>
                      <a:endParaRPr lang="en-IN" dirty="0"/>
                    </a:p>
                  </a:txBody>
                  <a:tcPr/>
                </a:tc>
              </a:tr>
            </a:tbl>
          </a:graphicData>
        </a:graphic>
      </p:graphicFrame>
      <p:sp>
        <p:nvSpPr>
          <p:cNvPr id="5" name="Left Arrow 4"/>
          <p:cNvSpPr/>
          <p:nvPr/>
        </p:nvSpPr>
        <p:spPr>
          <a:xfrm>
            <a:off x="5329646" y="3422469"/>
            <a:ext cx="2325188" cy="7184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942217" y="3526971"/>
            <a:ext cx="33963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For Bluetooth Connection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png"/>
          <p:cNvPicPr>
            <a:picLocks noGrp="1" noChangeAspect="1"/>
          </p:cNvPicPr>
          <p:nvPr>
            <p:ph sz="quarter" idx="1"/>
          </p:nvPr>
        </p:nvPicPr>
        <p:blipFill>
          <a:blip r:embed="rId2"/>
          <a:stretch>
            <a:fillRect/>
          </a:stretch>
        </p:blipFill>
        <p:spPr>
          <a:xfrm>
            <a:off x="1031966" y="373250"/>
            <a:ext cx="9927771" cy="6793969"/>
          </a:xfrm>
        </p:spPr>
      </p:pic>
      <p:sp>
        <p:nvSpPr>
          <p:cNvPr id="3074" name="AutoShape 2" descr="data:image/png;base64,iVBORw0KGgoAAAANSUhEUgAAAp4AAAH0CAYAAACU8S0yAAAgAElEQVR4XuzddXxUR7/H8U/c3UgIEQIkWIAQ3N3dtWgpFK1AlRYKlApQeaq0lAotFChOcXcLSXCSQFyIu6zc124Cpb2l+IYkv/3r3j57zsy8Z4b9Zs6cc/SQjwiIgAiIgAiIgAiIgAjoQEBPB2VIESIgAiIgAiIgAiIgAiKABE8ZBCIgAiIgAiIgAiIgAjoRkOCpE2YpRAREQAREQAREQAREQIKnjAEREAEREAEREAEREAGdCEjw1AmzFCICIiACIiACIiACIiDBU8aACIiACIiACIiACIiATgQkeOqEWQoRAREQAREQAREQARGQ4CljQAREQAREQAREQAREQCcCEjx1wiyFiIAIiIAIiIAIiIAISPCUMSACIiACIiACIiACIqATAQmeOmGWQkRABERABERABERABCR4yhgQAREQAREQAREQARHQiYAET50wSyEiIAIiIAIiIAIiIAISPGUMiIAIiIAIiIAIiIAI6ERAgqdOmKUQERABERABERABERABCZ4yBkRABERABERABERABHQiIMFTJ8xSiAiIgAiIgAiIgAiIgARPGQMiIAIiIAIiIAIiIAI6EZDgqRNmKUQEREAEREAEREAERECCp4wBERABERABERABERABnQhI8NQJsxQiAiIgAiIgAiIgAiIgwVPGgAiIgAiIgAiIgAiIgE4EJHjqhFkKEQEREAEREAEREAERkOApY0AEREAEREAEREAEREAnAhI8dcIshYiACIiACIiACIiACEjwlDEgAiIgAiIgAiIgAiKgEwEJnjphlkJEQAREQAREQAREQAQkeMoYEAEREAEREAEREAER0ImABE+dMEshIiACIiACIiACIiACEjxlDIiACIiACIiACIiACOhEQIKnTpilEBEQAREQAREQAREQAQmeMgZEQAREQAREQAREQAR0IiDBUyfMUogIiIAIiIAIiIAIiIAETxkDIiACIiACIiACIiACOhGQ4KkTZilEBERABERABERABERAgqeMAREQAREQAREQAREQAZ0ISPDUCbMUIgIiIAIiIAIiIAIiIMFTxoAIiIAIiIAIiIAIiIBOBCR46oRZChEBERABERABERABEZDgKWNABERABERABERABERAJwISPHXCLIWIgAiIgAiIgAiIgAhI8JQxIAIiIAIiIAIiIAIioBMBCZ46YZZCREAEREAEREAEREAEJHjKGBABERABERABERABEdCJgARPnTBLISIgAiIgAiIgAiIgAhI8ZQyIgAiIgAiIgAiIgAjoRECCp06YpRAREAEREAEREAEREAEJnjIGREAEREAEREAEREAEdCIgwVMnzFKICIiACIiACIiACIiABE8ZAyIgAiIgAiIgAiIgAjoRkOCpE2YpRAREQAREQAREQAREQIKnjAEREAEREAEREAEREAGdCEjw1AmzFCICIiACIiACIiACIiDBU8aACIiACIiACIiACIiATgQkeOqEWQoRAREQAREQAREQARGQ4CljQAREQAREQAREQAREQCcCEjx1wiyFiIAIiIAIiIAIiIAISPCUMSACIiACIiACIiACIqATAT21Wq3WSUlSiAiIgAiIgAiIgAiIQIUWkOBZobtfGi8CIiACIiACIiACuhOQ4Kk7aylJBERABERABERABCq0gATPCt390ngREAEREAEREAER0J2ABE/dWUtJIiACIiACIiACIlChBSR4Vujul8aLgAiIgAiIgAiIgO4EJHjqzlpKEgEREAEREAEREIEKLSDBs0J3vzReBERABERABERABHQncM/gGZem5FamUnc1kZJEoAwLWJrq4eVkhIH+s90ImdfPdv9I7R5cQDPX3OwMsbd8xifdgzdJvikCFULgnsFzV0ge6TmqCoEgjRSBxxUwMtCja30zzIyf7ZeBybx+3J6W458VAT09qOFqRD1P42elSlIPERCBBxC4Z/DccjYXzUuN2vsaPMBp5CsiUHEFIpLVXElQ0auh+TMfPGVeV9xxWt5avv2CEh8XQxpWNSlvTZP2iEC5Frhv8OzgJ8GzXI8AadxjC2iC5+X4shU8ZV4/drfLCUpZYFuoBM9S7gIpXgQeSeC+wbO9BM9HgpWDKo7AjTIYPGVeV5zxWV5bul2CZ3ntWmlXOReQ4FnOO1ia9/QFJHg+fWMpQQT+KSDBU8aECJRNAQmeZbPfpNbPkIAEz2eoM6QqFUZAgmeF6WppaDkTuG/wbCc3F5WzLpfmPGkBTfAsazcXybx+0qNAzqdrgT/l5iJdk0t5IvBEBCR4PhHGhz9JZnw0Z6Jy7xxYpUZ17LJjuFFoQW17OHU9GU8/X7yt/+Xc+VkEhyVi5FqVWg76FGRlcCUigZR80NPTw83HG18Ho4evlBzxSAISPB+JrewcVJDBmfMJZBoa4+HlRjUHE9IiwwlKUGBpY0fNas5YGf5LczKSOHA9k2p+1XC3LDvNLSs1leBZVnpK6ikCfxeQ4FlKIyJk3Q+M315A52Z+uFpAvdYtcU8J5XSuPZ1MI2jx1j6eX/QeM+v9SwWjLzDm/a3YD5rJB02U7Ph9C1ti9Kju6YJJ1g3OZXszYXAjWnpZlFLrKlaxEjzLeX8nnqXvqD+IcXOn++CevNXdiT2LP2HeOT0cqvnzwevdqGv1LwYJ1/n6cBLN27fA36GcG5VC8yR4lgK6FCkCT0BAgucTQHyUU2iC5yvBTnwwoycNHAFFIef27mZDujuTq6bS8d2S4FkjhQ3rjrDlQgqYuDD55R40yvwreM52PM2r316l69j+DG5gj0FuMv/7+DcuV2nFuyPq4yKPuHuU7nmoYyR4PhRX2fuyJniO3oBh2ya0qOTF6LGO/DR+L6l10jh7q5o2eLqFHWLWmjBUarDx9GHSgGb4Z51j7M8RDBvVE/2QIxxK1YOwBGIsrek7uBu9a5iXPYtnqMYSPJ+hzpCqiMBDCNw3eLaVPZ4PwfngX9UEz1eDnVh8O3gWFbB31U98llSDpa1U9F6wj4nzXqPu9c18FebC4heaEfr1Yn5RdGLpBFvefX8rdoNm0jfsO5bF+bLwpU7U0qy6qFUE79rAvL2GvDGzG4Fu8laPB++VR/vmzTK4x1Pm9UP0deJZ+o3egN2A7jQ3VtGxoz2LPk2kS80LrAirxuIpvqz98ACVpo1goHE8n3y8Edv+/ZluG0rA/GDmvPM8Bgc38vF5O37+rAkbZqwkqkF3FkwLoNJDVEO++neBHbLHU4aECJRJAQmepdRtmuA55Jc4KjlYYVYlgO/fbMSlfwTP52bPwOzAKs45NebFTlXRD9rOi/vhnRGBrPl1mzZ49rm2nE8SavL+yx3x0+wjU6sI3bORubv0tcGzUWVZ8nzaXSzB82kLl/L5S4Jn5ZGDaGgQh7+7Ba+G2rPYbD/zNMFzdgeccjPIOL2fiZtiyLmVR+vRA5nvFUaTRX8Fz/WqBqyZHsDqeQs44NCNhTMCcS3lppXl4iV4luXek7pXZAEJnqXU+3dWPKf3pIEToFnx/KVkxbN18YpncfD8kT9u2dPQ2xZjfTC1c6BbTUu+/HGXNniOSlnN/LMOvPlSdwKdDECl5Oi6X/n0kjNzp3agjuO/3fVQSo0up8VK8CynHXu7WSXBs9rEkdRURWOYlcxpp7aMSl6nDZ7zRrrz3bLd3PJoybsT3Ph90SqUnQbwpttVGi0MZs7c5zE4tBEJnk92nEjwfLKecjYR0JXAfYNnmxryysyn0Rmhd11qr6/Z41lyqf3zpBosaaWiz4J9jH/7FdyD1rO5qDYfT2iEIng/a6IdGNjAkHc/2YrdwJm85R3B/GW7cevZjyntPTBJucTLC/Zi2b4bb/SqhoV039Povr+d82aKmqtl7F3tMq8fYlgknaX/6A34TRtH/fzrnDsVicuQYbQMXqkNnq92s2Lpt0do/PIcJloH88acnbiMGsAbrldprFnxvCt4rp4WwJr5CzhgX7ziKZfaH6If/vHVnRfllZmPridHikDpCUjwLCV7zYrn7JI9nvcKnhMXzWOC1SXe+u4goYlF6BXm0mPKNF5wi2TKh8XB86PWhlw9fowla04QmW+CgSof/55DmNPFHQdzWe3URfdK8NSFcimWcTt4vjqVgcrzvLcxjVnz+mG2dbk2eC6Y1YjQb1bxyWXwtFGhrzTEvFEbPq0dTcsPg5k993kMS1Y8bwfP/SXBUy61P3q/SvB8dDs5UgRKU0CCZ2nqS9nlQkCCZ7noRmlEGROQ4FnGOkyqKwIlAhI8ZSiIwGMKSPB8TEA5XAQeQUCC5yOgySEi8AwISPB8BjpBqlC2BSR4lu3+k9qXTQEJnmWz36TWInDf4Nlabi6SUSIC/ykQWQZvLpJ5LYO6rAvskpuLynoXSv0rqMD9g2d1uS26go4NafYDCmiDZ6KKXg3NMTPWe8CjSudrW87molaraS3zunQ6QEp9YgK7Lsld7U8MU04kAjoUkOCpQ2wpqnwKaC61XytjwbOVBM/yORgrUKt2S/CsQL0tTS1PAvcNnvIDVZ66W9ryNAQ0K54SPJ+GrJxTBO4tIMFTRocIlE2B/wyehQo1rjbP9qXDsskutS4vAob6kK+AhAx1mbnULvO6vIy+itsOGzM9Lsap8HExpGFVeS1wxR0J0vKyKPCfwTOvUF0W2yR1FgGdCejrgYE+FCkpM8FT5rXOhocU9JQETI0gvwgJnk/JV04rAk9T4D+Dp0qtRi61P01+OXd5ENBcar9ehvZ4yrwuD6NO2rBH9njKIBCBMikgwbNMdptU+lkSKHPBUyV/UD5L40fq8mgCey7LXe2PJidHiUDpCvx38JQfqNLtHSm9TAhEppaxFU+Z12ViXEkl/1tAgqeMEBEomwISPMtmv0mtnyEBCZ7PUGdIVSqMgATPCtPV0tByJiDBs5x1qDRH9wISPHVvLiWKgARPGQMiUDYFnkrwjAk6yroQa0Y8Vxenx3XJTeT7L05h1acFA02D6Tv1KOkOphiVnLfp8FEM5CpBSncGBWQwfuw15mwbQsOHLVel4Pyuzcz5/iqFlkboA8ZWtgwf0QGDc+HY9WxMB8VZZn8D0xe3o+q/nT/pLAOf20piJQuMS/53Ra4Ls78eTFc7Ex79HVCZ/LFgORe6vMzcRg/bMPn+0xaQ4PnkhVNC9/LhZjOmTnfn9yWXaT63M800jxB4Eh9FLvvXb2bRHzdRmBtq5zoY06BtS14aGoDb03w6T+whXliUx0sfNeDkihCc+zeli5vlk2hVhTuHBM8K1+XS4HIi8FSCZ05yAhGpxlT3MuTS1XysDBK4lgTWzi7Ur+6ClVEmocfSKLLNJT4JvOtUpZajMRkJicTmmeLjbYtJXjInQ/Kp5JbFD5+eQBEYyNTmKSz8VMnMJR3wud0BahXJcYmkqCyoahLOiDvBs5Coy9FcSsxBz9ieps3dsbmr0+7UsYY9ppr/rg2e+9iV7MaEkXWwv/1dRT5h11Iw8XDC5dbRu4JnLhePRXCzEOxdKlG/piNmSWcZNDacN7YNpkHJ8anH1jN8rQPLl7WlCvmEBUVyNaMAC2tnGgZUwkrzvfwUDp+IJROw0ZyrmjOWRpCXnUzQmTjSTPWI2rKdW33nMLeRgsSbcVy4mU4+NjRt64mDpo6RKWSlp5OQa023VlXKyfAsG80o/8Ezh9DDEUQp9XFyc8VfM2fyUzh2sQhLwySi08DRy5tATysM9FSkJsQTciWFHEyo1bgG9rmJXI3MJCvPAHv7XMxc6+JnnU9EZCZWLsbEn8lE3y2XyFgVlat7UMdNzbFftvDNWQsmTG+EdZoK9wB3XPSUJMfGE3o9lVysadLWC0dlAZHRGeTmpHIjuRBDE1Nq1amB++0sp1aTlpBAQoE5Pl42xX8QaoPnQS5Z1eC57j78LfYVZHDycgE2RgmE3wJbNzcaVHXE3BByMpIICkogAyOq1a+Ol34K569nUVCgxsyyEGO3WtSzVxAfl4bS3IjM6zkYuuRw/WYRTlXcqOtlQtjW7cz9o4gxc9rgrQZ7b2fczQ3JSk3kfEgSmVjQoKU3bvoqEhNSuZWSQUJmHoVKPXzr18XHumzMCV3UUoKnLpSlDBF48gL3DZ4tH+HVepEn9vDDaVteGGnJ4nePY1rfnVpmSi4mQfe+rWntEc3sAbsp6liV2iYFnEtz4ZWXmpK3dw9bYyoxcYw/DnFHGf9mCmPe9ubPT06QX7cBs7pk89GnSmbcHTyVBZzYup8TCm/GtcplYknw9Im5wg+br2Hu6EBWWAQWPXvygr/dHcGshCguJZpQt54L5ncFz93Jboy/O3jmJPDtZ6dwGNKaXnpBzClZ8TQN2c8HWwuoX82M6ORcWvduQxvjywweG87rdwXP9FMbGbnKmi8/bY9F2Fn+tyUeb2974sLjqNqrM4NrqNn/3T4OGbvgbZ7DzRgVLfs0p523Fce3/MaOyEpUs89hx75z1Jw0l5d94li76QTphk4QGUZGp17MraPg2+W7uWbgSoCXF8N7VXvyI0XOeE+BqDJ4c9HDzOu4oN0s2KqiUXVjojIUdOndkqZ6oQx5NZjanavipcrgUKYb7z7fGMfCRLZsOEm8vjO2WZHstwjkeY8rrNyVS72A2tTVP86fDsNZVC+dFXujCWxpzeqxO0nt4kN9OwOuJ5szYmJtkn75k+8vWDB2nBcHVkbR7dN+NM9OZdPm/UQrnHHKucUFjwDmdrRiyy8HOJZhRGA1JzIiwyjy78q0ds7FIVOt4lZUNFF5ltTxc0C7mHlX8BzT3QeLu3s2JZQJc07i0tILX6MCglLNGDmkOQ2divjztx1cLKiMsyKOgwY1ebNJHO8tj6Nes/r4G19gjWkvvmmr4s8DoRh6OxL0wUEu1XKhsbsF8fEqWg/0x/LQfhbtUDJ8sj8x+6Oo9lxb+riasnfTBk4mu+Chl8EZWz/e61+Fc1t2syZUQUBtF4xiLnDZsxfz+lbGTOaiVmCv3NUuI0EEyqTA0w+eL5+h9ZKh9DfJ4Ncfj6Nq2oihDdJ5c/g2/OZMZrRfFisW7cLqxeHUCSkOnhPG+OOoDZ7pvPJFIMe/OIVlyaX2gTNPofSwKf4BqdeG30dXvRM8x7bK5fmx15i9rS/sOMz+zEpM7FcbRdxxvv3dkLGvNqbSvbpJu+K5hXdW3cDQwVx7Wdy9Y0+WtjPUBk/7Ia3pXRI8py1uQNBHfxLZvgezGphwfNdxwvFkQEAqzz23gzxfh+IwCxSaVWbmi+1o4a7HkV/2cc65Hi919iAs6DA7z9sxfGwNCiLSMXZ3xsEwk+0/nCI30J/+9XL59OXztJrfi0DDFL6e/yNJfV9mlPEp1h9XMnBUc9wKz/DOe9m88F5Ndn52BOPe7RlT+85abZkckGWx0uU7eKax+r2txPUdyKxaag5sPUmCTTX6+cUz7sXrTFo5lDaKSOZ+cIF2b3fDL+w4y/fqM3paS7yKMghNUqMIO8HmCCcmjWtIpYJg5n+pZmRfC05H5dKmhRWf9V+B7Vuv81KjIjZ9s4+cLl3okX+Cjzab8eJUF755K5gOn/bD70YoG3dl0318UzwVF5n+QghDP+zCzbWHSanfiCkt3Yk6upMVoc5Mm9wA53sNJm3w3MqyP+MwtjUtvtRuYk2nnm0ZVSuFqZOD6PftcHoY3uLrb87i1KcF/Syv8drSZEa/14M66iwuJ6mxzTjFx38YMPmNdlRTXOGVBRlMn+lN8MkrVG/tzdYZv5A4fCqL2ulzZP1hIjzrMsY9nKnv5zHrw7rsWXYG1+fa0t0+kW+WRNDh1U7UJpyXJhyl69LBGB3Yxwn9qkzuXxPzsD3MWmXKnPmt8CiLk+Qp1FmC51NAlVOKgA4EHit4nvxuCWP+0Fxn04SrQUxq4qit8t9WPF++yMAVA2iZn8rvK46R3ySQ4Q0zWDDuNB2WjKSVHZz58XO2+L3IoKz7Bc8QZv7HiudfwbM3hZt38M5XZ4jW0+wL06davcYseKMn9bTXtv/lc69L7SUrnn8PnnU5Om8tS07GUIDm/KZ0GNqbd9sXMWVSyYpn/FVmfHyQqmOGM6Ou5mJeJn9+t5kFf1wmVXuMIQHt2jP/xdb4mMGWxW8x+7AatboSsxYPYaLjFV5clMesL7pQAzi14hN21J3GUP39zHlrP1e07QKHSjV5f34HLv9cHI4HVrXVwbCRIu4WKG/B8+/zug2GG/ayNCQRlbbRZnQb05+5zbOYOjOG2ev64595k4XvBRH4bk/qhB1lVWglJo/0K95GolZxoeRKhvYPSpJZ8dZGsloFUM3UhY5tCpnXYxstfphKD2e4uPk31tt250W7M/8veHoc28OvoQ48PzkAF1JYMXsDHtP7krThBKrWjRlez5no21dbpgXe+4/M/7rUrlnxnHyFCb8PomluIitu/9FrFsKctTa8/lKDO9twNPtQteH4zeZUIY0fpq8ib1QrbG6a03eQOV+N/RO3hRMY7gYRh3fxR241ZtSKYfrivwfPznlnmfuTPtMWtMGLdH55dTXmM0Zjd/Sv7QDGN/Zrr7ZMu9f+8go4JSV4VsBOlyaXC4HHCp73EniQ4PnOc0dp+t5Iejmn8+2S/ThPHESNy/vYEubI2LH1sQnfw9hFBbz9txXPBw2efdHbeZogtTNDOlXHNCeVm3lmeLsUr2Q+fvAM4PxHB8kb1I4RHuakpWaQb2yJS34oQ++61J524QjPf3CdAR8PY6iLkv2/HCeqRi1GN3YjLy2FWyoL3G2SWDxhPTavzWKqZzK/fneUgmZNGB1YwGcvB9FyXi8aGSbz1Xs/cqvvK4wyDmJXMPQeFoBrQRqX0o2pbpfNDyWrshI8dT8vy1vw/LugZsXzAOqJ3RjmbEhySiZKU0ucc84zaur/D57+4SdYvgdGT2uFF9lcC8sjLTaI/bevZACXN67gyyhv+vVpTnvPON7osZEan0xhjGcu61YcRtGpA51y/33Fc4NmxXNcU7wUF5k2OZRhH3bm5tq/gmfUiT2s1GzzedLB0+Y6ry9JZpRmxdMgl/CIPAwKzvP1neAJ8TtXsPi8M017t2dYzTQ+HrsZ/ZfH8JKfiv0bjxHtUYcRbtf/34pnN4dEvv04gvavdKKOXhizJhyjm3bFU4Lnf81mCZ66/7dOShSBJyHwVILnzZJ//CeNtOSDe6x4zhm4jYJO9Qg0yOCkvg8Lx/lTFHaBH9dfwcjbDQe9WHZtt+CNb1pw7Yf9nDZ05/lOOSz5VMn0JR24s4uxZI/n8ZI9nsWX2ofgE3uVlZuuYGpvj35iJGl1OzC9veud/VGZ8VFcTDDBv4FL8R6vB1zxvH1Xu1noAT7YnEf96mYkJOfg174lPe3DGD42nNe2DSZA2zv5BK1bxxvn7FgwrSOeuRf4YlM8Hl52ZMXGY9qkLc/VUbJ62T4ianngTRGRoREYNOrAa109ObtjA/tirXE1y2PX/nP4TZrLK5o9nptPkKrngF16JBe82jKvozGrJHg+ifnwSOcoi8GzxUPs3Y47v5uFm5U08jUmNrWQgE4t6Gx5mTFTY3i1ZMVz0XtBNHy3J61VyWzbcJJYnLAhmWtpHrStfYugmEqM1654QmrYGb7bks2AKW3xMbnBG91/I757I9pYFRBa5MiLwwNxSDrP4i9u0HKIF4d+jKarZo9nTiqbNu0nqtARx9wULns35O32lmz5rjh4DitZ8dQEz0m3g6dmj2dkNJGaPZ41HYpvJFTkcmD9LtaH61G3puOdJ1DYu7nT0j2TObOuMP4fK56Dqhuxc/UOLuS64WiSxvXkSgzokMHazWZM0a54AhmhzH8/gj7v9KGeWSxLxq7lhH9N7UpueLYxPfs0pbFZOK/POYv/SH/iDkTjc3uP5+YNnEh0popeJkGOfszvW4Wg9Qe5WHIDlKx4/v+puU/2eD7Sv1dykAiUtsB9g+fD/EDdbkxuSiI3Uo3x8TTkSnAG7o3ccVQWEn0zBaW9HZ52kbw76hhVX2iGiwq8annj52CCsiCP69cjuZlWhLWHM7ZJKtwbOVMUHUdolJJaDcyJvQ7V6zn/dSeqWkVKfJL2rnZvJwVnT2Xj26oKdhQSfSWGK7dywNAS/wBvXO56TMqdOla3K/4xUqtJT0wkscAMb8+Su1+1P1L5RFxPxdjDCTfSCAmH6v7OWJDL5RM3iSxSYW3vSB3fSlgr0zh+Khs/bfkln/wUjp9LwsG3GjUclEQER3EtswBTc1vq+lfBQXP3evxNDoZlgYER1qYGWLm4UtvNEkV+JhdDI0nEHBfDAky8alHLXkFSZDyXojR3tZtSt1F1Khv+VUd3i9sPmirtoVVxytcEz7Cy9K52lZqHm9e5XDwaQbRKD1tHJ+pUd8ZSkcrJc3n4Na+MTVEOly+lY1fblUqGkJaYwIVrxXe11wysjm1mEvF5pnh7Fe/NTrlxlj+CrBnZvzpm3ODN7tvweqszVZRK3HyqUMvVEhQ5XAqKRt/JhqJ0FZXrV8ZZT0lKXAIXw4vvag9s5am9qz0qIgW1kz0etqbk3f6357/mtUpJUmwsF25mUHjXMLVydKZuFVOuhWbi3awKDsp8boSlYujmSBUrY3IzbxEcrLmr3Rgffx88SeVqnD4+NR2L93SnBrF4vSFTJ9bFEk3w/BOziW2oqizCqbIrtb3sMNUv4MqZcLItbDFVg52XE5U1d7WnJRF6ofiu9nrNvHDVV5MUe4tMQ0u8XC3Rz0m669+eijO3/qulEjxlHIhA2RR4KsHz/hRXmVeyx7PlXzea3/8w+YYIPIMC5T94Pjn0uN2rmbRJyYw3h9LRVbPx5QZv9thG85I9nk+uJN2eKenYdoZ/GcULiyYw0MMQSoKnZo/nMDfd1qWilCbBs6L0tLSzvAmUUvAsb4zSnoosUBaDZ/Nqj/46g4rc19L2Z0dg/xUlPi6GNKz6NJ/4/+y0V2oiAuVF4L7BU36gyktXSzuelkC05lJ7kopeDc0xM35Cb9d5SpXdcmeMK5AAACAASURBVDYXlUqNzOunBCyn1ZmABE+dUUtBIvBEBSR4PlFOOVlFFJDgWRF7Xdpc2gISPEu7B6R8EXg0AQmej+YmR4nAHYGyGDybyaV2GcFlXOCAXGov4z0o1a+oAvcNnk/9Byr9Gq+9fpGeX/Wj5cP0Quolps68zKgfesKfm3n921BSSo43c3DmhQmdyNl/Dc8J7Wmdfor31xkz5a0WxY89eZhPbgLffbGJ5YdjyS85zrFuQz4cVoXl799g3I89KNpykGAjH0b1rFb80Ox/fHZ/+TGpnV5hSHXg0j4CXj/ApIXzmVQHCD9Jj12mbJtc76+jkoN5btI1ZqzuRtr6I4Q7+jGyo9edtyE9TPXlu09fQBM8w8vYpfYHn9c57PrfKl7fHUONwLrUtq/KxBGWfDT7Iv2/7U/zf+PVzpkzOAxsST9vW/JvxfDF/37lp6Bs7bfHzp/PzPr36RdlAScfd14nnWbMjFhe+a0vmqmWdGQLfZedIadIjYd/A96Z3o/Ae77e6OmPGynh8QQkeD6enxwtAqUl8JSCp4qcjEzib+VSiAke1RywVClIS8lBZWGOvbkRitwsbmWpMcoOY+6Ci7R6qyfd3YwpSM0nW1lIQaEBrp7O2BkUkXIrF30bC+xMDcnPyiS9QA/9lEu88s5Vei/siuPFcwQrvBnT3xeb25KqIpISczBxtIbwAyxaY8yL77TEg0Liw5NJU+thaW2Dq7M5dx5A9I86anfr5f71rvYB3ne9FUiRR2RUPo4epgRtPkiQkQ9jelXHijyiwtLIxhDHSrY4WRpzZesvbDPvyqz29kRuW8+vMfpku7VgQS9nEg7u4pPMWnzQ2Y7opAKUChU2jqZkJSmxr6Tgzx8OcN2uBhMG1dE+Uik6Ip0cDHFys8NR45iXRVxyPkVF4F7ZHlMTuWlE15Op/AZPJZlRl3hvcQi1p3Wgu6s5ykJDHI2imP3KRQZ+P4AWqMhKzSA+NQ8FpnhWs8firjnTr4oh67/eRKJ/Wya0rowpkSydsQV6D2JaB5c7c694Xhvi6GiO5p5wNM/n3bafk48zrxNPFT/kfm1fHM6cYvHBXGZMbYOPiYorxw/z9T4lk15oQ00H7Vvd5VPGBCR4lrEOk+qKQInAUwmeRXkZ7Nqyh2M39DErUGDUsSXTA0zY+sMx8hsHMqxhJRLP7OHbw0Y0r53Ht99doXLH1gxqkseW5VdQ+9ljnZKGol57ZnY2Y8OXp7Dq3YJBNey4enAP66+bE+CUwmcrw6nTuxXNHZKJ/OcPVE4sn318Bu9JHbQrnreDp3nYURZ8G4u9mxGFprYMHNyc+vYld0Uqcgk6HkGRpweBHtbF73C+V/BMCWXilCtMWNWToruCZ0bQRpauU2BpoUKvdm1e7l4TZexJlm8xZdw0L/YvPYpt3yqcW5/D6FfrEvzVITI7t6aL4iSzvojGo0ZVOrXS58u58YxfXo9j7+/moqk3M2d3wOn6Dr7YosDCRIleQD1e7+JLSsgu3vk5gSo+VXlhaCAuDmYyuHUsUH6DZwFXDh3lvW9CsWrqTw9fJeeu2qJ9MURJ8AzMTGTjhiNcuGVAUWIGHuP6MsUjj28/P4XD4Nb0Mg5l7g+GTH+7GbefKpQadoqvN2YyYEpHfDUPwFRDYtgVzidZ0qKFe/Ezem8HzyJvxgy46w/K7Fg+W3IG7+dL5vXvxX9Q3pnXrkYUmtkycFBz6iuCi4PnL+249tsZ9BrUo0895+K3lxWmsn75AVKbtWZiQPGrfuVTtgQkeJat/pLaisBtgfsHT5+HX0FLjr7M2i0JdHiuNTUKQ5jw0jVe+KgTN9YdI79RSfA8qwme1rwwxpalc0Lp/U1/Kocc4JNV6Qyb3p2mZhHMXRRMr9faceHHkuBZ3Y6rh/aw/poTE/sbMXf6ZZ77sRds387/9qTiXMVa+xYS9+ZtmVqv8P//QM3159zHG7nUrj+v+cPurSfIcK5J3xaV77y95P8NDU3w/HwnR/MMcbU0Bgsb2nVoShfHyL+C56bbK562/DThR6xem84wlwS++PYqzce1ohbR/LYykjZjqvPHumRenFCb3V+sw7FfR67uuUGrXg1wTTrK3F+KmPRmV2rlnGfkhGvMWtudtHWHCXPyY3RHc1ZMWY3jK5Pp7xDLsi/D6DKzHU6X9vHJbmNemNkWH+2T8OWja4HotDJ4qf1B53VmBPPnBdPi/d5UC9qvfR3lpBGWfPDqRQZ+148qF86x9lgO/Ya1olLGEd762oBX3/BhS0nw7Bm/i+fDGrB8dPU7cyw3LZ616w7j23swTV3u0Vva4Lmd/+39x7z2L+Szpf8Inpp5/dFGLrXvz2t1Yfe2E2Q41aRv9VjGT4th9vLmHNp6Ad8mjelQzZri5w4oCd26kS2mLXijYyVdDxkp7wkIHLgqj1N6AoxyChHQucBjBc/g37/ntV0ZYF+JMSO6MaRe8dPgo87s46cT1kyYGkglbrF85ga8Xh1I+pa7gqdmxfPIP4Jn8FHWH9Jj8IQWeJop2frZ5xR2GEb6jvsEz2172ZvqRL8uVbWrJcaW1lTSS/qXH6ga7HljLSvj8rEwhPxcPZoP6M7sPn7YaK/v/ctHGzyPod8ugM5VrEDfEGsbS2xzLjHxxStM+OXuFU9DFvdYyREXG8z1lWSlGTNq4XjGeyjZv/sYSms7rqjdmd7Onav7NrM/x4WsQgPGdG2AacxBFmlWb+a2xCP5H8HT0Y/RnVTM7/kTx51Lzp1qwrglk+iScrjYcWZjXHU+fKRAjYB2xfNW2XqcUrP/CJ5/m9e9fLm6MeoewbMvzmcPMO+DkyRamWKoV4gaT955rx2hPxWvePZM2M3kmMasGOR5Z7Bkp0Tw0y9nCBh6v+D5mPO6WSZTZ5YEz12XqdeoES29tOupQAEn125kl3Ub3u4iwbMszmQJnmWx16TOIgCPFTzvBZh48zwbthbQa0pjKquu8/qIw3T+pB8pm4+R27AhwwNdiTu5k2+P2/Hi3SuewUdZewCGTGyBl3EC38zbR50pnbj+60nMerZgiK8dl/bt5I+ISky6e8Xz3/aCaS7J/b+VET8OvH0cp9ld6WZpSEFhEWoDQ0wNtRfV/yN4Fv+I/m2Pp+ZS+/8LnsYs63+ULmuG0cRARU6BEhNTIwyL8tmz9yD7Qwuo17UJg/wrcePCMVZtz8C3pQ/dm9RAeX3ffYInLBtxhq4rB9LQQEV2gRIzU2MSNCvHEjxLdS6Xt+D5N8z7rHi6BJ3l4CUT+gzzx1FVSGahPpYk813Jimefygl8MT+Gzm+3xdfEEH2U3Dy+hxUn7Zk8s9G9/1i61x7Ph5nXKWcYpVnx/L0LaWtOE+telb7NPTDTU6PIiOXbr4OoPKQ1fbzu7Awv1XEkhT+cgATPh/OSb4vAsyLwVIJnfkYKf2zaR569H9VyI1iZU51lY6sSvvUwO1LMaernSELoSc5l+/HKRBdWvnUYuxHtaWp0jU+/iaRZ7wb4pl3kp/wAlo2tQuia/exTOdHax5qwM6e4YezPjCFWfPryEapOaodH7CUu/nOP57/+QLVEeWQTi844M7KhKcFX46nSvBm9a9kV7/tSFREfnYbS1obKNibFl+S0K54PGjyrc2PDV6xKbUx39yw2Rxjw/Kim+FrqceX8MZb8lMSY6V1o4WVFakwYn392CO9hXRnawI28K/8SPNf3Im/LIQ6m2jF8WACp279nQ1YgnVzSWX/DlJfGN8UodL8Ez1KeTRU3eA7APzGK37afw7JyNSonh7BKEcjHA61ZXTJn+ntacWrTVrYl29ConivWxLJ3cxqNRnejVw3tG861n+yUWyTkmODhUbxd5vYezxMKb8befdPgQ8zrXg7XGTsthld/749P1DW++TUEw1a1qGekIi4igrAiTyb1r4OzxcNvJyrlISfFAxI8ZRiIQNkUuG/wbPqge8H+1n4F8eERHDwdRwb29Bjqj7vm4lZyHDtPhROfqaSSnyfuhSb4NnYk/lgQB2OtqFMjjX0bErH1d8Kg0IQ2vRrjZwH5iVFsPXmT1DwVlXw88DC0oEZ9WyIPnuFUmj31axlToLKlnp8Dd16eVpjF6ZPx2DbwwqMgjqOXDAhsVQVrMji89jyXlHq4eHjQppEXdrdva1fkcTkkBoWrK3VcLYuDZ1E2QafjMKvlgZ/tXZso85LYtiOFBn2qo7wWSaKBHf7V7TFW3+LPNReJwogaAbVoWd0OIz01GYmxHLqSTeMAH1ysjCjMzuLkhRu4VvOlmqMJBSk3/6pjbiKbtqXQZJAfxtFRHDyTgm+HOtQwS2fX+stEY0TNxnVo6W1DTsINgqJNCGjsVnxThnx0LhBTBi+1P/C8Lkjn8OFEqrSrgV3CTULiTWlQx5jje27h19OPKhRy80IYRy4kkYM5bXs1xtf4H3OmIIegoEucupmj7Zv67drS5B97O1OiIriSakGD+i7Fjw1TK4m9fpPYB5jXDVtVweYf87p1Iy/sC+PYtDOTZv390D41KSWKlftvUKBQY+NSidaN/XCz0PlwkQKfkMBB2eP5hCTlNCKgW4GnFDwfpRFqIoKPsfGwPoMmNKOK3CjzKIhyTCkIlOvgWQqeUqQIPIiABM8HUZLviMCzJ/AMBU9Qq5QolHoYGumX3Hn67IFJjUTgnwJlMnhWlcvLMpLLtsDBa3JXe9nuQal9RRW4f/CUH6iKOjak3Q8oEKN5nFIZu6u9iczrB+xd+dqzKnBIguez2jVSLxH4T4H7Bk/5gZIRJAL/LaAJnhESPGWYiIBOBSR46pRbChOBJyYgwfOJUcqJKqpAmQyej3TTYEXtYWn3syhwSG4ueha7ReokAvcVuH/wfIQfqLiQ42wKtWbQiNo89svo8lPY8FsI5u0D6GRylWnzjhN7V7N6T5/BuJr3amc2u75YwzfXCmnYoh55Z06TUq8Tnw6tiZFB8ftLHvpTmMnezXtZsTeK4nt0waW6L1NGd6XePRqblxnNNx/+QahrTdooEthwJY22z41hRtPHf35gVvINNm8Po17r6uxcuZvDibl3Nakysz7sTRurx3kXdT5nNu3ilEsbpjyB+j60dxk4QLPHs8yteD7ovM6O4esvr1B/VjuaGj2BfaG3gnjns0yee7MOwav3sPpkAgUlfWxbrSYv9XJn0/fR9H6/HXoHTxGiqEzfTt6P+MSGaJZO/oND2vM7MGxqVwbWdiTl4nHWnrVk8Oi6ON0eX9p5HUR2jZp093e+8w75MjD8KmwVJXhW2K6XhpdxgacSPFVKBUVKPYyN9CgoVGkfGl2oBANDA0yMDNHXU1GQp0Str0ahBGMTI4wN9FApFCjU+hhpbi5SK8nPV2OgSGLll6cw696cIbaXePUzJdM+6oCPBj7xJONfucTIT8bQ0koJhgYY6etRXD7opV1m1quXGPBlD4z3HOJYjjtjhtTBWfvWoiIU6GFkbIix5gHyKgX5hWpQqzEwLq6P5iXSiiIlKj19jAxLbngqSGPjz8fIqFuf4U0qY6TM59iWnezN9mbyoNpYKFUYmxthoFZRqGm7sR63zu1l2XYTxk904ceFobR+vzcdLUzQUyooKFSiETLTHIOaoiIlSqUSpUofU3MjUPzzO5qGqykqKKJQqSYzOYy1f1yhWfe6rFsSSs9vBtCqZFAmn9jOgDVGrFrWCXdNWwoVFChUQPG5tTFCrSI/vwiFGvT19TExMaI4k6uKjfTyOfnbRo549uKdDvZa24ICJcqScxhqzqtQolCoUKr0sNDUuYJ9ymLwbPygwVOtoqBAhYGpIfpKJYUKFWqVCpUaDE1MMDHQzBHN/6+kSKFGT09f+9IEA4qPMzQ11I5rzTxSa+Zm9FFenJ/O9KWBnP3+LFa9WzCwuv1fI0Y7HpUYGas4s+0AJxVejOnvi3XJeFTePWdvH3VXHe+8gEwdy6eTf6Ng0ivMbgAZV07z8m8JzJjdBcvz+/n+uDXPz2iEs0rzFg3NHDTAwAD09DX/hqjIK1Br/93STBcDY2NMDUtetKko0v6bptbXR/OfDI1vz5cKNuifgeYelhXPZ6AXpAoi8PAC9w2eD/wDdVfZkSf38NNpW54fYcVHH1zGxT2JsBg1ei5VmTS8LfVdInh36BFymhiQHqvAtVlrXu5fjdh9e9ge48q45+riEH+MSW/dos9UBzYuPc4tp1rMm2XBDyXBs6qmvIIoPp1/ghYz2nH1t5MYdWrKoFqORBzdw5pQI3ytb7F8bTi2tZ3QT04lTWnH0Bf70NMulIUfhJFpZoxnm0ZM6+aHcdQBpn1yA1tHB9oPb03X6vYYKAsIORpClJk7HRu5on3CU0E6G38+SmbdBgxr4oaRWsHlE2c4k2ZDrwZ5THk+jNlbBlM/O4ZPPjyL7/Ta3Fi4ifVJBlSpYkxMeBb2vn7MnN6OnEN72HQinewcI9q/MYDRTnmsWXOQ02EZZOPNzLcDid22mw1HU7XfafvGQMZUMSc//QY/fH2U4KwiMDbA1MyCkX3/Cp4tS/qiMOo0496OZfaPffHLSeCPVQc5FJFDbpox/eYNoE8lQxJCzvHp2qukqhUYmVnTo383OtW0ICtyH/M/CCfXxQy9tHgcek5gQTsLTu/bwc9/3iK7wIjGs/oy2dOAvdv3suVEMkVGHnwxv+PDj8IyfkRsGVzxbOxzr3fE/qMzMiJYMD+Y5ot643NhP0vWJmJqnUdGYhrmnSfyQQ9Djq46yqEbsdws1MOiyJg2I3vS2y2Rd14r/kOopeaPtZ+OkelfGf0dR/g2uIhOfQIwv5WJpyZ41rgreKZc5MUZlxn9Yy+4641kSu14DCPL1BjvDk2Y1sUX69tvHMtJ4Ndfwqk1rhn1jUreQpZ9kwWvH6HytJ6MqGGLMRns+fEsyo5eXPngD7am2zFylA/nDkRjba7E2N4bZ8NszPzrM8zjJhPfi8Wragbx8bno1evKJ6N9MSzIYM/GPWw9k06RrQUmKbn0f3McbR3K+AAuo9U/fFWBj4shDaveeXpzGW2JVFsEKpbAAwTPB/yBujt4ntjDT2dseX64JR/NPojXK6OY6p7DT6tOYtqsCQP8U3lj6CZcXxjHlHpZfLDoOAFvDcXrjCZ4VmLcc/44xB1l0tvpzPo8kBNfnsKydwv6mwYzbm44vl2qov2pyo5mT1QNvny9Gru+PYFR52bFwfPIbtZccGDCYDMWzrrI0BW9Md6xn8PZHowZ4sbWl74m47npTKySxJe/XqPFwBbUzjzOnO+yGP9WX+pb/8cgyNeseO5mf7oJvu5WGKgURMakU61pC0bWTGDM+PDi4JkVzScfnsN3RieaxB9nyRYzJk9xYfncYNov60ftmMus2nyDtkO74J1+iBkrTPhwri/7vt9NjF9LZnaoQkbcVX5Zd42Ww7pRPfMIL35ryMcfNiZu+xEO6VdmUqcapAbvY/Gf6YwaWJd1Sw+g37Yat9+KnZOaQb57Hab2qUry6VP8cUnNsAFNMbu5ncW7KvP6S77EHgqn0NeXACcI2nuMM1muDOnvwsbpP2Ew83lGOGfw/dfrifAfytvNcljxxVFqjxpAw6IzTPokn48/bMSldTs5YViTqf1qYVPxFjyJTVWVuUvtjas+4Ly+HTzf743PuV0s2a3P89M6UCflCD0/LODzb1pw89et/BRRmUWzW8CFI3x3XI/Rg1z4am4oPb8uCZ4/HyOzbn2GVbnJ1LnpzPoskBNf7SXExAZfBzMwNcc/oC7NLG/y4szLjF55d/B0YeOMr8idMIuxleP5/JcwOoxoSQPNcff8FHD50Bn2XU0n39IMS4zxa1yXllVttK+Z/e6INc8/Z8unrx+g9tvPM8qx+ErG7TpOfO0qg98fQXeDMKYsvckLH/agUsRl/tgXT/vBramRE8q0hUEMmCfBs7R+Mg9fk+BZWvZSrgg8jsD9g+d//EBd27WeT49lg7UjvXu0ootvcWKLvB08R1jy0asX6f/dAJrnp7Ju5THyGwUytGEGi8YfpdX742jnrODY8uUcazyJbsl72B5biXGjS4LnnR+okuBpEsLk95PoOL4elbQlZXHgjyCajetL4raS4FlTs+JZEjwHmbHwpX8Ez8HmfN7/Z4J9q+BiUkTCzSK6vDSUkabnmbdKnynz2twJbv8Kq73UfoALZi609HXQXlJMuBFBDJUZ2UTJjKnhzN5cEjw/Oofv9JLgufXvwbNa+FEWLjhFnocD5gY5RF+zZM4n3Yn5/QSq1o0Z4u9M0o1jvPfOCXI8HbAwyOXmJVNe+7IfaRtPkNOgPoMaVqIgOZb1m09Qq0Vd1i07gfeEJtTKTWfnjtPcqtaSRaP8cTBSEHJgH5+uuo6+qzVGetlkZlbm1QV9qWcBV3es5bMT2WSlKajdpjWTOxTxyqiLTN48hAYoCdn0O1utuzAjIJI3X9hDqo8zVoZ5XD+nxyvfj8Bgz2HCnfwY2dG7+K0zFewTm1a+guff5nWrypxefYPm2uC5v/gPyqmBuCScYsyMGF5e05nkX/cSbOXP5B7eKFLj2bTtFLVa1GT1x/cLnodIquZNs8pWmmvWuHu44a0O+5fgacLS3j9xsY4nzsZFxEcU0eP1EYyv+V9/IRYPQkVqHMcjsiA3hcMnkgkY0Y268QfvCp7/UcfveuCXfp233gylyxf9cD17hD3hzowY7IsVKfz45iY8X5LgWVrTXYJnaclLuSLweAKPFTwVBfnkFqk1G6MwMTHGpGQf1IMEz8UTTtPuo5G0sMtm60frSR0yiobX7x88X/68eI+n9lI7anZ+9iHpbcahOPAwwfM4bX/qQz3tOfQwNjNBFX7gIYJnycqIZo+nZqvp5SA2Xc6nR31jXp35oMHzLJt3Kug8pp72BgfN3jgzvSzWr7g7eJ5l/aZCukyor33ln+Y7pmZFHP7tNOl+NendsBI5idf4ZXUoTbpqgmfJj6haTfKFU7yxPJyB7w2gs40eIQdOczbZli5dq2pv1NDXN8DMLJtNn2ziYs0ezGhmwtldRwgxqMbYfsZ81Oc0/TcPpgH5HPl5Lftde/BSoxiWL02h86tNta9A1ewVNTMq4tAfEjzL2s1F/7Xi+bd5XRDDRwtD7hM8D3DFoS7jO3mSdyuCjZvDadrVkx8W3i94Fv9B+bc9nppL7f9vxVMTPI/R8dd++JfMWRMzzf7S/7hB8OY5RuwzZNW44iM0e5nPrf2J7e5DGWt85JGCp8elM+w+YUzfcfVwlOD5eL88T+BoCZ5PAFFOIQKlIPBYwfNe9X2Q4DlnyCaMh/ZmkmsSbx/S48PZLSm6eIp1e7Jp1rMeJhe2MneLEx//rwnnvj1KXmADhrpHMGdJFkNmN6OKtvCb/PxBJF3mdyFv+wHOWfnQt4ETQVs3ckwvgNn/uuJZk/CfP2aNST+m+Gby3eEU+gxpQe20E/8/eKpV5GbnUahvjLWFEdrdY9oVz8NEufnQrZ4LRhQRfv4C4QVVGNTLkhVjN+A0exiNCq7x+coIus3rTwvNpfZ/rHgGpiawessRnOo0xz/9FNPPe7Jyqge7v/8reOanJvH7pv3Y1G5Jg6wzTDntzs+vNaTg/DGWh6gY0roGKSf/ZNlFS14bcVfw1Nrkc+K39cwJr8LaWS0wSLzCygNRNG3aANeIfSxOrM/HQ+1Z97+TmPRsSAtrfS4dPc6pPE8mDw8k+rclbLbtyzifTL74ZQ+0G8+itqZs+G0t+dXa01p1kYkHbfn19TqErJPgWZ6C59/m9d8utd9rxXM7Sy9a8sGEQNLPHWSHQUPm9LVi/evbSB/Uk26mSaxbfRr7Hh0Z5x3HS29GMeydQC6tCcH2gYKnL9dWfsB6y4FMqpbBN4fTGDKyJfXtSvb2qYpISSnAzNES8ztZNImf311HZNPBjKyraVE6e38OwXZoT5qnH+frnWqGjXBkxYKr9L7XdoC/rXj2p0FSDL9tPUnles2olXuWKStuMftjWfEshd8tbZESPEtLXsoVgccTeCrBMyX8IkdvmNOmmSl/roml4bhAqhflcPpIGEXeXjT1SmD+yAMYdXYnLwVa9G5NNx8rijJT2bPnGEcj83Ft4ofnFSUNx9Ui73QQ608U0Gu4Izt/usitu9rcov9AunlCTvQ1ftx1kbhMJV71a1INSwIaG7Hl11iajA/AMPQS1wocaNnYDXPiWbXsKJcxpm6LQHo1dMPg1mU2HdenQz9f7twroCzkytkrxJlWooW/M9qfuaJczh07y/ZzieSX1MPe3YM+nRvjYwO3Tu3m06MZWFZ2wLPAhrr96uCdHsaO80a0a2/DwQ3R1BwegJ+egvDzIWzaf4NUrOg1tgtNLLI5eTAMtW9VmlSxRo8iboSEsnFvBClY0nNMV5raadMvF/cdZ21IMoaOrtRyNqFBXXdO74yh/phAatz2yY5h5c9nMGrRiRH++gTvP8u28wnk6dkyaFxH/K0hKzyEL3ZcJ1uhj62DHVU93WjTqAYOpllsW7mT4/mWeFmqsG/Qhv61zYiPuMT6TVdIwILOI7vQ2r6IS6evkmTlSvPaTjzOg5sebyiX3tHl7VL73yTzbrF5YxTVBjXAOfKydl637eiNTUYEy1el0W2KL9d/PcCJ5CJy1CosrFwZOKQ51S0g/eIJPt4Vg4mNBZ62btSq70H9qkbs+3EP0bYeOBvrUSmgBo1cLP4qMjuWn1bF0WJiAwi+TITKkZYNXTEjjp+XHeMqxvi3akTvAFdMS+4j4q461rp9w5H2jEmsXXaIYO3/bUJgx+b0rONAYWY8m9eex6JOZdKvFNJEM2e08/o6eVU8aGKfzM9/5NJlXD3cchNZtz6auqMC8aWQ62dD2HToJunu9lgfS6D1e8NpqrmEIB+dC0jw1Dm5FCgCT0TgvsGz0YPehPBQ1bnKwgmnaau91P5QB8qXReCZE9AEzxtl7M1Fjbwf8Oai+2pns/+3vy61Gz/i43HvW8wz8IWslBj+3HaW65oHamqgBgAAIABJREFU+ObmYObTnLF9vZB/wkqnc45cl5uLSkdeShWBxxMopeCZT0JULlaV7bF4As+kfjwCOVoEHk+gYgdPFdlpWeQbmuFgZUw5zp0oCvNIiE8jW6kZL4ZUquKMbQV8isPjzZYnd7QEzydnKWcSAV0K3D94PrGVEV02S8oSAd0JaINnsopeDc0xe8aX/LaczUWlUvPkVjx15ywlicDdAhI8ZTyIQNkUkOBZNvtNav0MCZS14KmU4PkMjR6pyqMKHJVL7Y9KJ8eJQKkKSPAsVX4pvDwISPAsD70obShrAhI8y1qPSX1FoFjgP4OnTlZGsuP4+ZdIGr3QDL+H6ZWsKL79PoZ20xvB2ZP8vOsmWSXHW9g70G9ANxpqHn75r59MNn29mTMmrtS3UhMcnoBLu9682Pj+D6S+ZxVz4lm16jhnbuXe+Uq1Zq0Z29oD83+9j0NJzKVQ1vx5AWWDJtQLO8lBdSX69mhFY/fHfQWcgsjzwZzLc8En9QSRtQbSy1tzk28Ey9afxbXjIIZWB9JiWXk+m75Nq2FrVrLZNieB1atvUndcExyuhHA0yoqOXapi8zB9U8G+qwmeN8vQpfanOa9Tw4LZfcWczj2rP8RNN2riLgZzIt6Gjk0MWP39cS7nFN0ZRc4BLXmtUTYrNivpMdydc5vDce7sT6Ct9iW2D/3JTL7Kj9+cJkJ7pBuT3myPX1EOpw5cJtezKi1r2HNnymrn9U0Cnm9GzYcuSQ54mgISPJ+mrpxbBJ6eQOkHz7RrvPZGKL2+GkCLh2lnykWmzrrM6B80r9bbx6FsVwZ289E+HD367AE2XHVkwrhmePzbW/USjjFzYQqj3qrLqe/PY9e3Cd18XLAxuf18loepSMl3NW84eSuI5u91o7HmP+XEsXLFWZwH9WF0zbseF3P71EXZ7Fl3mOu2XvSvlck7b0fx3P96EmBueudB/I9Qi5JDigjdvYs/s6rSS3WI76wHs6SzHenBh1ix/wbBXj35sa8D2dfP8+l5JS/0qI+DeUnwVCvJzirC2NqUmJI3QI2fFKB9gL18/l1AgudfLrFn9vD9UWsmzmiM6wMPGDXXDu5hQ5gT4/sa8e6sUPp82oMGJccbmphha6IiMxcs9G7x9bIzeE3sQI9Kj/IcozA+mLYTz/Gj6egJSYe2MP18VVa/5svRkldmDi15MYS2eJWS7Ozi+VARHxX2wF1YCl+U4FkK6FKkCDwBgacSPNXKXI79uYuv110jVeXGlE8G0tU8l40rj5PfuCFDAiqRqP2Bgqq2t/hp4zX0XRsx4wUHQlZd5KJeBslxRgx5fRzDPbP49aviN5wMqG5X8gNlhEv+TX7YdRMHn8YMbGtAitKL5/r5olmzvHXjEtsOp9K+gwNL37rI0B8G0jQvhTUrjqNuVZnE//3Jb7cUWNsbk59RgIGlGy8tHkfVG7tZ+nUIsUonxn48mCGOehzctZ8N+24Sk12J178eQEMNenYcy7++gN+ktrSyKvk50gbPULr+rz8ttT9Y2ez+YS8prTrSueAkS7eZ8sJrzXFPCmLkxGuM/MSLTa/v5KKhEZZGSlJS1dRt1ZxZY3059vl2NsVkYG1Xm9nzu1A//zqvLjuPSVEcWS4teWlyZfZ+tJ2NN9Ixt6nJ7IXdCDAzoDD7Au88v40QW3MczaBKs4683iyDN79R8cb8AMLXHyLSRp+92/SZt6wVqXtPEKTvxoDqSbyw+Cq2JgX4NKlK9LEsei+ty+7Rq9lX5MCYl/owpFYyCybt4IKJBYFdWzNtQF2cEg8z9oNwzAyV9BvQhU4tih/rX9E+ZS948lA3FxXmXGHhlM2cMTTm/9g7z7CojjaAHnoH6R3pqNgVe8Mu9t57NJoYjUlMMcmXxBRTTNGYmGbvGmtU7GJHQVRARYoF6b3DArv7PQuYmIhiAWRh7j/l7sw7551hDzP3zjRs3Y5Xp3nhmH6Jaa/f480tw2mcdYevPr9Mq/815OysbRyWGDP2VS8kO+6h3joFX7883Fp6MWdSR9xz/Jn9UTrzfx+AR8mYCab3siYcmrQZvyILpk93w39DOi+tG1n6B9z9K+Ykr38n4bVFnhwsE08fSy1Czhzh+z9CiJea89IP4xhh9sAsaMpVFiyKZ8ayvv/sbZt4gdc/iWfi1/1poa84FCKapbNPYD7BhRPLjhGu6czHH9ixZvkdDDQLadDRmajjWQxfPgwL/xP8sS+GtPwE4pPzaP/ye7zXUQt5QTS/f7affQnZ6Jha09rDntFjuuFUF8+PrcbBfzaiCBdLdVo5P+8KUTUGLaoSBASBipban+4L6j7PjPhbbN1znTbD+9Ai/wLDv85k8eftCdl8rkw8rcvE04AZk4xZujC4ZMbTJvgEi3+LZ+T8QfRQDWbm9wm8tqgTV1ZeQH9QpzLxPMKuSIuymZHrTFo9CPYfZkeEOu28bFBMcCbeiSBZrxmzvYt5/81QxqweSbv8lDLxbMMo05vM+yqPeYubcmxpANYTvelnVsDan3xxGDGGdhJ/Xtqgxi8ftSRk136OFbgxb1RzTB/3+63kS/QsZqNalD4yUJCK78VCps/xxu7emTLx7Fgmnjd5a3t/EredJtbOk3EN4nn1rQTe3DAA2cEj7Mx14L2hnoQe3cmxnGbM8S7iw7cP0+C9uUx3Lub60WPsSLfhraGNifTbxf70pswbacuZHzbi33E0HzYuZvfmXZzWac+iETr88eYlun3pza1Dkbh61Sd8xW5M3pqAytnL5Fu70svmNjPevsyYb16hj04UH390le7fDcXu/FG2hpow/eVGXPr6V/w7Tuf9Rlms2hVCo67t6ax9lZmLopjw2VS6Ks79rKNXqXhKa8xb7QVFcrLzZRjpqqJZdozt/dQo3mqXyp5mXBdw8vc/OeHZn49bqeO79xQxZk2Y2CCB2fP/K579aXjjFCvPGjBjngO7567nsOsg1syw5MTmkyQ1aMUUx2jm/kc8FX+sWZx8cFyfp8FLXrgqgtY3oW1DG4xTzzwknj31c1j761FcRoykdd45pqzXZNUXHStY4s/Gd5UvweqWeDjWQxstGng1wFE1nT33Zzzt7/DywlDGffUyPbVK5bg0xn38cEaDObN70ijxGINXavHzko6k7j+Gr4ozC/q5c/vUAX4L0WXWNCGeVf3rQIhnVRMW5QsCVUOgghnPx39BRfsfZ0uIYv2rHl06tqBd/dIl5Zjg02w7rc34V72wJJ7ls/bQ4INRZO6rSDxPs/WYjNEzuuGkX8DuJX+gNWgkSX9VJJ4H2Rwso0lTCxTzHblZaaQVGTOmpynf/+/JxLO3yW0+esUPeRsXzDSzCPTN5eU/xqN+7CRhBu5M6OtCOQvm/2SlRDxPod27Qdk58kVEhtzDefAwfOT+TyiePYhbd5AdkcU42hmQn5VCgZorr4wz48cPQhn2+wjak8OJTYfYfl2Cg4MhkpwUcqVOvDLDgU3vX6brT8PoiIzI08f4K8OOmX2duLh6C1le3chJTKdz2yaonvyVjXoDcZHcxqGxF220rjJjYTJvrB5Ew8zyxNOKTTO2cs3THTe9Qu7dyMBzRF9mOETy+td5zFvWt1QS6uhVk8QzK1/GtXtFpOdKMTdUo7G95r+2eHoS8fzXuG5lxoVVN2n26QC6aUoJ9TuPf5Y5I1vm8PpbFYnnTpjzKrPdFf3xFMcLbJjQIJk3Fv17xvNh8TyN7Ygm1Ff0p3qW9GrliHn62YfEs5tOBJ+8fhqV1s6YamZxcX8ur66fgbdBBR2xuJBbYWH438qG7GSup5oyYXxjbu46R1aT5oyxv8Nrj5Pj6c0xiz9fOmZ+68SNTVcx7NCcHm7GpEWHsf9EAp1HCvGs6l8HQjyrmrAoXxCoGgLPJZ65yfHcSi8GdU2sLEwx1y99JD8+/CK7jqgwvEQ87/LlRF9aL34S8TzLntOqDJ/WAXudTDZ/tg2rCYOI3lGReJ7gQslSe4OSpfas+DvsPhpM87ZurFr8pOJ5h6Uf36bljJZYlbRCAzs7Q4L3P414KmZGhpcutSMjeNcm9pkOZJZx4FOI5zlumVrRzs0EFVTQNTDEViOOD997UDzPEa5vQdsGpqgp7tE3wNYsm1/eDMTrxyF0pJgbx4+wP8uR2f0bknJqO0sjrOjsYUinDs0wjTnC275GdK6fj2e3Lrjm+D+BePphtaALniVtU8PEygybbH/mKmaOhXjWiBnPxEwpwXcLyciVIVe8OagCJvqqNK+vhalB6fPL98Wz9WP251WM69tl49rStJDdX13B/WMfumoWc+XIGfyzrRnbJof5b93jjQeW2lv/r3TG84+zBswsmfH0xfCdaYyzVfTHM/hjzxi3hBLxfL1sqf3DD4LpUzbjuTvSgmlDNPhk/nUmlrPUPv87CXMWeXLo+0Dqz+hBN50ofl4cTctpzbG8P2adrB6/qXvYCd6NcuPL/nalv1GLctn+5XcUD52Drv8/4qmYlX1kjGXiOXNhMvNXduX22kuotG9GvwampArxrJpvqnJKPSeW2quNtahIEKhMAs8lno8KRPHFtWGXHw16D6VL5nE6bzFk1+LmXFMcrWfSmKm96hO4+mfW57Tmo0nGLFsYzICfh2ET4sfC3+J5ef4gumYcpd8BGzZ+2IALvx4jxrMjMzqYc/iXXzik1YGFJS8hXGPiqsFw4AQXpY5MGlL6jGdcxAW27pMwdJYre+btx+aTGQzgNt8vP4HVmAFMLWep3cdCk22r1qLVZQLD1ALpslLGtsVtCd/1CPEs+WZ/gEDZ82p9fix7xpM0tn11hNwBAxhhFcGvP8bh85YPpoF/4vO9lFV/lrfUPgTds4f56bYpn41pyZ2jO1id1ZQPe8n4+O374gnR54/xc6QhH45uRaLfTn5OaczH4xoQvn4Zy/THsrq7jFUrt3LRvBffjWlIYdYlPl10jTbDezCsiy0asiSWzf+TAu8OTB/ywOzNI2c8W3F31TesNJ/Kik4Slm+/gpN3R/rrBgvxBGrCjGd0SjGBUYUUyxQd89+XrpYKrZ21sKqn9kTi+d/Ph/z5B0vk/Vnjo82O3afJdm3DhLa5LB59hA7LX6Z18gXeXBbO6G/H0LhMPO8vta9zHci5ySas2hGAUZv2DG2cypdTz9FlyWQ8o08ya9k95q6egMXJo+yONGPaEM0nFs/ehrB17RYMuo1jEP50+EOFXd96l/3hWNoKubxUwP+5bvLx1AM0/+B1Bjsr/vcWi0YcpP3S8eQfPFsy4zna/g7znlQ8Vw9C+9QBlt+z4euxzQjbs4Elt+z532wx41mZX1TllSXEs6oJi/IFgaohUKF4Pm5m5NEhFRLmf4HVO6+RiANvfe1DY8U7OXeusWybP+EpRbh1bk3jfF06jXIkbMNeVl83Z8wYLfzX3yTBEHKy9Zn6zmi6mkJ2xGW+2hZITKYUj3YtaaJpTOcBNgT98Sc74uzx6S7j0N5IMssCMjA1Z9zk4bS3ghT/A7y1Mxpdi3q4GdjTukdDOhpFs3RDASNnuXJp+w1M+7akk4UOMTcv8dvKS0RjwLDXRjHIRsqVk5e5o+tAn3a2Jc+Pllx5CWxeH47L+Ha00S97uSgnht9/O8HZBMVBzqVXw269mdPLGW1ZPid27mDD5Rys2zXC1b+QLl90IP3YVZIsnOjtkMq3y1MZ81EXnEjH99cjbI9Kw9DcmRmzeuPJXX766RZd3/Uu4QgZHPrjKNvDU9A1cWTGq31pUrK8mM2+7zfyZ6oO9ma6ODb3YlwnR+S5MazbfAnX7t70dDdELpdzcOtWMj16M6aFCaSG8tUv6Yx+vzOOObGs+iOClnO74pR8m7V/XMDSx5uhLYpZ9fY+/NGgaecOTO7TENPMK3yv4Di/HWXzR1XTS2t4qXFlz3h29NBGW6N6D41UiFVytpSI+CIUz3Y+6tLTUqGRvWbJjKjiM083rhNYs3AvfsXqNGnbnqnDG2IC3Dm8lY+PplPP1Ra3DEPav9YR9/w41v1yGoPuHqRsCia/pR7h17Np1LYtUwY0wUILbuzfwlcnMzBtVB/XWB06vN8Nh7gI1q66hF03R6KO5zHwf91p9GBjki+zdHMRI2Y4cWFLGFaDW9PBRJPo65f4fU0Q9zBgxOtjGGDzwBm8adf5/Ickxi7qVvb4S2mBGUmh/LzkDOEl/zJi3IKx9DYvJirgIqv+SmbANDvObClg9LsdcSgZ15G0eaMrJpcDOBVrzIABbhg9OGZIY99Ph9lxNwOd+vVpqatPr7Gdqf9suz3V8N5ec8IT4llzciEiEQSehkAViefThHD/Xjm3gx9can+WMsRnBIHqJ3BfPKu/5qerUXGcp6RIjrqaylOK59PVU3p3PCvKltrH2z7L55XlM1ISo25x7kYiucWQn5qOrksLBnezK9naTVxVR0CIZ9WxFSULAlVJoAaJJ+RmpBCbAnZOZtzfVrIqGy/KFgQqg8B98VRs66JZ7mEBlVFL+WUo3lCPT5cSl15c8rb6oy4NNRXqm6txN0Va8oRIK8eqDrSAqMvxaDRwKn8v3apDUs0ly0iPi+Pa3XTypaCtZ4RnYwdMNKo5jDpY3flIsZ1SHUy7aHItIFCheFb9F1QtoCiaUKcJxGXISoRuYCvdf71BXl1QFLOYofeKuJ1URDmPeJbMcHrYaOBurc7BK/klgirGdXVlR9RTVQSEeFYVWVGuIFC1BIR4Vi1fUXodIPCixfM+4tDoQiISiimS/vOsp2IfT087DdysS6fg7r/VLsSzDnTMWt5EIZ61PMGiebWWgBDPWpta0bDqIlBTxFPR3tg0KSHRheQUlG4g39xRs2Q/z/vXffFsWeVL7dVFX9RTVwn4i6X2upp60W4lJ/BY8SwslmNp+Bznlys5HBG+IFARATVVlZK3yZOzZS9sqf3BGBVvrKflyEjLkWJhpFYinw9eCvEU47qirIqf13QCil0aIhKl4sjMmp4oEZ8gUA6Bx4pnfuGjt2cRNAUBQQBUVUBVVYViqbxGiGdFOVGIpxjXFVESP6/pBLTVVSgolgvxrOmJEvEJAk8rnoqXEFrWr+q3X0VeBAHlJhCveLko9cW9XPQ09P5eancQ4/ppuIl7ax4B/1virfaalxURkSBQMYGKn/EU4lkxRXFHnSZQ8oynsomnGNd1us/Whsb7RwnxrA15FG2oewQqFE8x41n3OoVo8dMRUMoZTyGeT5dkcXeNIyDEs8alRAQkCDwRASGeT4RJ3CQIPJqAEE/ROwSB6icgxLP6mYsaBYHKICDEszIoijLqNAFlFM8WYsazTvfZ2tD4C2KpvTakUbShDhKoEvGMvriPed8EkKGtgWIzF1UNTQZPGY3T3ZsUNGvGYIsI5n+axWs/+eBeHvS0EF6de4MpG0bRWiYl7tIpFq7zJyZDiqGlJdNnTqKvqybqqioU5Wbg63sKHVc3Lp+Ip//sbnhqiy2g6mBffmFNVkrxrOH7eBaXjWttVzeulI3rRmJcv7A+XhMrviD28ayJaRExCQIVEqhQPFtU+AUlJzcjg4x8DSys9VGcjxJ94SgbLhkx/RUvLO+HICsiISYNqVE9bPICmPvZffGUcPdaDNF5RegZmtPQwxSd1DLx3DgCx7BrrD4RT88RnWlprkPK3cv8tuEO7Ub3pJurAXfP7GJfaiumD3agMOQwC4/b8+W8hhhW2HRxgyBQOQQU4hn9Ao/MfJpW3H+r/VnGdVFBLokxqaQUFpGdW0Q9eyfspImExuWhY2ZFi/r1UFOVkZWSTMTtdPLQo7GXPcayIhITs8jNzSQhsxAVNQ2c3Fyw0swl/GYWZo2tMZEVkxSXRqGuATYmOmJcP01S6+i9QjzraOJFs5WeQCWIZzHhFwO5eNeQASMbUe9R4lmQxs615yjwasUo6yjml4mnadRFVuyKx9pOn+TEbFoM6UUf/VulM55rB1J46AzhWm6M6emIjgK3NI/z+05yRcuVyb1M+PN/u3F8czpdTBQ/zGDj/LXUe28e/S2UPjeiAUpCQCnFs8Kl9rJxHW3IgBGl4zo9LoyVK88gc3HBVBLDmTuGtGtsiLokneBoQ2a/4Y2LPJfD+w5xPc0IzbQEUr37saiFOnt3+HE6Voq7gwmS+FsUNRvMKy0z+OLDYHotG06nwkx8t5wh2bUpozvosvX9/4zrN9ZS710xrpVkSFRLmGKpvVowi0oEgUonULF4Pu4LKsqf2WtDyMvMJqtADTNLPZx7DGO8znkW/hKOlp0BmoCuVx++7a1XKp6tWzHKJqpsqb0LsWsOEezUnnldrAj1P8XFWCtGdC/iPYV4rvQh5dAp0mzbMLaVWcmyPci5e/Ek+5LMmOhVwCff5/Lml12xKUMTvmkJfzrMYmEn/UqHJQoUBMojUCKeSrad0mOf8VSM6zUh5GWVjWuL0nE9yz2ZLbsj6TimD031E/nhrT+xmvcyYxwzWLXoBLovDaOPWjjrN0fjPb0fHrKrvPNuAnN/bEfIRj9u2zfj5R7OZF4+yPJzpsyZVI+fyxPPhoks/EqMazHaHk9AiKfoIYKAchJ4PvGUSckvLCTiUhCX7hnQb0gDjNU1SAw6yroLBkyc0RLFxKOKmjrasoxyxLMDET/vYunx2+SrqSCTqdG8e0/eG2zA4rfLxPPoGbJs2zC6ecmUJlDEDb9jHEixY4bDbUYfMGP9x+0xK/tp9M5lrKw3kU+6GytnRkTUSkeg1onnI8Z1XlIE+w7F0GF0d1x001j/zjZs3p5FD9NkNn5yiOIJI+mvFcTC1/ZzTUMNVRUZMqk1n/w4ljzfc2Q1bs7oNrakBx9jxVFdZkw349fyxFP3CkN2i3GtdAOhmgMW4lnNwEV1gkAlEXg+8SwJQsqd0GuExunRtbcLBoql9otH2RD4n2c8JWVL7f+a8exM9MpzpLdvychGZuRnZZOjoo1p0U1eK3m5aCiG54M4f0+L3kOaYKOpRlFOIrs3ByBr3oqhzvd45zsJ73zeGasyIFFbv2Oz9Ut80EU85VlJfUQUUwGBWieejxjX6XHhFYrnQO0IduxKp9fMTjjKcojKUKW+cSEHNpYjnjMtWPV+EB2WjMRbms7ejadIa9iScR7xvCvGtRh3FRAQ4im6iCCgnAQqQTwfbviTi6cP9W6c5ecj2TT3MCb5bizarbow2ime+WVvtTdLS8D3rwuEGZjioa9JbnY8ibl2DBvUDMd6qax85yANF06mg5Eijmy2vfsbmnPfZMj9tXflzIuIWokI1E7xfDgBTyKeY63yOfDXYWJkdthJ7rJfrTXfjjbDr0w8R7WxJeP+jOcbjQhdupfjNg1oq5/P9cAYrHt0ZnwHTTa8c5AGCyfTUYxrJRoJ1RuqEM/q5S1qEwQqi0CViGdOchxRKZq4NzQrfSGoZGJUwp3IJKRmpjjrZuN/pZBG7e0xIo8w/0hu5hSiZ2RGi+aOmMrSOeefgXtXp9Il9JwUTl6NISO/GC1dfZo0bYBt2SOcESe2cSS/E9N8bCi8eYL3d5vw8TvNMK0sQqIcQaAWzng2r/DloocbLcnL5F5sLpZONhioS4gMuI1u0wbYaBUQdTkWuYsjroaQFhfL5etJ5KBFkw5NcNYqJDoqkSJjU5zMdSlMi+NGnDoejS1Qib/F4WtpqGtrYqpvjJWNCfYWetwqZ1x/8k4z7j9wIzqlIHBR7OMpOoEgoJQEKhTPZ/mCqk4ShVnJ7D90EZNG7oScuEvbid3wMlKvzhBEXXWcQIISvlzU3KFmj5GScX34IsYN3Qn1u0vbCWJc1/Fh9lDzL94SZ7WLPiEIKCMBpRdPZYQuYq5dBIR41q58itYoBwEhnsqRJxGlIPBfAhWLZw2fGREpFQReNIGETOXbTqmZGNcvutuI+p+TQICY8XxOguLjgsCLIVCheIovqBeTGFGr8hBQiOc9JdvHU4xr5elfItLyCQjxFD1DEFBOAkI8lTNvIuoaREAZxbOmP+NZg9IrQqmhBMRSew1NjAhLEKiAQIXi+SxfUDFBB1nw3UUSyypX09Bi0NQxON0JQ9K8OYMtb/PBt9nM+LoXLuUFmH6dt98LZ+wvQ2ihOAgz9Axv/XaaW2lFGNvYM2fuVLztSj8oLcjl+JETYO/M1T+j6LhoAO1VVR4uVZLGno37uGrShYWDHFFXHIOUl8C634OwHNmZPjaKHUir6irm5kU/vl52jtslVXiybMNwGufFs2rFZewndqWXhd4/laeFMvfNCF5aPZSmVRVSeeUWpLBjfSAaXb0YaBjG/G9uMOD1l+hpX3pzduQpftyrweQ32mNbLXHlE3DgCN9vukICYGTixVfL+uGefZslX4U+nOvkQOZ/lMisn/vj8TTxJfrzwWZN3ny9Jc9y7IBYan8a2E95739ynXs7lLWhRYxqWsSXG+W8t7Ct2MHiKZHWltvFjGdtyaRoR10jUAniKaewoICCIjX0DDRRK9tAfuMlI6bN9sLyPlG5lJysfGRa2hhk+DNPcVb7ch/cKCYjKYvMIhmaWrqYmemikRbCnHk3mLJ+JK63bvDTX1F4j+pOB2s94qP8+Wl9HP2m9KWDoy4Jl33ZHO7GzJH1kaQUoGthgHpBHpk5xRRJJRQWg4GpOSaksH31X2w8L2f8krGMtNCBvDh+/zEA6/HeDLAzQJKXQ3J6AVJAz8QMMx0oKpCQXyAhq6AYqUyOgZEhaoW5ZOQVo2lQD2tDDUBGbmY2aTmFyNDGytYALVkx6ekFaNbTozglgKXL7tDv9VF4mUP8kZW8d7khn0y24M/lgViM6MawRobkpBcik8nRNdQkP0NGPWs9ZHkFFBQUkldYhEyuSj0zUwwV55BSRFp8JtlyFTTU1dHV08ZAVwu1cpxbWlxASmI2BWhgbG6AoaYahfm55BSqY2SkhVpxPokpxehqZ7Dlt/PI27dhgstdXpp7HlufHsyd0Ap7TVWybh7nmx0azFzYGXuphITEbCRyORraOpjW00dLTUr3xvHQAAAgAElEQVRWchZF6qrk5BWioWuAlU4R91ILUNXUwrSeAboaKsjlEpLjsshHHSNTA4y01ZFJ8sjIU8HIWIfS963lRIeeZK1vIaNn9sbdCEL3rmZVYjPe6KvJz18H0+rtAfQxVyMvq4giqUJMNclNk1HPSofCHAnFRQVkF0hLTs4yNjFGX5EqikiJzSBXVRVNNXV0DHQx0tEg+MBmLhr2Zmon07L6n/xXgVKKZ4XbKf0zrvUNNP8+rrYgN5e0jHyK0MTC1ggdxbjOkVBUWEC2RIqKqjrGpv+wTo3NIAcVtPX0MNVXJS2jEBXFuJSro62vhZGuDuqyPFKyVdDRkFNUVEh2QTGoaGBmboA84TqfLw6m5TsD8DGXc+rwJXBsRs+mptz2Xct+jX682tPiqXP25NkVd9ZUAgFiO6WamhoRlyDwWAIVimfFz4IVE34xkIBoQwaMaIRiv2fFBvKbLhkx9UHxlKSxa905JK1aMcImijc/y2LOch+s4oP5ZVUoeXoaFEt16DuxJx3VI3ht3g0mrxmE9Og5wlUcGd7bGV1FU4pzOb3nJGH1PJjgbc5fn2/EZOZseupE8dknV+n6zVDsLh1l2Z4kTK3VkCbHk9V8PF/0VeWv1eeRORtwJjyHORMH4K4Zxx8/BmA13pt+loUc3XKKM4lS1GXp5Bp7884MZzIuXmDX2dvkaOpAdjy5ho3wMMwmNj6Ru7TkmwWt0MuMZdefZwlLk5OfmE+rOSMYbV3IUd87WPZsjEPKFb5fG0+fl3vS1koPVeI4sDEKLQfYtTaAQreWvDKsmN9+uYtVfQe8u2ix5vN45mzqT4bvSY5cS0dbXxNpahz1vCczp6sxudEX+HZFBOpWWuRl5GDWojUv9WuCcYlc/fsKv7CHNftz0dJWQ8+rJbN7uRJ3+gh7Ii2YMrU5ZonneWVhAiPetuPgD6dJsW7MO9M1+f3LdBoNMcbI0I2BLW0piDzOkh0azFjoRdFpf1adS0ZDq5gi9Oju050u7oVsfGslkY0aoZ6WRILMnD4NNLl6K5VsiTpd+vbAp5kJSSF/8eOWLNS0VdD3asncnh5I429w/LomXfu4Uq9MPO8GnWGdXwFDp3bG01ibgpy7nDwaj5pWJus3haDfuhOjO6SzY0cCZjb1GdBPjd8+S2fur524vu0cIclZqGpoUZSdiWufUUxobUhmlB9f/RKDnr0m2YlZ1O/Ti5c71Scv6SZ79sbReZI3ztpP91tDGZfan2VcFxdkceLAEU6FFVGUJcFh6hBecZSW9P3L8Zmoa2pRlJWGY+8xTG6jS8K1s6zemozMsBipoRXDuhrwx4ogLJ3NMdJUR2pnwYiuXtgmHGKRvw1dDBPwuxyHxEQPncx86vfuRuPcMH5cXZrrl4eblm6tNKQnrvqQn32brSvDaDezHw1KfjmIqy4REDOedSnboq21icDziWdMCF/tiyQjKYnkHE3qOxtj38ab7sVn+Wx9LDae5iUbyGs1as/rbTXKEU9vkjb5ct7Si7e623L55FGCspwZ0ymfdxXi+YcPKQdPkmzjxXgvi7JZFxm3/U+yP9mcSe2LWPxVOq9+0x27rAfE88JBfj2nzUsvd8E1+TRjl0j44ttWXFKIZ6c2dFK5yJ5rTZk8UINNf4tnEaFBWdi1dMJUGsGH0y4zdNNwjC7682cYTBreDvOimyxeEojXSyPpax3HxzNO0emnSTiF+bPvphqjhrVBL/4o3+42Zu6bXn8vARYXZnH55GX872WQXShHDUMGTOiOp0osv/wQSP2XetAxw5/PNkmY+nZ/GhZcYcasm7yiEM9dRzgrc2HO8CZohPnyv4MmLFjQmKvLDxLdoxcz3LQIPOLHuUJbJvqUJ56JrFx4COfXx+Ctc4/Pvgyi49sjsAv+r3gmM3d5e66s9EejR3uGGV1jwXcSJr/rSuiJVDr0aY5x/Oky8WxN/sV70NAVdz0J/vvPc0vXiSE9jNj+9hqKJ81kuoeEbUv3ENTChy+96xFw6BRBEnvGDjRn+/zV6M6dx3CzGH5eFUX3GV1palAyjfuvKz8rlctnr3I+LpuiIjnauhYMGNEB1+J/53pNgB7TZnahfqY/s95OKBXP1ce47eLF/F7O3Du7nw0Rdrw61ZETi/aQM2kUk20KObLjOJE2LZjeuT7y7FQOHD6NRfv+dLQrx94fM+prnXg+YlwPsoxl885bdB7XD9d8fxb8UMgHnzfDf91RImxb8npfF5L8D/DHNRtem2DO5kVHsXpjCiOM8rl5KwkN9SS+++QS/X6YRX+9JHYfuYublydafps433IEbjeOsinMgrdf64hB7CV+9c1i2FgntnxZ+gdl/WvnOBhizOhxpX/gFhfkcXjPXtS9htHb+eH+U5t+UYu2PExAiKfoFYKAchJ4PvHMz+RmfBbR165zLV6Pzj2dMTMxRyX8BL+fUMVnZKOSk0bUDE1wNcgrRzw7EL5iD2uupKGtp44kv4j6LTowf5AeixeUiefRM2TZtmFU8/tnlhRz89RxfFNtmOYYzaS9xqz8qD2m/xLPo2wPNWHqjFaYJz4oI6XiOaKJEac27yXdoyWpR66VzHgOsDMkK/4uGzbu5XxcIYl3rPly52iMLgZyPlWX/j2bYEgCm5efo/H0YTQ3vMd3k/fh/PV0XMOO8f3qEPKMdVCjANRcWPDxMJqVna5U0jWkhSSnZJCWWwwpwaw7psK4aY05/cd98bxYJnWdsU99UDxPcdu0IWN6OEHUcT7foMbLbzmx67dIes3qQiMdFaIeiPGhGc/UC7yxMJmXfx2AB1ns/XoP2RMm0CbqycTzlSU9UDtznPV5DZlbP/yfGIGrW1ew5EIheVmaeI/ty7QeRux8dxs2C2bR3TSX47/uJ673YCY4wdVjpzmXasmYoXosG7WGy/bmGKgXk56gxsjPZjDZ+e8zrv49kooKiEvOLFkyz7l7Gd8bRowbZs2mb8pmty9UlGtLYu7PwE+ox89LopnySQ+cKCT44BmCDVwY1b4+KrlpHDhyFsMWvfB2eropT2UUz6aP204pP5Pw+Czu/mdca2cE8NkHfiSZGaClKiEtoR7v/DCM1D3nKFCsZLS0JjnoKKvPGjBtojE/LY1m6kc9cb6f0bQQ5s67waT1o2hNPv47zxDrak7MpgSGfNaF+P0nCMKNKQPcUctLY9/Owzh09OLwiqt0+WYo5sf3siOrEfOHuZWsfigezzi2/wASTx8GeIgpT+X8Cnr2qAPFdkrPDk98UhB4gQQqFM/HfkGVBF5MRGAQl+4Z0G9ow5KZiHsXj6J4xvO/S+2715V9QdlE8dZnWby6vCORv1xA3tsLH2djZDIpMlRRzwgt+4Iais6pAIIzTfEZ4I6RigpySQa+W86S5t6MUS4xLPhZxocfd8AsK4rPPyn9grK7cJQ/Q02YUiaes99O4LWSWbD74mlJVlwEB3ZdICRBn44vd6dnvVss+egKXd+cQmetYF6Zc4Ppm0ZgHFAqnj5l4rll+Tk8y8Tz+xLxfAnXmwGEZJnRv787BnIpRXIV1NVUuf+4ZdLZnXyf1prPBzhQ+t6TnP2/r0C942Du7ArEoWTG89/iOXPWTWZv6k/mrlPcekA8v9igxsyPPDn3qT/mr/emh4Eqkf6B+Kfrlcjxw0vtEXw3+wb9fhpEQ5V4/nj7EPpvTKZV1FH2RpgxeWoLTOPP8eoHKQ/NeL79nYTZS3rjTDb7Fm8n0cuBuxe1mLHQA78Pt3DPZzYLW0vwK4mxAWN61GNXmXh6m+Zyokw8x5eJ5/lUS0YP1efXiQH02zSKZipyiqVy1NT/YfX3WJDLCT6+jxNqrZnb1RoVFZDkZLB/5wFs2rXl2K9PnuvYv/ujHXvmnsfzh6F0VC3iqu9pQgxd/yWeRi160e0pxTNRCbdTepZxnXQniH2+xfjMaoMVMgqloCHNYM/9cd3SmqSgo6xRiOckE1Z8cIVeS0fSSVWOTCpHnn6N+fPviydkBJ9k8+loLtn144/BuvjvOckVVRcm+bhD1m12bL2B1yAPdnxblusrJzl025aJw91QvIonleRxXIjnC/z6eLFVC/F8sfxF7YLAsxKoBPF8uOonF08fdIOOsSJQk2HtrblzNZhUx/ZMapTCgrKZkcZJ0WzZ4k9uk4a0N9cjPTGMCzf0GD6mAx5miax4/TRtFo+lVdHTiadqcT6Xjhzki3WJjPtmHP2JYNm6OJoM8sSyII61P16ky+fzaBFXkXjOpqskjE3HI3Hx8MA0xp+t0nZ8NNKBzHvZ6NiaoJ0fzvrfgjFt0xrnkonbePwPS+gxyZOAtWfIa9uK/ua3+LXk+cnSGc/Hi2dXZGd280OoLZPa6XP1XCCxls15tZ8jSXcKsGtkXvLFfP86u/VX/NU64m2czIZIHd59uR3yqCC2743DpWsjDGLOsXyPIR+v6Ez42lPE2HkwrlkCn39XWCaeQPp1Fr69gwSnbnzyuisnlp9H1rspTVWLuXHhMjHGTXh5sA37Pyyd8Xy0eDbhzu5l7Cvypr9tOtuuw4zJHXCQZxOXroa1nSH3F02To4PYtisWpzaeWBmAJC+GayGa9Bpsy57vzmA4tjutcoI5WMEfGf+IpxeZh9bx090mTG6lyqljQchad2dOt/oUpt5j34ErNBk8EM/Sh0yf+Kqd4vlw8wsyk9m99zjYNMM9N5Tv7nmw/CVb/MoTz9eacmfLdk5odKKPcy6hQXGYemiy/9dkppXMeAK5d/l+0Unqvz2JYaZ5+O85xE8X5Uwb1gSViEDO6LfnDW81/vi8NNdd9BM5cyKXHhPbY6sBktwU9mw6jsuwUbQyfeJ0iRtrCQEhnrUkkaIZdY5AlYhnRkwkV2K0ad3Ojr9Xm4vzuBYUTbGdLU0MUjlwXEK7wR6Ykc3FfUEEpBVgZG5Lj+6NsZYmsPevJFqObkrJrkkZsWz3CyMpqwhdI2M6d22La5kchB5YxwVdHya2U+HssXgcfTwxuhdJaIIurdrYopdzj92+WXQY6kRS4F1kjvY0sdIvmY0sTEvg+PlY7Do1xlNfjbALZzkemQ8GJnhoZGDQuiduRbFE52ng4WqFFtkEn7+LpVdjrLUyOLM9DJN+7WikX0D4xWucCUumQMWQXsM64KaRyfnTMZi2d8ddV42kuxEcP3mb1JIuZkCv4R1x1yvi7uUQjl6Hrr2NuB2qShtvJ4zy4tm5K5l2YxpQcO02aXrmNHMxgdQoTlxRoU0PZ+qRwaktAYTI5BRmFmDi5M7QDvqs/uQ83b8dSZMHunJ+zj0O7bxGLEZ06t+MZqa6FOdlEeh/iUsxEsyaOGN9q5iGw90puh7Gsav5dPIx5cZZKe183Eoel1BciVfOcTrdml7eTqjfCWX9mVikireYDXWxsnegbSMTIo4FY9ClLS66hURdCCPbrRGKpyTio+4QnatPU08FxwQObLzCXTRp2K45XdxMkCRGciFSk9adHDD8O/Yioq+HcTIwlizFs8I6pvQc4IWjTiER5wI5EqVH1666pFaQ68x/9cdUjq4L4KaWKgUxOVh3asPINnbcCzzI8XtujB7mwtNurFVXxFOxuhEbHo6ffzQZ6NFlaGea6Dwwrm0MyImN5NJdLVp3sMeANI6tu0gY6ti5u9GtkRYnfR8Y15IEVq2OoPuszjiiEM+TnIuVomWkiZam8UO59hlkQ/CxIEybd6K9sx6Jwb7sCHZm4gSPkpUWcdUtAkI861a+RWtrD4EqEc/qxFOQFsPeozdw7NSFNjZa1Vn1C6xLQsghP7ZcTqJIBrqGlvQd3BEvezn7tlzHe0ybB+TtBYZZ46rOJ2DHIbaHZ4NiaywLR4YMaUNj9dss2xhHzwld8axXupnT01xKKZ72T9/Op2FS0b2SlFh2/XWaaLsOvN3LQbGpLv57TxKs5saEvq7oKvZl++8lLyY6+AoH47UZ1UKdlRvu0H1qD1qYPN3LYBXFJn6uHAQCbxfhYqlOK+e68ntfOfIiohQEKiKg9OKJXI5EIgENLbTK28SyIgJK+XM5hXn55BRKkSueJ9XURF9XEzUVGQUSGdpaL1Yqai5SOZLcPHIKZYAKGtpa6GtroCovJDtfBT09jbKdE56uBUI8n46X4m65tJjcvEJUtLXR01Cc5iCnSFJIEeroaKn9/Xz0Q+4pLSavSI6OBuTkg77+s+Xs6SMWn6hpBIR41rSMiHgEgScjULF4vuCZkSdrhrhLEHhxBErEM03KwFa66GiWs4P/iwvtoZr/upSHVAZNxbiuQVkRoTwLASGez0JNfEYQePEEhHi++ByICJScgBBPJU+gCF8pCQjxVMq0iaAFASoUzyZiZkR0E0HgsQQU4hmjZDOeYlyLTq3sBC6JZzyVPYUi/jpKQEnEM5/zW/Zys+lopjSCvHs32RUlZ6C7hD98VZk+vYl4q7WOduCa0Oy6KZ5Z+P60HbWB0+mteDeoqq6cWNasDKfFa91opqpCXmwEeyKK6OtWzMr98NLMpmVHrFZVAKLcmkpAiGdNzYyISxB4PIEqF0+5on65HMUO4PeffpMr/o1Kyabg96/S/1P89z/3lX5U8f+5HPphJZc6zeP9Zpkc8r2M3MmTXk3NCdv5O362o3m17T+b8IikCwLVSUA5xfPZ3wQvHZPpbHh3GerTPmasRyntJxnXpcO8nPFf8huhnHIyI/l80VW6fD2MztJsjh6+hMSmEX1aWhK58xcOWY9lXnuxmVJ19veaUtel24XirfaakgwRhyDwFAQqQTylhAcEEBhtSP/hpWco/32lh7Hw+wC0tfJRtfFi0ggTjqw4wcXUAtTUrZi0wId29SDx8nkWb7hBrnoxelauTB7TnebWmsRcP8LSFeFkmuqjlxGN+fgPecUqEt+zd2jj0xNXQ8hJC2Pbuji8X+mOkziu+SlSL26tLAK1UzyLy8a10d/jWlaUw9mDh9h+IoF8k3oYpUTQavbHDLO5w4a/x7V12bhWIz0uiOWLA4nWlmPq6smUngb8/EswJkbFFKrqY9zUkXHd2mKddIRFJ0zoZJZB0LXbhOcXoynRpufUflhGnmfZpmuo1G/LgrkuhPuF07J/XzyMID/rJpt/j6bra71wEWO/srqz0pQjxFNpUiUCFQT+ReAJxPMxMyPJt9h8/h7J0fe4l6FNo6aW2DRoSR/3snNzFOK58BhN3n+VsXZFhB4+hm+uHa8N9OTO+b/wjfNg5mhrQvbcQMu7LS10szi69Tzp7o0Z4qXDtk92YDxtIj768Xy5ZCvSwe8wXvscJ67XY9gYzxLJLcrN4tBfvhh0GE7Xx50/LRIvCFQRgcRMqRI+4/n047qtfhw79kXSbmQvPAtCeOWjPXR+832a3C1nXA8xYsvnf6E1YwYTzLMJCIlGWzeb3766iPeXcxlmlMBOvxgatW6Mgf8mDroMxjPqOGuu1uOdN72pd/ssPx6VMnGCA5sXK47MHEb9G+c5dNmAEROalCyvFxfkcnj3HrTajaKHo9hCrIq6d40tVohnjU2NCEwQeCyB5xPPjDiOXUsiPiqKqBQdWra1w9LBnTb22qWVlohnKINXjKAtOZza4sumSxkYW+hRnJ8Jeg14dY43jlpwff8mNt4oJiVGSsfxvRnrFseH7yYy7ZcBuFPMhTUrONpoDkOy9+Gb25BXBrmiqzivOT+HI76HoUlf+rop/kdcgkD1Eqh14vmIcW2bdoHt53QZN9sLCwrx/eYLMga9he3lcsb1BBtW/XSHCYv64H4/HakhzFOc1b5uFK3I4+zO86S5WxG/LYJu7/cm7eBRAqQeTBvkgVp+Cvt2HMepc0sO/VwqnuYn97E7vQGvDXMrGfsySR7HxFnt1dvZa1BtQjxrUDJEKILAUxB4PvEsqejhJbm/639IPP2JtXKgi6cF6qigrqWFkUEm2z/dSUKPsYxzzOTY7svI23gxqmUm3716i6El4pnLkWW/c7HdPEbKjnMiqT4ThXg+RZrFrVVJoNaJ5yPGdUJUAPsOw6AS8cxg0/s/oDJJIZ7ljGvpXRZ9fI0BS4fRplzxlJN8yY+dVxII0uvKz2PqEbDHr/Tkon5uoDjqdssVmvVvyJ7vS8XT5tJxDt5zYIoQz6rszkpTthBPpUmVCFQQ+BeBShDPxxD9l3hCbNBJ/ghVZ1rfxqRdOMzu4hYs6K7Cj58G0XxhH1oVZXFizyli7Nsyu7cL59b+wE2XUYw0jeadFYdxnvI/phhe4pg/9J3YCgtVkGSnsW/nYRz6jcHLQmRXEKh+ArVTPB/mmJeWyI6//LBs1Z2WORcYszyQ6R9+TJfccsb1UGvO/7KGAI+JvNQwi5MHgsFBg2Pr0pleMuMJZEWx+BM/nBdMZ7SV4qz2A3wXoMWnszpCyBHWZDbn/f6arPg0EM+3+9MkM4zjflL6TvXCUhUK8zLZv20f1v3G086y+vMuanyxBIR4vlj+onZB4FkJVK145sayaWM0XjPb41YSYSZntp/l4O00dOrZMXJ8NxSPg2aEnOIr32jQ0MbKWAfbhs0Y2NoOeV48uzce46rclIY6Oeh1GomPcRwH/IJxbOdNS1stksJOsOu8GaOmNsHkWSmIzwkCz0GgrognSIm/eZ2dh64So2tLK+1krLqPopNN+eMaEtj29VEuo45Ls+YM9dJhz4ZYus7tgIuCd1EKm34PptUr3fFQnNW+x4/TUVlkIENTy5JRk3vQUL+AqweOszXUkEkz3Lhx/BK2bXrgZa9FasQJtvmZMnpGU0yfI3/io8pJQIincuZNRC0IVK14VgVfqYSwgCD888wY2VydrVtC8Bjal47W4rXWqsAtyqyYQN0Rz4pZPOkdhRlJnDzhT5BWY97xcYYy8by/1K6rVk5J0kLCLwVxLqsew1tos23zFdyH9aOzjdaTVivuq0UEhHjWomSKptQpAsonnmUvFMXngpW+jLtJ4OBgyLPvSlin8i0aWwUEhHg+PVSZJJ+Y+DTUTMyxNVT80SgjOzWDXBUdLIx1UH3EkffSglwScmRY6MuJTgSH+mLsPz392vEJIZ61I4+iFXWPgFKKZ91Lk2hxTSYgxLMmZ0fEVlsJCPGsrZkV7artBIR41vYMi/ZVOQEhnlWOWFQgCDxEQIin6BSCgHISEOKpnHkTUdcgAkI8a1AyRCh1hoAQzzqTatHQWkagxohncfJ1dp0C7/4WXNp/B7t+zfDUffSTmzlRV9iVZscwuyT8Ig3p0dmOsm3ra1mKRHNqOgEhnjU9QyK+2khAiGdtzKpoU10gUGPEU16UT1o2GGkk8dM3QXi+2Y+eRo9Qybx41m69gVvfdnjp5+F76DyGrXvRzVGoZ13otDWtjUI8a1pGRDx1gYAQz7qQZdHG2kigEsTzUScXFXBx+w6O1+vJuz1MuXr4L3ZFWzFzUnusQv5kzDELJjbP5vSxCKLSLHnzQ0v2r8qjeWsJW9dfJk27Kd+tGwx+h/hh5RXiZPYsWDmJXjqq3As8w8EUE8b08MRAo5ib/gEEJRrhM6gRRo94G7Y2Jk+0qWYQEOJZM/IgoqhbBIR41q18i9bWHgLPJ55ZiZwNTyE2IoKIJF28OjpgYetEc+vSffWyb5zmswBjPhrjht/vy9kha85bYzsiPbAaX5dhtE/w41ieO3NGtcAg/jifrFJh5gJndpfNeHaQpbBp0xkaDh6GZ9oxpuw0Zv3/mnD1rwDSrN3o18a2ZBuljFvX2R2cgnf3ztQ3FOZZe7qncrREiKdy5ElEWbsICPGsXfkUrak7BJ5PPBMjWH3qLqmxscRmaOHuaYFt4zYMaqhfSrDgNl9/HEafj5oStuw4YWYWtO1gz93lATT4YiRqR/24aeDBmN4uaNx5WDxbFwSz5JNL6LZxwVQznbM7cpj161ASj19E1aMVA5qZo9hnOi82gk0X4unatT1upmJHz7rTfWtGS4V41ow8iCjqFgEhnnUr36K1tYfA84lnCYdHLbUrfibB76dVBDdqiuyeLi2NUoiRZPBnuD1r323K1T0Viec1Vv0ch+fwhqVH4qlo4exowLnDgai4NqOvEM/a0xOVuCVCPJU4eSJ0pSUgxFNpUycCr+MEKkE8QSaTIZOBmroq/13oll3dR7evghjyylymmYTx/oqDGA9/m886wZkKxLMTuWzddgD7niPoXnCOHus12fJFK6L2BJBg4YxPe3sUZ56kRoayLzSN7j26YG9QxzMqml/tBIR4VjtyUaEggBBP0QkEAeUkUCni+dimp4bw8dfX8XlvNG0KI/l6XQRdXu1JO41igvwCuaPrSL8O9qjHXmTFbhj5alNid+1nxWkt3vyuD5qXzvHb+svEUo/xC6fgYwFJ1y6wK0qLEb2bYaJZRMgZf8LybOnf1wU95cyDiFqJCQjxVOLkidCVloAQT6VNnQi8jhOoevGsCsCSNA7uvUSuZ2t8zDPYffwWDbw708JCMf8pLkGgegkI8axe3qI2QUBBQIin6AeCgHISUE7xVLy3lHyPK7nGtDDOJjxJmwZuxiVvuItLEKhuAkI8q5u4qE8QEOIp+oAgoKwElFY8lRW4iLv2ERDiWftyKlpU8wmIGc+anyMRoSBQHgEhnqJfCALPSUCI53MCFB8XBJ6BgBDPZ4AmPiII1AACQjxrQBJECMpNQIincudPRK+cBIR4KmfeRNSCQPWLZ14ivgdTaDHME6tK4l+UnUZobDb1zdQ5e7mI7r0cxdvtlcRWFFMxASGeFTMSdwgClU1AiGdlExXlCQLVQ6D6xTP1Kq++Fsb0TaNpWRltlBURFhjIpUwTBnSw5NLWXUS3HsmUpmWnJ1VGHaIMQeAxBIR4iu4hCFQ/ASGe1c9c1CgIVAaBShBPKVFBQVyOMaT3IA8MH4rqFl9OXM8xNGnVqxev99Tg07fui2cmR1b9xYoTURRoNOfbVYNpqPh81HlGfnWcjHxVmnXoyYLZXlgCctkNPpy8jQuYMfa1IUxoYws5WRzcuw+zrmPoYDPcSxcAACAASURBVKuKrOgqyz5KZcgX3XGsDEKiDEGgAgJCPEUXEQSqn4AQz+pnLmoUBCqDwPOJpySH6JQcboeEEBpvQLfeLpgaGmNloF4amzSd7YvXkDR0Pq86JLP9cChmDmps+z6eGZtGYRUcyJbQfMYM7Ihp5F7mn7Zl0Rxnjn95HuOXe9FdtwjfI6dRd+9A3wZ6HP5yEaFdF/CyzR0+803mlfFdMMoPZuOGQoa80R7rMiKHV/9McbdZ+DipVgYjUYYg8FgCQjxFBxEEqp+AEM/qZy5qFAQqg8Dziee9KyzadZOslBRSczWxq2+EQ7vezGhTrzS29DAWfhbB2G8H0uR+tPeX2jcMRnboPOFqDgzu7YJWYTi/fRFChzd6U3jkNGdlZniYaWBoZkHThrYYqt/is2Hb0JzSm8YG2QQciKHZvCF0Tj7F8mB73pjcmPunZfrvXE+Uy1DGNxPL7ZXRSUQZjycgxFP0EEGg+gkI8ax+5qJGQaAyCDyfeJZEUEx4QACB0Ub0H94IowejUojn55GMWzKAxuWK5zluqtVnSIl4RvD74mDazx9Oc81Uzpy9RVJ+AXHxGTh27kzfBml8OcwXo5mtsC0pS4sGbRpjefcoPwbb86YQz8roD6KMZyAgxPMZoImPCALPSUCI53MCFB8XBF4QgUoQTzmSvDzyCtUwrKeN2oMNkaax9Yv1pI2Yx2yXTPz2XaXQsoidP6Uwc9MoLK8Gsv16AaMGdsA0ah9v+lnx0WhzNh5JYOBwL1zUJBzae5S71q2Z0smc459/RWTf+cypn8qPh2LpPcgL67wQNm4qYuj8dn+/JX9kzQoKu7xMf2ex1P6C+lWdqlaIZ51Kt2hsDSEgxLOGJEKEIQg8JYFKEM+Kaozi01GrOYIWXn378FZfHb567yZT1o6gORkc/H03y49Ekq/Zkh83DKMRELZ/A29sDiOnUJMWnfvw3mttS6RSLrvGu2M2cx49+kwdyfzerqjnZ+K7Zx8W3uNob6OCXBrCsvcTGfRlT5wqCk38XBCoBAJCPCsBoihCEHhKAkI8nxKYuF0QqCEEqkE8q7ilsiKuBwRwOcuMgR2tuLptOzebjealFuL5ziomL4ovIyDEU3QFQaD6CQjxrH7mokZBoDIIKL94AkVZKVyJzsbZUh2/i4X06e+C0M7K6B6ijCchIMTzSSiJewSByiUgxLNyeYrSBIHqIlArxLO6YIl6BIHyCAjxFP1CEKh+AkI8q5+5qFEQqAwCQjwrg6Ioo04TEOJZp9MvGv+CCAjxfEHgRbWCwHMSEOL5nADFxwUBIZ6iDwgC1U9AiGf1Mxc1CgKVQUCIZ2VQFGXUaQJCPOt0+v/VeKkM8gvlaGmAhpqKAFOFBIR4ViFcUbQgUIUEhHhWIVxRdN0goGziKSmWY6b/rx1360aiqqGVxTI5uRI5OhoqaKoL8axK5ElZUlws1WnlrFWV1YiyBQFBoJIJCPGsZKCiuLpHQJnE83BwPhm5srqXJNHiWkdAofWuVuq0cBLiWeuSKxpUqwkI8azV6RWNqw4CyiSe1cGjLtYRnyHlzI0C5P9pfHt3LexN1esiEtFmQUAQEATKJfBI8fS9nE92gZgZEf1GEHgSAorn+fo210FHUyyvPgmv2nRPeq6MgEgJGXkP/77U1lChnbsW5oZqiJ5Rm7Iu2iIICALPSuCR4hmVWEx2vhDPZwUrPle3COhrq+BkoYGaat1qd11vbZ5ETtBtCfHp0odmO++zMdFXxctFCyNd0Tnqen8R7RcEBAF4pHgKOIKAICAICAKPJ5CQIcU/QkJh8X8X2f/5nOKPkWb1NXG10hA4BQFBQBCo8wSEeNb5LiAACAKCwLMSUGydFHS7kNi04kcWoZjxbOuqjYGOWGx/Vs7ic4KAIFB7CAjxrD25FC0RBASBF0BA8WznxYhHP+PZwUMLMwOxfdULSI2oUhAQBGogASGeNTApIiRBQBBQLgIxqcUoNjSXFP2z5K7Yx1OxxO5kId5qV65simgFAUGgKgkI8axKuqJsQUAQqDME7iQXc/VOIYoN+jXVVGhkr4m7tZDOOtMBREMFAUHgiQgI8XwiTOImQUAQEAQeT0Auh7C4IkKiC3Gz1qCxvSYaYoVddBtBQBAQBP5FQIin6BCCgCAgCFQSgbQcGUdD8mnrpkV9MzHbWUlYRTGCgCBQiwgI8axFyRRNEQQEgRdLQIjni+UvahcEBIGaT0CIZ83PkYhQEBAElISAEE8lSVQNDlPxyIbiCNY8iTjApQanSYRWAYF6eqqP3M1DiKfoPoKAICAIVBIBIZ6VBLIOFyOVwYHLeSj2iBWXIKCsBMwMVOneWKfc8IV4KmtWRdyCgCBQ4wgI8axxKVG6gBTiueNCLvVNVHAyF8esKl0CRcCcj5KiqqrCwFa6QjxFfxAEBAFBoCoJCPGsSrp1o+z74ulqroKHlRDPupH12tXKY2FSVFSEeNaurIrWCAKCQI0kIMSzRqZFqYK6L54uQjyVKm8i2H8IHBfiKbqDICAICALVQ0CIZ/Vwrs21CPGszdmtG20T4lk38ixaKQgIAjWAgBDPGpAEJQ9BiKeSJ1CEjxBP0QkEAUFAEKgmAkI8qwl0La7mX+JpKZ7xrMWprrVNO35TPONZa5MrGiYICAI1i4AQz5qVD2WM5kHxdBfiWW4KZXkZ7F77J0v8s1HNzaThqNksHWWBSvIdlh5MZFSf5jhbaD95+rPv8fXiXZxzHcDuac5P/jlxZ7kETgjxFD1DEBAEBIHqISDEs3o41+ZahHhWnN3cm0cZ/9UtxrwxgsZJoWwL0WbcDGcur97DDxfljB3lzXQfJ1KvXcP/nqSkQGOXBvRx14fifMKu3SE0Lhcp4NysCV4GSX+L546JdlwLukamkQOt3UwpvnuN/TfzS8qwcHSio7spWmoVx1iX7xDiWZezL9ouCAgC1UpAiGe14q6VlQnxrDiteUn+TH/5BHo+vfjfqOY4GKlTmJ/CzlV7+f6ijHGjuzOpdQFLlwai29oT9Rvn+TO+Aet/9EYj5BKfb4zEs4UTlilX2JTpyqfjGnDwt9IZz7XeGfzvxwCajR7BWI9clv1vPYGOnempl4BfZDFjZw9lkHP5G6NXHHnduEOIZ93Is2ilICAI1AACQjxrQBKUPAQhnhUnUC7N5djmXXy47Q4aph58+tMQuurKCDx8hHf3S/nx/T40qCclPjqZQ8fPsuZYFLEZJny9airah7fwe7I7P8zqRH31bG5nSDHXzuHnJQrx7MywaD/utBvFWz1t0U27zLBJO5C06MPSj1qjk5qHtqkxptri2dvHZUmIZ8V9WNwhCAgCgkClEBDiWSkY63Qh98XT2VwF8Yzn47tCxo1A5i89xOlbenyxZjbOoUd4b7+UZe/3wSnjNAPnBtF0/AAG6l3m9VVpvLN0CnnbfuWATieWvtQeO/2y8sue8VwVlIK6ujoNvLxZ8mEnHFVVIGAXzT4PQS6TISm05OOVExlre/+DdbqrPrLxfuIZT9ExBAFBQBCoHgJCPKuHc22uRYhnxdnNiY/meoY6Lk42GNw8RpsPzzPjqwW0vfePeKr8n73zjo6q2hvonsykTHonhZBKIPTee++9SZMOKiqK4tNnRSzvWZ9iQwEFpEiVLp0khJbQCemF9N4nk5nMzLcmBdEPJEAIJDl3Lf/Bc0/Zv3OTnVOP/Mii0w348N2x6Pb+yrNb4MvfJqHeuZVvEzz44rmeeBjncjmyCEc7DRtW7maLui0bJih45Zd4Js2ZwLSmcCYiG0d3dxrmhbP0891Ihy1i5TDbe1eyHqcQ4lmPgy+aLggIAjVLQIhnzfKui6UJ8bx3VFNCAnln/TlMfdvSICeMA/nefPdmfwyvBvD6uhu0aNuJEZ2y+eKbyzi0bYpNUhK/Xczhxf+9yijdFf6z7jo2bo7YaBI5mdGQN6d6c/jnfZz2GcHWpxqwfdUGjkhb8+5we7Zt2s8RtQ+DGigISlIzZvJoJre48x3k9655/UghxLN+xFm0UhAQBJ4AAkI8n4Ag1PIq3BJPezHVfrdQ6qe9b0ZGEZtfnsLCpRHtXU0oKcgjPDaN7BJTWrZ3IOtaPMklYGMhJ69QSUPfxniZlZAQn0ZclrJsV7uVqxttHSXERKeSY+ZYlk9OehoxeTKaeNhjrkjlRGRBWTlyW3vaeNhgLJXU8l72aKt/IkKc4/loCYvcBQFBQBCoICDEU3SFhyVwu3g2Fud4PixO8f5jIHBSiOdjoC6KFAQEgXpJQIhnvQx7tTZaiGe14hSZPQYCQjwfA3RRpCAgCNRPAkI862fcq7PVQjyrk6bI63EQEOL5OKiLMgUBQaBeEhDiWS/DXq2NFuJZrThFZo+BgBDPxwBdFCkICAL1k4AQz/oZ9+psdaV4etpLEGs8q5OsyKumCPiLNZ41hVqUIwgIAvWdgBDP+t4DHr79QjwfnqHI4fESEOL5ePmL0gUBQaAeERDiWY+C/Yia+hfxdBRXMz4izCLbR0jAP1Icp/QI8YqsBQFBQBD4k4AQT9EbHpZApXjamkmwMxPnRT4sT/F+zRIwMYSwVC0yqYSR7e980L5Ep9PparZaojRBQBAQBOomgdwiLcdDi+ngaYybvaxuNlK06pESqBTPR1qIyFwQeEQEjA1BVQomhkI8HxFika0gULsIXEtQEZNWWrsqXYtqq/8zXlWqQyaTIC43eTSBc7SU0qmxMQZ1dDCwUjwb2UrwtBdT7Y+mF4lcHyWBMzEaDAyEeD5KxiJvQaDWENgTokCp1iE3rDVVFhUVBG4RUGtA/9/4zmZI66iT3b7G00es8RS9vxYSCBBrPGth1ESVBYFHREAvnvrVNf2bSh9RCSJbQeDREQhP1RKVoRPi+egQi5wFgYcmIMTzoRGKDASBukOgUjz7CfGsO0GtRy3Ri2d0PRFPD3sJYsSzHnXuOtRUvXgaSMRUex0KqWiKIPDgBIR4Pjg78ebjJ1DvxNOhjq4nePxdSdTgERIIiBLi+QjxiqwFgdpFoFI8+zYRU+21K3KitnoCEWn1bMTzIcUzKvAwG6/asfCZdjSoYhdSFSex4bsQ2s4bRVvLKr6kC+fF4ev5oyy5C//6cgqzfG0IO3GE7ZEOLJjfBofKrIozWPfDWQwHdWFKM3uqvEcsLZrXv9zFzuymHP5hOG5/r1qpguM7/Am1aMzTQ70xv2fVc1i9+DPWqBrx738vYJj7PV8QCapIoGzEU2wuqiItkUwQqOMEhHjW8QDX8eYJ8bx7gNW5GVxLKQaMcHW3w9G0FP/N+9kabcfCxV1pJlcREZ2DPoWplTXuDSwxkYJKWUBcbA5FSHF0a4CDNK1CPEfgqcggXmGCn5cVRvqiS4uJi1dg623HLSctjeXt6dtpuPwVFvhCfsQ5Fq9O5ZXlA8jatp9diQ4snN8aowINMo0ClcwMU5kEE2tz7GXFRCWXYqArJE8J1k4ueNrojyHTkJueQ2KWArWxKfaGYC3N48Ojqcwb1gFvWyPyM9OJziwBjPHwdcTGQEdeVj7FUhPkpTnEZKrLYRmb4uVig5WJitgbGeQiw76BLS62JhjotPz+408YDRbiWZ0/OoR4VidNkZcgUMsJ1FvxVOVz5nQkoZlKyg8uluHZzJtuTewxqanZTEUGe28YMKKVOWHXwog2cKZvc0dMxXGfVf6qhHjeDVUOh/93mD/k5phnFqJu15b3B1uy5r2d7M20Y96SLthfusLOBAk2JkpylRaMmNCd7m4STu05yOFwY+S6XJIbtuOdMRb8/l0I3sOaER5wjSwbP56b0KRcNIsz2L0nhRaTWuFVWZWiON576RBms0fyXFdn5BRwalcYst5uXPpiJwdzHVgw05lta6/h1NyDpm625ESl4jC4K1MsrzPjgwR821pglJvJNZvufDe/KbLcFLbtCCK6wBgTWRERcVrmzuvE3nPl4ulunsvOVYFcMJZjmJSLdkg/VnS05Pj2k4Ra+NLPIYXfL+ZTmJtJnMqOl+cPwCn1CB9tKcHRDpQujXh2VBtcTA2EeFb566t6QiGeVWclUgoCdZ5ApXj2qW9T7XlxLH9vBydt27G0lx0gxcndlRZuVhjViHjmcXT1fl7PbMm5pU24GXuTJIkt7TxtMBarHqr83enFM6Y+bS6q8lR7JO9MO8/gH6bSoTST8xkSujW2I/rWVLsfuedTkLfwopFRHnvWnkPZsTXj3ZJ54/0oJqyYQAddNgGxalr6lPLzu3tJ8HajZ+cOjGjpiOwfvxE1N69Gce5yOEdvKjFGTu9xfRjb1PLPqfZxhrz5/FmGfzOHUSYZrPv+DIYV4jnvg0zmfjSabspQZr4Tx8s/jMDy4kX+CNUyekJ7XIrCeOu/lxky+0/xdDUJ54vlSYx6dyg+hcn455gy0Mvolng+PcwbM62G4KOHCZO3ZHxXE35dshHVswtZ6J7D+nVXaDS4E/08LIR4Vvnrq3pCIZ5VZyVSCgJ1nkB9F8+LbSeyc8Ztq8MyrrBg6SFo5kbmtZsY9xzAqlmtsZCpOHvwEB9sCicHaDZlDj+MMOXc/hN8cvgm5tmFROkPXDS1Z9rMwczuoeGLmVvQTJtI08ST/JYkxepmBhE6KRMXTaVnzjn+veo0oSpjuvTozUDHWM5L27J8YgvkyYHMe/s0CZgycu4YlvR2JevKMd5ZHwUSCTGpuTSZOodvhumFuX4/QjzL468/Em3LZ5/y/RWgaSe2vtiZoktHWfpdKFkGZox9dgIvdHG8TTzL13ge+eYTVpzVoiyyYu7b45hrH8aLa014+81Ot9ZgqooT+OKDrURZtWHWyLZ0bWpDVf420xQXkV6ohrybfPX9VdounUqr8Io1nmXieYNZGyfQVb/G8zbxfO4TFS/9byCNs2/w3JLrTP15NCb+QVxWuvPUEA/kZLBm+RGaTP5TPL2stZzZs5+Pt8eQJ7Fi7nuzmOFW+hfxNE44zQe7DVm4oD3Ohol8+NQ6dkmNMDXQUlxoxIRXp/FKF3shno/gR4oQz0cAVWQpCNRWArfE07eeDbPll494nm8yjNXjXcBAipmZCaY5Fxn79G5MRo7l2cYpfPRDEotWz6RHfgjPvnODUUvGM83oCt1WnGHh24vxvHaAt9bm8uovUxlqqmXzt5u43LAbrzVNoutrp1i64gXkgZtYccWB9Z+MQn5oNc8HWfL2skFEr9zCp7Z9iXjejU2rN7JL2oUvp8pZMX0bugVz+Mg3hec+PU27l+YxSXGMGZ/eZNKLA3Hw38ubQQ3ZvHsCbWprx6umepeJZ2b9OMez7Dilqo54qpVkKg2wtTDCIP4ST/2cwYdvDUATdKR8c9FCB9bO3YzspVd5pXEmG386TWmPTkx3jubFFTks+t9wmktKycsvRWqcxW/6qfZeDTkZDc+OboP9P61HiT5N3x1S9izphHnZxRRazqxdxYEWC3mq6AjbIh1YeD/iuW4s9udCCIiRM3ZSC+w0SaxcEUDbqbeJp4WWXLUMKzNDDMJO0nGVlt//25nw7Se5buHLjP6mbHzrIE1fm03fsr/Xkvn06QDar5pIX0MdBcVqjEyMMTLQCfGspm/z9myEeD4CqCJLQaC2EqgUz971UDzff28Hu/Ot6NRIDnJbRgzvzEDbaCbN3kPLZS8xx+QyL6+M4OmVM2lybAPPBFmw4pVJdHOqjLaCgO0HeOuMGZvf7o+TmY6LR/5g5QU5kxqm8Pwhew5825lTP21is6YdvzzTGeO0AOa9H8GYJX0p+nV/mXiGV4jn79IuvOYcyox1Cj77cQGDzRL59J1t/OEzkrVtw3hhXS6LlozDJuAnZu5wZpMQTyLrmXh6V1U8Y4KZ/ctNhg1qglVGKvuzLHl9TgeUFwJZdUDB6GmeBP14EYPhLWiqKeZy4HXU7fqybLA1+1bvJsG2Lb5m6Rw/L2XKUm9Cyna1D0Zy4jiHtE2ZP8YDG/1noC7k6tU8nNu5Yn/rh2Am27/Yw3WHTnTx1P9jIaGncmg9dzDu0QGsOVrC2PE2fP9uHHPuMOK5+BMVSypGPBcvuc5T6ybQKjWOX/dfwszJkwa6eNYfKmLRs53Ydy6VucM64Jxyjn8dLKBvV3fMEuP4tcCNL2b5cLlsjWcjmmWc5ZNMP5Z0Kd8CZerojHXkHn6IbsJIHzX+8aWMGtuFjo7GQjwfwS+zQLGr/RFQFVkKArWUQH0XT/1U+47pt021pwUz7g7i6XPoFxafs/5n8bSQkRFxlXfXhCDVpHHJdwr+T1my7qdNbNV1YM3CjphknmL+OzcY/mJflJsO/LN4mifxxTvb2OUxlF87RArxvMM3JsTz7j94Is8E4J+o///mdOrblJZ2corzMzgVGI9lC18alyaw40I2GBpjbybF1sOb7t7WFOcncfxwDGkY06pHK9rZqwm9lEaDVj44ajI4cCibNqOb4KzPWpnDiZMZ+Az2peFfqpLNsW3XiS37N2Oad21BF1dTFLnpnDqVgE0TWzLCVLQe0QSXUgXXL6Vg4OmCn1EmR85raN/PAxtlFkeOZeE3zBdXVMRdi+Z0WCYKKw2Jh/IY/XwLfjtZLp6e1lIunzrNhXR9eVb0Hd0CL6mGmxGJZBkZoYpJ5lqu8lYNrTy8GdnWhFM79XWU4e7nQ/emDpgYiF3tj+JXmRDPR0FV5CkI1FICQjyrJp5dM8/wzMcxTF4ynomuKfz7gwDcp47ELzbwzxFPC0M0GTf56OudbL5YwsyPX2SZe1GZeP7nhjPrPxqO/MR6Xjllx1uvd+XqJ7/9P/H8tFcBc18Pos0Lc3jTM5klnwTgtWAOT2tPCvEU4kmVRzxr6c+jO1dbR1pMKKvXB3G9ECiRMmDGWKY0yub9VUcJlzXn29e7V/lc0rujKWDvF5tYnwhPvyCOU6rOLiTEszppirwEgVpOoFI8e9XTqfaNoTlgUH5kdbvho/hsKDz73J9T7UtXRjBz5UxGmWs5sXMXb6wNLdtcpOs7heuveBK04wBvnzFjk36q3UK/oC2ffat28/5pM35dPQZvRQ7rf9rEmpsy7OLTCdMaMPXl53i9pzWXNq9m2vo4XB1b0rNdJjekXfjfrLaYxB9hwsv+JEjMGLd4Cm8N8SAzZN9fxPPpHc5sFFPtZVPtsfVojWf9FM/yzVNarRZd2dlnEgxkBhigQ6PRoUOCVCqp+sHz//AzW6vRoNXnZ2Cg38cnnmoiIMSzmkCKbASBukDglng2rmebix5B8HRaLdnpcWxbH8AeAz92v9wJg6Js1q/exFpFKza90I0GZoJzdaKPTK8/4uluL6mnI57V2WNEXo+DwCmxxvNxYBdlCgJPJoFK8ewpxPOhA6RVlxB8IoADEYYMHNeebs7mUKLg3OlgzqhcmN3bCwvjqhxE89BVqTcZRAnxrDexFg2tvQSEeNbe2ImaCwLVTkCIZ7UjFRnWIAEhnjUIWxQlCDwgASGeDwhOvCYI1EUCQjzrYlTrT5uEeN5frG8Gn2JPhDWTpza/7fij+8vjVuriDLb8cgWr4R0Z4nbrpvY/M9OUEHzkLKGyRozv74HZAxYjXqv9BIR41v4YihYIAtVGQC+eWp0OMdVebUhFRjVIQC+ecfVkc5G7nQSvqp7jqT+2XV1CXrEGMEBuZoSJ1ACNWk2JRoKhgQaFUr+RRr9XxwC53AgTGSjylZQAhoZGmMplf95QpNNRUqIGmQzjyvsydVqUylIkRoYYS0opLNbv/ClFrQEjuRxTijiy9TgXZd4sGO+HtVTs1qnBT+OJKiooSoOBgYSR7U3vWC+JTr99TDyCgCBQLwiUiadWiGe9CHYdbGRUhhDPO4e1iPNr9/BVvArjfPAZ05vXerkTc+owG6/YMbSjgm2HYshRKEnOM2TmM+MZbBPJ+ysuUWBtiEVDT+ZM74Jf2UkN+oPiCwg8EoaqsQ+9fWwo2yKnSGXVV+ewndyLUZKLLPoiDaeGxeSm5aNqP56PBxfwvzf2EyxxY+WbQ/F2taiDPVA0qSoEhHhWhZJIIwjUEwJCPOtJoOtoM4V43i2wkSyfHsKQH6fQKj+BfQkSxrVvSExQuXgueKb8rvbkC0fZEePIpFFeBH+3jaCOY3ivnYR9e06jbNiKsV2dqVDP/1/QX8TzAs98ns2sN0fRs+QKY5en8sF3/cnafZKLht7MHtkYoZ119COsQrOEeFYBkkgiCNQXAkI860uk62Y765t4et5tql2n4+Ava9kaAXi25NPpTbl59Djfnsyk1FBOvymDmNrKrmzEc1OFeDrm3ODd7xIY+1w/Wltls+b17WxXGuEk15GfWUKLoQN4aVQTLO92AliFeNpN7sVIyUX+9QM8/1FfPLOuMv/ZMOb9OgJ1hXjOEuJZNz/AKrbqtJhqryIpkUwQqAcE9OJZrNIhFaf81INo160mGstAaiChQKljfGezOtuHNVrYfraIRvdY41mqUqHWL9o0kGJiKAWdhhKVBl3CVRZuyWX5G/3QnD5SIZ4+BK3YQdHTM5jqJkVCOmteP4vL6wPobaQ3TQlSmRRDmcHdD2YX4lm3PqhH2Bohno8QrshaEKhtBPTiqVTrMDMSC/9rW+zqe331N8uoSnWUlCLE8++d4cYJxm9SsWxOa2xTovnsrIa3XuyBMkgvntYMapLGt1HO/HtQ+Q3rMrkpBSH7+CKxBW/0MuFkUBhm7bowsY09Mn0CnYa8HAU6uRwruaxcRu8lnhtHotvvj3+uA3MntcLOWFyeUF+/WSGe9TXyot2CwB0IVE619xAHyIv+UQsJRNejzUX3GvH8e/gu7d/Jzkj9v1ozaGJHuruYkxEVyrlECaYlmZwOyyzbwa5/LN19mNKvARfWnya4VIKbbxNG9WuCo3FFAnURIaeiUXu608ndqny3e0ke/sfiMO/QmFaSBHb4Q79xTbAvTGLdr6n0XNgW87hodh9KZMjoTrg2EAcq1cJPrFqqLMSzWjCKTASBukFAiGfdiGN9bUW9GrhhuwAAIABJREFUE097sSamvvb12tzu09HiOKXaHD9Rd0GgWglUimd3MeJZrVxFZjVDIKa+jXgK8ayZjiVKqVYCQjyrFafITBCo3QSEeNbu+NX32utHPOPryQHyZVPtQjzre5evle0X4lkrwyYqLQg8GgLVLp5aNWlJuWisLHG2NL77jti/NEdHcX4B2UoJjvYWGP59NrEkl+sRatxbOmB+TwylZCVnEJNahAowkdvg52eHqbqI8IhCGjRvgPU986hMoCE7MZNiW3tcTcXGiCpjq8GEQjxrELYoShB4QAJCPB8QnHhNEKiLBKpdPJXZ/LYmCGWnDkzt4FS+I/aej4bo8xfwTzZmxNBWOBjd9kJWAuv2nGTbUSs+Wj+S5v+Yl5bMxHB27o4iz1COkQnkxGfjO6Y/410yWPbKdSasGU+Pe9anMoGCIz8cJKHvUGb7yqv8lkhYcwSi07XEZ9Wf45Q8xYhnzXUuUVK1ETgj1nhWG0uRkSBQ6wlUimc3nwcY0SspIuDwCX49nwk05Pn3+mITHsKHH50k3tqXtz8ehlfCRT7fEEoW0HroKJ7pYgMouep/nk1HY8jGmulLRuASdYGTycaMHOrFhdU7CHbqzlMtSti2OYhcV0siT8h5Z91fxTMl9CIn4iwYOsynfBRTq+bi0WP8kdyAOdPa4CiDqOAjbD6lw8eugJ+3R+LQqSfLX2lJ4uHTbD+bghIYOutpRnvqM8hmz7fH2ZdWhENDH56e1ob49Qe52W8oUxrksPHXEBx7dGOIxU2eX3tFP55Km24deWqwF1a1vifUzgbo13gK8bxD7HJu8OWafMYt7Uyj6gqtIo3fNsfgM7Uj7fQXu//9URdy+tgNijy86NPErop/dFZX5UQ+TzIBIZ5PcnRE3QSBGibwMOKZFneJXXuU9JvdGu3R7SxK78zRadZs+imIonbtmNFdyf+eO0/7N8bSWRLF8g9jGPfNKLyjLrPlaBo9hvfCJ+4AkwNcWT7AgGvJxjQqPMda6WB+GOOCiaEOpbIUWe4FFr2exSt/E09tqRqVxgAjY2n58S5oib98lhVroxi7eBRDfazQaUtRqXSQG86rr19n5MrReEReYN9pCcMmtcE55wyvfaXh5a96kLN9L4cMO/JCHzsuHDpMkFkTWt0MI6PfUBoc+Z6IFjN4pmspv75xHue3B9AhO411h6/Spk8f+nuLCwFruOuWFSfE8y7UU08z97VMlv4ykmbVFRidFqVSg9TEEMM7HftbksPO9UHkt2zD1M6ud79qs7rqI/KpNQSEeNaaUImKCgKPnkCleHb9hxFPZV42qQVakMqwsbHAyqR8dDQj4RKbfsug7ei2uJlIsXWywbI0m61ry6fan2rvhIFGQ252Dvkl6WxYHk7vH0Zjc/woB5KcmTujBbZlOWmIOR/C95tOkOQ7iJ8XtfnrL63U08xZllkmnlX6JZoSzhurTnA5SYGllSuznxtBH8ubvPbqdSasHk93QF2sICNXgUoTw+r3s5j+RVtOfhNMg4k9Ge1ROX6p4OgP+1gbFYlD19l8Os4ZKZlsWn6EnBEDGOYowcTMFDtr+Z1/ET/68NX7EvTiebO+TLXbSqjaVHsqq1/ZxHeRJXQfNoilM+zY/dEf/JFehJ1DM55/rS9tLTL4cl4gqq65nDyjxLd9JxZP60Rji4qZD0U6m9Zdw2FMJwY4Vayszo/jww8u0uHtETSPDOA/W1JRk0pCioJmM17iWdfLrHj3GBHGXuxeOQFri9vXzNT7rlqvAZyJEccp1esOIBovCNxOoCriGXPyAD8FF4GFLYP6d6RP5eiepoTr50LYGZSMIicfad8R/Lu7jD23xFNOyMEwQhISSMzMJyTEmDe3PoVNwAmOpzdk1gRfyscJ9eJ5lk2Xs7ErlOE4tg/j3E3+rGZVxVOrITU5lXxje3wdyk++Tr1+ljXH8hg7qhGrluvFcxwts1I5GxBKcEIOBXnphCZ48p/P23Ly56v4jOxCv0aVo5d68dzOQY9WtLqRStPp/ehobwj5cXzzYzBJ6lK0Fo6MH9+NDk4mVdxIJfpfdRKob+LpUdU1nimnmft6Jkt/HoJq73EOSj1ZNqQxUYEH2RjtwuLpdqxbtI7zHSfww3Rb9q8PoKhjZ2a11/9xdZcnP46PPrhIe7143jjK8l1q5r84mA65QfT7VMWarzpyaX0QeWLEszq7eJ3I66wQzzoRR9EIQaBaCNwST+/7X+OZFnqRUwoXhndogPGVA3TaYMHe5c04+XMQyo4deMonkVeWRjL586foqo3g1dfO0v0/02kdE8T2CzomTO2BhzqaDbsL8fJTEZFsTL+W8POWZMYtHkKLyi3sevF8LZNX7jVtqFVzIeAYh/WjqeNaYW8CWYmhbP49gb4j3Pnx/etM+HEM1gHH2BVmzexZHXHJCmTe26k889lAUrYcJq5lbxZ3tic5IoxrOTKUV66S3XcoA4pD2B9hwajutuy9UMi44X7YFmTy8/bTGLbpwpQ2Dnf/hV0tkRKZ3IlATGb9GvG8q3jqdJzet4ejNwEXH15ok81L7+aw9MfuhP54Dvp2YLyfPemxl9n5Ry6DZvqw64UdWPzreeb7aAg7eoxjksYs6OOB7G5n1P9FPE/yY6AlC5d0wjktmOnPxPHqpv7ECvEUH+odCAjxFN1CEBAEbhF4GPHMiY/i659+51KeMQbFtkx6bzTjnKWE7D7MysNKFn04kKyfN7EqSoOJhRWueUk4zfsXr/hlc2THCbYEJFOoM2b4ggl01kRxTr+rfUhzuHqIL4/ZsejVTpTdJH0X8Uy8dIYDUdaMn9C0Yspeh7IojQObA9h5IQ2FFMytXZg2cxC93Ev47f2NbFc249/PuHHk1yOcTdcic3DCuzCV7s8+S3/LaH761J+AfCXW9g2ZMbsHJQdPktx3KDMblXL891MkWHlgkRTEL5cUGGkM8WnXjgVT2+JZeX+16Fs1SqDeiafD3W8uykpJIUMByM3w0V1j4RtZLF3bi5ifzlHaoy2jm9mTEnWe3/YqGLXAh13PH8BlxTymOKu5vP8kwRZNeLqHG7I7rd/UR1Uvnisu0v4d/YjnbeKZHsz0hXG8urk/seuCyGsl1njW6EdQCwo7K3a114IoiSoKAjVE4GHEs4aqKIoRBO5KoF6Jp52EKk+1p51h/rI0nl89EvPTh1kZ58CHk1oRdng321Wt+Nc4OT/MXc+e9qM5OMGM73Zew6dfN4Y3tq5YMqJDU6pDIjXAoFJE7ymeA4jbcIqspq2Y3t0NscJTfLiVBIR4ir4gCAgC/2/Es8sDTLULjILA4yYQW4+m2t3uRzzJY+cXOwlz7MC8aa6c+/4oO+JycWzYhsWLO+BKEl/MPUBRDxtiwoto1bMzMwc1wdawIqLKLHZvC8NuUFu6O5qW/6MilY3ro2jydBfc4y+z76opIyb4YZcTzoefpzL5/e5Izgezdl8mr74yCEtzoZ6P+/t4Uso/J0Y8n5RQiHoIAo+fQOWIpxDPxx8LUYP7J1C/xNMAD/u7zYPfL7ty8dRPtU92vt93RXpB4P4ICPG8P14itSBQpwncEk+v+99cVKfBiMbVCgJl4pldP24ucrPVi+fd13jeX8CURF9MxaSZB67lB0CIRxB4ZATOxZRiYCBhZPuK0fO/lSTR6XS6R1a6yFgQEASeKAKV4tlZiOcTFRdRmaoRiBPiWTVQIpUg8BgJCPF8jPBF0YLAk0ag2sVTp6WoUInO2BgzI2mVz7YsLSlBqZEglxshrZxN1JWSl6ugUKVBYmCAlbUVZpVr0O4KUktxoYLcIjVa9Gfem2BnJ8dQqyY7W4WpvRm3nRB6j3DoKC5QoDExxfyOV7U8adGsf/UR4ln/Yi5aXPsICPGsfTETNRYEHhmBW+JZXZuLlNls+zmIYv05nu2dqnhfs4aY4Av4lx2n1Ar7sj0JGjKibrBxbxiJJRpQ5+PeeQQz+jpjdYdrossB6cjPimPv9ktcyVChNYTSQiMGzh3AQMukspuLxv1UfnNR1R4FR1cdJKHvUGY1llftFZGqRgnop9oT6snNRdU71V6jYRKF1XMCQjzreQcQzRcEbidQKZ6dvO9qc3cHpirm0rkQ/rieCzgyaWEHzOOu8r9P/Ulq4Merr/XBNS2cTftjyQMad+/FuBaWQAnRF0M5dC6JfMwZMrUnFuEXCEg2YviQxkTvOcYNcw9MipKRurZiTCcnSlLCWbP1Gt2mj6eDXXmVMmPDuZhsStfubpSdNa9Tc+X4MfbH2jNrRnucjOBG4D62XTGjk5uCVesj8BrWl5en+5B+9grHr2VRAnQdOYJeLvoM8gjcFsyprGJsGrgxbIgPEevKxXOKSxGHDt7Auk0rupqm8tnuKMAI39bNGNilYXn54qlxAvoRz4QsLeM7myGtruWPNd6Kfy5Qo4XtZ4uwMJGU/SceQaA2EZAbQXyWFkOpWONZm+Im6ioIPDICt8TT6/7FMyvxOrt+z8B7gDfasyf40bQXa/sbsO6HU+Q1a83cEXK2vnUam7E98OMm67cVMe3jgTRMuMGOQ3E0at0Sl6Qg/pPix9IOJVxJNqKxJIwNmc14eVAjzE31U+9mZXfDF2SHsub7aPo+N5JWFVeplxTmkaWQ4eBoVnG3u4aYkDN8uSOZcYuG0NvNgtKSQjKzVZAXzXsf3aD3W8Nor47jyMlCmnX3xi7/Mj8ftuPFd9uTd+Qw+zLdGd7GgqjgCyS6tcQn4jLpvYfhGbyBYOv+TOsp59TKEIrGtaZZXg5HryXRY2AvurmZPbIYiYzvTqBMPLPrh3iKfiAI1EYChlIo1YCJkRDP2hg/UWdBoNoJVFU8y/ccSpDcNuCSGnuODb8VMnpxX3xMK/5fxVS7/srMKZVT7TodOlL49oXztP5qJDbHjrA/yZk5M1tSPnhZPtW+at0fxLcdw6bZLf7aTl0WPyxbRfH451jSRT9ieo8n4Srz/7uXc3GFOLg25/2PptKVMF6pmGrvVvF6eZvC+e+zsYz5tC0BK89hN6kXYz2tK1IoOLbqAL9cu4j10Jf531Bb/TVK/PDyQeQvP80MVz0SSZXXsd6r2uL/3z+B+iSe+ql292rb1X7/rMUbgsCDEjgvdrU/KDrxniBQ9whURTxD927k45P5YOXIxHH9GdmsYsixtJjg4/6sORRLYZGONnOn8XzzUn6vuKt9SnsrYi/EcuC4P8GJSuLj7fhg+zRsTp3kZKYbM8f4VExR68XzDOtDUjHLtaTzvD70tDMETQkpyWH88r9gDMdNZGm3e0inTktebh5KQ3MamJfvQkq+5M+PJ0qYMs6NH5fr13iOo11RPlcDg/ntdCRpOQXkqlrwiV48N1zHd3gnejW0uE08f2OXU1NahhfT85leNDWXQk44b394nDgN2Ho1Zd7U7jS3NRQC+hg+j3onnnZ1dD3BY+g7osiaI3A+VhynVHO0RUmCwBNOoCriebcm5MRFcq3Eni5NbDC8fICuGy34/b1m+FeKZ5MUXl9yhZH/eZpeBhH86/Xz9PrkKZrcOMWuazImT+1KQ00yR04psLbN4XqyEb28i/nxaCnz53SEiBDWH0+j5bChjPWrwl50jYrz/scIzPVgzvCmWBlBTnIE2/ZE0W2gF2s/vM64H8dgc+oYO66Y8/TsrjTMCWThe+k880lfYn89Rlan3sxrb0fWzZvEFkpIDzxPRp9h9MoJ5HBGIyZ0seFMZDE9urpjWZDJuu2nkbXpwuQ2DoiTUGu+swvxrHnmokRB4H4JCPG8X2IivSBQhwlUimfHB1jjmRlxjW+3BpErtUCWZ4DnU/2Z09yU4F1H2XTZgHkvt+fGj3vx15hhYWKEJiqGhgtf5RmPVA79fpqgWCVajRqP7v3obpPCpWQjRgzxI9//AL9escBAc4UT0SY0b2SFoQHYuLoxfkQPfG3KA5IWfoWgmxb0H+hJ+ViojoLsePZtv8ilNCVaGRiamNG1Zxf6NIPN728n2KEt84eZc+z3YJK0xhhZyCE2mb4vLqQT19mwPowkAw2GMjN6Du8IAUGk9RnGNDclR3edpaCBOwWR5wnOMcSsFMxd3Bk/rj3NrI3FiOdj+E7i69Eaz4b6qXYx4vkYepko8mEJ6MVTKg6Qf1iM4n1BoG4QuCWenve/uUin1VCQX4BCrWdhiI2DGcboUCmV5BVqsLAzQ1JUSE6xBgxkGBtoMDCzwspIR4mimLwiFVqkWNpaYKRRUaI/x9PEEAOtkuw8DRKphhKV/jTO8kdqaIilhRnGFUOLpSVKFGoDzMyNbhtt1KIsKiZfUX6Op4HUECtrM4wNtBTnF5KvkmFjY4SyUIFCn7fMELmBFiMzC+QyDYU5RRSWapEaGmFlKUerKEZjIsdMBiWKElQSGUY6JTlFpfrcMZabYGVuhJgAfTzfg363bH3ZXCTE8/H0MVHqwxMQ4vnwDEUOgkCdIfAw4llnIIiG1FoCQjzvJ3SlRF7055PPzhEr1S+hduVfP05mgCyfrWvOoOvZiUmtHKv4R5SGqLPBBGWaMXJQC2zudbGDVs3Vzas56DKCtoXRFDk3YVg7J8S9DPcTv9qbVohn7Y2dqLkgUO0E9OKp0ero+AAjntVeGZGhIHCfBPTimVhPjlOq2oinisTwHIw87XE0+tuq4+KLvLH0KkPfm0lPB8i+uJeF66T8+6XGHPvpFAV+bVg0uRUWualcDMtGCTh4+dDKSX+ZeykZCSmEJ+RTgjF+7TxRXK4UT1/yQiPJMG9IGxcDQiOTySwsxcjEjjbtnNBv1cu9dph/HXLh45ebY5wcxo+HchgxvgNeFvcy1vvsECL5E0lAiOcTGRZRKUHg8RAQ4vl4uItSq4dA/RPPe21hy2LLx+ewm9ebAfamf4VccIO33zpDs7kjGdfSHiNyCNobj6mvIXtWBZLt2ZIli7y4+F0AMTYNsCODq0muPL+sMzbpMew9EEqeoRWmmTGEe/ZmimM6lzJNaWeXxuZzpXTr2QLP4mQOR+Vibm5CTmQiTqOHM62phN3/3U3BjOlMc9ZXqRj/tfuJ7jyI2c0qT5Conv4gcnkyCZyPVYs1nk9maEStBIGaJ1AunogRz5pHL0qsBgLxWZp6NuJ5N/HUEXliPx8djCMjoQCZkxX2FuYMmjiOic0rLzdQk3g9gj9OXcI/phAp1sx4ZTJ9zTLZsuZ0xVS7BUlRhVh7OGJBAp8+H0z3b0dh5X+CPxJsmDalHY7KTK7nyJAmh7PlQAh5Hm1YNLIjvnYqArYGEGHdlOn9PVBlpZIltcXDKJH3P49lytv9aVwR85SA3fwnuz1fjtYfhiueuk6gfMQTRrb/2x9DFQ2X6MpPVRaPICAI1AMCQjzrQZDrcBOFeP4ZXJ1Wi0abxdZPzmM7pxf97U0xMDDA4G+3bGq1WrRaHaSdY8G/Qpn50WjSfq8UzwYUZ6Tyzacr+S1ch1bryze7pmF6KpCQQg+eGuqBvKxI/RrPAH48l4Ak1Y3FH/Shof5cibx4Pv9kJ79dy8Tc3pfl/51J94ILTP8liw/fHkijiupmntnHW4kt+G6Cex3unaJplQSEeIq+IAgIArcIVLt4KrPZrj/Hs1N7Jrdzpmp75TXEBlfe1d4aOyP9bzANeRHX+HT7WSIzVMi0zixcPpKe+sM57/roUBalcXBLAHsupaGQgqlxI+a/NohOxPHasmuM+3ECXascfwXHf9xPQu9hzPS981/qVc5KJHwkBOqCeOqHeopKdIQlqygs1tLawxgr0z+FsfKu9vI1nveaas/j8M/XsRzTjs7Wfzv79tpu5pxqxBez25SdcQsl/P7xl6hGzkV7okI8/dJ567kg+ry7kIHyMF5ddokRKydiH3SCQ0m2TH+qLQ7aQm6mqChIiSQk05SuVvF8FevLB5M8URUokJqZYS2XkXR0K58kt2DFGGO++DKWqW/1x6eiF6QG7uajzHb8b4xeV8VT1wkI8azrERbtEwTug8BDiWdpCVFhEQTHFQI29B7RBHlyBD987U9GoxYsntcZ+5ybHD+XQhHg2rw1PT31AqcmOSqe4LAMFMjp2K8lktALBCYbMWxIUzLOXuCmaUPsS/NRO7jQwcuG2MObWZ3cmjef9qu47QjyUhKIyjbBr7kDZVqoK+Wa/1F2h1sza2ZnXEzg8uEd7Ip3ZnATJd98f4NWMwczZ4AruTdiuBSXh/4kqGZdu9Kq7O7OIq76h3M9vwQLG0c6dXTm6i/7Sew9jCmN1IScj8fc24tmJjlsDUosO0KqoZcH7ZvZV4wC3Qd4kbRaCNR28dRLZ0aBhhuJatLzNOinG+VGElo2MsLVRoqhTFK2FGb72SKqJp7/hDWV374/QYqpOw30t79SSHq8KUOmtSR29wnOqhswa6wtO74+j7S9Jw66IoL3X8H35ZeYZBHN3oNhlJjbYVaSQpzKh17NionKNGXEIG/Cf/2dUPs2WJfeJLpAipuNGSWJqajbdWVGJ1MOfryH4tnTeKqBvlwlgb/sI6z9IOa1EGs8q+VDeMIzEeL5hAdIVE8QqEkCleLZ4QF2teelRLBrZwxGzRqgvXKVc80GsKKlgp9WBpDl1ZJFM5wJ/DyQ/Oa+NCSVExfMmPdWLxxTo9hzMAwDB1ds0q9zwKQT8xvnlR0g38IykU03LBjdtwWdmtpSOb4ZcXAjazLb8/b0JuWSqf+1mZFCfK4x3o1tKRvb0WmIOhfEqsM5TJjXn45OZpQUZhJ7UwEF8fz36xu0XzSYgc55+B9OwdLbEYvCCALjmvLCS80oPBPArlATmnmYkBoTh0Gr9jhfPk9a72E0C9/FCUUzRvVtQMLWC1xp7oJXQSGhGUoGDetBe6fyCUjx1CyBm7V8jefNzFJCk9QUFGu5fZGbiZEE7waG+DrLMJBIbolno3uOeP4zf0VBOpdCksgtS2ZC885+uMu1ZCclcSWmhKbdvTGICSu74hZjMxoYKjHxbEVzu1LS4hK5HpeDEjmtujTBqjCLjBIZDZ2tkSnSuBQFDRtCVGQyuSVgbOJIxy6uZZc75Fz+g3+faMRHL/phlBrO6gOZDJnQCR+xq71mP5jHVFqwWOP5mMiLYgWBJ5DAw4hnauw5Nm9TMGpxHxrpCkhTG+NqXFg21V7SqT2T2tlRkF6C3N4CE5L4+sXztPtqFHb+x9kXZ8PMGe1wUBeRXASKmFDWbwsgvUlP3p3Yjgb6O9H1T24ky1cc5FKhnHlvzWKY6z9P3peqlGSHX+WjLWeJTldi6+TLkldG0UajnzYsn2rvUFJMkVKCuaUJMk0oH74Qx4TPOnD2uyCMR/Rmkq8NyqJCitFwYeNhtifEYdNhPMsGuWNlks6qlw9huWwmkx1KyS8qwVAux1R/tZJ4apxAbRVP/ShmZKqasCQ1qtI7b6uQGUhws5fSyt2Y38+Xj3g+rHjWeIAqC9SUcGHTz/i7j6BVfjR5jo0Z0cFZnOP52AJSswUL8axZ3qI0QeCJJlApnu097i50FzeuZOn+XLB1Ye6sMUxrVzZPB+oiAvbu5/Pt4eSVmjPzw+eY6VLArl+CUHbUi6cjeQnJrPvxF/ZEa1AUufPZzpnYnPbnVFYjpo30qhi91BAbEsSaszeRZjgz5fU+NDX6q8gVZF3mp28SGPTSCJrfdXZOh1qlRmMgw0RW/n5C8GF+OGnArMmurFp+jbGrJtCpVE306ZN8suUM0dlqTG068/kn7QjcdAO/IR3p6mpeETMFx3/axGZrL1pEGDF+WTdcZBLIvMyiJXuI0Elp2qU7S2f3wNtciGdNdnS9uIWllJJfXPf3wtpZSMkq0NRu8azJziHKeuIICPF84kIiKiQIPD4CVRHPu9WuKCOFBLUljV3MkF7ZT89Nlmx/pxmBleLZLIN3Fp+h34oF9DeJ4I03Quj3+WTcL/qzN9yMKdM64qzN4Wq4EtSJZVPtXZ0z+faSPa9P9UOVnYPE0gZnSyOU+Sls2xhA0/GT6OhwlxppVJw5cZQQdVNmD/DEVAZ5qTHs2h9K+z4+rPv4GmN/GIvt2WNsCzZhxuyeNMoP5LnlmTzzSU9u/HySkj69md7CloLMTDKUGqIOBpZNtXdJOszx0jZM7WxdNlLVtLE98oJM1u84jWGbLkxs7XDbtZ2PL571pWS9eMZkaChU6lCqdThbS5H8bff2k8xCX/9chZYS9T+Ls/7vJ714puVpcLUxwN3+XpuLnuRWi7rVVwJCPOtr5EW7BYE7EKgUz3b/MOJ5N3CpV8+z6kg0Vg62GKXnkd22Cy/1tOH89uMcSrVg1gwPTnx3kjR3Z+ykpcQF3cD9uaU87XiTA/suklgix7g0h2Kb1vTyKeCGfnPR4CYk7d5NoMaPxo7ZXIwpwMzYCIlOja1DEwb088G+YuFnzs0orqWZ0q6jC+UnFWrJTg5nz55IcmUmGBmDTqehQUM/+nUwYuOKfWS068poPxXHTkQjsbVCLlMRcz6RwUvn0Sw3mK1HczCykaIqVOHeoQXGl4LJ7D2MyS4KjuwKRuLekMjLV1FY2WGlKqVQYk7fYR1o38CUWuQ9deZbSMjSkJSjZXxns7JzAmvLo9boSMrWcC1BhaLkzvJpJJPg42SIp6OMfRcUZeJZa6faa0tgRD0fCYGQOHGO5yMBKzIVBGojgYcZ8dSoVSTGJ5Cm37KOKU1aO2OFlsKsbGJSVLj6OSNNSyAiQ43eAm2kagydPPGw1JCbnklcSiEqDPH0c8O8pIDcEgPs7cyRleQQlajDycWQ5MRM8oq1SA3leDV2+cud0MV52aQVGuLianFrE5L+fMHs1Azi04rKdqwbmpjh5e2ElUxDRlwi8YVyfH0tyUlMJa1AA3Iz7GUqLJwb4SAvISkilaTiUkzMLPD0sKM0PQultT3OcsjLzKFAIsdck01EagkgxcbBDneX28uvjb2g9tZZv8azNoqnnrh+M1FWoZaLsSXkFGn/EgT9zvZmDY1wt5eVjeTqd7UL8azgAXKUAAAgAElEQVS9/bS+11yIZ33vAaL9gsBtBB5GPAVIQeBxE6jN4lnJTn+Gp14+k3M0Zf+k39HexccYB8vy5QOVxyk9uHims+6tLawKz0SHnO5DhvDqnDY4pJ9n8RupPPfTSPyqHMh8tr+zBZPn5jPc8d4vKRIj2BCSxcDeHfG0/v/ryHNCT7DyoDFzX+6Ky72zu3OK9BCeWZbI8z+PptmdUuRF8u471xnyxSisz53iTI4bk4dUHoT/oIWK9+6HgBDP+6El0goCdZzALfF0r9pR73Uch2heLSNwM7v2jnjejrpYpSubds9XaOngbYKV6Z8LN24XT7d7HqekIS9DgdTWDHP92gNtHgfW7uNKg54sG+5GaUEmv246gqR1NwbJI1n233TmfTGKbvaG5KbnkVeiQSozxN7BDouyJS0q0uKzKUCCqYUFjjZqtr+xEfmSRQyxUJCep8bG3hJTdT7RGUpAhq2DFTamhqBSEHA0iCzbVozo7IihIpeoijQ2DlbYmhqiVRaSWWCAuamGrOwiVPqBXwMZVrbWOJjpyErKIadUh4ncnAaOZhiWKklMLsGukdWfZ+eWFpOYosK+oTmqfCUqVTF5ilIkUhn2jjZIkq/w9gfX6P7WKAaZK9h/PBTPjl3p1Egsj6mpz/2CmGqvKdSiHEHgySdwa42nEM8nP1iihv+PQEIdEc9/Cu39jXhmsfXjc9jM780AO1NQ57F/w3EuWfnw/NgWWEjUxF6JIF4jRXHmDF8ezWPw7IEMblTMoePxFBmARlmIV6ehTOxlTfolf37elYeBpRqVRQMmjGnGjc+3Y/TMTByun8A/yZqJE3zJ3XyUTaVGWOSVYNS2DS8Paoo2P4Fd26/SdvJwmlsWEPL9Pjbo0+SXYNSqFS8O9kMdfpwv95owbrwlZ/wjyShWEhWex4AFUxlpHcVXqyPAxgg1pgyf2pcu8gx+Xp9Kv2c63rp+U3/155wlCby8ti8R2wIJSSlAbipHlZuJa/+RdMi7yH9/voFT7z4sW9SCjAOnuW7mwYQeHhjXonXBtfnzFyOetTl6ou6CQDUTEOJZzUBFdjVKQIhnJW4dCSGBrA1KIPZKBka+TrhZmtNlYB/ayDK4EHyDo0kKzJDi1sSPkX2aYJ9zhvmvpPLS+uFYR6VQYGaHr7MZKTdOs/24jEmznNjw1hG8Xp/NWEsFYXFZyB2NOf2f7Vxu7IyXqw/Du/nhYhHP+xOO0/fnuXTSZHI+pZQOPg0oiD/Nr8fMmDG/NbbEsnzMEfqsn09XXRbBySraeDeguEI8F/yre9ld79kX9rEm0p2nx3pybf1ezvv04dUeNpw9dpLwUh8mDvW8dYHErY52u3j+cpTIRm15abA3aWcOsOqaMy9OMuPzN64w/NsJdAcyr55mbYwZi4a2xMJIbAmsiQ9WiGdNUBZlCAK1hECleLYVI561JGKimrcT0Itnci3c1X4/UfzLiKft3Y9TUubnkpyXzh+rr2I5viPdbE2xsrXFVm4AJUXEphehUyu4EHiRTJc2zGyexouvpfLSujFlayMjDm/j7T0JKEt0+LTuyatTLfjs8ySeWd4fz1sVzmPL619z0Kc9/a19GTfeG1NUpJw7yptrw8iTmtJ3ynDmdWtIVsBOvrjZlLdn+GGBmvTgo7y++gZ5Ujm9Jw5jXs9GFN84WjbiueC17jTMucErn8Yz942B+JnlsePznawNzcXYxICSYg1+PfuydFp7Ghj+jV76bSOe+qPcOujPEHYm/cIRVgdaMO9pG77Wi+c35eKZH36er68Z8vyIVliKIc/76YoPnDYkXuxqf2B44kVBoK4RuCWeD3Cc0s2zR9gQYsXcZztSdgXz/3syWf/+AbwXz6CbzQOQK0zi+68v4rOwPwNsq/tKSh3qklg+X7CJ/SVq0FoxbNZwnhnSGJObJ3jrJ3hmRV88KqutUXL2QADXZF5MHuJ96774e7UqOzGUzz78jcAsLUqlFkO5DKncgUkzRzGvrxvG/y+DbNa/9hsuyxbRv+z++Pt8itPZvDoY06FdGeX9INDvs7zHnFx/nFJ9Ek+3fxDP8lBks/PLEGxm9qCP/pvJSeSrQ1F069aRDm7lh44lXgxib5Ipk1spee3NVJas60/y+j2clnfh9XFeJAcfZn2wNXOnWvHV65cYunISPaU6SlUadNJCdry5Cdn8Kcgun8K8ZT/6eRqhUEswNZEiSQ7lpV8TmP1MX5wTTrPuvAPzZzbDUltKkaoiTUoYyzbGMWVuXzySAsvEc/6rLbnyzX4Kxk9miot+FDKHXV+exWhid4a5WqApLUWDAUYVF0P8pduln2PukgRe0k+1/0081wRaMHemDSv/fYVhFeKZG3aOb0ONWDxciGdNfb4XhHjWFGpRjiDw5BN48BHPIgK37GVbhA2znutJS1sdsZeSyESGvZMD7k7mGFIhns9Po7kyneg8Kc2aOKArzCYqKosi5Pi0cEF/JnZudi7ZeUXkFilRaSS4+fjgKldyMy4f00Z26BJjiM6r4GlhT2dvG1SKHCIjMinEBK9mLjgaSsjPzSYlvYiiEhkeLVywNdBvCy4h8WYexs62OJhUbKIqTWXN+3soHDODF9qaoEyL5qv1l2g1rgeekQF8ekDK00t74KTTISnOJ7fUAicHKVqJKS5WpdyILcVclkVqAVg5OtPYyRyZgY6i3Cyi43JQGJviYKDByrNR+bmjOTdY+so1Jq6eSJdb3aKY2MtJpOkkWNs54OVmiRGV4rmATrosYrK0+DR2xFCVR2RYBgWY4NHEGSe5lKK8HFIziylUKihWg4t3YxqZqkhOzEPmYI1hRhzhORWFmdvQztMOA20BkdfTyMOYRo2dcDEzojg/i/iUIpQqCX5NXDA2qj2HlNe3Ec97i+fff+YouHDoBIcT7enV1gaJRE1yRBIal6aM8MvlrVcv0ve13kgu3iDWwp62rlbk3gzlVJScmfN7kr1vK8cMutLfo4hrl9Jp2Kcx2WsPYv7SQjpkXuXI9RJ6NNXwzpYUpk5oiU1WKntjDZg9rTMOhVFs25JCnwV98UoOYdqqOKZPaoVNdhr7Y2H6lM7Yx/nz5V4Zg3uUsPmClKk9GpXt5Dc0s8A49SK/XLNgfEdboq5HoGnWjafayIkMLcKttVPZHfBlz73Ec64TG94OwH7mQCa2tifZPwB/tSvT+jRGXnu6+pP/y+QfaijEs1aHT1ReEKheAg8unhn89ulOdifbMHPxAJoWnubLHaX4NpJRILNk4LD2tLYvYsP7B3Ca0oes8xfJlDdm+mhfrh/YwbEoM8xKcsnt0pvl3W0J+uMoWy8U4eVhjWFKGMl+k3mjj5pVn4Xgu3gQnjdOcfymhpTweDJ9u/H11JYEH/qNA6HmWGryyWnfleW9nblw/CDr/Ivw9vFl+NS2eOl39qoLCDmThHlrT5pYVowxlmSw4cs/CG/ehddG+GCOkohzMRS6WpK9+yA/XDBk0iw/IgKvo7J0xtvJGWtJMsmGPkzrlM+zr17Cr48jtqoiwjSNeGlmZxoalnBi/z7OJppja1pEoH8SUz95kWH6m5buIJ7pN47z3y35+HgaU6Qxpstg/XWdKn597TdsF46jNOQM8Xjw1JgWJPlvY+clM2wkheS07MB7AzwJDfyD7w/n4u1rg3FaFDfcxvLRSBnbvj+L+YgetMsM4WCslsy4RFIcW/DB9I4knd3K5nNm2BkWk9ukFW8PaULc+f18sTMLb7+mzBnXGkvzihP6q7erPZLchHhWBWshFw5f4VyG/sBdKU6eXvTu4IGNYTHB+4K4aeFD96YSgs5Ek1ZYirGNPZ62JjRt4YeTWTZHN4YQiYyGvo3p3cae+ONXkHXrRFOjQi6eS0TezAOjGwEcitPXxZz2vZvTztUSXXEBR/84icS3N/2bWZBw+jAHY/VpzGjbszkd3KxQpcdwOkKDjZmCKzfSKa5ojtzemX6dXUg6eY1LhSpsGrjRp2cTGpSmsmtPJp0nt8C5sulFSew6kEe3MZ5kXbqJ2tWFFs4WFKXEcCHeiPZdHEkKDOZkkhXDRzTgwoErmLVoS++mNuK2sap0n2pII8SzGiCKLASBukLgwcUTbp47woZg/VS7F0f//QeGL05goq2C/ZsDSfdoy7Tuxvy8bBMRPm507dCZoa2dMNTG8d2HZ2j37CQ6Gobx1tvxzP2yL5l7jnCyuBELJrTCJv4QL66Xs+xVT3ZWiOcQO1NKshLZeTIKr44d6eSWxco3jtP8hel0l0ey4v1Ypv63P4pDhzmc4cqcp9rg8I8nRGnIuplExKVL/HIpG2OMaN2nG5O6e2CUeLx8qv01L3b+5xQu88cy2RWC9pzgSoV4PrfgItNXP80gaRKffH2FDs8OpKMkgY1r4+i5sD9+ukRWvPI77d5/4S7imcuuT45SNGUY01x0BO7357qB9/+xdx5gUR1rA353l7b0Lh0FQQURK4oNsfeu0VgSNb3+6f0muSn3JjHlJt4kpmoSvSZq7A0VsaACKkURpCjSe+/b/ucsWGJMRMWCznmePFH3nJlv3m8WX2fOzDBntB1rXviFEz4u9AwMYkIvNyyMc1ny/HZ8n72fUPMzfPjvdKa8NxIitvPbKVseWBCEW/5eFnyi4o1/B3KgWTyn+tiiqixmR0QcZp37MNinmq+e3kD7Fx5ilHUm//kkhVFvjMIsagc/HbXkgYf649Z2nFP/FRTieRv/JNJpyUs+zuY0DeNCA3Exv8XDizotGcePEJ5hyoRRfjiI9ztvWucR4nnTUIuKBIHbn0BLxDN2xRc8t7UMbF1YtGAKc3o2vXx4XjznWPLZi8eZuHQ6wTQSt20/CRYdmdXfjB9eW0qCWzBTe3UhpJ8zssbjPD/rV46ZGGEg01JfY8NLXz2EQ1Sz1I3zwSw7gpeWqHn09U5sPiee1gqORkaRrPZkaqgnStlJnpuykhhlczm11jz31WN0iNvDgWp35k/3w7ol+DUqKuvUUFfIbz8fhCEjmW+XcJF4HsP/+TGMNNddIp5pPLfuHgKrs/i8Ocagkhi+O2DHwwu7YkU5vzz7E7av/IV4Vp3hg3fiCHp3IqFGOlIiozlcZc2k4U78/vJ/OOw7mHHtOzJypCcmnOKlKT9zqLmtDbVWPPnV03RL2sX2bCfum9cNu/xIHn+zjKc+60PUefG0Ie3oAcKz2jF7oi8W8lRenbyM/abGGMq0NNRZ8uiSZ+h/dhe/Hbdl4UO9aMGe4C2hetPuuZvE08VGzpX38bxp6FtUkU6roVGtw9DQAOmtl1t9Se+KqnVyjAzl4ojbm5iMWLGP502kLaoSBG5zAufEs/s1rGqXxHPFESsWPubJ1ucjcHlrGqNMa9i5ah9ZLoHMC1Hy67vbcJ7aj9PJBQwOCcLbMoNv/nWGoS+PoLOsgewKHU62MqI3RXBcGk0c54NpdgQvXyKe/RoyWL+9gIGzQvE2laCms+SVJELfGou/vIGcCh3tbA04HnZBPK3+jn1BMi9tLODxmQPwsJKGRrWc3LaBMGUwj3VI4h/NI56/f3CMrs+PYUSzeOpjDKrk8YeaxLNbdRZfNItnf1kGK38oYMRTQ/CigCXP/Yb3P55iTPNU+/PN73j21cdVwm/v7kf52FgmWGuI2r6POFV77h3nwIbXfsNu0QQqEk/h3bsfvd0LWPJsPIPfn0igopG8Si0OtiakROxiR7N42uZH8sSbZTz5WR+im8VzXLsyVixPJmjBOPzNpToz+OyxGAZ9Mo1eChX5lWrs7Mz0U6Crm8VTCrUtXdl30ar2tiiebakviVhvHAEhnjeOrShZEGhzBK5HPPNORPLNujJGPjAEx/TtfBHlyIjOMlKKNASP7ENflzpW6Fe1z8Ix8TDb82yYPrUziet/Ja7Wi06KPDbU+PDhgo6c3BzBcYOOzBl/iXgult7x7EfDDysJt+nLCO+m1e1W3n7ojq3mcIU3fiaFbKlqz3sL/cjYuYcDVe7Mn+HHefFU15KaVILSywk3s3N7sVRxaP1uwotc6e4tTQE2UHCmGo+QfoRYpvLOR6kMnNuJ2DVn6Plcs3iei7HvJeKpj3Ekw8x1hG3cRLqmPV5W5fy28hSzPn36L8QTsmO28NFeU0Z2NSEzr5qOg4MY6q3hf/pV7Q/gczaW7akKxkztTva2n9lT7EM382J2VLjy1gM9yL9UPP/RLJ5LpXc8A7Fct4pfzQcwqbPe1LHw9MU8aQ1b8nzoaV3G7vJ2vLKoD1WHd7L6RNOIpxDP2+8rfG47JSGet19uREQtIyDEs2WcxF2CwF1B4Jx4Bnpc/ZGZDTVlxMacxdTHCz9XiN2eRCaGuHdsT2BHW4ypJ/VoJpZdfWknKyc6qhTPQR0wLcklJiabMozw6xdAFysZBRk5lMit8PG0wrAml8PHtfj3suZsfBFWXS3JjUgj+6KM2Ph2o59dOVGHMinFiM59/PG3NaA4O4d8lTm+Xjacf11RXUPS8SJMfVzw/MPCmWridiWRrpbO6VPg6uNFjw62GFFL3IFkGu3skNdqcQ70wM2QCzG2a2T/3goCR3XETlXNCX2M7ribyCnLz+ZIXB6VJg3E/pjO2KUL6G8ieW0Zhw6V4j3E+6Lp7Cpiw5I4rZXj5O5BT39HlDSQejgN0+7+uCqqiD9WjH1PT+waiog6kEExRvj07EI3R2PKcrLJqjGlk68dxrX5HIhpIGCAIwUnCzD0NKPk0GnOXsTMyqsLIR4NHIo4TRGGeAd2pruzKVUF2aSXGtO5iwNSqG3pkkY888q1TOtrhrSO7E68/iCeV9xO6U4kINrU1gnEiu2U2noKRfyCQOsROD/ieQ3i2XpR3Bkl1VflsOw/v3OgFFAb0v/emSzoZ3vhTOk7o5m3VSv0U+1CPG9sTnQaUqOjiS5zYMLojhe2MWqutThqG/+t6cs8+9PEVzgzdpDrZfanvbEhitJvbwJCPG/v/IjoBIGbSkCI503FLSprZQJCPC8FqkOj1iFTyM8v5tFqtOjQodHokDbJNDBUINfpUKu1yKVfn/tMLkMhkyEtCFKpdYAMhaEChU5NQvhudhc6M2eGH9Y6UBgaoJCBriyZN74u4JFXQnAoymb1vmS6BA+il8ufj0Zo5dSL4toQASGebShZIlRB4EYTuJ6p9hsdmyhfELgSATHVfimhElZ/EI3NAyEMt5Pe7a1k548HiCnJI6Vci6XCgpFzxzHKPpuXzx1oUF/M6h8PoR0QxIxuFkT9tJ6vTtVgUGVAr4VjeLybPQnhYSzdloXMGlRFJXhMeZIXQ5UkbdrKQfu+PBIsnV1Wz5FNh0m39WJyfw+Mb4NV7FfqP+Lzm0NAiOfN4SxqEQTaBAEhnm0iTSLIvyAgxPMCmMJTCWw9kcPxvVko+3jha2WGf28fSnds438FHVn8UjCVh/ewKsmEeROs+eTl5pO06ov57cdD6AYEMb1bKZ88mcyoxVPoWJzKmkwl8/s6kRC+lZ8TrXls0QA65Oxk/nIl77/tz8Fl8TiM6kOoR9M5QgXxkazItOTBUV2xMBLmKb64TQSEeIqeIAgIAucJCPEUnaEtE7jbxNPtbxYXVeSeJS4rn8jfUzEf7k93GzPcvO1JXx/OKfdgHh/uSlVeBlv2JNE9uD3fv9sknn2bRzybxNOUw2t28XtiNRiaEnrPKMZ1MNFPte8pcmX+7K7Y5B/gqXcqefJdfzatSqbvpAEMcNHv10VlcgxLEg15Yrw4B70tf69aO/Y4sbiotZGK8gSBtktAEs/6Rh0Gt/hQkbZLUER+qwgYGsj0m4DXNOjumlXtfyeeTXlommq3fSCEYeen2sM52zGIRYNcKMs6xdaIXPoPdeLLf1xOPNuhUzVQWd2I9mwcT23VsvjlARRdTjw/7MG+X5PpOlraOk2I5636HrSFeoV4toUsiRgFgZtE4Jx4GhmIabGbhFxU01oEZKDR6lBruDvE01rOlcXzUriV7Fy2iS/OOvDlw73JOBhOpLI3T40xYeWzm2DRdIbKc1i58gjuM8cwl6Ms3GbGi/d1wzrrBK9FwPvPBjeJZ7Er82c1j3i+W8mTSwZy5rtD1A8JYmJHG0DHmUN7Cat2Zl5oJ0yvfoe21uoZopzbjEBcplq/3dmEXk17Cl96yXQ6nbScTVyCgCBwFxA4N9XeTWyndBdk+85rYs7dtI/nNYtnOHH1OsprG7Cy82TajGD96V9lCXtZvDMPEztLPE2d8O/nTQ8PK6LWrWLzaamv2DFpwUCCbIzITEwkscqGwcHumJWfYvn6Okbe3x1ZbDjL0t14arovxg1l7Noch6xTAEO72iO88877vl1ri4R4Xis58ZwgcAcSOC+e7uKviTswvXd8k3LK7p4N5J2vUTx3LQsnw7tpqr3V5zUayghbs4/MbkMZY5DGrlQYMawbLmbi3Z07/st3FQ2MFyOeV0FL3CoI3OEEhHje4Qm+w5t3N4mnyzWJp4aKokoaTMxwtDh/ller9gpVZQlZGkucDeuoVhtjZ23MHXqIVKtyu5sKEyOed1O2RVsFgSsQOCeeAWLEU/SVNkhAEs/8u+XkomsSzzaYVBHyHUdAiOcdl1LRIEHg2gm0OfHU1JOdVYNlezv90X2a+hoKanQ42JhhKG/1icS/B6vTUF5cicrEFHsL4xZMY6opysxH5uCGvVJFUVYx+TWNgBwLaxtcncwxVFWTntGAs48dF7+G31hTQVGlAkdncwyvPd3NT2qoKCwlt7QWNWCktMLT0xoTdR1nz9Zi521H0xrl5quxkoxcLU7tra/qLHddQwU5ZQY4O5lxoyZe7ybxvLap9uvuLKIAQeC6CYip9utGKAoQBO4cAm1OPCvSef+f8Qz+aAoDUZF6NJbICmumDfa9+RtWN1ay49f9FHUMZGawG1eeyCzlp1e/wuT+FwnWxLFpZz4qcwXaRhW1OiUjpgygtyyRR5/L5ulfpuJ3UTerzE4lJsOYoIEeWFxX99NSmpvCls2nKNIZojCC6sJauk8bzki7PF57MZHp304n6OI6Kk+zcY+K/pM6YX8VdatLUvl5cza9xw8iwO7GvEOcU6Ylv1xzV6xq14un3Y1S+KtIrLhVELhKAvFiH8+rJCZuFwTuYAIXxPNK42ha8tLTSC82pWdft+bROBVn4uNYtzOVEly4//kh+KiqiTl6luL800SdrkJhZsnYKePp5ShBLGDN4t3EYoB3YCCTeynZEJaDSV0WuWprOvRoT2iAL9bViayOVuDroKW4IIdDp4vBoB3T5wWjPrSHj5afQBk4gGcf6EhS+FGc+wwlyMOExtrTrPjyMOlYM3LmAAZ7WFGakciu6BJKK7PJLod+U+9lgpcUSyWRayLZkVGG0tqNaVO7kZeQRn5mBieKnOjRq4FOAcPwN87kx81VjBhjSvyGs+QYFHM214gxCyfSpSaOzz/YRbq5D//32hj8yWLl0ihOY8Po2QMZ5CopYiPpsbGs351OqZ0DdqlRuM15DOWhCIq69OW+/q7I1NVEbArntNIJ+/TjfL23jJCpg+nRQUFZSiZJRQ5MnmJJZoopQwaZErazjHaG8YQlgZOvP9OHBeJsBjUVqfzv2xjOmNvS2VRGh/Ej6ViQwJECK0KGtG8SVm0jcbt3s7fYhbkzApF88NTh7WxKMMTXqoKf1qXiPnAw04cpOR2TQ06ZCRPvbcfRrWpGzvIk8WAu2upk9pxqwNLRmYnjQ+liKxWcw8rFe0k0McfD0pROg4MY4mnOyUMRxJW1Z+I4rz+OorbSd6ppxPMuEs+/2UC+lZD+ZTG1OalszzFinFctvx0wZMrkjjckpze6HaL8m09AjHjefOaiRkHgtiXQcvFUkxITw5FMK8ZN88MKqC0tYO3GcOy7D8XtzA7erunPmum2rF+xkW013rw6oyslMTvYqO7Ni1OdOfzNcqK972WBVwkbI5Jx6WTOtm/34fPgU8xpl8eWtBpC+gbikb6Of5X2JbT2CEt21vPQc8Npd3w332R78/RUc378Vzy9X5tIYFUKeyJUjFoQhJMc9v/wEdGus5hokcZnp5R8Or8vBcc28/aaKqbPHUaP8oMs3OfKz6/1oHDvbrYXOTN1kCfFUTvZXO2MQ8EJ8tyH8fhgJ7IT95PpNIQpRrE8fdSNf4Tk8/aL0fjOHckkszQW/aDl08/7cern/RS278q9I3yIXf4JsW73ME55io9TLfjy/iDqSnJZvXk/Lj2HEFgdxfylCSx69Xm8Tm3j8xhD3nlzLJ4GMhrrG2jUgjY7mv97O5eHPh1MzqbtHDXsySOjfNBlH2TlQUsWzLPmyzc3UTZ4Kq/31LJ+TzKu/QcwtrMNET9+ykmPGcxwyOK1pccY+urjzLSvp04tx8zMqHnBh4aMY4f4dHUm0x6bwGB3CzTqBmrrNFB2ijfeOsnYD8ZjcyyMVSesmDutP36GR3l1cR2PvduNiC83EmPbl7fHuxG3dx+p9kE8ONSdk798xGqzGTzdtYZvV0RiNW4KT/ZxoOxsKtuiz9J35HC8pU7TypcQz1YG+lfFNZazbVs8ePkx0s+Sg2tXk9VlMvcG/OGljJsUjKimrREQ4tnWMibiFQRuIIEWiefJnYz/OBp1owqVRo6J0gCfyYt4JeAMv6wsZch9A/FUZvDfp04x9ZthpK+IpKF3b6b1cKbo6E6WnRemRMb/Z+qFadyS4zz9TBLzf5pJLyrZ+Xsi1j07UbVuFbL596M8sJXwqs48ObMriros1q+KI3BcFzZ8Kk21T8XlaDjbszy4f6oPpqTy/tydBLw9l2CbYtYujsf3jYl0PB7OyqPWLHi0D44FUTwsTWN/F0rKikOoevVianenpvcPa/NY/lU0ttNCmNDeirOp8cSeUuKkTiWn+zCGKRP475KzjH5yJr0cK1j14g9YPbkQecQBijp2Y2ZwHYvv30PgP2bT17qI3/4Vj//7U/A5E8P2fQomPNALB8pZ8foSDOe/zkxfIC2SaR/to6LRMLkAACAASURBVEElp0NATx65LxQ/1VEeORfjz3/B8fXjjFkyneCGMjaviKQqoAfTe1by6VNnmPrfsXSkmu2frqN05jzudf2LzpOTyItf7eRkXi02Dt48/PRkgo3TeeWlRKYvnYRRWDiRNR7Mlf6RkbuX5z5qFs8lMTjNCWWciynHd+8mosSVuTPNWLrgGGOWTyOQeqJX7ybVJ4g53R1oKMpizf5k/IND6O585ZcRrrar323i6XrFEc8S1n4YjfWiCycX7Vp2mFPVZ9gcW4qdXQcefnYaA5wM0dQe5+0HNhJrZE6/sUN5ZKo/Dgan+Pf90VR0LSM+QcewB2fx5CBnqs4ks+1oHgNGhtLBEkpy4tmwvoZRj/bHVSxhv9pue9fdnyC2U7rrci4aLAj8JYEWiaf+6T+PeBZkHOLTfx+h0csGY8DAyIF75vQhbf1fCNMnGcz75yh8zkXzB/FUkRS2h2i5jFMxdrz0SmeSNkSQoPBh7hgf5LXFbF4bTodBPdnxZZN4OuzdzLqyzjzVLJ5vz1xHUW+X5ncgzRl1/wS8M/5CPH8/inFgD0b52zeNBF4inqUZKew6GM+p6g7cN6cHltVxLPu+mDFPjaaTuYqwf79P2aT/w/rIBfH81z0bKOrl3Fy/BWMWTcQzYy8bYi2YrRfPRrZ+/CHVo5+jt3U1NrY22CgNpBVSHA0L50C9O/f1qeWll5vl+GrEs2Mub31cyxPvhuD8d+Kp1VBUWES9iS3u1k0imJtwgJUH65g81pVv3rkG8Rwn519vZPLoZ6PpIMSz1X/aaLSwNqoG6R3PvxPPipwMjmXmcXh9GmbD/OlmbYp7R0fObNzCsgx3Pn0zhKp9O1iRZsMD93fj+Gc/Ej9kHi90ruOXX6Mx7d2Pyd2KeH3OJhwWzOWxgApef/8YYz6YhdvxKKIybZk0rbN+UV99eTFbd+zDdfAk+jqL905bPel3WIFCPO+whIrmCALXQ6Dl4qmlLD+f/EpjvHzt9KJZnpvK2s1p9JsxAv/6NJbGGzN3iBU7LydMD3mw+d3NKB9+kDlOdSTFZlBvWML3n+SyQD/iCfWZx1iyLA7V2Nm80lvH4Q1h/JbTjn8sDILTB/n6kIL5kxxZ9q8m8fRMOsSOWAumzw3AmjJWvL4K8wcXMMm6jHXHKhk82Jfao7v+POK5fBQlv4eTZN+N+0PaU5+bypGkMk4m5OGpH/G0RlNVyPY1O4ix7seLEzrSWBLDR4vTGfHEJIaYpPH4R6d49PWR5Gw6J55mrP7HaqweuI/xlqWsOVbNsFBfdNmnWBd2lgHThtK5LoEn/rmVwY89iiLxAPXufZnd3wm5TE1KZCQRRdbM6FXPy69cg3j2UfLrW79jt2geY8xz+WDxLtwfe/DPI56aBo7sD+dQqSfzxvlhbQzFmSf079oOGuHOd+9eg3jO8iD8jZ+onr+Q+1yqWblsF9X9RvBQLweq8zLYeDCFwJBh+Nu3vqCIEc8L3/6ilOPsOJnD8T1ZKIO88LUyo0uvjpTsCOekS3+eHOlGZe4Ztkak0HNoR1a/EceIb6fRlzoOr43gVLuuzB1QzYePRdL/rQcIadfIvi+/Izn0QXpl7SJK24WFo9vrdzZQVZWydWckVj1GMKSD9CfiEgT+moAQT9E7BAFB4DyBlovnn6FpVNVEbt/B2ohCGjQ6/ObN4VF/DVsuJ55P9sYo+yj//fAYOWYyHNp3ZnaoGV+9e5r7m8UTdSmrF+/F7tkpDDWq5fCG3ayPyaVCBgqVMcMWzWRihwbWf/oba8u9ee5xL1Kkv0THjaaTFeSn7uSTz1OoNJbjMngoz433pfTIZcTzl6l4lp1mzQ8HOVxSg5GxNWMm9iQrPAmnZvFEW8/RbTFkO7dnTA93agtj+OTNQ5S6maIubqTjvXN4uo8JiWHhfL+ritmvT8Izby+ffZlKlZEc1yEjeGFcRwzVtRzdE8Hv+89SbmKFWclp+j7yCqOs01j9YxRHK2rRyeQ4uHkxeUJ/ujuWs+SZ5RR164uHvAary72ycLmp9j6u5CXu4IulaVR1cMQttxSv/3uIwcUxRObaMHqMj/69XOk87drKHHasPsie1FIaFWBm2Y5xU4bSv72K1e/8wl7jAMb3VpHT0qn2WV0xyNvPe+/EU+5hg0OdGu9JY7m/pz3ZSbFExGoZMbM37W7AwnYhnpd+Ly831R7OWe8gFg5yoTw7lW0RmfQd78P6l2IYuFQSzxr2r9pDmnMg8wdX8/GTxxjy7hyCrGsJ+2QFBVMWEHA2gqP1HZkjxFP87XENBIR4XgM08YggcKcSuB7x1GuMTotWq0OHDLlCrp+2ln6PTIa0raZOp0OnA7l+j00dWo0WLdLHcv3n0r3Sc/odOCtSeWdDDa/P744MSTwjSJB3ZNYob0wVMhTN9+m0WjQ6UGiq2R12lAYXP0b1bIcBOjQabVMscql+2Z/q12gu1KfVatFKwSFDIZfr20JzXDSUseVAKi4dutDDy4LygiMs+66IUU+OwsdMak9T/FL7LrThz/U3MZLuaY5L+oPmZ5tYSPU385DL9By0Go2+DTKZ7DIc4eI26CT2MvRtlfjq26/fciqBYZ9Opz8X87/Qi5sYNtfdnDt93Xomzfk6/38d0nSvXAFSfVLupOouza2+7toCflkag+30ECa4m7N/4xqKfMYzreuNWYQixPPPP5mk/ihr7kvS7g27lm3gkywPNr8ewqkdv/NbbQDPT+3IyR8+ZoXzAj4LrufrNXF4hPRnjE8+L83djN3CubzUIYvZyyr56K1QGmKPcCjFjHGzumKjX1hYyNbt+/AaPp2e+h0rxCUIiBFP0QcEAUGgBQSuVzxbUEWLbqkvyOCn1QcxGzyKOd3spIl3ju89Sqrcg7ED3DH5iwUMtdkprE9RMSa4CzbK1lnloNNqOLj2Vw7I/FkwIRBHY6gqOcmmDeUMmN0fT2WLmnSTb6pgzUc/sblAqtaMEfMnNXO8GWFUs+u/K/jljLQZvjG9Rw3lvtCOKIuOsCzSglnTO92wbXfuOvG0udrXFSTxDOdoWSVJOZXYOPny4CMj8dP/OyCLr57fwGHMGDAmhHuHSVteJfHe/eFUB5qSmyNj7KKp3NPFksqc02w+fIYeISF0sTcg91QkWw9aMGVBN6Rvq7gEgb8jkJClRiGHCb0uPhbjwhMynfTPWHEJAoLAXUHgdhHPuwK2aGSrExDieSWkTeJ5bqr9ymd7JfHhE+em2i8qW11LzL5jpJp4MCPAgN9Xx+A4fBShHuL9zitlQHwOQjxFLxAEBIHzBIR4is7QlgkI8bxS9lTkn86nxtweb8eWDNVXcDKmFMfADthfsvuVqqKYU5UKOtuqSMhQ0NXfrgWndV0pPvH53UBAiOfdkGXRRkGghQSEeLYQlLjttiRwN4mnk7Sd0lVPtd+WaRNB3WUEjoup9rss46K5gsDfEGg98dTRUFMHJqYYX+1raFeTIZ2G2loNhmZGSId86jRq6jVgbGigX+zTdOlQ1TegMjDB9AaspL4Qro7GBhU6hQFGBs0LpP62LRcz0tJQ20C9umnRkaGREUoTA+RaNdU1WpQWRk0b2zdfWrWKBrUMY+meq+H1h3s11FbWI72JCXKUZsYYK+RoVCoaNZeUrdPS0KAGAwOMDa6iRum5Rg0KQwMMLiTkmiO+0oNCPK9ESHwuCNx6AkI8b30ORASCwG1DoPXEs5SfX/ocg4VvMbvTDWxeRRrv/7NpH8+BaMg6Hsu2XCUzQ/2wPr8CqYZdXy0nqvuDvBZ8pTPoryPWxgp2/HpuH0/3Fkw7lvLTq19icv/LDDM7xdqVCaQ0NKBVg3k7T2bO7o9/Q1zTyUW/TMPvotBK0+LYnWzK8PG++lXFV3/VcSYhip9XZFBhCeoqGR1G9uehoT4UHAxj7Uk77tNvct98NVYSuTsZXRdfBrS3btp1oCVXQxnbt8Si6tSNCf72LXniuu4R4nld+MTDgsBNISDE86ZgFpUIAm2DQMvFU0tJTg455cb4+jvqN5GWTjPKTUtlX3QWFZbmNO4Pw14vnjUk7EkgKq8KU8v2jB7v27zytZQ9K4+QggLXjj4M7mzM/ugijBoKKFZb4NzJiV5eHpjXnSY8SYGHlZbysiJO5FSAwpbQMV3RxEXy4bcncBg2hIfGOxO/+yi23QcR7GWGpj6XHb+fIEdpjDrxCOXDnuK1YNmFGHFg7L09cNfHfiFGY3MHQod0pDg9m9L8PNLL7fHt1Iind286GBaw5WANQf2UpO7Po0hRQX6xIcHjB+JZm8y3n+0mw7Yzjz0xGG8KCVufSC4W9BsRSKCDtIJTRU5KCvuO5FBpZUFj5G7azX0c88O7yezQlweHuENjJWHrdpFr50XH4iQ+WVfM2AeHEeisoCorn4xyawaHmFOQaUzP7iZERVdia5BGdAbYuXcgtI8PdiZQX51F2MYk8kwt8TSW4TKgL92kY2akqy6Vt5/YRbf3H2VKO6gvPMkHn58g9PkQcr9Zx/Yie+Yv7EZdfiMmtflUmrjgZCHHwtMNf9Nithyqx0iXyZkS6NB7ACN9zYBGMo4nc+B4PjXW7fAz1dK+bw8cKhL4/H9VzH5mQDPrG/dduLvEU3GLptp1VBXlc7pAjVdndywumkWoy0tnf5kVw1wq2ZeiJDjIuflnw43LuSi57RE4nqUSq9rbXtpExILAjSHQcvH885GZ9RVFbNwUjqZdN3w0p3jn1zhmvfwWw7SH+eFgNYN7eJJ55BBVvcbyYC8zon5bTbi8PyPcKjh0sgi/AHPWf3uQDlOmM8KujKhSHSOCe+B+ZiPv53RjiPoEy/ZWMfqe3tilHWWPrivz+qn59pMEujw8hhDLQg5EVDNsbn9cDSFmzZfsVg9kuEsZy9ftx2HGS7zoX34+RrvsGNbaD2HpBBdOHznA1lPG9PJ3oPLkUU6YdsAsM4Fcm+5M7OZCTUEMFZ6jmGgUy9MH7Hl1ZBkfvhKDy8Qg+iuy+PSgLW+/3JGY7/aS6+rP/dMCOLv+G/bqBhBknM2GOmc+vqcHDeUFrN+yF7lzAN6Nyby3JpHZLzyL+8kwfkm34LVnQnExgKrSMirVMtSno3n1P/nM/ccgKg9HEq/yYkJQR+w0x1l77sz7d3ZS3yeYme117E/Ix3/oIIZ3tOLw6q85RH9CHIr5Zk0SQ155/MLJRapCfvzHCo76jeT9ef5Y0kheegkyV0tS129mU4Yd82fasuyTcBzHTmGCl45jEUkYDQhiml0yD/3zJL0mD6SP7CxLEu1Z/Gw/TArOsnrHMWw8u+BWfZxPdtbx5JvzCbZpYN/Xy0ga+jAPS2fS38BLiOcNhHu+aB25yQnsOV5H6IR+uJxbyF5fypbNccj8AxntqWPTxoNY9htJaHux0v1mZKUt1SHEsy1lS8QqCNxgAi0Sz+PbCH3/kH5jc61OhsJAju+Mx3i3Zy6bt6sZ+3AQTrpifnx5CSaLnsctfg9J1gHcP7w9FVlH2LBZx4S5Vnz9RjzDPpvBQJkOtUaLrCyRZ587yZxlswiSlbN9/SmcevtRt+FHKmYswvrwVsLKfHn63kAMq8+w5teT9JnUiXUfN021u8btJSzDhblTfTEjjcULExj93RS6yqrZ8eVPHOn5EA86x7JqbSVjHxmOt8kp3l94kqnfhJD6cyS1PXszvaczCo0aVU0hK7+NxnpKCJO9rMhIiSM+3QZP7QkSOw1jnMVxvvj8NCOfmEXfdqUse34Frs/fh3b3uan2ej5bFEHfDx5gsG0+P75xhC7vjKf96WNsj9AxdlFv2umK+OHVpZgvfJ3p3hpUSXuZ8O+9qDQK/IIH8/wDQ+hQFcXD0lT7d6Gk/HyAup59mNHLmaKjO1l2TjxfT2DEf6YzSF3OppWRVHftwfQ+NXzxWDJjlkygi6yKzZ+up/Ke+RcdmalDo1KTu+dX5v2YggxzJj85j6f6O5Nxbqp9mpKPXjzO1KX30K+xmLXLDqFtFs8XPqzh4U/G4FuRzCuvJTLlyynYxx3hYLIpY+8JwFZXyPL3tuP7hCSekLfrF96uHcPXE2/sLo9CPC/9AVHK+k+PYHPfIEJspVXslez55ShZDaks252NvVsAL782g576Y6zSeGf2T4Rjych7xvPY5M76060Kzx7iny9vIxE3nlk8m4mu5heJpx+HP/iCtRaj+McYOZGpKsYOC8LJTMeZ+GgOJJox/t6Aa3wd5Ab/sBPF3zICQjxvGXpRsSBw+xFokXjqw/7ziGf2sXB+jbJg3qN9cETDrk/foWjs87jGbuP7PWdRK6U5OQVe3Xrz4Bhbvvs2iwX/GE6HcxhKjvP0M0nM1x+Z2UjClnDirUxICzPm6X8GkiKdXKTwYe4YHxS1pWxZtwO34D7s+rpJPO3DN7C20p9npvpgWhLD08/l8MiyyXRBS9xv37HVYwGLnKJ5/4195NspkaIxMnbm0WdGkLs3FrOA7gzzs2tarFObx/KvorHVH5lpRdHpJHZHJZFR4cY983piUx3Psu+LGfPUaDqZa9iz+G1yRz+Hfew58azj3emrOOlmqT/HHqyY/fL9dM0MZ12CNXP1709qCPvPvygf9RLDnRtRmipRGspBXcuhLTs5pPFmYVANL718DWe1d8ji9SVqnntrII5Us/3TdZTOnHdBPBtrOVstx9O2eTSqOosvPtiG+cIHGZK3s+kdT714JjL92xkE1V8inh/V8dino/EuS+bVV08w6cvJmB+K5Gi5G9PHemNKMSve3YrX403imb97BW9Wj2LppBv7nqcQzws/U+ory8gpK2DnjyewnNKbframWNkZEvvbJr4+6cDnH4ymZucGfspy5YkF3Un5+nO2dV7EmwGVfLPlBH2GDKJfeyNWf/o1mpEPMkZ2hKd2KPjqmf6UJyewI6oIC6NCTtgN460RVsSGx5Cuc2XscC+kl0r0m8wfSqXn0JF0tm3xW8G33w9FEVGrExDi2epIRYGCQNsl0HLx1FKQkcHZUiUBPZ2RxlJKc5JYvzmXQXOG4NOYymtvrKLrU6/QOS2SWFMP5oZ405CXQXK9Dd2dq1n6zi5cnr2fqbYNZKYXoNLm8tn7mefPaq9Nj2bpb4mUDprOOwMVHN6wiy0lrjw/pwdkH+PH8BqmTnLllw+axNMjMZIdJ2yYOdsfKwr44fkteLw4l+FmJXz/+SryQp7gMc+0i2LMZUu6IcO6m3FwTQQZboHMG+iBqiSHlDMlHN53Btfms9pV5fmErd9BpEU/Xpvoi6r0CJ/95yyjnphAsPIsr70bzdRXJ1C89Zx4GvHLS9to/9y9DDWtYn9aHT0C3ajPTGTjzkJCZg3GuzGF195aS+DCh9GcikbZMYiJPR2QyzScjjrI7nwLpvVo4JVXr0E8+yj4+dUwvJ+ZTYiykC8/3o71A4suiGdhPI8uzeDxxybRVT8IWceer34hYdADTKy8BvH8aiquJ+MJi61j5NR+uNWc5O2PjzHyxSbxPLP5e/5rcg+Lh9+YozLPfeOEeJ4joSP7WCQ/H87kTEIRxr7OuFua0WdYbzR7w0lwHMgzY9ypyE1nW0Q6vSf6seOFtRQND6anVT2nDufgPHoI9/Yp570Fu7Cc3JcOpuXs/V8e45bMp0tmHN+vDCffIZi3H+qHvayW8B2RFNoHMC3YRb/DRENRFmv2J+MfHEJ350s2AW27PyJF5K1AQIhnK0AURQgCdwqBlovnn1usrq/m0J4IDpyqRWugIys5iZAn32Ki7Sl+WhFLicIAahvxGTeWqV3NyD++n+W/lyGz0aAwcWB4fyXLP7wgnjQW8vMHe3F8bgajTKWz2nexKqYEWycL5JW1eI6dwCw/NasXbyTKsiuLJttwIiKLvpOH4W0OZ2N3sSq8CLWxgsL0FOxnvMQrPWvZs3UnkalaDBsr0fQfz4vDHKnNOcm6dSnk63TINDo69/Cl8MgF8URTy+HNh8ly7sikPh7UFsbw4ZuH0fo7Y1FRQV2fsbw2wpoT2/awNk7HrKdHYJG0lR8212FqqqLeqxcvTvfHpL6Sg+F7OZhWh1ahIzslldAnXmKQ4gQbNp6hxFA6116HidKaoIG96etWzqfPrsNgWD9syosx692baT0unWo/zpgl0wluKGPzikiqAqSpdlfOHF7HT9vrUXqaUX8ily7PPnLRVHsNiQf2sy68BplePHVY2XgyelJvzLNi+Gp5GkGT3Nn1fT6zWzLi+dV0elQXsnXDXuLzdBi4mKM5UcyIFyTxLGfde5vh4blMubEDngjxvPR7WcLaD6OxWRTCUDv9OCS7lu3mrHdfFg5yoSLnYvEMQzs9oHkGwhBPfx8CnDP514OHaXdPV5qOYDeha/+uGGfGsTEqHycjLbnewTzW3UiI553yl8BNaIcQz5sAWVQhCLQVAtcjnpK8NNbVUlxaQ4PCCAu5CkNrB6yM1FQUVVJWr0ZuYIyDoxVK/aaUjRRllVONDKW5GXYWCkoKGrB2tWxaCVt1ho/WlPD4gt6YIolnBLGNzoT2dUVpYIRDO2tMFVpqSssprFHQzkHH/rCjyDp0Z1iAHXKtipKCMqp0BigVWgws7bBXSqu9qykuq0OFAjtnOyz1q3IvidHBjIaKOhSWplgYKqCxgrD9p7Bt34le3lZUFBzhh69zCJonLWSSY+tsh5WBjobaGorLVFg5WWFKA4W5VdQhx9LOGjv9JqI6GmtrKS6TGBnrGRlZ22N5ESPpjGJjUzPsbcwwkmsozy+hVq7ExBAMlEosTAzQ1NdQXivH2kpBWVE95k6WKHUaqivq0BibYKk0QKuuozCvivqGPFb89xQDP5rJkD/sY9pIYVY5NfrOeSFGjaqB4qJqDC2MaazWYuXcVHZleS2YKrFUNFJQosWmnTlGmgYKCxuwkO5BS21lFSUVDahrkvl2aQXzF0/AJeUAi49a8crcAP3I+I28hHheSldDZUkdCmtTzKTDsfXiuZFvS7z437P9SYvYzNpSLx6f4kPC0v8S5nc//+zRyKqwk7j26clAT2N+/+xbtKMWMsMijec31PDC4/3QNC8uGjzcg91LdtP+0ZlYxUeTpnNlnJhqv5Fd/I4oW4jnHZFG0QhBoHUIXJ94tk4MUim12Sl8/t0uLMZO5/Egaayljpit+0lUeHPPcO9mcf1zfdVnjrP8uIp7hgdib9o6O9dLm9Lv+vEbdsh68eycvvpVvOWFsaz8qYQRjw7HR9pJ6La7Svnuxf/wvxwpMAumPj2/meONClRHfkosn3y2gaMVUh2OvPDZ44w2K2Dl+hQ6h/akp/ONByXE80r5bRrxjMrNZU9iEfbuXXnplen00C8uSue9OdLiImOCxozmmRk9cTSGwsxDvPvKdhKxYuYLC3i4uzX5KYnsO1nH4DF9cCo7yCsfVzNpkT0nUy4sLjodH83Bk+aMm91VLC66Ulruss+FeN5lCRfNFQT+jsDtIp4iS4LAtRAQ4nklan+cam/VJT8NpWzdHIfOL5AxHlo2bjqEVfBIQj3FdkpXysrd9rkQz7st46K9gsDfEBDiKbpHWyYgxPNK2WvgdOxpym3d6OFp0fITqK5UbPPndXmnOVBmxVCXSvanmNBPbCDfQnJ3121CPO+ufIvWCgJ/S0CIp+ggbZmAEM+2nD0R+91CQIjn3ZJp0U5BoAUEhHi2AJK45bYlIMTztk2NCEwQOE9AiKfoDIKAIHCegBBP0RnaMgEhnm05eyL2u4WAEM+7JdOinYJACwgI8WwBJHHLbUtAiOcVUqOpJyO1CLmzAx5Wl1n0o9NSmptJbEopDeeLkmHt6ERAJ2cs/rAd11V0g7pCouMb6dzPDcvLPNZQnE18rQ3drapILTbB19tavwm9uO5MAkI878y8ilYJAtdEQIjnNWETD90mBIR4XiER6jrSkguQuzrhZXMZ8dQ2Ehe2nf/FaujWo+lEMmmPV1tnV3r6uzbveXsNyc6L5Km3y3ji6/H4Xvp4Qxk7Nh2hsktvxjuUsS48A7+hA+nuKE47ugbSbeIRIZ5tIk0iSEHg5hAQ4nlzOItabgwBIZ6Xci1n9/JELCf3oo80wtlQRtj6BAyCAgntYE1GxAbe3HgWcGbRa+MJsVEQFxZOZI0Hc6f5od/e8/xVw75luyhzNmTtjjRsfAN5MsiYxauPoDayYPys6UzuUsvvixMxDMxh9bZK/Pr3Z+GEdoS9vYIfUtX4d/cicKAvk4ICsauM4Zs9FowMqGBnmhHTR3XH1khFwoHDpNS5MXaUFzd+59cb0w9FqX9PQIin6CGCgCBwnoAknmoNdHUXE12iW7Q9AnllGvIrNEzra4b+oJ478NJoYW1UDU7WClxt/vqQBJ1Gg0pbzLpPjmBz3yCG2JmiaCxlzY+HMRzenymdC/j8hRwmfDQS66NhPBRjx5qHAvTiub/SlVlTupwXT7lcgYGims0ffM0Sm4lsv8+BjT+v4785nqx9OZSqxD0si7RgwZPubHrmZ1Yo+7P6lU5s+3EP9f0GssA9g+ekEc/3Aog5WkL/PgG4n1rLR42DCS1LJd/Ri7HB7khjnCVpJ9h8opShwwbjbnEHJlA0CSGeohMIAoLAeQLbYuuoqtcKIoJAmyYgxFNH+v5tfBx2hqLMKgycrbE3N2PY2EE0HExoFs9qlr8XhcXwPnQwM8CpvQsuplriwjbxyfosTBxM0b/SaWBK75AQ7h1iza4P1lA3fwEznBtJ2LGf4+bezAhuT2VuNCtWlDP2ia5EvL6KmgXP8n/d1CRHHCAaN2Z0LOCld6Wp9hCyf4/HOLAj5Wu3YHPfNEojjyDzDmR0oAOSRtfmpLIyKo+QkGB87MQ/gNv0F/EvghfieSdmVbRJELhGAmcK1UI8r5GdeOz2IdDV3Qh5qx7Lc/u0raUjnk0Rl7D2w2hsFoUw1M4U6or49ftDzeJpT/nZk2zal0l1eQln2/XijelepP3lVHsVm1skntuweGERs1w0pB/Yx94GRqP4RQAAHgdJREFUV2Z3KmoWz9HI9+xhf42Kk6kevPmwCzs3RSPv3IvxQjxvn052gyMR4nmDAYviBQFBQBAQBASB1iJwdeLZSG5qGYae9jgYKf4onopkPkt25qEJ3pilH2La8ho+f2swRdctnr8SOWg6y0abs2HTYVS+PZjslM6zzYuLOuQl8Ml/YzCZNY+n/VTs3xRDmbMPY4Jc9SvZy8+cZH1cMaHDBuJpeYe+L9FanaGNliPEs40mToQtCAgCgoAgcPcRuDrxvITPxSOe3ub89OG/WZVmiFzjyPy3pzPD04yEsA3886eT1BkbcE77XAN68PR9gzjzXUum2reQ4aEiLr4S334DeWpufzqYFvHF09+QGTCW5x/0IfrjvVg/M4FBCh1ZMQfYXmrLrKH+WBiqORUVw7F8K8ZO9MPqDh21vvt67R9bLMTzbu8Bov2CgCAgCAgCbYbAdYnnDW9lLt8+c26q/c+V6dQqKnJOsuSggtdnd226oSaPZb8m0XlsP3qZ1bF9x0Eseo9gSPvLbPd0w+MXFdwMAkI8bwZlUYcgIAgIAoKAINAKBG5v8Swj/Oc4lONDCbb5c2MbSnLZvDMeZc/+jPW9sFlTVVos68rcmeZayJ40S4YNdmveQ7QVgIkibjsCQjxvu5SIgAQBQUAQEAQEgcsTuL3FU2RNELgyASGeV2Yk7hAEBAFBQBAQBG4LAkI8b4s0iCCug4AQz+uAJx4VBAQBQUAQEARuJgEhnjeTtqjrRhAQ4nkjqIoyBQFBQBAQBASBG0DgusRTq6K4sAqZlQV2ystszq7TUVNRQmZ+Derm2GUGhjg6t8PR7DKnJKlrOH26jnY+tmhKK6hXKLG3NkGu01FZWoLKyJTGGhXWDpYoFWKJ+g3oDm2ySCGebTJtImhBQBAQBASBu5HAdYmnqpq4qLPIfdvTzfEyJ6FrG4kL28p3+yrx8LHDWDq4SGlG0KBg+rhKv7vkKonn8SeTWfTTBGo3RHDKohOzRnpjUnGWVZuS8R3UnbLoOEr9+jLL3/puTJdo82UICPEU3UIQEAQEAUFAEGgjBK5OPKuI2piGWag/XS2MoLGSg+EpGAR0IsjVgpwje/gyIg+wZ8qDg+ltIdef1R5Z48HcaX7nz2qnoYzw7WlYD+xKT1sjMo+f4GS1LYM6lfLiZcQzY+0XHHCYx8LB1mhLEvjw42LmvD8UrzbCWIR5YwkI8byxfEXpgoAgIAgIAoJAqxG4OvH8uyMzS/n29XR6PB2MRcIB/pnpzsr7ulxePGty+X5JDE5zQhnnYsrx3buJKHFl7ggNr/9JPA34en4kQ7+/lx762Xw1+5csJnnYyzzYpdUwiILaMAEhnm04eSJ0QUAQEAQEgbuLQIvEU6cjadsqXlibTn11I3JTY0zNzJl87wSUx040n9VeypKXj9H1kbEEWMpRWphiplATF7aBd35Kol5pgPRWZofx9/LFSKOWi2e3Yp78tJ5/fxCCY3NqcrZ8w38MpvPhKNu7K1mitZclIMRTdAxBQBAQBAQBQaCNEGiReJ5vy9+NeNpTdCqaHzekUF5dj3G/4bw02oVTl5tqv5oRzw5nmfmdgh+FeLaRHnXzwxTiefOZixoFAUFAEBAEBIFrInB14llHSnQ+JgHueCgN4OKz2s1yWJVhx+RBbijTDzFteQ2fvzWYosuJp6qIX5fsgzHDmNnRlP2/reGgvBsPX26qfWA9//y/DB7+Ztz5dzqT/vcJ6z0f45X+4hjMa0r6HfaQEM87LKGiOYKAICAICAJ3LoGrE89LOFwsnq46vlqynGPV5hjUmdJr3gjuC7Tj5OXEEzUZe3by/s4MFAYK7Bwd8bTvyPTLvuPpyp73PkM192WmeEr1F/D9Uzvw+td8Qi+zkP7OzZRo2V8REOIp+oYgIAgIAoKAINBGCFyXeAJarRZkcuQy6dcatDqp4TLkCjlyQKfTodOBXLrh4kunQ6PVIt0uk8n173/K5aDR6PTPSgXpZCCXyWg4E86HO+x46pFAVIc38XZ2IJ9P99A/Iy5BQIin6AOCgCAgCAgCgkAbIXC94nkzmqnTaoiN2EWZgw+FSaUEj+9Oe1ODm1G1qKMNEBDi2QaSJEIUBAQBQUAQEAQkAm1BPEWmBIG/IyDEU/QPQUAQEAQEAUGgjRAQ4tlGEiXC/EsCQjxF5xAEBAFBQBAQBNoIASGebSRRIkwhnqIPCAKCgCAgCAgCbZ2AEM+2nkERvxjxFH1AEBAEBAFBQBBoIwSEeLaRRIkwxYin6AOCgCAgCAgCgkBbJyDEs61nUMQvRjxFHxAEBAFBQBAQBNoIASGebSRRIkwx4in6gCAgCAgCgoAg0NYJCPFs6xkU8YsRT9EHBAFBQBAQBASBNkJAEs/fo2v0pwuJSxBoqwRMjWWM72l62fBlOun8LHEJAoKAICAICAKCwC0nIB1xmZDZiFot/mq+5ckQAVwzARMjGV3djYR4XjNB8aAgIAgIAoKAICAICAKCwHUTECOe141QFCAICAKCgCAgCAgCgoAg0BICQjxbQkncIwgIAoKAICAICAKCgCBw3QSEeF43QlGAICAICAKCgCAgCAgCgkBLCAjxbAklcY8gIAgIAoKAICAICAKCwHUTEOJ53QhFAYKAICAICAKCgCAgCAgCLSEgxLMllMQ9goAgIAgIAoKAICAICALXTUCI53UjFAUIAoKAICAICAKCgCAgCLSEgBDPllAS9wgCgoAgIAgIAoKAINCGCOhUlaCuQmbSDmQGt03kQjxvm1SIQAQBQUAQEAQEAUFAEGgNAjq0lSlQk47cYTAYmLdGoa1ShhDPVsEoChEEBAFBQBAQBAQBQeDWENCpa5HJZKBQNgegQ1eRhK4yCbnTCDC0bPpzbQM6rQaZgXSf7JYEK8TzlmAXlQoCgoAgIAgIAoKAINA6BPSSWR6P3HkkGNnqC9U1FEN9ATLzjqAwBnU12vwwULoht+0FMkXrVH6VpQjxvEpg4nZBQBAQBAQBQUAQEARuJwLSiKeuOBJ0auSOQ9FpakAST2lU09AambEd2sJwUNchcwxBdm4E9BY0QojnLYAuqhQEBAFBQBAQBAQBQaBVCWjq0DWWg1aFrjwKjHQgTb83aJFZ9QGFCTJDKzAwa9Vqr7YwIZ5XS0zcLwgIAoKAICAICAKCwO1IQKtCm78DmaU1mEiCqYOGenSlmchcpiFTGN7yqIV43vIUiAAEAUFAEBAEBAFBQBC4NgI6TQNUngRNPZh5o6s6jsy+E2irmsRTZo6u5AQy60FQldQ0/W7lh+wWjXwK8by2PIunBAFBQBAQBAQBQUAQuKUEdDoNuoJwdLVZyK27gVU3dOXHkFl2AIW6STK1CnSlycgdBuhXuetKj4GyHXKn0bckdiGetwS7qFQQEAQEAUFAEBAEBIHrI6DT6UBbBzIjZPKmTeJ1VaeBRjD3BOnz2kKkxUdya7+mynRadDoVMrnx9VV+jU8L8bxGcOIxQUAQEAQEAUFAEBAEbjcCOnUDVMSDTS/9VLuuMgWZ0g2ZsSVo1Wgrzuqn5WW2nc7L6s1sgxDPm0lb1CUICAKCgCAgCAgCgsANJqArjQVzb5AbQnUaMis//b6dusYqNMm/o6vOwaDP08gMb/4KdyGeNzj5onhBQBAQBAQBQUAQEARuJgFdWSy66rMgN0BmbIPMLhhkcnSN1WhOrERbk4th3xeRGZnezLD0dQnxvOnIRYWCgCAgCAgCgoAgIAhcOwHp1c3S6gY0OnC0/PO7mrrGMnQlhwANMuueyJSu+sr+KJ4vIDMSI57XngXxpCAgCAgCgoAgIAgIAjeZQF2jhpLqRjRaHeYmBtiYGiKXy6hpUNOg1mJpYoi0CCivoh5LpQFWSiP9vu7SVVGrorxWhaFChoOlMYYK+fnopedLqxulDZH0ZZqbGJ5/rqCyns3H8nG1VdKvo62+fKnuc8+X16ioqK3GWKHFztIaQ4Om4zEviGcehv1eaFp8pFWBkfkf3vfUvyeqqgG5ApmxVasSFSOerYpTFCYICAKCgCAgCFyegCQH1dXVaLVazM3NUSj+/qzshoYGNBqNvjADAwOMjIyuCW1dXR1yuRypPFNTU31Zt+KqrKy8pvolBrW1tSiVyr+MXWIqtVO6R2rr3101NTUYGxu3iENJSYn+Piury8tXan41e5OLyC6tQ63RYa00YGBnB/p42ej//ExhLaF+DhxMLSElrwoHC2NGdmuHj5M5x86UEZlSQnF1IwZyGV7tzBjTzQk7C2NOF9aw52QhmcW1aAFXayXDuzrg3c6cosoG1sbkcDSjXF+evaUxSkM5owOc8LRXEn26jEOpJVTUajAykNPJ2YwxgU56MT0nnrqaPAz6v4I2PxZtYQJy94Eo7Do3nXSkaUCTfQhtSRJyl34onHq0ancR4tmqOEVhgoAgIAgIAoLA5QlIAnXw4EG99HTr1g0TE5O/RZWamkp5ebleUiXxcXFxuSa0R48excbGhoKCAvz9/bG0tLymcq73ocOHD+Pn53fV9UdFRelj9/DwoGvXrpcVxqqqKhISEujevTtmZn8/fSzd5+7urmdypSs6OpqsrCymTZv2p1vPFteyfH8GaQU1+LlZ6kcs0/KqcbdT8tBQL36NyiYmvQwXa2Ma1VrMTAz0QjmrnzsmhnK+2X0ac6UhfTvaUlaj4kh6Kd08LLk/pAOrDmVx5HQZfbxtqG3UcDyrEm9HM54Y4U3s2XK2xuWTU1GPh60p7ayMMTKQ6cUzq7SWXw9lYWyoINjHjvyKeo5nVRDobsUjw7z0o5hN73hKI54voqvMRH3iF+TWXhgEzNUvRtJV5aBOXKl/P9Sg+4PIjMyvhOmqPhfieVW4xM2CgCAgCAgCgsC1EVCr1UgiI0mPq6srFRUVSMJka2uLoaEhxcXF+lFNaWSyXbt2pKenU1paSqdOnfSjo42NjfopVWnETnpeEljpz/Lz8/UjiZJIXTyKKo2uSuUnJyfj5uamv8fOzk4/4iqVK5Xl5OSkf0b6vVSv9GupXEmS6+vr9dIrxSaN/Emx2dvb6+8rKytDJpPpy5TuleqS6pDKkcqQRjeleKQypBFI6bm8vDy9dEojkxIL6bnL1S+Jo4WFxXnIW7ZswdHRUR9vYGCgPr5zl0qlorCwEOn/p0+fpk+fPvr7pPgkrlJZ0mipFP85RlKMUhxSnBI76f9SG6XPpfukX0v/Sc9Lsa9YsYI5c+b8IemSDK6NySYiqYhpvd0Y1a0dCrmMijoVZdWNuNmZsjo6m20JBfTztuWBEE/9Zu45ZXWYGCpYGn6G4qoGXhzvi6uNUl/2xtg8diYUMCvYnTqVmg4O5vg6mevF8/eYHP3o6KuTOuFmY0rs2TJ+3HeWmUFuDOpsr39eGgn9Zs8ZymsbeX1Sl6YRTuC3w1mEnSjk5Qmd6GQn+8PiItCiObUebdEJDHo8hNzKE03WfjRpm1F0mobCLfgP7ZbYSv1H4iLl/9LfS59Jf37uHulz6ffSf+cuIZ7X9vNDPCUICAKCgCAgCFwVgYvFU3rwyJEjeHt7U1RURIcOHZBGBDt37qwXUmmEUxIhSZKkS/q1JEmSSEkCKAlSaGioXmSl30uCKY2ISiOC0iWJ2Pbt2/UCKwlZjx49SExMpF+/fnpRk+RRKk8SQi8vL5KSkvSiFR8fT0BAgF7cpHKl8k6ePKkXB0kcpRHF/2/v/n+rqu84jr96722LtIVqoawtWsFSKF/cBkglML6DinzrFoRki/7I3K/zB/fT/gR/2JZsydzmghk4k8WYqCjf6mBsIzKwpQREWmoLLeVrW/uF3t67vD71Yos1SqBnJHuepGnlnns+5zzOx97XeX/O59RDz27XFciWlpbw3fvjQO3KpEOb99PbrKioUGtrq5566im9//77oeLpSu7kyZPDsbl97/fp06dDKHb7ixYtCg5evJ+HDh0K2/W/u41M8HS4OXz4cGjP6znsevvelgOtj9PHcvz48bBtr2Pns2fP3lovY+UQ7IC/f//+EG4vXLig6urqEHhHC56ftHfrNx+cU1F+tl7eMFPZiZHD+8lUWm/8q0WHP7min62arjlTv6wyn77YpV9/cE4F4xJaO2eyfDOFh9rbO/u150RbCLFbq6cqS1nq6htQ2/U+7WvoUF3LDb30TKWmTc7TR03X9KcPz+tHT5Rq5eziYNXQ2qlXa5tUlJ+jJTOKNDCYDmG46XKPahsuqWZRmTbPnaDkbbPaU5fqNHhqd3iuZ7zi2aFq52C/EvNeUNb4oVCbcTp//nwIlT6/Pod28sWPz4kvhtzXXMn3hYi/ux862LsfEDzv6NcFKyOAAAIIIHB3AsODpz/A/cHtIORg5A9nh7jNmzerubk5fDmUDQ+eHnZ3kHJA3L17dwiex44dCyHLwclfDkteHLocbNevXx+CmwNUfX19CJ7ejquADgcOYw4MDhPedm1tbagG+nWH4pKSEh09ejQET4cMBwiHDoc3Vxd968CKFSvCcLTDp9/nAOcwuWvXLm3btk2uWHqdvXv3hsDnoO1bDRywXY11OPbx+zW37+PJBE8fg7fpsOuAYzPfLuDFlV+vv2bNmlBFdRj2PZ7+2dtwEPW2Hcp9rN6Gq7IOvm7rzTff1I4dO0IA9/nwaz4XW7ZsCdv1sdpmtOB57Px1vfLuJ1pc8ZB2rJoeAt7wJRM8PSy+Y+U0VUz5crj6RPMN/W7/ORXm5Wh2aYEGPcFHUiotxbOkqrIJmls2IQyRe91UOh1CafuNfr20foYenZSno41X9drfHTzLtGp2cahsftx8Q3/4sEmT8nM1rXh8uOfUfzHTm4+lpbkPT9CCsuyvBM+0h98b3lDq8inFpj6p1MWPFH9kueLlK6V49q3DcgXewbKysjJcmDhY+qLC58rn0f9uP1/IuCLqC51M8H/uueduVT2peN7d7xHejQACCCCAwLcSGB48HeL84ewPZgc7Dy07eG7YsOFrg6eDlCuQHsJ28Fy9enV478KFC0NwdBBzWPTisLVnzx5t2rQphChXJR0EXM1z0PJ/+7uDbXl5eXivX3NIdFXRQ+QOEA5wO3fu1NNPPx1ChQOlg6cDyIIFC+T7L5ctWxb2ORM8Heoc+LyP27dv19tvvz0ieHo9H7cDsAOLw50DsMOo23eAyQRPv9cB0CH8wIEDYX/cnhe/x8e4atWqEE5t4VDuf58/f37YH1fiHMIdoB2W7O7F+/jOO++opqYmrOfg7IuAuro6bdy48RuD55m2bv3qg09VXJCrlzdUfm3F81jTUPD0ZKLMcrZ96L0lheP04urpig0bhvbPzrBHzl7RuyfatWzmJH2vfGKYMHTgVId+/kyFHp2Ur6Pnruq1Q+e1bdFULauaHDbtSqornr4X9CdLHglB1osjsZvwjPfsVM+oz/H0BKNk3Z+l1KCy8ooVn71dscJpI/q1LzIc/H0+fBFgK4dP90n/7D7ofrB8+fIQMn2+bOl+4AuQzHA7wfNb/bpgJQQQQAABBO5OYHjwdAXSIctVSlfa/GHuEHcnwdOhzlVMf+g7xC5evDgEyszi7TkgOoj5NQdPV0QbGxtDGHN10PvkiuGRI0fCPaYOFA5lw4Onh8gden2/nkNhYWHhPQ2eS5YsCZVTh2APzTrQZoKnw6nbd6hxeHRA3Lp1663hdh+Lb1FwqHGl1sfp4/b++v5Uh1SvYyNXPP16puJpp3379gU7D8X72L5t8PSjjt74Z0sIgzULS7Xh+yUh2Lk62d2X1AM5cf31360aLXj23RzUK++dVcOFTr3wg3KtmDVJiXgs+DrQ+v176y+FSugvNs4Kj2naU9em9z5u1y9rqlSUnxuG2n9f26iaBWVaN29KeO/lzpshjNa3dIZAW/3Yg8HF1df/NF7T+NyE5hTHvqh4XlR2tZ/jOfQA+XQqqeTHf1T6Up1iU5coMXOLFB/5fFBPUvN5cMXZP2fu8Vy6dGmoqjuU2tbVbS8HDx4MwTNT+SZ43t3vD96NAAIIIIDAHQk45DkkOXQ6aH7TY3/uaON3sXJTU1MIaq5mOlC48uiQF9XicOyKq9v0rQOuhkbR/ltvvRWCuCueDryjzZh3ldSV0dsnF9nGjzp6/fBnOnWxUzNLCsKs9m4/u/NmSi89OyNMLvqo8bp+unK6ZpSMnBl+pq1Lv93XqM/7BvTYdwrC8z27egfU3NGjNfOmhNnoHmb/4RNlyonHtLehXRev92vtnGLNKilQwQMJvXqwUZ/3D2rhtEJ1dN7UrNIClT44Tq//47Mw0WjuwxND2PSD5i9c6dXmJ0q1tnK8kvWvK919UYkn/ZeLhp4AkE72KXniVamrVfF5LyhWNPPW6Xdl3F/2ccD0xYnPT1VVVagyu7rue5J9weALCFfgvfg2CQd/V6XXrVtHxTOq/6FoBwEEEEAAAQu4WuSJL65OeUh8+Ozs/6WQ7390VdD3RrpqmKk2RrVPDi5u31VWBxjfIxrF4mFhBypPTvL5GO0xUw7Crkr7ftbbF9872XylR/tPXtKlrv4wmSc3EVPFlDxtml+qQ2cu69O2z8NkIT/o/fbl9IUu1Z7q0NWegXCPpp/F6Vns1RVFutLdH6qe13uSKntwnPJy42rq6FV2Iktr5xZrxpR8HW++PvS8zt6kJj6QraWVRfpu+UQ1tHbp0OnLutY7EAba83LiqiotCI9tmpAYUKr5Q6X7ripeWaOsbO9XOjzPMzxWqfhxJeb8eMS9nff6XDDUfq9F2R4CCCCAAAII/N8I+C8XeXjcQ9quTvoxRrnZsfAYpAE/vzM3oYRnDY2y+H1ezxcjfo//OpFnuHvIvrN36LX83LhyE/Eww933gBbmZYfvHoLv7B1Q70AqhFbPkveQvZeuL7brmUV+pqdfCxOg0mmlkz1D93LmFISbPz25KHnyL0p3nFRiwYuKPVQ5pueO4DmmvGwcAQQQQAABBBC4fwX8DM/Bk7uUVThN8cefV1bsy5nsY7HXBM+xUGWbCCCAAAIIIIDA/S4w0Kvkmb8p1XYs/JWi4fd2jtWuEzzHSpbtIoAAAggggAAC97FA6to5DdbvlApKlZj3vLLiOWO+twTPMSemAQQQQAABBBBA4H4TSCvd3aZUx0llTXhYsYdmSFkj/wLTWOwxwXMsVNkmAggggAACCCCAwFcECJ50CgQQQAABBBBAAIFIBAiekTDTCAIIIIAAAggggMDoD5bCBQEEEEAAAQQQQACBeyxA8LzHoGwOAQQQQAABBBBAYHQBgic9AwEEEEAAAQQQQCASAYJnJMw0ggACCCCAAAIIIEDwpA8ggAACCCCAAAIIRCJA8IyEmUYQQAABBBBAAAEECJ70AQQQQAABBBBAAIFIBAiekTDTCAIIIIAAAggggADBkz6AAAIIIIAAAgggEIkAwTMSZhpBAAEEEEAAAQQQIHjSBxBAAAEEEEAAAQQiESB4RsJMIwgggAACCCCAAAIET/oAAggggAACCCCAQCQCBM9ImGkEAQQQQAABBBBAgOBJH0AAAQQQQAABBBCIRIDgGQkzjSCAAAIIIIAAAggQPOkDCCCAAAIIIIAAApEIEDwjYaYRBBBAAAEEEEAAAYInfQABBBBAAAEEEEAgEgGCZyTMNIIAAggggAACCCBA8KQPIIAAAggggAACCEQiQPCMhJlGEEAAAQQQQAABBAie9AEEEEAAAQQQQACBSAQInpEw0wgCCCCAAAIIIIAAwZM+gAACCCCAAAIIIBCJAMEzEmYaQQABBBBAAAEEECB40gcQQAABBBBAAAEEIhEgeEbCTCMIIIAAAggggAACBE/6AAIIIIAAAggggEAkAgTPSJhpBAEEEEAAAQQQQIDgSR9AAAEEEEAAAQQQiESA4BkJM40ggAACCCCAAAIIEDzpAwgggAACCCCAAAKRCBA8I2GmEQQQQAABBBBAAAGCJ30AAQQQQAABBBBAIBIBgmckzDSCAAIIIIAAAgggQPCkDyCAAAIIIIAAAghEIkDwjISZRhBAAAEEEEAAAQQInvQBBBBAAAEEEEAAgUgECJ6RMNMIAggggAACCCCAAMGTPoAAAggggAACCCAQiQDBMxJmGkEAAQQQQAABBBAgeNIHEEAAAQQQQAABBCIRIHhGwkwjCCCAAAIIIIAAAgRP+gACCCCAAAIIIIBAJAIEz0iYaQQBBBBAAAEEEECA4EkfQAABBBBAAAEEEIhEgOAZCTONIIAAAggggAACCBA86QMIIIAAAggggAACkQgQPCNhphEEEEAAAQQQQAABgid9AAEEEEAAAQQQQCASgf8Ck9iexqz9+Q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7550331" y="6035038"/>
            <a:ext cx="3566160" cy="369332"/>
          </a:xfrm>
          <a:prstGeom prst="rect">
            <a:avLst/>
          </a:prstGeom>
          <a:solidFill>
            <a:schemeClr val="bg1"/>
          </a:solidFill>
        </p:spPr>
        <p:txBody>
          <a:bodyPr wrap="square" rtlCol="0">
            <a:spAutoFit/>
          </a:bodyPr>
          <a:lstStyle/>
          <a:p>
            <a:endParaRPr lang="en-IN" dirty="0"/>
          </a:p>
        </p:txBody>
      </p:sp>
      <p:sp>
        <p:nvSpPr>
          <p:cNvPr id="8" name="TextBox 7"/>
          <p:cNvSpPr txBox="1"/>
          <p:nvPr/>
        </p:nvSpPr>
        <p:spPr>
          <a:xfrm>
            <a:off x="1672045" y="339634"/>
            <a:ext cx="7929154" cy="707886"/>
          </a:xfrm>
          <a:prstGeom prst="rect">
            <a:avLst/>
          </a:prstGeom>
          <a:noFill/>
        </p:spPr>
        <p:txBody>
          <a:bodyPr wrap="square" rtlCol="0">
            <a:spAutoFit/>
          </a:bodyPr>
          <a:lstStyle/>
          <a:p>
            <a:r>
              <a:rPr lang="en-IN" sz="4000" dirty="0" smtClean="0">
                <a:solidFill>
                  <a:srgbClr val="FF9900"/>
                </a:solidFill>
                <a:latin typeface="Franklin Gothic Book (Headings)"/>
              </a:rPr>
              <a:t>UML Diagram </a:t>
            </a:r>
            <a:r>
              <a:rPr lang="en-IN" sz="4000" dirty="0" err="1" smtClean="0">
                <a:solidFill>
                  <a:srgbClr val="FF9900"/>
                </a:solidFill>
                <a:latin typeface="Franklin Gothic Book (Headings)"/>
              </a:rPr>
              <a:t>Contd</a:t>
            </a:r>
            <a:r>
              <a:rPr lang="en-IN" sz="4000" dirty="0" smtClean="0">
                <a:solidFill>
                  <a:srgbClr val="FF9900"/>
                </a:solidFill>
                <a:latin typeface="Franklin Gothic Book (Headings)"/>
              </a:rPr>
              <a:t>…</a:t>
            </a:r>
            <a:endParaRPr lang="en-IN" sz="4000" dirty="0">
              <a:solidFill>
                <a:srgbClr val="FF9900"/>
              </a:solidFill>
              <a:latin typeface="Franklin Gothic Book (Headings)"/>
            </a:endParaRPr>
          </a:p>
        </p:txBody>
      </p:sp>
      <p:sp>
        <p:nvSpPr>
          <p:cNvPr id="9" name="TextBox 8"/>
          <p:cNvSpPr txBox="1"/>
          <p:nvPr/>
        </p:nvSpPr>
        <p:spPr>
          <a:xfrm>
            <a:off x="365761" y="4846320"/>
            <a:ext cx="30567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For Encryption and Decryption</a:t>
            </a:r>
            <a:endParaRPr lang="en-IN" dirty="0"/>
          </a:p>
        </p:txBody>
      </p:sp>
      <p:sp>
        <p:nvSpPr>
          <p:cNvPr id="10" name="Right Arrow 9"/>
          <p:cNvSpPr/>
          <p:nvPr/>
        </p:nvSpPr>
        <p:spPr>
          <a:xfrm>
            <a:off x="3605349" y="475487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7" y="0"/>
            <a:ext cx="10363200" cy="1143000"/>
          </a:xfrm>
        </p:spPr>
        <p:txBody>
          <a:bodyPr/>
          <a:lstStyle/>
          <a:p>
            <a:r>
              <a:rPr lang="en-IN" dirty="0" smtClean="0">
                <a:solidFill>
                  <a:srgbClr val="FF9900"/>
                </a:solidFill>
                <a:latin typeface="Franklin Gothic Book (Headings)"/>
              </a:rPr>
              <a:t>Use Case Diagram</a:t>
            </a:r>
            <a:endParaRPr lang="en-IN" dirty="0">
              <a:solidFill>
                <a:srgbClr val="FF9900"/>
              </a:solidFill>
              <a:latin typeface="Franklin Gothic Book (Headings)"/>
            </a:endParaRPr>
          </a:p>
        </p:txBody>
      </p:sp>
      <p:sp>
        <p:nvSpPr>
          <p:cNvPr id="4" name="Oval 3"/>
          <p:cNvSpPr/>
          <p:nvPr/>
        </p:nvSpPr>
        <p:spPr>
          <a:xfrm>
            <a:off x="5029200" y="1031966"/>
            <a:ext cx="2325189" cy="8360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Encrypt</a:t>
            </a:r>
            <a:endParaRPr lang="en-IN" dirty="0"/>
          </a:p>
        </p:txBody>
      </p:sp>
      <p:sp>
        <p:nvSpPr>
          <p:cNvPr id="5" name="Oval 4"/>
          <p:cNvSpPr/>
          <p:nvPr/>
        </p:nvSpPr>
        <p:spPr>
          <a:xfrm>
            <a:off x="4998720" y="2320834"/>
            <a:ext cx="2325189" cy="8360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Scan Devices</a:t>
            </a:r>
            <a:endParaRPr lang="en-IN" dirty="0"/>
          </a:p>
        </p:txBody>
      </p:sp>
      <p:sp>
        <p:nvSpPr>
          <p:cNvPr id="6" name="Oval 5"/>
          <p:cNvSpPr/>
          <p:nvPr/>
        </p:nvSpPr>
        <p:spPr>
          <a:xfrm>
            <a:off x="5116285" y="3600995"/>
            <a:ext cx="2325189" cy="8360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Decrypt</a:t>
            </a:r>
            <a:endParaRPr lang="en-IN" dirty="0"/>
          </a:p>
        </p:txBody>
      </p:sp>
      <p:sp>
        <p:nvSpPr>
          <p:cNvPr id="7" name="Oval 6"/>
          <p:cNvSpPr/>
          <p:nvPr/>
        </p:nvSpPr>
        <p:spPr>
          <a:xfrm>
            <a:off x="5142412" y="5129349"/>
            <a:ext cx="2325189" cy="83602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Folder Disappear</a:t>
            </a:r>
            <a:endParaRPr lang="en-IN" dirty="0"/>
          </a:p>
        </p:txBody>
      </p:sp>
      <p:sp>
        <p:nvSpPr>
          <p:cNvPr id="8" name="Oval 7"/>
          <p:cNvSpPr/>
          <p:nvPr/>
        </p:nvSpPr>
        <p:spPr>
          <a:xfrm>
            <a:off x="1449977" y="1972491"/>
            <a:ext cx="1018903" cy="744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 name="Straight Connector 9"/>
          <p:cNvCxnSpPr>
            <a:stCxn id="8" idx="4"/>
          </p:cNvCxnSpPr>
          <p:nvPr/>
        </p:nvCxnSpPr>
        <p:spPr>
          <a:xfrm rot="5400000">
            <a:off x="1365069" y="3311434"/>
            <a:ext cx="1188720" cy="1588"/>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a:stCxn id="8" idx="4"/>
          </p:cNvCxnSpPr>
          <p:nvPr/>
        </p:nvCxnSpPr>
        <p:spPr>
          <a:xfrm rot="5400000">
            <a:off x="1482634" y="2749731"/>
            <a:ext cx="509452" cy="444138"/>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p:nvPr/>
        </p:nvCxnSpPr>
        <p:spPr>
          <a:xfrm>
            <a:off x="1972492" y="2717074"/>
            <a:ext cx="391886" cy="313509"/>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p:cNvCxnSpPr/>
          <p:nvPr/>
        </p:nvCxnSpPr>
        <p:spPr>
          <a:xfrm rot="10800000" flipV="1">
            <a:off x="1580606" y="3879668"/>
            <a:ext cx="365760" cy="20900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p:cNvCxnSpPr/>
          <p:nvPr/>
        </p:nvCxnSpPr>
        <p:spPr>
          <a:xfrm>
            <a:off x="1946366" y="3866606"/>
            <a:ext cx="300445" cy="274320"/>
          </a:xfrm>
          <a:prstGeom prst="line">
            <a:avLst/>
          </a:prstGeom>
        </p:spPr>
        <p:style>
          <a:lnRef idx="2">
            <a:schemeClr val="dk1"/>
          </a:lnRef>
          <a:fillRef idx="1">
            <a:schemeClr val="lt1"/>
          </a:fillRef>
          <a:effectRef idx="0">
            <a:schemeClr val="dk1"/>
          </a:effectRef>
          <a:fontRef idx="minor">
            <a:schemeClr val="dk1"/>
          </a:fontRef>
        </p:style>
      </p:cxnSp>
      <p:sp>
        <p:nvSpPr>
          <p:cNvPr id="19" name="TextBox 18"/>
          <p:cNvSpPr txBox="1"/>
          <p:nvPr/>
        </p:nvSpPr>
        <p:spPr>
          <a:xfrm>
            <a:off x="1554480" y="4428308"/>
            <a:ext cx="1449977" cy="369332"/>
          </a:xfrm>
          <a:prstGeom prst="rect">
            <a:avLst/>
          </a:prstGeom>
          <a:noFill/>
        </p:spPr>
        <p:txBody>
          <a:bodyPr wrap="square" rtlCol="0">
            <a:spAutoFit/>
          </a:bodyPr>
          <a:lstStyle/>
          <a:p>
            <a:r>
              <a:rPr lang="en-IN" dirty="0" smtClean="0"/>
              <a:t>U</a:t>
            </a:r>
            <a:r>
              <a:rPr lang="en-IN" dirty="0" smtClean="0"/>
              <a:t>ser</a:t>
            </a:r>
            <a:endParaRPr lang="en-IN" dirty="0"/>
          </a:p>
        </p:txBody>
      </p:sp>
      <p:sp>
        <p:nvSpPr>
          <p:cNvPr id="20" name="Oval 19"/>
          <p:cNvSpPr/>
          <p:nvPr/>
        </p:nvSpPr>
        <p:spPr>
          <a:xfrm>
            <a:off x="9779742" y="1811383"/>
            <a:ext cx="1018903" cy="7445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1" name="Straight Connector 20"/>
          <p:cNvCxnSpPr>
            <a:stCxn id="20" idx="4"/>
          </p:cNvCxnSpPr>
          <p:nvPr/>
        </p:nvCxnSpPr>
        <p:spPr>
          <a:xfrm rot="5400000">
            <a:off x="9694834" y="3150326"/>
            <a:ext cx="1188720" cy="1588"/>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p:cNvCxnSpPr>
            <a:stCxn id="20" idx="4"/>
          </p:cNvCxnSpPr>
          <p:nvPr/>
        </p:nvCxnSpPr>
        <p:spPr>
          <a:xfrm rot="5400000">
            <a:off x="9812399" y="2588623"/>
            <a:ext cx="509452" cy="444138"/>
          </a:xfrm>
          <a:prstGeom prst="line">
            <a:avLst/>
          </a:prstGeom>
        </p:spPr>
        <p:style>
          <a:lnRef idx="2">
            <a:schemeClr val="dk1"/>
          </a:lnRef>
          <a:fillRef idx="1">
            <a:schemeClr val="lt1"/>
          </a:fillRef>
          <a:effectRef idx="0">
            <a:schemeClr val="dk1"/>
          </a:effectRef>
          <a:fontRef idx="minor">
            <a:schemeClr val="dk1"/>
          </a:fontRef>
        </p:style>
      </p:cxnSp>
      <p:cxnSp>
        <p:nvCxnSpPr>
          <p:cNvPr id="23" name="Straight Connector 22"/>
          <p:cNvCxnSpPr/>
          <p:nvPr/>
        </p:nvCxnSpPr>
        <p:spPr>
          <a:xfrm>
            <a:off x="10302257" y="2555966"/>
            <a:ext cx="391886" cy="313509"/>
          </a:xfrm>
          <a:prstGeom prst="line">
            <a:avLst/>
          </a:prstGeom>
        </p:spPr>
        <p:style>
          <a:lnRef idx="2">
            <a:schemeClr val="dk1"/>
          </a:lnRef>
          <a:fillRef idx="1">
            <a:schemeClr val="lt1"/>
          </a:fillRef>
          <a:effectRef idx="0">
            <a:schemeClr val="dk1"/>
          </a:effectRef>
          <a:fontRef idx="minor">
            <a:schemeClr val="dk1"/>
          </a:fontRef>
        </p:style>
      </p:cxnSp>
      <p:cxnSp>
        <p:nvCxnSpPr>
          <p:cNvPr id="24" name="Straight Connector 23"/>
          <p:cNvCxnSpPr/>
          <p:nvPr/>
        </p:nvCxnSpPr>
        <p:spPr>
          <a:xfrm rot="10800000" flipV="1">
            <a:off x="9910371" y="3718560"/>
            <a:ext cx="365760" cy="209005"/>
          </a:xfrm>
          <a:prstGeom prst="line">
            <a:avLst/>
          </a:prstGeom>
        </p:spPr>
        <p:style>
          <a:lnRef idx="2">
            <a:schemeClr val="dk1"/>
          </a:lnRef>
          <a:fillRef idx="1">
            <a:schemeClr val="lt1"/>
          </a:fillRef>
          <a:effectRef idx="0">
            <a:schemeClr val="dk1"/>
          </a:effectRef>
          <a:fontRef idx="minor">
            <a:schemeClr val="dk1"/>
          </a:fontRef>
        </p:style>
      </p:cxnSp>
      <p:cxnSp>
        <p:nvCxnSpPr>
          <p:cNvPr id="25" name="Straight Connector 24"/>
          <p:cNvCxnSpPr/>
          <p:nvPr/>
        </p:nvCxnSpPr>
        <p:spPr>
          <a:xfrm>
            <a:off x="10276131" y="3705498"/>
            <a:ext cx="300445" cy="274320"/>
          </a:xfrm>
          <a:prstGeom prst="line">
            <a:avLst/>
          </a:prstGeom>
        </p:spPr>
        <p:style>
          <a:lnRef idx="2">
            <a:schemeClr val="dk1"/>
          </a:lnRef>
          <a:fillRef idx="1">
            <a:schemeClr val="lt1"/>
          </a:fillRef>
          <a:effectRef idx="0">
            <a:schemeClr val="dk1"/>
          </a:effectRef>
          <a:fontRef idx="minor">
            <a:schemeClr val="dk1"/>
          </a:fontRef>
        </p:style>
      </p:cxnSp>
      <p:sp>
        <p:nvSpPr>
          <p:cNvPr id="26" name="TextBox 25"/>
          <p:cNvSpPr txBox="1"/>
          <p:nvPr/>
        </p:nvSpPr>
        <p:spPr>
          <a:xfrm>
            <a:off x="9845056" y="4241074"/>
            <a:ext cx="1449977" cy="369332"/>
          </a:xfrm>
          <a:prstGeom prst="rect">
            <a:avLst/>
          </a:prstGeom>
          <a:noFill/>
        </p:spPr>
        <p:txBody>
          <a:bodyPr wrap="square" rtlCol="0">
            <a:spAutoFit/>
          </a:bodyPr>
          <a:lstStyle/>
          <a:p>
            <a:r>
              <a:rPr lang="en-IN" dirty="0" smtClean="0"/>
              <a:t>Software</a:t>
            </a:r>
            <a:endParaRPr lang="en-IN" dirty="0"/>
          </a:p>
        </p:txBody>
      </p:sp>
      <p:cxnSp>
        <p:nvCxnSpPr>
          <p:cNvPr id="28" name="Straight Connector 27"/>
          <p:cNvCxnSpPr>
            <a:stCxn id="8" idx="5"/>
            <a:endCxn id="4" idx="2"/>
          </p:cNvCxnSpPr>
          <p:nvPr/>
        </p:nvCxnSpPr>
        <p:spPr>
          <a:xfrm rot="5400000" flipH="1" flipV="1">
            <a:off x="3095405" y="674237"/>
            <a:ext cx="1158054" cy="270953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8" idx="5"/>
            <a:endCxn id="5" idx="2"/>
          </p:cNvCxnSpPr>
          <p:nvPr/>
        </p:nvCxnSpPr>
        <p:spPr>
          <a:xfrm rot="16200000" flipH="1">
            <a:off x="3593785" y="1333911"/>
            <a:ext cx="130814" cy="267905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8" idx="5"/>
            <a:endCxn id="6" idx="2"/>
          </p:cNvCxnSpPr>
          <p:nvPr/>
        </p:nvCxnSpPr>
        <p:spPr>
          <a:xfrm rot="16200000" flipH="1">
            <a:off x="3012488" y="1915209"/>
            <a:ext cx="1410975" cy="279662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4" idx="6"/>
            <a:endCxn id="20" idx="2"/>
          </p:cNvCxnSpPr>
          <p:nvPr/>
        </p:nvCxnSpPr>
        <p:spPr>
          <a:xfrm>
            <a:off x="7354389" y="1449978"/>
            <a:ext cx="2425353" cy="73369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6"/>
            <a:endCxn id="20" idx="2"/>
          </p:cNvCxnSpPr>
          <p:nvPr/>
        </p:nvCxnSpPr>
        <p:spPr>
          <a:xfrm flipV="1">
            <a:off x="7323909" y="2183675"/>
            <a:ext cx="2455833" cy="55517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20" idx="2"/>
            <a:endCxn id="6" idx="6"/>
          </p:cNvCxnSpPr>
          <p:nvPr/>
        </p:nvCxnSpPr>
        <p:spPr>
          <a:xfrm rot="10800000" flipV="1">
            <a:off x="7441474" y="2183675"/>
            <a:ext cx="2338268" cy="18353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20" idx="2"/>
            <a:endCxn id="7" idx="6"/>
          </p:cNvCxnSpPr>
          <p:nvPr/>
        </p:nvCxnSpPr>
        <p:spPr>
          <a:xfrm rot="10800000" flipV="1">
            <a:off x="7467602" y="2183675"/>
            <a:ext cx="2312141" cy="336368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rPr>
              <a:t>References</a:t>
            </a:r>
          </a:p>
        </p:txBody>
      </p:sp>
      <p:sp>
        <p:nvSpPr>
          <p:cNvPr id="3" name="Content Placeholder 2"/>
          <p:cNvSpPr>
            <a:spLocks noGrp="1"/>
          </p:cNvSpPr>
          <p:nvPr>
            <p:ph sz="quarter" idx="1"/>
          </p:nvPr>
        </p:nvSpPr>
        <p:spPr>
          <a:xfrm>
            <a:off x="1168017" y="1532345"/>
            <a:ext cx="10347933" cy="4437381"/>
          </a:xfrm>
        </p:spPr>
        <p:txBody>
          <a:bodyPr>
            <a:normAutofit fontScale="92500" lnSpcReduction="10000"/>
          </a:bodyPr>
          <a:lstStyle/>
          <a:p>
            <a:r>
              <a:rPr lang="en-US" sz="2000" dirty="0" smtClean="0"/>
              <a:t>[1] </a:t>
            </a:r>
            <a:r>
              <a:rPr lang="en-US" sz="2000" dirty="0" err="1" smtClean="0"/>
              <a:t>Wankhade</a:t>
            </a:r>
            <a:r>
              <a:rPr lang="en-US" sz="2000" dirty="0" smtClean="0"/>
              <a:t> S.B., </a:t>
            </a:r>
            <a:r>
              <a:rPr lang="en-US" sz="2000" dirty="0" err="1" smtClean="0"/>
              <a:t>Damani</a:t>
            </a:r>
            <a:r>
              <a:rPr lang="en-US" sz="2000" dirty="0" smtClean="0"/>
              <a:t> A.G., Desai S.J., </a:t>
            </a:r>
            <a:r>
              <a:rPr lang="en-US" sz="2000" dirty="0" err="1" smtClean="0"/>
              <a:t>Khanapure</a:t>
            </a:r>
            <a:r>
              <a:rPr lang="en-US" sz="2000" dirty="0" smtClean="0"/>
              <a:t> </a:t>
            </a:r>
            <a:r>
              <a:rPr lang="en-US" sz="2000" dirty="0" err="1" smtClean="0"/>
              <a:t>A.V.,”An</a:t>
            </a:r>
            <a:r>
              <a:rPr lang="en-US" sz="2000" dirty="0" smtClean="0"/>
              <a:t> Innovative Approach to File Security Using Bluetooth.” International Journal of Scientific Engineering and Technology (ISSN: 2277-1581) Volume No.2, Issue No.5. </a:t>
            </a:r>
            <a:endParaRPr lang="en-IN" sz="2000" dirty="0" smtClean="0"/>
          </a:p>
          <a:p>
            <a:r>
              <a:rPr lang="en-US" sz="2000" dirty="0" smtClean="0"/>
              <a:t>[2] </a:t>
            </a:r>
            <a:r>
              <a:rPr lang="en-US" sz="2000" dirty="0" err="1" smtClean="0"/>
              <a:t>Bijoy</a:t>
            </a:r>
            <a:r>
              <a:rPr lang="en-US" sz="2000" dirty="0" smtClean="0"/>
              <a:t> Kumar </a:t>
            </a:r>
            <a:r>
              <a:rPr lang="en-US" sz="2000" dirty="0" err="1" smtClean="0"/>
              <a:t>Mandal,Debnath</a:t>
            </a:r>
            <a:r>
              <a:rPr lang="en-US" sz="2000" dirty="0" smtClean="0"/>
              <a:t> </a:t>
            </a:r>
            <a:r>
              <a:rPr lang="en-US" sz="2000" dirty="0" err="1" smtClean="0"/>
              <a:t>Bhattacharya,Samir</a:t>
            </a:r>
            <a:r>
              <a:rPr lang="en-US" sz="2000" dirty="0" smtClean="0"/>
              <a:t> Kumar </a:t>
            </a:r>
            <a:r>
              <a:rPr lang="en-US" sz="2000" dirty="0" err="1" smtClean="0"/>
              <a:t>Bandopadhyay</a:t>
            </a:r>
            <a:r>
              <a:rPr lang="en-US" sz="2000" dirty="0" smtClean="0"/>
              <a:t>,” Designing and Performance Analysis of a Proposed Symmetric Cryptography Algorithm” 2013 International Conference on Communication Systems and Network Technologies. </a:t>
            </a:r>
            <a:endParaRPr lang="en-IN" sz="2000" dirty="0" smtClean="0"/>
          </a:p>
          <a:p>
            <a:r>
              <a:rPr lang="en-US" sz="2000" dirty="0" smtClean="0"/>
              <a:t>[3] M.Umaparvathi1, </a:t>
            </a:r>
            <a:r>
              <a:rPr lang="en-US" sz="2000" dirty="0" err="1" smtClean="0"/>
              <a:t>Dr.Dharmishtan</a:t>
            </a:r>
            <a:r>
              <a:rPr lang="en-US" sz="2000" dirty="0" smtClean="0"/>
              <a:t> K </a:t>
            </a:r>
            <a:r>
              <a:rPr lang="en-US" sz="2000" dirty="0" err="1" smtClean="0"/>
              <a:t>Varughese</a:t>
            </a:r>
            <a:r>
              <a:rPr lang="en-US" sz="2000" dirty="0" smtClean="0"/>
              <a:t>,” Evaluation of Symmetric Encryption Algorithms for MANETs”. </a:t>
            </a:r>
            <a:endParaRPr lang="en-IN" sz="2000" dirty="0" smtClean="0"/>
          </a:p>
          <a:p>
            <a:r>
              <a:rPr lang="en-US" sz="2000" dirty="0" smtClean="0"/>
              <a:t>[4] O P </a:t>
            </a:r>
            <a:r>
              <a:rPr lang="en-US" sz="2000" dirty="0" err="1" smtClean="0"/>
              <a:t>Verma</a:t>
            </a:r>
            <a:r>
              <a:rPr lang="en-US" sz="2000" dirty="0" smtClean="0"/>
              <a:t>, </a:t>
            </a:r>
            <a:r>
              <a:rPr lang="en-US" sz="2000" dirty="0" err="1" smtClean="0"/>
              <a:t>Ritu</a:t>
            </a:r>
            <a:r>
              <a:rPr lang="en-US" sz="2000" dirty="0" smtClean="0"/>
              <a:t> </a:t>
            </a:r>
            <a:r>
              <a:rPr lang="en-US" sz="2000" dirty="0" err="1" smtClean="0"/>
              <a:t>Agarwal</a:t>
            </a:r>
            <a:r>
              <a:rPr lang="en-US" sz="2000" dirty="0" smtClean="0"/>
              <a:t>, </a:t>
            </a:r>
            <a:r>
              <a:rPr lang="en-US" sz="2000" dirty="0" err="1" smtClean="0"/>
              <a:t>Dhiraj</a:t>
            </a:r>
            <a:r>
              <a:rPr lang="en-US" sz="2000" dirty="0" smtClean="0"/>
              <a:t> </a:t>
            </a:r>
            <a:r>
              <a:rPr lang="en-US" sz="2000" dirty="0" err="1" smtClean="0"/>
              <a:t>Dafouti</a:t>
            </a:r>
            <a:r>
              <a:rPr lang="en-US" sz="2000" dirty="0" smtClean="0"/>
              <a:t>, </a:t>
            </a:r>
            <a:r>
              <a:rPr lang="en-US" sz="2000" dirty="0" err="1" smtClean="0"/>
              <a:t>Shobha</a:t>
            </a:r>
            <a:r>
              <a:rPr lang="en-US" sz="2000" dirty="0" smtClean="0"/>
              <a:t> </a:t>
            </a:r>
            <a:r>
              <a:rPr lang="en-US" sz="2000" dirty="0" err="1" smtClean="0"/>
              <a:t>Tyagi</a:t>
            </a:r>
            <a:r>
              <a:rPr lang="en-US" sz="2000" dirty="0" smtClean="0"/>
              <a:t>,” Performance Analysis Of Data Encryption Algorithms”. </a:t>
            </a:r>
            <a:endParaRPr lang="en-IN" sz="2000" dirty="0" smtClean="0"/>
          </a:p>
          <a:p>
            <a:r>
              <a:rPr lang="en-US" sz="2000" dirty="0" smtClean="0"/>
              <a:t>[5] Mr. </a:t>
            </a:r>
            <a:r>
              <a:rPr lang="en-US" sz="2000" dirty="0" err="1" smtClean="0"/>
              <a:t>Jay.D.Dalal</a:t>
            </a:r>
            <a:r>
              <a:rPr lang="en-US" sz="2000" dirty="0" smtClean="0"/>
              <a:t>, Ms. </a:t>
            </a:r>
            <a:r>
              <a:rPr lang="en-US" sz="2000" dirty="0" err="1" smtClean="0"/>
              <a:t>Safiya.S.Dayala,Prof</a:t>
            </a:r>
            <a:r>
              <a:rPr lang="en-US" sz="2000" dirty="0" smtClean="0"/>
              <a:t>. </a:t>
            </a:r>
            <a:r>
              <a:rPr lang="en-US" sz="2000" dirty="0" err="1" smtClean="0"/>
              <a:t>Nehal</a:t>
            </a:r>
            <a:r>
              <a:rPr lang="en-US" sz="2000" dirty="0" smtClean="0"/>
              <a:t> </a:t>
            </a:r>
            <a:r>
              <a:rPr lang="en-US" sz="2000" dirty="0" err="1" smtClean="0"/>
              <a:t>Shah,”Optimized</a:t>
            </a:r>
            <a:r>
              <a:rPr lang="en-US" sz="2000" dirty="0" smtClean="0"/>
              <a:t> AES Algorithm Using Galois Field Multiplication and Parallel Key Scheduling”. </a:t>
            </a:r>
            <a:endParaRPr lang="en-IN" sz="2000" dirty="0" smtClean="0"/>
          </a:p>
          <a:p>
            <a:r>
              <a:rPr lang="en-US" sz="2000" dirty="0" smtClean="0"/>
              <a:t>[6] Dr. </a:t>
            </a:r>
            <a:r>
              <a:rPr lang="en-US" sz="2000" dirty="0" err="1" smtClean="0"/>
              <a:t>Zahir</a:t>
            </a:r>
            <a:r>
              <a:rPr lang="en-US" sz="2000" dirty="0" smtClean="0"/>
              <a:t> </a:t>
            </a:r>
            <a:r>
              <a:rPr lang="en-US" sz="2000" dirty="0" err="1" smtClean="0"/>
              <a:t>Zainuddin</a:t>
            </a:r>
            <a:r>
              <a:rPr lang="en-US" sz="2000" dirty="0" smtClean="0"/>
              <a:t> ,</a:t>
            </a:r>
            <a:r>
              <a:rPr lang="en-US" sz="2000" dirty="0" err="1" smtClean="0"/>
              <a:t>Evanita</a:t>
            </a:r>
            <a:r>
              <a:rPr lang="en-US" sz="2000" dirty="0" smtClean="0"/>
              <a:t> V </a:t>
            </a:r>
            <a:r>
              <a:rPr lang="en-US" sz="2000" dirty="0" err="1" smtClean="0"/>
              <a:t>Manullang</a:t>
            </a:r>
            <a:r>
              <a:rPr lang="en-US" sz="2000" dirty="0" smtClean="0"/>
              <a:t>,” E-</a:t>
            </a:r>
            <a:r>
              <a:rPr lang="en-US" sz="2000" dirty="0" err="1" smtClean="0"/>
              <a:t>Lerning</a:t>
            </a:r>
            <a:r>
              <a:rPr lang="en-US" sz="2000" dirty="0" smtClean="0"/>
              <a:t> Concept Design of </a:t>
            </a:r>
            <a:r>
              <a:rPr lang="en-US" sz="2000" dirty="0" err="1" smtClean="0"/>
              <a:t>Rijndael</a:t>
            </a:r>
            <a:r>
              <a:rPr lang="en-US" sz="2000" dirty="0" smtClean="0"/>
              <a:t> Encryption Process.</a:t>
            </a:r>
          </a:p>
          <a:p>
            <a:r>
              <a:rPr lang="en-IN" sz="2100" dirty="0" smtClean="0"/>
              <a:t>[7] http://www.cp-lab.com/filecrypt/index.html</a:t>
            </a:r>
            <a:endParaRPr lang="en-US" sz="2100" dirty="0"/>
          </a:p>
        </p:txBody>
      </p:sp>
    </p:spTree>
    <p:extLst>
      <p:ext uri="{BB962C8B-B14F-4D97-AF65-F5344CB8AC3E}">
        <p14:creationId xmlns="" xmlns:p14="http://schemas.microsoft.com/office/powerpoint/2010/main" val="289048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sz="quarter" idx="1"/>
          </p:nvPr>
        </p:nvSpPr>
        <p:spPr>
          <a:xfrm>
            <a:off x="969426" y="1306285"/>
            <a:ext cx="9075722" cy="3996477"/>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lgn="just">
              <a:buNone/>
            </a:pPr>
            <a:r>
              <a:rPr lang="en-US" sz="2000" dirty="0" smtClean="0"/>
              <a:t>	Security of the computer files and folders have been a core issue ever since the advent of the windows. Passwords were then introduced to solve this issue but they themselves lend a host of disadvantages.</a:t>
            </a:r>
          </a:p>
          <a:p>
            <a:pPr algn="just">
              <a:buNone/>
            </a:pPr>
            <a:r>
              <a:rPr lang="en-US" sz="2000" dirty="0" smtClean="0"/>
              <a:t>     In this project, we shall study what disadvantages the passwords bring and how we can tackle them. Also we shall propose a Two Factor Authentication [T-FA] system utilizing Bluetooth as a factor coupled with the powerful </a:t>
            </a:r>
            <a:r>
              <a:rPr lang="en-US" sz="2000" dirty="0" err="1" smtClean="0"/>
              <a:t>Rijndael</a:t>
            </a:r>
            <a:r>
              <a:rPr lang="en-US" sz="2000" dirty="0" smtClean="0"/>
              <a:t> Encryption Algorithm. Bluetooth is the most commonly used technology for Point to Point short range of communication of devices. Besides from being commonly used, it also offers multi connection.</a:t>
            </a:r>
          </a:p>
          <a:p>
            <a:pPr algn="just">
              <a:buNone/>
            </a:pPr>
            <a:r>
              <a:rPr lang="en-US" sz="2000" dirty="0" smtClean="0"/>
              <a:t>     </a:t>
            </a:r>
            <a:r>
              <a:rPr lang="en-US" sz="2000" dirty="0" err="1" smtClean="0"/>
              <a:t>Rijndael</a:t>
            </a:r>
            <a:r>
              <a:rPr lang="en-US" sz="2000" dirty="0" smtClean="0"/>
              <a:t> algorithm is an Advanced Encryption standard, believed to be the most effective encryption and decryption cryptographic algorithm. Its minimum 10 rounds of encryption and variable key size with a minimum of 128 bits makes it difficult to crack. Coupling the widespread accessibility of Bluetooth and powerful encryption of </a:t>
            </a:r>
            <a:r>
              <a:rPr lang="en-US" sz="2000" dirty="0" err="1" smtClean="0"/>
              <a:t>Rijndael</a:t>
            </a:r>
            <a:r>
              <a:rPr lang="en-US" sz="2000" dirty="0" smtClean="0"/>
              <a:t>, a Two Factor Authentication System [T-FA] can be created which will not only efface the disadvantages of passwords, but also create a user friendly security system. </a:t>
            </a:r>
            <a:endParaRPr lang="en-IN" sz="2000" dirty="0" smtClean="0"/>
          </a:p>
          <a:p>
            <a:pPr>
              <a:buNone/>
            </a:pPr>
            <a:r>
              <a:rPr lang="en-US" sz="2000" b="1" i="1" dirty="0" smtClean="0"/>
              <a:t>	Keywords</a:t>
            </a:r>
            <a:r>
              <a:rPr lang="en-US" sz="2000" i="1" dirty="0" smtClean="0"/>
              <a:t>: Bluetooth, </a:t>
            </a:r>
            <a:r>
              <a:rPr lang="en-US" sz="2000" i="1" dirty="0" err="1" smtClean="0"/>
              <a:t>Rijndael</a:t>
            </a:r>
            <a:r>
              <a:rPr lang="en-US" sz="2000" i="1" dirty="0" smtClean="0"/>
              <a:t>, protection, computer, folders, two, factor, authentication, security </a:t>
            </a:r>
            <a:endParaRPr lang="en-IN" sz="2000" dirty="0"/>
          </a:p>
        </p:txBody>
      </p:sp>
    </p:spTree>
    <p:extLst>
      <p:ext uri="{BB962C8B-B14F-4D97-AF65-F5344CB8AC3E}">
        <p14:creationId xmlns="" xmlns:p14="http://schemas.microsoft.com/office/powerpoint/2010/main" val="133806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2915" y="2730136"/>
            <a:ext cx="3944983" cy="1569660"/>
          </a:xfrm>
          <a:prstGeom prst="rect">
            <a:avLst/>
          </a:prstGeom>
          <a:noFill/>
        </p:spPr>
        <p:txBody>
          <a:bodyPr wrap="square" rtlCol="0">
            <a:spAutoFit/>
          </a:bodyPr>
          <a:lstStyle/>
          <a:p>
            <a:pPr algn="ctr"/>
            <a:r>
              <a:rPr lang="en-US" sz="4800" dirty="0" smtClean="0">
                <a:solidFill>
                  <a:schemeClr val="accent1">
                    <a:lumMod val="60000"/>
                    <a:lumOff val="40000"/>
                  </a:schemeClr>
                </a:solidFill>
              </a:rPr>
              <a:t>Thank You </a:t>
            </a:r>
          </a:p>
          <a:p>
            <a:pPr algn="ctr"/>
            <a:r>
              <a:rPr lang="en-US" sz="4800" dirty="0" smtClean="0">
                <a:solidFill>
                  <a:schemeClr val="accent1">
                    <a:lumMod val="60000"/>
                    <a:lumOff val="40000"/>
                  </a:schemeClr>
                </a:solidFill>
                <a:sym typeface="Wingdings" pitchFamily="2" charset="2"/>
              </a:rPr>
              <a:t></a:t>
            </a:r>
            <a:endParaRPr lang="en-IN" sz="4800" dirty="0"/>
          </a:p>
        </p:txBody>
      </p:sp>
    </p:spTree>
    <p:extLst>
      <p:ext uri="{BB962C8B-B14F-4D97-AF65-F5344CB8AC3E}">
        <p14:creationId xmlns="" xmlns:p14="http://schemas.microsoft.com/office/powerpoint/2010/main" val="41915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51" y="274320"/>
            <a:ext cx="10363200" cy="1097280"/>
          </a:xfrm>
        </p:spPr>
        <p:txBody>
          <a:bodyPr/>
          <a:lstStyle/>
          <a:p>
            <a:r>
              <a:rPr lang="en-US" dirty="0">
                <a:solidFill>
                  <a:srgbClr val="FF99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quarter" idx="1"/>
          </p:nvPr>
        </p:nvSpPr>
        <p:spPr>
          <a:xfrm>
            <a:off x="1311708" y="1449977"/>
            <a:ext cx="8825659" cy="3944983"/>
          </a:xfrm>
        </p:spPr>
        <p:txBody>
          <a:bodyPr>
            <a:noAutofit/>
          </a:bodyPr>
          <a:lstStyle/>
          <a:p>
            <a:pPr marL="0" indent="0" algn="just"/>
            <a:r>
              <a:rPr lang="en-US" sz="2000" dirty="0" smtClean="0"/>
              <a:t>In present day, the increasing reliance on computer systems has led to the dependence on confidential security measures. Various methods used to identify a user are Digital signature, Challenge-Response, Biometrics, IPSec (Internet Protocol Security), </a:t>
            </a:r>
            <a:r>
              <a:rPr lang="en-US" sz="2000" dirty="0" err="1" smtClean="0"/>
              <a:t>SingleSign</a:t>
            </a:r>
            <a:r>
              <a:rPr lang="en-US" sz="2000" dirty="0" smtClean="0"/>
              <a:t> On and Password. </a:t>
            </a:r>
          </a:p>
          <a:p>
            <a:pPr marL="0" indent="0" algn="just"/>
            <a:r>
              <a:rPr lang="en-US" sz="2000" dirty="0" smtClean="0"/>
              <a:t>Password has become one of the most efficient modern day security tool and is very commonly used for authentication. These passwords are string of characters used for authentication or user access. Unfortunately users set passwords that can be easily memorized, in turn increasing threats.</a:t>
            </a:r>
          </a:p>
          <a:p>
            <a:pPr marL="0" indent="0" algn="just"/>
            <a:r>
              <a:rPr lang="en-US" sz="2000" dirty="0" smtClean="0"/>
              <a:t> Biometrics on the other hand requires the assumption of unrealistic preconditions for performance gain. Access control systems require time-trusted and reliable personal recognition. </a:t>
            </a:r>
          </a:p>
          <a:p>
            <a:pPr marL="0" indent="0" algn="just"/>
            <a:r>
              <a:rPr lang="en-US" sz="2000" dirty="0" smtClean="0"/>
              <a:t>To overcome the problems faced by these processes individually, we can use a combination of two or more security processes. Two-factor authentication has ameliorated security in authentication systems. Sensitive files can be provided double protection using </a:t>
            </a:r>
            <a:r>
              <a:rPr lang="en-US" sz="2000" dirty="0" err="1" smtClean="0"/>
              <a:t>Rijndael</a:t>
            </a:r>
            <a:r>
              <a:rPr lang="en-US" sz="2000" dirty="0" smtClean="0"/>
              <a:t> security extension and Mobile Bluetooth tokens.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0967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sz="quarter" idx="1"/>
          </p:nvPr>
        </p:nvSpPr>
        <p:spPr>
          <a:xfrm>
            <a:off x="945191" y="1699515"/>
            <a:ext cx="10458683" cy="3416300"/>
          </a:xfrm>
        </p:spPr>
        <p:txBody>
          <a:bodyPr/>
          <a:lstStyle/>
          <a:p>
            <a:pPr>
              <a:buNone/>
            </a:pPr>
            <a:r>
              <a:rPr lang="en-US" sz="2000" dirty="0" smtClean="0"/>
              <a:t>	Attacker can access the system to steal or make unauthorized changes in sensitive information, commit fraud, or disrupt operation.</a:t>
            </a:r>
            <a:endParaRPr lang="en-IN" sz="2000" dirty="0"/>
          </a:p>
        </p:txBody>
      </p:sp>
    </p:spTree>
    <p:extLst>
      <p:ext uri="{BB962C8B-B14F-4D97-AF65-F5344CB8AC3E}">
        <p14:creationId xmlns="" xmlns:p14="http://schemas.microsoft.com/office/powerpoint/2010/main" val="271223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sz="quarter" idx="1"/>
          </p:nvPr>
        </p:nvSpPr>
        <p:spPr>
          <a:xfrm>
            <a:off x="1231749" y="1578915"/>
            <a:ext cx="10557953" cy="4075596"/>
          </a:xfrm>
        </p:spPr>
        <p:txBody>
          <a:bodyPr>
            <a:noAutofit/>
          </a:bodyPr>
          <a:lstStyle/>
          <a:p>
            <a:pPr algn="just"/>
            <a:r>
              <a:rPr lang="en-US" sz="2000" dirty="0" smtClean="0"/>
              <a:t>File Encryption XP system that encrypts files by Blowfish algorithm. It protects information from being viewed or modified from unauthorized person. It uses 384-bit key, and no encryption passwords are saved within the encrypted files [1]. </a:t>
            </a:r>
            <a:endParaRPr lang="en-IN" sz="2000" dirty="0" smtClean="0"/>
          </a:p>
          <a:p>
            <a:pPr algn="just"/>
            <a:r>
              <a:rPr lang="en-US" sz="2000" dirty="0" err="1" smtClean="0"/>
              <a:t>SafeHouse</a:t>
            </a:r>
            <a:r>
              <a:rPr lang="en-US" sz="2000" dirty="0" smtClean="0"/>
              <a:t> Pro helps in data privacy. It is unpredictable that your sensitive data will be at risk. The more transportable your data becomes, the more cautious you need to be. And hence </a:t>
            </a:r>
            <a:r>
              <a:rPr lang="en-US" sz="2000" dirty="0" err="1" smtClean="0"/>
              <a:t>SafeHouse</a:t>
            </a:r>
            <a:r>
              <a:rPr lang="en-US" sz="2000" dirty="0" smtClean="0"/>
              <a:t> is used for file encryption [1]. </a:t>
            </a:r>
            <a:endParaRPr lang="en-IN" sz="2000" dirty="0" smtClean="0"/>
          </a:p>
          <a:p>
            <a:pPr algn="just"/>
            <a:r>
              <a:rPr lang="en-US" sz="2000" dirty="0" smtClean="0"/>
              <a:t>AES: In AES raising the key size by 64 bits leads to increase in energy usage of about 8% without any data transfer. In case of AES higher key size leads to modification in the battery and time usage [2]. DES: </a:t>
            </a:r>
            <a:endParaRPr lang="en-IN" sz="2000" dirty="0" smtClean="0"/>
          </a:p>
          <a:p>
            <a:pPr algn="just"/>
            <a:r>
              <a:rPr lang="en-US" sz="2000" dirty="0" smtClean="0"/>
              <a:t>DES is 64 bits key size with 64 bits block size. Many attacks and methods helped in recording the weaknesses of DES, which made it a timid block cipher [3].</a:t>
            </a:r>
            <a:endParaRPr lang="en-IN" sz="2000" dirty="0" smtClean="0"/>
          </a:p>
        </p:txBody>
      </p:sp>
    </p:spTree>
    <p:extLst>
      <p:ext uri="{BB962C8B-B14F-4D97-AF65-F5344CB8AC3E}">
        <p14:creationId xmlns="" xmlns:p14="http://schemas.microsoft.com/office/powerpoint/2010/main" val="30425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rPr>
              <a:t>Literature Review (</a:t>
            </a:r>
            <a:r>
              <a:rPr lang="en-US" dirty="0" err="1" smtClean="0">
                <a:solidFill>
                  <a:srgbClr val="FF9900"/>
                </a:solidFill>
              </a:rPr>
              <a:t>Contd</a:t>
            </a:r>
            <a:r>
              <a:rPr lang="en-US" dirty="0" smtClean="0">
                <a:solidFill>
                  <a:srgbClr val="FF9900"/>
                </a:solidFill>
              </a:rPr>
              <a:t>…)</a:t>
            </a:r>
            <a:endParaRPr lang="en-US" dirty="0">
              <a:solidFill>
                <a:srgbClr val="FF9900"/>
              </a:solidFill>
            </a:endParaRPr>
          </a:p>
        </p:txBody>
      </p:sp>
      <p:sp>
        <p:nvSpPr>
          <p:cNvPr id="3" name="Content Placeholder 2"/>
          <p:cNvSpPr>
            <a:spLocks noGrp="1"/>
          </p:cNvSpPr>
          <p:nvPr>
            <p:ph sz="quarter" idx="1"/>
          </p:nvPr>
        </p:nvSpPr>
        <p:spPr>
          <a:xfrm>
            <a:off x="1168017" y="1645935"/>
            <a:ext cx="10546716" cy="3416300"/>
          </a:xfrm>
        </p:spPr>
        <p:txBody>
          <a:bodyPr>
            <a:noAutofit/>
          </a:bodyPr>
          <a:lstStyle/>
          <a:p>
            <a:pPr algn="just"/>
            <a:r>
              <a:rPr lang="en-US" sz="2000" dirty="0" smtClean="0"/>
              <a:t>In computer security, vulnerability is a weakness which allows an attacker to reduce a system's information assurance. Vulnerability is the intersection of three elements: a system susceptibility or flaw, attacker access to the flaw, and attacker capability to exploit the flaw. Attacker can access the system to steal or make unauthorized changes in sensitive information, commit fraud, or disrupt operation computer device is inactive. But this is not feasible, as the user may be in proximity to the computer device but may happen to not use the device. In such cases also the computer device will get locked, creating an overhead.[5]</a:t>
            </a:r>
            <a:endParaRPr lang="en-IN" sz="2000" dirty="0" smtClean="0"/>
          </a:p>
          <a:p>
            <a:pPr algn="just"/>
            <a:r>
              <a:rPr lang="en-US" sz="2000" dirty="0" smtClean="0"/>
              <a:t>Windows uses simple login authentication process for the authentication of valid users. But this login validation and authentication process is not so strong. User passwords are easily cracked by hackers as the passwords are generally user specific and related to users. The passwords kept by the users are easy to remember passwords and not so strong. These policies are often broken down by hackers to gain system access and update content of user files.[6]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6802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9900"/>
                </a:solidFill>
              </a:rPr>
              <a:t>Literature Review (Contd...)</a:t>
            </a:r>
            <a:endParaRPr lang="en-IN" dirty="0"/>
          </a:p>
        </p:txBody>
      </p:sp>
      <p:sp>
        <p:nvSpPr>
          <p:cNvPr id="3" name="Content Placeholder 2"/>
          <p:cNvSpPr>
            <a:spLocks noGrp="1"/>
          </p:cNvSpPr>
          <p:nvPr>
            <p:ph sz="quarter" idx="1"/>
          </p:nvPr>
        </p:nvSpPr>
        <p:spPr>
          <a:xfrm>
            <a:off x="971005" y="1774372"/>
            <a:ext cx="10363200" cy="4572000"/>
          </a:xfrm>
        </p:spPr>
        <p:txBody>
          <a:bodyPr>
            <a:normAutofit/>
          </a:bodyPr>
          <a:lstStyle/>
          <a:p>
            <a:r>
              <a:rPr lang="en-IN" sz="2000" dirty="0" smtClean="0"/>
              <a:t>The cryptographic keys are used in data encryption to make the file more secure. The same key must be used to decrypt the data. This means that we have to either memorize the key or store it somewhere. Memorizing it isn’t practical, so we must store it so that we can recall it when we want to decrypt the data back into its meaningful form, but no one else can[7].</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rPr>
              <a:t>Objective</a:t>
            </a:r>
          </a:p>
        </p:txBody>
      </p:sp>
      <p:sp>
        <p:nvSpPr>
          <p:cNvPr id="3" name="Content Placeholder 2"/>
          <p:cNvSpPr>
            <a:spLocks noGrp="1"/>
          </p:cNvSpPr>
          <p:nvPr>
            <p:ph sz="quarter" idx="1"/>
          </p:nvPr>
        </p:nvSpPr>
        <p:spPr>
          <a:xfrm>
            <a:off x="984069" y="1421674"/>
            <a:ext cx="10363200" cy="4572000"/>
          </a:xfrm>
        </p:spPr>
        <p:txBody>
          <a:bodyPr>
            <a:normAutofit/>
          </a:bodyPr>
          <a:lstStyle/>
          <a:p>
            <a:pPr>
              <a:buNone/>
            </a:pPr>
            <a:r>
              <a:rPr lang="en-US" sz="2000" dirty="0" smtClean="0"/>
              <a:t>	To develop a program for enhancing the security of Folders with the help of Bluetooth devices</a:t>
            </a:r>
            <a:endParaRPr lang="en-IN" sz="2000" dirty="0"/>
          </a:p>
        </p:txBody>
      </p:sp>
    </p:spTree>
    <p:extLst>
      <p:ext uri="{BB962C8B-B14F-4D97-AF65-F5344CB8AC3E}">
        <p14:creationId xmlns="" xmlns:p14="http://schemas.microsoft.com/office/powerpoint/2010/main" val="34334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9900"/>
                </a:solidFill>
              </a:rPr>
              <a:t>Methodology</a:t>
            </a:r>
          </a:p>
        </p:txBody>
      </p:sp>
      <p:sp>
        <p:nvSpPr>
          <p:cNvPr id="3" name="Content Placeholder 2"/>
          <p:cNvSpPr>
            <a:spLocks noGrp="1"/>
          </p:cNvSpPr>
          <p:nvPr>
            <p:ph sz="quarter" idx="1"/>
          </p:nvPr>
        </p:nvSpPr>
        <p:spPr>
          <a:xfrm>
            <a:off x="1168016" y="1644231"/>
            <a:ext cx="10652733" cy="3416300"/>
          </a:xfrm>
        </p:spPr>
        <p:txBody>
          <a:bodyPr>
            <a:noAutofit/>
          </a:bodyPr>
          <a:lstStyle/>
          <a:p>
            <a:pPr lvl="0"/>
            <a:r>
              <a:rPr lang="en-US" sz="2000" dirty="0" smtClean="0"/>
              <a:t>A software shall be developed for the systems using windows.</a:t>
            </a:r>
            <a:endParaRPr lang="en-IN" sz="2000" dirty="0" smtClean="0"/>
          </a:p>
          <a:p>
            <a:pPr lvl="0"/>
            <a:r>
              <a:rPr lang="en-US" sz="2000" dirty="0" smtClean="0"/>
              <a:t>The software development shall begin within 1 week from the confirmation of proposal.</a:t>
            </a:r>
            <a:endParaRPr lang="en-IN" sz="2000" dirty="0" smtClean="0"/>
          </a:p>
          <a:p>
            <a:pPr lvl="0"/>
            <a:r>
              <a:rPr lang="en-US" sz="2000" dirty="0" smtClean="0"/>
              <a:t>The software will be using </a:t>
            </a:r>
            <a:r>
              <a:rPr lang="en-US" sz="2000" dirty="0" err="1" smtClean="0"/>
              <a:t>Rijndael</a:t>
            </a:r>
            <a:r>
              <a:rPr lang="en-US" sz="2000" dirty="0" smtClean="0"/>
              <a:t> algorithm for the encryption of folders.</a:t>
            </a:r>
            <a:endParaRPr lang="en-IN" sz="2000" dirty="0" smtClean="0"/>
          </a:p>
          <a:p>
            <a:pPr lvl="0"/>
            <a:r>
              <a:rPr lang="en-US" sz="2000" dirty="0" smtClean="0"/>
              <a:t>The software will be developed in 4 phases.</a:t>
            </a:r>
            <a:endParaRPr lang="en-IN" sz="2000" dirty="0" smtClean="0"/>
          </a:p>
          <a:p>
            <a:pPr lvl="0"/>
            <a:r>
              <a:rPr lang="en-US" sz="2000" dirty="0" smtClean="0"/>
              <a:t>In first phase, all the details about the </a:t>
            </a:r>
            <a:r>
              <a:rPr lang="en-US" sz="2000" dirty="0" err="1" smtClean="0"/>
              <a:t>Rijandael</a:t>
            </a:r>
            <a:r>
              <a:rPr lang="en-US" sz="2000" dirty="0" smtClean="0"/>
              <a:t> Encryption and Bluetooth communication will be gathered.</a:t>
            </a:r>
            <a:endParaRPr lang="en-IN" sz="2000" dirty="0" smtClean="0"/>
          </a:p>
          <a:p>
            <a:pPr lvl="0"/>
            <a:r>
              <a:rPr lang="en-US" sz="2000" dirty="0" smtClean="0"/>
              <a:t>Second phase will be of software development.</a:t>
            </a:r>
            <a:endParaRPr lang="en-IN" sz="2000" dirty="0" smtClean="0"/>
          </a:p>
          <a:p>
            <a:pPr lvl="0"/>
            <a:r>
              <a:rPr lang="en-US" sz="2000" dirty="0" smtClean="0"/>
              <a:t>Third phase will be of testing the software on our own systems.</a:t>
            </a:r>
            <a:endParaRPr lang="en-IN" sz="2000" dirty="0" smtClean="0"/>
          </a:p>
          <a:p>
            <a:pPr lvl="0"/>
            <a:r>
              <a:rPr lang="en-US" sz="2000" dirty="0" smtClean="0"/>
              <a:t>In fourth phase, all the bugs and problems will be fixed that will be found in testing phase.</a:t>
            </a:r>
            <a:endParaRPr lang="en-IN" sz="2000" dirty="0"/>
          </a:p>
        </p:txBody>
      </p:sp>
    </p:spTree>
    <p:extLst>
      <p:ext uri="{BB962C8B-B14F-4D97-AF65-F5344CB8AC3E}">
        <p14:creationId xmlns="" xmlns:p14="http://schemas.microsoft.com/office/powerpoint/2010/main" val="1156531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1574</TotalTime>
  <Words>1251</Words>
  <Application>Microsoft Office PowerPoint</Application>
  <PresentationFormat>Custom</PresentationFormat>
  <Paragraphs>142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IMPLEMENTATION OF FOLDER SECURITY USING BLUETOOTH DEVICES</vt:lpstr>
      <vt:lpstr>Abstract</vt:lpstr>
      <vt:lpstr>Introduction</vt:lpstr>
      <vt:lpstr>Problem Statement</vt:lpstr>
      <vt:lpstr>Literature Review</vt:lpstr>
      <vt:lpstr>Literature Review (Contd…)</vt:lpstr>
      <vt:lpstr>Literature Review (Contd...)</vt:lpstr>
      <vt:lpstr>Objective</vt:lpstr>
      <vt:lpstr>Methodology</vt:lpstr>
      <vt:lpstr>Algorithm</vt:lpstr>
      <vt:lpstr>Algorithm Contd…</vt:lpstr>
      <vt:lpstr>Algorithm Contd…</vt:lpstr>
      <vt:lpstr>System Requirements</vt:lpstr>
      <vt:lpstr>Slide 14</vt:lpstr>
      <vt:lpstr>Slide 15</vt:lpstr>
      <vt:lpstr>UML Diagram</vt:lpstr>
      <vt:lpstr>Slide 17</vt:lpstr>
      <vt:lpstr>Use Case Diagram</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MALWARE SCANNER USING C</dc:title>
  <dc:creator>Upes</dc:creator>
  <cp:lastModifiedBy>tyagi</cp:lastModifiedBy>
  <cp:revision>33</cp:revision>
  <dcterms:created xsi:type="dcterms:W3CDTF">2016-08-16T20:46:54Z</dcterms:created>
  <dcterms:modified xsi:type="dcterms:W3CDTF">2017-05-15T23:43:11Z</dcterms:modified>
</cp:coreProperties>
</file>